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9" r:id="rId11"/>
    <p:sldId id="270" r:id="rId12"/>
    <p:sldId id="265" r:id="rId13"/>
    <p:sldId id="271" r:id="rId14"/>
    <p:sldId id="272" r:id="rId15"/>
    <p:sldId id="273" r:id="rId16"/>
    <p:sldId id="274" r:id="rId17"/>
    <p:sldId id="276" r:id="rId18"/>
    <p:sldId id="291" r:id="rId19"/>
    <p:sldId id="277" r:id="rId20"/>
    <p:sldId id="292" r:id="rId21"/>
    <p:sldId id="279" r:id="rId22"/>
    <p:sldId id="284" r:id="rId23"/>
    <p:sldId id="286" r:id="rId24"/>
    <p:sldId id="287" r:id="rId25"/>
    <p:sldId id="289" r:id="rId26"/>
    <p:sldId id="290" r:id="rId27"/>
    <p:sldId id="268" r:id="rId28"/>
  </p:sldIdLst>
  <p:sldSz cx="9144000" cy="5715000" type="screen16x10"/>
  <p:notesSz cx="6858000" cy="9144000"/>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29" autoAdjust="0"/>
  </p:normalViewPr>
  <p:slideViewPr>
    <p:cSldViewPr>
      <p:cViewPr>
        <p:scale>
          <a:sx n="75" d="100"/>
          <a:sy n="75" d="100"/>
        </p:scale>
        <p:origin x="-1824" y="-558"/>
      </p:cViewPr>
      <p:guideLst>
        <p:guide orient="horz" pos="1800"/>
        <p:guide pos="2880"/>
      </p:guideLst>
    </p:cSldViewPr>
  </p:slid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ea typeface="+mn-ea"/>
              </a:defRPr>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atin typeface="Arial" pitchFamily="34" charset="0"/>
                <a:ea typeface="+mn-ea"/>
              </a:defRPr>
            </a:lvl1pPr>
          </a:lstStyle>
          <a:p>
            <a:pPr>
              <a:defRPr/>
            </a:pPr>
            <a:fld id="{C6281148-E9CF-4490-9A20-8468624BE469}" type="datetime1">
              <a:rPr lang="zh-CN" altLang="en-US"/>
              <a:pPr>
                <a:defRPr/>
              </a:pPr>
              <a:t>2012-7-23</a:t>
            </a:fld>
            <a:endParaRPr lang="zh-CN" altLang="en-US"/>
          </a:p>
        </p:txBody>
      </p:sp>
      <p:sp>
        <p:nvSpPr>
          <p:cNvPr id="41988" name="幻灯片图像占位符 3"/>
          <p:cNvSpPr>
            <a:spLocks noGrp="1" noRot="1" noChangeAspect="1" noChangeArrowheads="1"/>
          </p:cNvSpPr>
          <p:nvPr>
            <p:ph type="sldImg" idx="2"/>
          </p:nvPr>
        </p:nvSpPr>
        <p:spPr bwMode="auto">
          <a:xfrm>
            <a:off x="685800" y="685800"/>
            <a:ext cx="5486400" cy="3429000"/>
          </a:xfrm>
          <a:prstGeom prst="rect">
            <a:avLst/>
          </a:prstGeom>
          <a:noFill/>
          <a:ln w="12700">
            <a:noFill/>
            <a:miter lim="800000"/>
            <a:headEnd/>
            <a:tailEnd/>
          </a:ln>
        </p:spPr>
      </p:sp>
      <p:sp>
        <p:nvSpPr>
          <p:cNvPr id="2053" name="备注占位符 4"/>
          <p:cNvSpPr>
            <a:spLocks noGrp="1" noRot="1" noChangeAspect="1" noChangeArrowheads="1"/>
          </p:cNvSpPr>
          <p:nvPr/>
        </p:nvSpPr>
        <p:spPr bwMode="auto">
          <a:xfrm>
            <a:off x="685800" y="4343400"/>
            <a:ext cx="5486400" cy="4114800"/>
          </a:xfrm>
          <a:prstGeom prst="rect">
            <a:avLst/>
          </a:prstGeom>
          <a:noFill/>
          <a:ln w="12700" cmpd="sng">
            <a:noFill/>
            <a:miter lim="800000"/>
            <a:headEnd/>
            <a:tailEnd/>
          </a:ln>
        </p:spPr>
        <p:txBody>
          <a:bodyPr anchor="ctr"/>
          <a:lstStyle/>
          <a:p>
            <a:pPr defTabSz="0" eaLnBrk="0" hangingPunct="0">
              <a:spcBef>
                <a:spcPct val="30000"/>
              </a:spcBef>
              <a:defRPr/>
            </a:pPr>
            <a:r>
              <a:rPr lang="zh-CN" sz="1200">
                <a:latin typeface="Arial" pitchFamily="34" charset="0"/>
                <a:ea typeface="+mn-ea"/>
              </a:rPr>
              <a:t>单击此处编辑母版文本样式</a:t>
            </a:r>
          </a:p>
          <a:p>
            <a:pPr defTabSz="0" eaLnBrk="0" hangingPunct="0">
              <a:spcBef>
                <a:spcPct val="30000"/>
              </a:spcBef>
              <a:defRPr/>
            </a:pPr>
            <a:r>
              <a:rPr lang="zh-CN" sz="1200">
                <a:latin typeface="Arial" pitchFamily="34" charset="0"/>
                <a:ea typeface="+mn-ea"/>
              </a:rPr>
              <a:t>第二级</a:t>
            </a:r>
          </a:p>
          <a:p>
            <a:pPr defTabSz="0" eaLnBrk="0" hangingPunct="0">
              <a:spcBef>
                <a:spcPct val="30000"/>
              </a:spcBef>
              <a:defRPr/>
            </a:pPr>
            <a:r>
              <a:rPr lang="zh-CN" sz="1200">
                <a:latin typeface="Arial" pitchFamily="34" charset="0"/>
                <a:ea typeface="+mn-ea"/>
              </a:rPr>
              <a:t>第三级</a:t>
            </a:r>
          </a:p>
          <a:p>
            <a:pPr defTabSz="0" eaLnBrk="0" hangingPunct="0">
              <a:spcBef>
                <a:spcPct val="30000"/>
              </a:spcBef>
              <a:defRPr/>
            </a:pPr>
            <a:r>
              <a:rPr lang="zh-CN" sz="1200">
                <a:latin typeface="Arial" pitchFamily="34" charset="0"/>
                <a:ea typeface="+mn-ea"/>
              </a:rPr>
              <a:t>第四级</a:t>
            </a:r>
          </a:p>
          <a:p>
            <a:pPr defTabSz="0" eaLnBrk="0" hangingPunct="0">
              <a:spcBef>
                <a:spcPct val="30000"/>
              </a:spcBef>
              <a:defRPr/>
            </a:pPr>
            <a:r>
              <a:rPr lang="zh-CN" sz="1200">
                <a:latin typeface="Arial" pitchFamily="34" charset="0"/>
                <a:ea typeface="+mn-ea"/>
              </a:rPr>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atin typeface="Arial" pitchFamily="34" charset="0"/>
                <a:ea typeface="+mn-ea"/>
              </a:defRPr>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a:latin typeface="Arial" pitchFamily="34" charset="0"/>
                <a:ea typeface="+mn-ea"/>
              </a:defRPr>
            </a:lvl1pPr>
          </a:lstStyle>
          <a:p>
            <a:pPr>
              <a:defRPr/>
            </a:pPr>
            <a:fld id="{7F83706E-3E88-4B8A-8DF1-A52B914752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idx="4294967295"/>
          </p:nvPr>
        </p:nvSpPr>
        <p:spPr>
          <a:xfrm>
            <a:off x="2147483647" y="2147483647"/>
            <a:ext cx="519113" cy="325438"/>
          </a:xfrm>
        </p:spPr>
      </p:sp>
      <p:sp>
        <p:nvSpPr>
          <p:cNvPr id="43011" name="备注占位符 2"/>
          <p:cNvSpPr>
            <a:spLocks noGrp="1" noRot="1" noChangeAspect="1" noChangeArrowheads="1"/>
          </p:cNvSpPr>
          <p:nvPr>
            <p:ph type="body" idx="1"/>
          </p:nvPr>
        </p:nvSpPr>
        <p:spPr bwMode="auto">
          <a:xfrm>
            <a:off x="457200" y="1333500"/>
            <a:ext cx="8229600" cy="3771900"/>
          </a:xfrm>
          <a:prstGeom prst="rect">
            <a:avLst/>
          </a:prstGeom>
          <a:noFill/>
          <a:ln>
            <a:miter lim="800000"/>
            <a:headEnd/>
            <a:tailEnd/>
          </a:ln>
        </p:spPr>
        <p:txBody>
          <a:bodyPr/>
          <a:lstStyle/>
          <a:p>
            <a:pPr>
              <a:lnSpc>
                <a:spcPct val="90000"/>
              </a:lnSpc>
              <a:buClr>
                <a:schemeClr val="tx1"/>
              </a:buClr>
            </a:pPr>
            <a:endParaRPr lang="zh-CN" altLang="en-US" smtClean="0">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zh-CN" altLang="en-US" smtClean="0">
              <a:latin typeface="Arial" charset="0"/>
            </a:endParaRPr>
          </a:p>
        </p:txBody>
      </p:sp>
      <p:sp>
        <p:nvSpPr>
          <p:cNvPr id="4" name="日期占位符 3"/>
          <p:cNvSpPr>
            <a:spLocks noGrp="1"/>
          </p:cNvSpPr>
          <p:nvPr>
            <p:ph type="dt" sz="quarter" idx="1"/>
          </p:nvPr>
        </p:nvSpPr>
        <p:spPr/>
        <p:txBody>
          <a:bodyPr/>
          <a:lstStyle/>
          <a:p>
            <a:pPr>
              <a:defRPr/>
            </a:pPr>
            <a:fld id="{F827DB5F-ABE9-4545-B6EB-AD80928AC5BC}" type="datetime1">
              <a:rPr lang="zh-CN" altLang="en-US" smtClean="0"/>
              <a:pPr>
                <a:defRPr/>
              </a:pPr>
              <a:t>2012-7-23</a:t>
            </a:fld>
            <a:endParaRPr lang="zh-CN" altLang="en-US"/>
          </a:p>
        </p:txBody>
      </p:sp>
      <p:sp>
        <p:nvSpPr>
          <p:cNvPr id="5" name="灯片编号占位符 4"/>
          <p:cNvSpPr>
            <a:spLocks noGrp="1"/>
          </p:cNvSpPr>
          <p:nvPr>
            <p:ph type="sldNum" sz="quarter" idx="5"/>
          </p:nvPr>
        </p:nvSpPr>
        <p:spPr/>
        <p:txBody>
          <a:bodyPr/>
          <a:lstStyle/>
          <a:p>
            <a:pPr>
              <a:defRPr/>
            </a:pPr>
            <a:fld id="{D17CFCBF-6F81-4632-B4E1-165DCE469363}" type="slidenum">
              <a:rPr lang="zh-CN" altLang="en-US" smtClean="0"/>
              <a:pPr>
                <a:defRPr/>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65B465-369D-4FB4-B707-D0A7FD1CFFD9}" type="datetime1">
              <a:rPr lang="zh-CN" altLang="en-US"/>
              <a:pPr>
                <a:defRPr/>
              </a:pPr>
              <a:t>2012-7-23</a:t>
            </a:fld>
            <a:endParaRPr lang="zh-CN" altLang="en-US" sz="1800">
              <a:solidFill>
                <a:schemeClr val="tx1"/>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D952CAA-DAFF-4EC7-86DF-B97092BF1152}"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9A8829B-2629-4C5B-926A-FD1FE3BC9EAA}" type="datetime1">
              <a:rPr lang="zh-CN" altLang="en-US"/>
              <a:pPr>
                <a:defRPr/>
              </a:pPr>
              <a:t>2012-7-23</a:t>
            </a:fld>
            <a:endParaRPr lang="zh-CN" altLang="en-US" sz="1800">
              <a:solidFill>
                <a:schemeClr val="tx1"/>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AE5BA5B-CA43-4EB6-A923-3C0B872750F0}"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B7664B-5EFE-404E-9BDA-98393EC866A5}" type="datetime1">
              <a:rPr lang="zh-CN" altLang="en-US"/>
              <a:pPr>
                <a:defRPr/>
              </a:pPr>
              <a:t>2012-7-23</a:t>
            </a:fld>
            <a:endParaRPr lang="zh-CN" altLang="en-US" sz="1800">
              <a:solidFill>
                <a:schemeClr val="tx1"/>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60139FB-2683-4428-AB5A-8904743B6ADF}"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33F87B7E-E525-48A3-B10E-EF87CEE974C7}" type="datetime1">
              <a:rPr lang="zh-CN" altLang="en-US"/>
              <a:pPr>
                <a:defRPr/>
              </a:pPr>
              <a:t>2012-7-23</a:t>
            </a:fld>
            <a:endParaRPr lang="zh-CN" altLang="en-US" sz="1800">
              <a:solidFill>
                <a:schemeClr val="tx1"/>
              </a:solidFill>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20EB468D-477B-406E-A5CB-2578694F8ED9}"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2EED849-E0EA-48F2-95A2-CA01F112A6D5}" type="datetime1">
              <a:rPr lang="zh-CN" altLang="en-US"/>
              <a:pPr>
                <a:defRPr/>
              </a:pPr>
              <a:t>2012-7-23</a:t>
            </a:fld>
            <a:endParaRPr lang="zh-CN" altLang="en-US" sz="1800">
              <a:solidFill>
                <a:schemeClr val="tx1"/>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DF994ADC-922F-4AC2-B00E-95A2979E2DDA}"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CFD3FCE-34C0-4161-B473-648DF8B61880}" type="datetime1">
              <a:rPr lang="zh-CN" altLang="en-US"/>
              <a:pPr>
                <a:defRPr/>
              </a:pPr>
              <a:t>2012-7-23</a:t>
            </a:fld>
            <a:endParaRPr lang="zh-CN" altLang="en-US" sz="1800">
              <a:solidFill>
                <a:schemeClr val="tx1"/>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A9FFD22-A34D-4BC8-869B-B810D156A0CE}"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06BD23D-FDD2-4C38-8DD5-CAD7BBA42355}" type="datetime1">
              <a:rPr lang="zh-CN" altLang="en-US"/>
              <a:pPr>
                <a:defRPr/>
              </a:pPr>
              <a:t>2012-7-23</a:t>
            </a:fld>
            <a:endParaRPr lang="zh-CN" altLang="en-US" sz="1800">
              <a:solidFill>
                <a:schemeClr val="tx1"/>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13001979-B6FF-4400-9237-E5D7E8342941}"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5"/>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12925"/>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B8161534-7042-4B2A-A48C-239F98AFB278}" type="datetime1">
              <a:rPr lang="zh-CN" altLang="en-US"/>
              <a:pPr>
                <a:defRPr/>
              </a:pPr>
              <a:t>2012-7-23</a:t>
            </a:fld>
            <a:endParaRPr lang="zh-CN" altLang="en-US" sz="1800">
              <a:solidFill>
                <a:schemeClr val="tx1"/>
              </a:solidFill>
              <a:ea typeface="宋体" pitchFamily="2" charset="-122"/>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6F135E16-62D7-4DD6-B1EC-8C8B53901B25}"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6AB13C2F-C459-48EA-A01A-A32BFAFC7113}" type="datetime1">
              <a:rPr lang="zh-CN" altLang="en-US"/>
              <a:pPr>
                <a:defRPr/>
              </a:pPr>
              <a:t>2012-7-23</a:t>
            </a:fld>
            <a:endParaRPr lang="zh-CN" altLang="en-US" sz="1800">
              <a:solidFill>
                <a:schemeClr val="tx1"/>
              </a:solidFill>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ABFD554D-DF87-4897-8BB7-6A3206322883}"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68F348B9-3D9B-4B73-A713-EE63521D3DCD}" type="datetime1">
              <a:rPr lang="zh-CN" altLang="en-US"/>
              <a:pPr>
                <a:defRPr/>
              </a:pPr>
              <a:t>2012-7-23</a:t>
            </a:fld>
            <a:endParaRPr lang="zh-CN" altLang="en-US" sz="1800">
              <a:solidFill>
                <a:schemeClr val="tx1"/>
              </a:solidFill>
              <a:ea typeface="宋体" pitchFamily="2" charset="-122"/>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C35761D7-1FA3-47C6-97AC-CAC696F31BEA}"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A54F6FF0-6163-42D0-B486-5536CEB1BCF2}" type="datetime1">
              <a:rPr lang="zh-CN" altLang="en-US"/>
              <a:pPr>
                <a:defRPr/>
              </a:pPr>
              <a:t>2012-7-23</a:t>
            </a:fld>
            <a:endParaRPr lang="zh-CN" altLang="en-US" sz="1800">
              <a:solidFill>
                <a:schemeClr val="tx1"/>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21A4F441-DB5D-4B7E-94BE-B293C671F26D}"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4473575"/>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FCBFBCCD-6781-444F-930D-3BD5CEBA6F14}" type="datetime1">
              <a:rPr lang="zh-CN" altLang="en-US"/>
              <a:pPr>
                <a:defRPr/>
              </a:pPr>
              <a:t>2012-7-23</a:t>
            </a:fld>
            <a:endParaRPr lang="zh-CN" altLang="en-US" sz="1800">
              <a:solidFill>
                <a:schemeClr val="tx1"/>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151CB4DF-A07D-4EFA-BEF7-1A75C1CEFEE3}" type="slidenum">
              <a:rPr lang="zh-CN" altLang="en-US"/>
              <a:pPr>
                <a:defRPr/>
              </a:pPr>
              <a:t>‹#›</a:t>
            </a:fld>
            <a:endParaRPr lang="zh-CN" altLang="en-US" sz="1800">
              <a:solidFill>
                <a:schemeClr val="tx1"/>
              </a:solidFill>
              <a:ea typeface="宋体"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28600"/>
            <a:ext cx="8229600" cy="952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333500"/>
            <a:ext cx="8229600" cy="3771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5297488"/>
            <a:ext cx="2133600" cy="3032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ea typeface="+mn-ea"/>
              </a:defRPr>
            </a:lvl1pPr>
          </a:lstStyle>
          <a:p>
            <a:pPr>
              <a:defRPr/>
            </a:pPr>
            <a:fld id="{C04C3AA7-8ED9-44B5-BE6E-B7B173A33DF1}" type="datetime1">
              <a:rPr lang="zh-CN" altLang="en-US"/>
              <a:pPr>
                <a:defRPr/>
              </a:pPr>
              <a:t>2012-7-23</a:t>
            </a:fld>
            <a:endParaRPr lang="zh-CN" altLang="en-US">
              <a:ea typeface="宋体" pitchFamily="2" charset="-122"/>
            </a:endParaRPr>
          </a:p>
        </p:txBody>
      </p:sp>
      <p:sp>
        <p:nvSpPr>
          <p:cNvPr id="1029" name="页脚占位符 4"/>
          <p:cNvSpPr>
            <a:spLocks noGrp="1" noChangeArrowheads="1"/>
          </p:cNvSpPr>
          <p:nvPr>
            <p:ph type="ftr" sz="quarter" idx="3"/>
          </p:nvPr>
        </p:nvSpPr>
        <p:spPr bwMode="auto">
          <a:xfrm>
            <a:off x="3124200" y="5297488"/>
            <a:ext cx="2895600" cy="3032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ea typeface="+mn-ea"/>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5297488"/>
            <a:ext cx="2133600" cy="3032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ea typeface="+mn-ea"/>
              </a:defRPr>
            </a:lvl1pPr>
          </a:lstStyle>
          <a:p>
            <a:pPr>
              <a:defRPr/>
            </a:pPr>
            <a:fld id="{D4905E3D-67A9-4AD4-8733-F081D4B72756}" type="slidenum">
              <a:rPr lang="zh-CN" altLang="en-US"/>
              <a:pPr>
                <a:defRPr/>
              </a:pPr>
              <a:t>‹#›</a:t>
            </a:fld>
            <a:endParaRPr lang="zh-CN" altLang="en-US">
              <a:ea typeface="宋体" pitchFamily="2" charset="-122"/>
            </a:endParaRPr>
          </a:p>
        </p:txBody>
      </p:sp>
      <p:sp>
        <p:nvSpPr>
          <p:cNvPr id="1031" name="矩形 6"/>
          <p:cNvSpPr>
            <a:spLocks noChangeArrowheads="1"/>
          </p:cNvSpPr>
          <p:nvPr/>
        </p:nvSpPr>
        <p:spPr bwMode="auto">
          <a:xfrm>
            <a:off x="0" y="0"/>
            <a:ext cx="9144000" cy="5715000"/>
          </a:xfrm>
          <a:prstGeom prst="rect">
            <a:avLst/>
          </a:prstGeom>
          <a:solidFill>
            <a:srgbClr val="FFFFFF"/>
          </a:solidFill>
          <a:ln w="25400" cap="flat" cmpd="sng">
            <a:noFill/>
            <a:miter lim="800000"/>
            <a:headEnd/>
            <a:tailEnd/>
          </a:ln>
        </p:spPr>
        <p:txBody>
          <a:bodyPr anchor="ctr"/>
          <a:lstStyle/>
          <a:p>
            <a:pPr algn="ctr">
              <a:defRPr/>
            </a:pPr>
            <a:endParaRPr lang="zh-CN" altLang="zh-CN">
              <a:solidFill>
                <a:srgbClr val="FFFFFF"/>
              </a:solidFill>
              <a:latin typeface="Arial" pitchFamily="34" charset="0"/>
              <a:ea typeface="+mn-ea"/>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方正综艺简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方正综艺简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方正综艺简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方正综艺简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方正综艺简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方正综艺简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方正综艺简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方正综艺简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8.gif"/></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5715000"/>
          </a:xfrm>
          <a:prstGeom prst="rect">
            <a:avLst/>
          </a:prstGeom>
          <a:solidFill>
            <a:srgbClr val="FFFFFF"/>
          </a:solidFill>
          <a:ln w="25400">
            <a:noFill/>
            <a:miter lim="800000"/>
            <a:headEnd/>
            <a:tailEnd/>
          </a:ln>
        </p:spPr>
        <p:txBody>
          <a:bodyPr anchor="ctr"/>
          <a:lstStyle/>
          <a:p>
            <a:endParaRPr lang="zh-CN" altLang="zh-CN">
              <a:solidFill>
                <a:srgbClr val="FFFFFF"/>
              </a:solidFill>
            </a:endParaRPr>
          </a:p>
        </p:txBody>
      </p:sp>
      <p:pic>
        <p:nvPicPr>
          <p:cNvPr id="14339" name="Picture 3"/>
          <p:cNvPicPr>
            <a:picLocks noChangeAspect="1" noChangeArrowheads="1"/>
          </p:cNvPicPr>
          <p:nvPr/>
        </p:nvPicPr>
        <p:blipFill>
          <a:blip r:embed="rId2" cstate="print"/>
          <a:srcRect/>
          <a:stretch>
            <a:fillRect/>
          </a:stretch>
        </p:blipFill>
        <p:spPr bwMode="auto">
          <a:xfrm>
            <a:off x="5065713" y="0"/>
            <a:ext cx="4078287" cy="4851400"/>
          </a:xfrm>
          <a:prstGeom prst="rect">
            <a:avLst/>
          </a:prstGeom>
          <a:noFill/>
          <a:ln w="9525">
            <a:noFill/>
            <a:miter lim="800000"/>
            <a:headEnd/>
            <a:tailEnd/>
          </a:ln>
        </p:spPr>
      </p:pic>
      <p:sp>
        <p:nvSpPr>
          <p:cNvPr id="14340" name="Rectangle 4"/>
          <p:cNvSpPr>
            <a:spLocks noChangeArrowheads="1"/>
          </p:cNvSpPr>
          <p:nvPr/>
        </p:nvSpPr>
        <p:spPr bwMode="auto">
          <a:xfrm>
            <a:off x="658813" y="2921000"/>
            <a:ext cx="5976937" cy="719138"/>
          </a:xfrm>
          <a:prstGeom prst="rect">
            <a:avLst/>
          </a:prstGeom>
          <a:noFill/>
          <a:ln w="9525">
            <a:noFill/>
            <a:miter lim="800000"/>
            <a:headEnd/>
            <a:tailEnd/>
          </a:ln>
        </p:spPr>
        <p:txBody>
          <a:bodyPr anchor="ctr"/>
          <a:lstStyle/>
          <a:p>
            <a:r>
              <a:rPr lang="zh-CN" altLang="en-US" sz="2800" b="1">
                <a:latin typeface="微软雅黑" pitchFamily="34" charset="-122"/>
              </a:rPr>
              <a:t>    财务报表分析之资产负债表</a:t>
            </a:r>
            <a:endParaRPr lang="en-US" altLang="zh-CN" sz="2800" b="1">
              <a:latin typeface="微软雅黑" pitchFamily="34" charset="-122"/>
            </a:endParaRPr>
          </a:p>
          <a:p>
            <a:r>
              <a:rPr lang="en-US" altLang="zh-CN" b="1">
                <a:latin typeface="微软雅黑" pitchFamily="34" charset="-122"/>
              </a:rPr>
              <a:t>                                         ——</a:t>
            </a:r>
            <a:r>
              <a:rPr lang="zh-CN" altLang="en-US" b="1">
                <a:latin typeface="微软雅黑" pitchFamily="34" charset="-122"/>
              </a:rPr>
              <a:t>以泸州老窖为例</a:t>
            </a:r>
            <a:endParaRPr lang="en-US" altLang="zh-CN" b="1">
              <a:latin typeface="微软雅黑" pitchFamily="34" charset="-122"/>
            </a:endParaRPr>
          </a:p>
          <a:p>
            <a:endParaRPr lang="en-US" altLang="zh-CN" sz="2800" b="1">
              <a:latin typeface="微软雅黑" pitchFamily="34" charset="-122"/>
            </a:endParaRPr>
          </a:p>
        </p:txBody>
      </p:sp>
      <p:sp>
        <p:nvSpPr>
          <p:cNvPr id="14341" name="直接连接符 7"/>
          <p:cNvSpPr>
            <a:spLocks noChangeShapeType="1"/>
          </p:cNvSpPr>
          <p:nvPr/>
        </p:nvSpPr>
        <p:spPr bwMode="auto">
          <a:xfrm>
            <a:off x="658813" y="3433763"/>
            <a:ext cx="5497512" cy="0"/>
          </a:xfrm>
          <a:prstGeom prst="line">
            <a:avLst/>
          </a:prstGeom>
          <a:noFill/>
          <a:ln w="9525">
            <a:solidFill>
              <a:srgbClr val="231815"/>
            </a:solidFill>
            <a:round/>
            <a:headEnd/>
            <a:tailEnd/>
          </a:ln>
        </p:spPr>
        <p:txBody>
          <a:bodyPr/>
          <a:lstStyle/>
          <a:p>
            <a:endParaRPr lang="zh-CN" altLang="en-US"/>
          </a:p>
        </p:txBody>
      </p:sp>
      <p:sp>
        <p:nvSpPr>
          <p:cNvPr id="14342" name="直接连接符 10"/>
          <p:cNvSpPr>
            <a:spLocks noChangeShapeType="1"/>
          </p:cNvSpPr>
          <p:nvPr/>
        </p:nvSpPr>
        <p:spPr bwMode="auto">
          <a:xfrm>
            <a:off x="658813" y="2713038"/>
            <a:ext cx="5497512" cy="1587"/>
          </a:xfrm>
          <a:prstGeom prst="line">
            <a:avLst/>
          </a:prstGeom>
          <a:noFill/>
          <a:ln w="9525">
            <a:solidFill>
              <a:srgbClr val="231815"/>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grpSp>
        <p:nvGrpSpPr>
          <p:cNvPr id="23555" name="Group 3"/>
          <p:cNvGrpSpPr>
            <a:grpSpLocks/>
          </p:cNvGrpSpPr>
          <p:nvPr/>
        </p:nvGrpSpPr>
        <p:grpSpPr bwMode="auto">
          <a:xfrm>
            <a:off x="2870200" y="2590800"/>
            <a:ext cx="3543300" cy="531813"/>
            <a:chOff x="0" y="0"/>
            <a:chExt cx="3543034" cy="531590"/>
          </a:xfrm>
        </p:grpSpPr>
        <p:sp>
          <p:nvSpPr>
            <p:cNvPr id="23562" name="矩形 4"/>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23563" name="Group 5"/>
            <p:cNvGrpSpPr>
              <a:grpSpLocks/>
            </p:cNvGrpSpPr>
            <p:nvPr/>
          </p:nvGrpSpPr>
          <p:grpSpPr bwMode="auto">
            <a:xfrm>
              <a:off x="0" y="0"/>
              <a:ext cx="3543034" cy="504056"/>
              <a:chOff x="0" y="0"/>
              <a:chExt cx="3543034" cy="504056"/>
            </a:xfrm>
          </p:grpSpPr>
          <p:sp>
            <p:nvSpPr>
              <p:cNvPr id="23564" name="直接连接符 6"/>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23565" name="矩形 7"/>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23566" name="TextBox 8"/>
              <p:cNvSpPr>
                <a:spLocks noChangeArrowheads="1"/>
              </p:cNvSpPr>
              <p:nvPr/>
            </p:nvSpPr>
            <p:spPr bwMode="auto">
              <a:xfrm>
                <a:off x="823166" y="13109"/>
                <a:ext cx="2376264" cy="338554"/>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资产负债表趋势分析</a:t>
                </a:r>
                <a:endParaRPr lang="zh-CN" altLang="en-US">
                  <a:ea typeface="宋体" pitchFamily="2" charset="-122"/>
                </a:endParaRPr>
              </a:p>
            </p:txBody>
          </p:sp>
          <p:sp>
            <p:nvSpPr>
              <p:cNvPr id="23567" name="TextBox 9"/>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2</a:t>
                </a:r>
                <a:endParaRPr lang="zh-CN" altLang="en-US">
                  <a:ea typeface="宋体" pitchFamily="2" charset="-122"/>
                </a:endParaRPr>
              </a:p>
            </p:txBody>
          </p:sp>
        </p:grpSp>
      </p:grpSp>
      <p:sp>
        <p:nvSpPr>
          <p:cNvPr id="23556" name="TextBox 10"/>
          <p:cNvSpPr>
            <a:spLocks noChangeArrowheads="1"/>
          </p:cNvSpPr>
          <p:nvPr/>
        </p:nvSpPr>
        <p:spPr bwMode="auto">
          <a:xfrm>
            <a:off x="4413250" y="3076575"/>
            <a:ext cx="2000250" cy="738188"/>
          </a:xfrm>
          <a:prstGeom prst="rect">
            <a:avLst/>
          </a:prstGeom>
          <a:noFill/>
          <a:ln w="9525">
            <a:noFill/>
            <a:miter lim="800000"/>
            <a:headEnd/>
            <a:tailEnd/>
          </a:ln>
        </p:spPr>
        <p:txBody>
          <a:bodyPr>
            <a:spAutoFit/>
          </a:bodyPr>
          <a:lstStyle/>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定义</a:t>
            </a:r>
          </a:p>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主要关注点</a:t>
            </a:r>
          </a:p>
        </p:txBody>
      </p:sp>
      <p:sp>
        <p:nvSpPr>
          <p:cNvPr id="11"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A413BBC6-63E5-4138-93A6-8CACB34574AB}" type="slidenum">
              <a:rPr lang="zh-CN" altLang="en-US" sz="1200">
                <a:solidFill>
                  <a:srgbClr val="898989"/>
                </a:solidFill>
                <a:ea typeface="+mn-ea"/>
              </a:rPr>
              <a:pPr algn="r">
                <a:defRPr/>
              </a:pPr>
              <a:t>10</a:t>
            </a:fld>
            <a:endParaRPr lang="zh-CN" altLang="en-US" dirty="0">
              <a:ea typeface="宋体" pitchFamily="2" charset="-122"/>
            </a:endParaRPr>
          </a:p>
        </p:txBody>
      </p:sp>
      <p:pic>
        <p:nvPicPr>
          <p:cNvPr id="23558" name="Picture 2"/>
          <p:cNvPicPr>
            <a:picLocks noChangeAspect="1" noChangeArrowheads="1"/>
          </p:cNvPicPr>
          <p:nvPr/>
        </p:nvPicPr>
        <p:blipFill>
          <a:blip r:embed="rId3" cstate="print">
            <a:clrChange>
              <a:clrFrom>
                <a:srgbClr val="FBFBFB"/>
              </a:clrFrom>
              <a:clrTo>
                <a:srgbClr val="FBFBFB">
                  <a:alpha val="0"/>
                </a:srgbClr>
              </a:clrTo>
            </a:clrChange>
          </a:blip>
          <a:srcRect/>
          <a:stretch>
            <a:fillRect/>
          </a:stretch>
        </p:blipFill>
        <p:spPr bwMode="auto">
          <a:xfrm>
            <a:off x="3300413" y="2932113"/>
            <a:ext cx="1211262" cy="1423987"/>
          </a:xfrm>
          <a:prstGeom prst="rect">
            <a:avLst/>
          </a:prstGeom>
          <a:noFill/>
          <a:ln w="9525">
            <a:noFill/>
            <a:miter lim="800000"/>
            <a:headEnd/>
            <a:tailEnd/>
          </a:ln>
        </p:spPr>
      </p:pic>
      <p:sp>
        <p:nvSpPr>
          <p:cNvPr id="23559" name="TextBox 61"/>
          <p:cNvSpPr>
            <a:spLocks noChangeArrowheads="1"/>
          </p:cNvSpPr>
          <p:nvPr/>
        </p:nvSpPr>
        <p:spPr bwMode="auto">
          <a:xfrm>
            <a:off x="611188" y="552450"/>
            <a:ext cx="1074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目  录</a:t>
            </a:r>
            <a:endParaRPr lang="zh-CN" altLang="en-US">
              <a:ea typeface="宋体" pitchFamily="2" charset="-122"/>
            </a:endParaRPr>
          </a:p>
        </p:txBody>
      </p:sp>
      <p:sp>
        <p:nvSpPr>
          <p:cNvPr id="23560" name="矩形 62"/>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3561" name="直接连接符 64"/>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24579" name="TextBox 3"/>
          <p:cNvSpPr>
            <a:spLocks noChangeArrowheads="1"/>
          </p:cNvSpPr>
          <p:nvPr/>
        </p:nvSpPr>
        <p:spPr bwMode="auto">
          <a:xfrm>
            <a:off x="611188" y="552450"/>
            <a:ext cx="1152525"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定  义</a:t>
            </a:r>
            <a:endParaRPr lang="zh-CN" altLang="en-US">
              <a:ea typeface="宋体" pitchFamily="2" charset="-122"/>
            </a:endParaRPr>
          </a:p>
        </p:txBody>
      </p:sp>
      <p:sp>
        <p:nvSpPr>
          <p:cNvPr id="24580"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4581"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23" name="TextBox 22"/>
          <p:cNvSpPr txBox="1"/>
          <p:nvPr/>
        </p:nvSpPr>
        <p:spPr>
          <a:xfrm>
            <a:off x="1331913" y="1057275"/>
            <a:ext cx="6408737" cy="1584325"/>
          </a:xfrm>
          <a:prstGeom prst="rect">
            <a:avLst/>
          </a:prstGeom>
          <a:noFill/>
        </p:spPr>
        <p:txBody>
          <a:bodyPr>
            <a:spAutoFit/>
          </a:bodyPr>
          <a:lstStyle/>
          <a:p>
            <a:pPr>
              <a:lnSpc>
                <a:spcPts val="3000"/>
              </a:lnSpc>
              <a:defRPr/>
            </a:pPr>
            <a:r>
              <a:rPr lang="zh-CN" altLang="en-US" sz="1600" dirty="0">
                <a:latin typeface="+mn-ea"/>
                <a:ea typeface="+mn-ea"/>
              </a:rPr>
              <a:t>       趋势分析法又称为水平分析法或者横向分析法。</a:t>
            </a:r>
            <a:endParaRPr lang="en-US" altLang="zh-CN" sz="1600" dirty="0">
              <a:latin typeface="+mn-ea"/>
              <a:ea typeface="+mn-ea"/>
            </a:endParaRPr>
          </a:p>
          <a:p>
            <a:pPr>
              <a:lnSpc>
                <a:spcPts val="3000"/>
              </a:lnSpc>
              <a:defRPr/>
            </a:pPr>
            <a:r>
              <a:rPr lang="zh-CN" altLang="en-US" sz="1600" dirty="0">
                <a:latin typeface="+mn-ea"/>
                <a:ea typeface="+mn-ea"/>
              </a:rPr>
              <a:t>       它是将</a:t>
            </a:r>
            <a:r>
              <a:rPr lang="zh-CN" altLang="en-US" sz="1600" dirty="0">
                <a:solidFill>
                  <a:srgbClr val="FF0000"/>
                </a:solidFill>
                <a:latin typeface="+mn-ea"/>
                <a:ea typeface="+mn-ea"/>
              </a:rPr>
              <a:t>两期或者连续数期</a:t>
            </a:r>
            <a:r>
              <a:rPr lang="zh-CN" altLang="en-US" sz="1600" dirty="0">
                <a:latin typeface="+mn-ea"/>
                <a:ea typeface="+mn-ea"/>
              </a:rPr>
              <a:t>的财务报表中的</a:t>
            </a:r>
            <a:r>
              <a:rPr lang="zh-CN" altLang="en-US" sz="1600" dirty="0">
                <a:solidFill>
                  <a:srgbClr val="FF0000"/>
                </a:solidFill>
                <a:latin typeface="+mn-ea"/>
                <a:ea typeface="+mn-ea"/>
              </a:rPr>
              <a:t>相同指标</a:t>
            </a:r>
            <a:r>
              <a:rPr lang="zh-CN" altLang="en-US" sz="1600" dirty="0">
                <a:latin typeface="+mn-ea"/>
                <a:ea typeface="+mn-ea"/>
              </a:rPr>
              <a:t>进行比较，确定其增加变动的</a:t>
            </a:r>
            <a:r>
              <a:rPr lang="zh-CN" altLang="en-US" sz="1600" dirty="0">
                <a:solidFill>
                  <a:srgbClr val="FF0000"/>
                </a:solidFill>
                <a:latin typeface="+mn-ea"/>
                <a:ea typeface="+mn-ea"/>
              </a:rPr>
              <a:t>方向</a:t>
            </a:r>
            <a:r>
              <a:rPr lang="zh-CN" altLang="en-US" sz="1600" dirty="0">
                <a:latin typeface="+mn-ea"/>
                <a:ea typeface="+mn-ea"/>
              </a:rPr>
              <a:t>、</a:t>
            </a:r>
            <a:r>
              <a:rPr lang="zh-CN" altLang="en-US" sz="1600" dirty="0">
                <a:solidFill>
                  <a:srgbClr val="FF0000"/>
                </a:solidFill>
                <a:latin typeface="+mn-ea"/>
                <a:ea typeface="+mn-ea"/>
              </a:rPr>
              <a:t>数额</a:t>
            </a:r>
            <a:r>
              <a:rPr lang="zh-CN" altLang="en-US" sz="1600" dirty="0">
                <a:latin typeface="+mn-ea"/>
                <a:ea typeface="+mn-ea"/>
              </a:rPr>
              <a:t>和</a:t>
            </a:r>
            <a:r>
              <a:rPr lang="zh-CN" altLang="en-US" sz="1600" dirty="0">
                <a:solidFill>
                  <a:srgbClr val="FF0000"/>
                </a:solidFill>
                <a:latin typeface="+mn-ea"/>
                <a:ea typeface="+mn-ea"/>
              </a:rPr>
              <a:t>幅度</a:t>
            </a:r>
            <a:r>
              <a:rPr lang="zh-CN" altLang="en-US" sz="1600" dirty="0">
                <a:latin typeface="+mn-ea"/>
                <a:ea typeface="+mn-ea"/>
              </a:rPr>
              <a:t>，以说明企业财务状况和经营成果的</a:t>
            </a:r>
            <a:r>
              <a:rPr lang="zh-CN" altLang="en-US" sz="1600" dirty="0">
                <a:solidFill>
                  <a:srgbClr val="FF0000"/>
                </a:solidFill>
                <a:latin typeface="+mn-ea"/>
                <a:ea typeface="+mn-ea"/>
              </a:rPr>
              <a:t>变动趋势</a:t>
            </a:r>
            <a:r>
              <a:rPr lang="zh-CN" altLang="en-US" sz="1600" dirty="0">
                <a:latin typeface="+mn-ea"/>
                <a:ea typeface="+mn-ea"/>
              </a:rPr>
              <a:t>的一种分析方法。</a:t>
            </a:r>
          </a:p>
        </p:txBody>
      </p:sp>
      <p:graphicFrame>
        <p:nvGraphicFramePr>
          <p:cNvPr id="24" name="表格 23"/>
          <p:cNvGraphicFramePr>
            <a:graphicFrameLocks noGrp="1"/>
          </p:cNvGraphicFramePr>
          <p:nvPr/>
        </p:nvGraphicFramePr>
        <p:xfrm>
          <a:off x="1223963" y="3001963"/>
          <a:ext cx="5760640" cy="1872210"/>
        </p:xfrm>
        <a:graphic>
          <a:graphicData uri="http://schemas.openxmlformats.org/drawingml/2006/table">
            <a:tbl>
              <a:tblPr/>
              <a:tblGrid>
                <a:gridCol w="1154752"/>
                <a:gridCol w="1023530"/>
                <a:gridCol w="1141631"/>
                <a:gridCol w="1180997"/>
                <a:gridCol w="1259730"/>
              </a:tblGrid>
              <a:tr h="479285">
                <a:tc gridSpan="5">
                  <a:txBody>
                    <a:bodyPr/>
                    <a:lstStyle/>
                    <a:p>
                      <a:pPr algn="ctr" fontAlgn="ctr"/>
                      <a:r>
                        <a:rPr lang="zh-CN" altLang="en-US" sz="1600" b="0" i="0" u="none" strike="noStrike" dirty="0">
                          <a:latin typeface="微软雅黑"/>
                        </a:rPr>
                        <a:t>泸州老窖</a:t>
                      </a:r>
                      <a:r>
                        <a:rPr lang="en-US" altLang="zh-CN" sz="1600" b="0" i="0" u="none" strike="noStrike" dirty="0">
                          <a:latin typeface="微软雅黑"/>
                        </a:rPr>
                        <a:t>2011</a:t>
                      </a:r>
                      <a:r>
                        <a:rPr lang="zh-CN" altLang="en-US" sz="1600" b="0" i="0" u="none" strike="noStrike" dirty="0">
                          <a:latin typeface="微软雅黑"/>
                        </a:rPr>
                        <a:t>年资产变动情况</a:t>
                      </a:r>
                      <a:r>
                        <a:rPr lang="zh-CN" altLang="en-US" sz="1050" b="0" i="0" u="none" strike="noStrike" dirty="0">
                          <a:latin typeface="微软雅黑"/>
                        </a:rPr>
                        <a:t>（单位：亿元）</a:t>
                      </a:r>
                      <a:endParaRPr lang="zh-CN" altLang="en-US" sz="1600" b="0" i="0" u="none" strike="noStrike" dirty="0">
                        <a:latin typeface="微软雅黑"/>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44487">
                <a:tc>
                  <a:txBody>
                    <a:bodyPr/>
                    <a:lstStyle/>
                    <a:p>
                      <a:pPr algn="ctr" fontAlgn="ctr"/>
                      <a:r>
                        <a:rPr lang="zh-CN" altLang="en-US" sz="1400" b="0" i="0" u="none" strike="noStrike" dirty="0" smtClean="0">
                          <a:latin typeface="微软雅黑"/>
                        </a:rPr>
                        <a:t>资产项目</a:t>
                      </a:r>
                      <a:endParaRPr lang="zh-CN" altLang="en-US" sz="1400" b="0" i="0" u="none" strike="noStrike" dirty="0">
                        <a:latin typeface="微软雅黑"/>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dirty="0">
                          <a:latin typeface="微软雅黑"/>
                        </a:rPr>
                        <a:t>期初数</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a:latin typeface="微软雅黑"/>
                        </a:rPr>
                        <a:t>期末期</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a:latin typeface="微软雅黑"/>
                        </a:rPr>
                        <a:t>变动额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a:latin typeface="微软雅黑"/>
                        </a:rPr>
                        <a:t>变动幅度</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44487">
                <a:tc>
                  <a:txBody>
                    <a:bodyPr/>
                    <a:lstStyle/>
                    <a:p>
                      <a:pPr algn="ctr" fontAlgn="ctr"/>
                      <a:r>
                        <a:rPr lang="zh-CN" altLang="en-US" sz="1400" b="0" i="0" u="none" strike="noStrike">
                          <a:latin typeface="微软雅黑"/>
                        </a:rPr>
                        <a:t>货币资金</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latin typeface="微软雅黑"/>
                        </a:rPr>
                        <a:t>10.79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latin typeface="微软雅黑"/>
                        </a:rPr>
                        <a:t>31.49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smtClean="0">
                          <a:latin typeface="微软雅黑"/>
                        </a:rPr>
                        <a:t>+20.7</a:t>
                      </a:r>
                      <a:endParaRPr lang="en-US" altLang="zh-CN" sz="1200" b="0" i="0" u="none" strike="noStrike" dirty="0">
                        <a:latin typeface="微软雅黑"/>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latin typeface="微软雅黑"/>
                        </a:rPr>
                        <a:t>191.84%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44487">
                <a:tc>
                  <a:txBody>
                    <a:bodyPr/>
                    <a:lstStyle/>
                    <a:p>
                      <a:pPr algn="ctr" fontAlgn="ctr"/>
                      <a:r>
                        <a:rPr lang="zh-CN" altLang="en-US" sz="1400" b="0" i="0" u="none" strike="noStrike">
                          <a:latin typeface="微软雅黑"/>
                        </a:rPr>
                        <a:t>应收票据</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latin typeface="微软雅黑"/>
                        </a:rPr>
                        <a:t>17.99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latin typeface="微软雅黑"/>
                        </a:rPr>
                        <a:t>34.4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smtClean="0">
                          <a:latin typeface="微软雅黑"/>
                        </a:rPr>
                        <a:t>+16.41</a:t>
                      </a:r>
                      <a:endParaRPr lang="en-US" altLang="zh-CN" sz="1200" b="0" i="0" u="none" strike="noStrike" dirty="0">
                        <a:latin typeface="微软雅黑"/>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latin typeface="微软雅黑"/>
                        </a:rPr>
                        <a:t>91.22%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59464">
                <a:tc>
                  <a:txBody>
                    <a:bodyPr/>
                    <a:lstStyle/>
                    <a:p>
                      <a:pPr algn="ctr" fontAlgn="ctr"/>
                      <a:r>
                        <a:rPr lang="zh-CN" altLang="en-US" sz="1400" b="0" i="0" u="none" strike="noStrike">
                          <a:latin typeface="微软雅黑"/>
                        </a:rPr>
                        <a:t>应收账款</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latin typeface="微软雅黑"/>
                        </a:rPr>
                        <a:t>0.47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latin typeface="微软雅黑"/>
                        </a:rPr>
                        <a:t>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smtClean="0">
                          <a:latin typeface="微软雅黑"/>
                        </a:rPr>
                        <a:t>+0.13</a:t>
                      </a:r>
                      <a:endParaRPr lang="en-US" altLang="zh-CN" sz="1200" b="0" i="0" u="none" strike="noStrike" dirty="0">
                        <a:latin typeface="微软雅黑"/>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latin typeface="微软雅黑"/>
                        </a:rPr>
                        <a:t>27.66%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20"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8405DCB9-B4D1-4A88-9E1D-5F5AD401E23D}" type="slidenum">
              <a:rPr lang="zh-CN" altLang="en-US" sz="1200">
                <a:solidFill>
                  <a:srgbClr val="898989"/>
                </a:solidFill>
                <a:ea typeface="+mn-ea"/>
              </a:rPr>
              <a:pPr algn="r">
                <a:defRPr/>
              </a:pPr>
              <a:t>11</a:t>
            </a:fld>
            <a:endParaRPr lang="zh-CN" altLang="en-US" dirty="0">
              <a:ea typeface="宋体" pitchFamily="2" charset="-122"/>
            </a:endParaRPr>
          </a:p>
        </p:txBody>
      </p:sp>
      <p:pic>
        <p:nvPicPr>
          <p:cNvPr id="24618" name="Picture 7"/>
          <p:cNvPicPr>
            <a:picLocks noChangeAspect="1" noChangeArrowheads="1"/>
          </p:cNvPicPr>
          <p:nvPr/>
        </p:nvPicPr>
        <p:blipFill>
          <a:blip r:embed="rId3" cstate="print"/>
          <a:srcRect/>
          <a:stretch>
            <a:fillRect/>
          </a:stretch>
        </p:blipFill>
        <p:spPr bwMode="auto">
          <a:xfrm>
            <a:off x="7064375" y="3003550"/>
            <a:ext cx="2079625" cy="1971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heel(4)">
                                      <p:cBhvr>
                                        <p:cTn id="13"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ChangeAspect="1" noChangeArrowheads="1"/>
          </p:cNvPicPr>
          <p:nvPr/>
        </p:nvPicPr>
        <p:blipFill>
          <a:blip r:embed="rId3" cstate="print"/>
          <a:srcRect/>
          <a:stretch>
            <a:fillRect/>
          </a:stretch>
        </p:blipFill>
        <p:spPr bwMode="auto">
          <a:xfrm>
            <a:off x="8074025" y="0"/>
            <a:ext cx="1069975" cy="1273175"/>
          </a:xfrm>
          <a:prstGeom prst="rect">
            <a:avLst/>
          </a:prstGeom>
          <a:noFill/>
          <a:ln w="9525">
            <a:noFill/>
            <a:miter lim="800000"/>
            <a:headEnd/>
            <a:tailEnd/>
          </a:ln>
        </p:spPr>
      </p:pic>
      <p:sp>
        <p:nvSpPr>
          <p:cNvPr id="25603"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主要关注点</a:t>
            </a:r>
            <a:endParaRPr lang="zh-CN" altLang="en-US">
              <a:ea typeface="宋体" pitchFamily="2" charset="-122"/>
            </a:endParaRPr>
          </a:p>
        </p:txBody>
      </p:sp>
      <p:sp>
        <p:nvSpPr>
          <p:cNvPr id="25604"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5605"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25606" name="TextBox 22"/>
          <p:cNvSpPr txBox="1">
            <a:spLocks noChangeArrowheads="1"/>
          </p:cNvSpPr>
          <p:nvPr/>
        </p:nvSpPr>
        <p:spPr bwMode="auto">
          <a:xfrm>
            <a:off x="863600" y="1093788"/>
            <a:ext cx="1260475" cy="368300"/>
          </a:xfrm>
          <a:prstGeom prst="rect">
            <a:avLst/>
          </a:prstGeom>
          <a:noFill/>
          <a:ln w="9525">
            <a:noFill/>
            <a:miter lim="800000"/>
            <a:headEnd/>
            <a:tailEnd/>
          </a:ln>
        </p:spPr>
        <p:txBody>
          <a:bodyPr>
            <a:spAutoFit/>
          </a:bodyPr>
          <a:lstStyle/>
          <a:p>
            <a:r>
              <a:rPr lang="zh-CN" altLang="en-US" b="1">
                <a:solidFill>
                  <a:srgbClr val="FF0000"/>
                </a:solidFill>
              </a:rPr>
              <a:t>资产方面：</a:t>
            </a:r>
          </a:p>
        </p:txBody>
      </p:sp>
      <p:sp>
        <p:nvSpPr>
          <p:cNvPr id="24" name="TextBox 23"/>
          <p:cNvSpPr txBox="1"/>
          <p:nvPr/>
        </p:nvSpPr>
        <p:spPr>
          <a:xfrm>
            <a:off x="827088" y="1381125"/>
            <a:ext cx="7848600" cy="1962150"/>
          </a:xfrm>
          <a:prstGeom prst="rect">
            <a:avLst/>
          </a:prstGeom>
          <a:noFill/>
        </p:spPr>
        <p:txBody>
          <a:bodyPr>
            <a:spAutoFit/>
          </a:bodyPr>
          <a:lstStyle/>
          <a:p>
            <a:pPr>
              <a:lnSpc>
                <a:spcPts val="3000"/>
              </a:lnSpc>
              <a:buFontTx/>
              <a:buBlip>
                <a:blip r:embed="rId4"/>
              </a:buBlip>
              <a:defRPr/>
            </a:pPr>
            <a:r>
              <a:rPr lang="zh-CN" altLang="en-US" sz="1400" dirty="0">
                <a:latin typeface="+mn-ea"/>
                <a:ea typeface="+mn-ea"/>
              </a:rPr>
              <a:t>货币资金：货币资金呈现增长趋势对经营有力，但过大的资金存量会造成资金闲置；</a:t>
            </a:r>
            <a:endParaRPr lang="en-US" altLang="zh-CN" sz="1400" dirty="0">
              <a:latin typeface="+mn-ea"/>
              <a:ea typeface="+mn-ea"/>
            </a:endParaRPr>
          </a:p>
          <a:p>
            <a:pPr>
              <a:lnSpc>
                <a:spcPts val="3000"/>
              </a:lnSpc>
              <a:buFontTx/>
              <a:buBlip>
                <a:blip r:embed="rId4"/>
              </a:buBlip>
              <a:defRPr/>
            </a:pPr>
            <a:r>
              <a:rPr lang="zh-CN" altLang="en-US" sz="1400" dirty="0">
                <a:latin typeface="+mn-ea"/>
                <a:ea typeface="+mn-ea"/>
              </a:rPr>
              <a:t>应收账款</a:t>
            </a:r>
            <a:r>
              <a:rPr lang="en-US" altLang="zh-CN" sz="1400" dirty="0">
                <a:latin typeface="+mn-ea"/>
                <a:ea typeface="+mn-ea"/>
              </a:rPr>
              <a:t>/</a:t>
            </a:r>
            <a:r>
              <a:rPr lang="zh-CN" altLang="en-US" sz="1400" dirty="0">
                <a:latin typeface="+mn-ea"/>
                <a:ea typeface="+mn-ea"/>
              </a:rPr>
              <a:t>存货：在销售扩大的状态下，呈下降趋势对经营有利；</a:t>
            </a:r>
            <a:endParaRPr lang="en-US" altLang="zh-CN" sz="1400" dirty="0">
              <a:latin typeface="+mn-ea"/>
              <a:ea typeface="+mn-ea"/>
            </a:endParaRPr>
          </a:p>
          <a:p>
            <a:pPr>
              <a:lnSpc>
                <a:spcPts val="3000"/>
              </a:lnSpc>
              <a:buFontTx/>
              <a:buBlip>
                <a:blip r:embed="rId4"/>
              </a:buBlip>
              <a:defRPr/>
            </a:pPr>
            <a:r>
              <a:rPr lang="zh-CN" altLang="en-US" sz="1400" dirty="0">
                <a:latin typeface="+mn-ea"/>
                <a:ea typeface="+mn-ea"/>
              </a:rPr>
              <a:t>长期投资：长期投资的投资回报率超过公司主营业务、或者企业资金闲置较多时，呈</a:t>
            </a:r>
            <a:endParaRPr lang="en-US" altLang="zh-CN" sz="1400" dirty="0">
              <a:latin typeface="+mn-ea"/>
              <a:ea typeface="+mn-ea"/>
            </a:endParaRPr>
          </a:p>
          <a:p>
            <a:pPr>
              <a:lnSpc>
                <a:spcPts val="3000"/>
              </a:lnSpc>
              <a:defRPr/>
            </a:pPr>
            <a:r>
              <a:rPr lang="en-US" altLang="zh-CN" sz="1400" dirty="0">
                <a:latin typeface="+mn-ea"/>
                <a:ea typeface="+mn-ea"/>
              </a:rPr>
              <a:t>  </a:t>
            </a:r>
            <a:r>
              <a:rPr lang="zh-CN" altLang="en-US" sz="1400" dirty="0">
                <a:latin typeface="+mn-ea"/>
                <a:ea typeface="+mn-ea"/>
              </a:rPr>
              <a:t>增长趋势对经营有利；</a:t>
            </a:r>
            <a:endParaRPr lang="en-US" altLang="zh-CN" sz="1400" dirty="0">
              <a:latin typeface="+mn-ea"/>
              <a:ea typeface="+mn-ea"/>
            </a:endParaRPr>
          </a:p>
          <a:p>
            <a:pPr>
              <a:lnSpc>
                <a:spcPts val="3000"/>
              </a:lnSpc>
              <a:buFontTx/>
              <a:buBlip>
                <a:blip r:embed="rId4"/>
              </a:buBlip>
              <a:defRPr/>
            </a:pPr>
            <a:r>
              <a:rPr lang="zh-CN" altLang="en-US" sz="1400" dirty="0">
                <a:latin typeface="+mn-ea"/>
                <a:ea typeface="+mn-ea"/>
              </a:rPr>
              <a:t>固定资产：在满足公司日常经营管理的前提下，呈逐步下降的趋势对经营有利。</a:t>
            </a:r>
          </a:p>
        </p:txBody>
      </p:sp>
      <p:graphicFrame>
        <p:nvGraphicFramePr>
          <p:cNvPr id="8" name="表格 7"/>
          <p:cNvGraphicFramePr>
            <a:graphicFrameLocks noGrp="1"/>
          </p:cNvGraphicFramePr>
          <p:nvPr/>
        </p:nvGraphicFramePr>
        <p:xfrm>
          <a:off x="1008063" y="3397250"/>
          <a:ext cx="5364596" cy="2224535"/>
        </p:xfrm>
        <a:graphic>
          <a:graphicData uri="http://schemas.openxmlformats.org/drawingml/2006/table">
            <a:tbl>
              <a:tblPr/>
              <a:tblGrid>
                <a:gridCol w="1368152"/>
                <a:gridCol w="990110"/>
                <a:gridCol w="990110"/>
                <a:gridCol w="990110"/>
                <a:gridCol w="1026114"/>
              </a:tblGrid>
              <a:tr h="514344">
                <a:tc gridSpan="5">
                  <a:txBody>
                    <a:bodyPr/>
                    <a:lstStyle/>
                    <a:p>
                      <a:pPr algn="ctr" rtl="0" fontAlgn="ctr"/>
                      <a:r>
                        <a:rPr lang="zh-CN" altLang="en-US" sz="1600" b="0" i="0" u="none" strike="noStrike" dirty="0">
                          <a:solidFill>
                            <a:srgbClr val="000000"/>
                          </a:solidFill>
                          <a:latin typeface="微软雅黑"/>
                        </a:rPr>
                        <a:t>泸州老窖</a:t>
                      </a:r>
                      <a:r>
                        <a:rPr lang="en-US" altLang="zh-CN" sz="1600" b="0" i="0" u="none" strike="noStrike" dirty="0">
                          <a:solidFill>
                            <a:srgbClr val="000000"/>
                          </a:solidFill>
                          <a:latin typeface="微软雅黑"/>
                        </a:rPr>
                        <a:t>2011</a:t>
                      </a:r>
                      <a:r>
                        <a:rPr lang="zh-CN" altLang="en-US" sz="1600" b="0" i="0" u="none" strike="noStrike" dirty="0">
                          <a:solidFill>
                            <a:srgbClr val="000000"/>
                          </a:solidFill>
                          <a:latin typeface="微软雅黑"/>
                        </a:rPr>
                        <a:t>年资产变动情况（单位：亿元） </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4313">
                <a:tc>
                  <a:txBody>
                    <a:bodyPr/>
                    <a:lstStyle/>
                    <a:p>
                      <a:pPr algn="ctr" rtl="0" fontAlgn="ctr"/>
                      <a:r>
                        <a:rPr lang="zh-CN" altLang="en-US" sz="1050" b="0" i="0" u="none" strike="noStrike" dirty="0">
                          <a:solidFill>
                            <a:srgbClr val="000000"/>
                          </a:solidFill>
                          <a:latin typeface="微软雅黑"/>
                        </a:rPr>
                        <a:t>资产项目</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zh-CN" altLang="en-US" sz="1050" b="0" i="0" u="none" strike="noStrike">
                          <a:solidFill>
                            <a:srgbClr val="000000"/>
                          </a:solidFill>
                          <a:latin typeface="微软雅黑"/>
                        </a:rPr>
                        <a:t>期初数</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zh-CN" altLang="en-US" sz="1050" b="0" i="0" u="none" strike="noStrike">
                          <a:solidFill>
                            <a:srgbClr val="000000"/>
                          </a:solidFill>
                          <a:latin typeface="微软雅黑"/>
                        </a:rPr>
                        <a:t>期末期</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zh-CN" altLang="en-US" sz="1050" b="0" i="0" u="none" strike="noStrike" dirty="0">
                          <a:solidFill>
                            <a:srgbClr val="000000"/>
                          </a:solidFill>
                          <a:latin typeface="微软雅黑"/>
                        </a:rPr>
                        <a:t>变动额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zh-CN" altLang="en-US" sz="1050" b="0" i="0" u="none" strike="noStrike">
                          <a:solidFill>
                            <a:srgbClr val="000000"/>
                          </a:solidFill>
                          <a:latin typeface="微软雅黑"/>
                        </a:rPr>
                        <a:t>变动幅度</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44313">
                <a:tc>
                  <a:txBody>
                    <a:bodyPr/>
                    <a:lstStyle/>
                    <a:p>
                      <a:pPr algn="ctr" rtl="0" fontAlgn="ctr"/>
                      <a:r>
                        <a:rPr lang="zh-CN" altLang="en-US" sz="1050" b="0" i="0" u="none" strike="noStrike" dirty="0">
                          <a:solidFill>
                            <a:srgbClr val="000000"/>
                          </a:solidFill>
                          <a:latin typeface="微软雅黑"/>
                        </a:rPr>
                        <a:t>货币资金</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10.79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31.49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20.7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191.84%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44313">
                <a:tc>
                  <a:txBody>
                    <a:bodyPr/>
                    <a:lstStyle/>
                    <a:p>
                      <a:pPr algn="ctr" rtl="0" fontAlgn="ctr"/>
                      <a:r>
                        <a:rPr lang="zh-CN" altLang="en-US" sz="1050" b="0" i="0" u="none" strike="noStrike">
                          <a:solidFill>
                            <a:srgbClr val="000000"/>
                          </a:solidFill>
                          <a:latin typeface="微软雅黑"/>
                        </a:rPr>
                        <a:t>应收账款</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0.47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0.13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27.66%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44313">
                <a:tc>
                  <a:txBody>
                    <a:bodyPr/>
                    <a:lstStyle/>
                    <a:p>
                      <a:pPr algn="ctr" rtl="0" fontAlgn="ctr"/>
                      <a:r>
                        <a:rPr lang="zh-CN" altLang="en-US" sz="1050" b="0" i="0" u="none" strike="noStrike">
                          <a:solidFill>
                            <a:srgbClr val="000000"/>
                          </a:solidFill>
                          <a:latin typeface="微软雅黑"/>
                        </a:rPr>
                        <a:t>存货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14.86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21.33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6.47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43.54%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44313">
                <a:tc>
                  <a:txBody>
                    <a:bodyPr/>
                    <a:lstStyle/>
                    <a:p>
                      <a:pPr algn="ctr" rtl="0" fontAlgn="ctr"/>
                      <a:r>
                        <a:rPr lang="zh-CN" altLang="en-US" sz="1050" b="0" i="0" u="none" strike="noStrike">
                          <a:solidFill>
                            <a:srgbClr val="000000"/>
                          </a:solidFill>
                          <a:latin typeface="微软雅黑"/>
                        </a:rPr>
                        <a:t>长期股权性投资</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19.84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19.97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0.13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0.66%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44313">
                <a:tc>
                  <a:txBody>
                    <a:bodyPr/>
                    <a:lstStyle/>
                    <a:p>
                      <a:pPr algn="ctr" rtl="0" fontAlgn="ctr"/>
                      <a:r>
                        <a:rPr lang="zh-CN" altLang="en-US" sz="1050" b="0" i="0" u="none" strike="noStrike" dirty="0">
                          <a:solidFill>
                            <a:srgbClr val="000000"/>
                          </a:solidFill>
                          <a:latin typeface="微软雅黑"/>
                        </a:rPr>
                        <a:t>固定资产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8.55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10.12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1.57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18.36%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44313">
                <a:tc>
                  <a:txBody>
                    <a:bodyPr/>
                    <a:lstStyle/>
                    <a:p>
                      <a:pPr algn="ctr" rtl="0" fontAlgn="ctr"/>
                      <a:r>
                        <a:rPr lang="zh-CN" altLang="en-US" sz="1050" b="0" i="0" u="none" strike="noStrike" dirty="0" smtClean="0">
                          <a:solidFill>
                            <a:srgbClr val="000000"/>
                          </a:solidFill>
                          <a:latin typeface="微软雅黑"/>
                        </a:rPr>
                        <a:t>资产总额</a:t>
                      </a:r>
                      <a:endParaRPr lang="zh-CN" altLang="en-US" sz="1050" b="0" i="0" u="none" strike="noStrike" dirty="0">
                        <a:solidFill>
                          <a:srgbClr val="000000"/>
                        </a:solidFill>
                        <a:latin typeface="微软雅黑"/>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微软雅黑"/>
                        </a:rPr>
                        <a:t>80.26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微软雅黑"/>
                        </a:rPr>
                        <a:t>124.77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微软雅黑"/>
                        </a:rPr>
                        <a:t>44.51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900" b="0" i="0" u="none" strike="noStrike" dirty="0">
                          <a:solidFill>
                            <a:srgbClr val="000000"/>
                          </a:solidFill>
                          <a:latin typeface="微软雅黑"/>
                        </a:rPr>
                        <a:t>55.46%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25660" name="TextBox 13"/>
          <p:cNvSpPr txBox="1">
            <a:spLocks noChangeArrowheads="1"/>
          </p:cNvSpPr>
          <p:nvPr/>
        </p:nvSpPr>
        <p:spPr bwMode="auto">
          <a:xfrm>
            <a:off x="7343775" y="3362325"/>
            <a:ext cx="1044575" cy="307975"/>
          </a:xfrm>
          <a:prstGeom prst="rect">
            <a:avLst/>
          </a:prstGeom>
          <a:noFill/>
          <a:ln w="9525">
            <a:noFill/>
            <a:miter lim="800000"/>
            <a:headEnd/>
            <a:tailEnd/>
          </a:ln>
        </p:spPr>
        <p:txBody>
          <a:bodyPr>
            <a:spAutoFit/>
          </a:bodyPr>
          <a:lstStyle/>
          <a:p>
            <a:r>
              <a:rPr lang="zh-CN" altLang="en-US" sz="1400" b="1">
                <a:solidFill>
                  <a:srgbClr val="FF0000"/>
                </a:solidFill>
              </a:rPr>
              <a:t>几组数据</a:t>
            </a:r>
          </a:p>
        </p:txBody>
      </p:sp>
      <p:sp>
        <p:nvSpPr>
          <p:cNvPr id="25661" name="TextBox 16"/>
          <p:cNvSpPr txBox="1">
            <a:spLocks noChangeArrowheads="1"/>
          </p:cNvSpPr>
          <p:nvPr/>
        </p:nvSpPr>
        <p:spPr bwMode="auto">
          <a:xfrm>
            <a:off x="6804025" y="5100638"/>
            <a:ext cx="900113" cy="277812"/>
          </a:xfrm>
          <a:prstGeom prst="rect">
            <a:avLst/>
          </a:prstGeom>
          <a:noFill/>
          <a:ln w="9525">
            <a:noFill/>
            <a:miter lim="800000"/>
            <a:headEnd/>
            <a:tailEnd/>
          </a:ln>
        </p:spPr>
        <p:txBody>
          <a:bodyPr>
            <a:spAutoFit/>
          </a:bodyPr>
          <a:lstStyle/>
          <a:p>
            <a:r>
              <a:rPr lang="en-US" altLang="zh-CN" sz="1200" b="1">
                <a:latin typeface="微软雅黑" pitchFamily="34" charset="-122"/>
              </a:rPr>
              <a:t> 191.84%</a:t>
            </a:r>
            <a:endParaRPr lang="zh-CN" altLang="en-US" sz="1200" b="1">
              <a:latin typeface="微软雅黑" pitchFamily="34" charset="-122"/>
            </a:endParaRPr>
          </a:p>
        </p:txBody>
      </p:sp>
      <p:sp>
        <p:nvSpPr>
          <p:cNvPr id="25662" name="TextBox 17"/>
          <p:cNvSpPr txBox="1">
            <a:spLocks noChangeArrowheads="1"/>
          </p:cNvSpPr>
          <p:nvPr/>
        </p:nvSpPr>
        <p:spPr bwMode="auto">
          <a:xfrm>
            <a:off x="8034338" y="5065713"/>
            <a:ext cx="703262" cy="288925"/>
          </a:xfrm>
          <a:prstGeom prst="rect">
            <a:avLst/>
          </a:prstGeom>
          <a:noFill/>
          <a:ln w="9525">
            <a:noFill/>
            <a:miter lim="800000"/>
            <a:headEnd/>
            <a:tailEnd/>
          </a:ln>
        </p:spPr>
        <p:txBody>
          <a:bodyPr>
            <a:spAutoFit/>
          </a:bodyPr>
          <a:lstStyle/>
          <a:p>
            <a:r>
              <a:rPr lang="en-US" altLang="zh-CN" sz="1200" b="1">
                <a:latin typeface="微软雅黑" pitchFamily="34" charset="-122"/>
              </a:rPr>
              <a:t>0.66%</a:t>
            </a:r>
            <a:endParaRPr lang="zh-CN" altLang="en-US" sz="1200" b="1">
              <a:latin typeface="微软雅黑" pitchFamily="34" charset="-122"/>
            </a:endParaRPr>
          </a:p>
        </p:txBody>
      </p:sp>
      <p:cxnSp>
        <p:nvCxnSpPr>
          <p:cNvPr id="20" name="直接箭头连接符 19"/>
          <p:cNvCxnSpPr>
            <a:endCxn id="25662" idx="1"/>
          </p:cNvCxnSpPr>
          <p:nvPr/>
        </p:nvCxnSpPr>
        <p:spPr>
          <a:xfrm flipV="1">
            <a:off x="7561263" y="5210175"/>
            <a:ext cx="473075" cy="17463"/>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664" name="TextBox 25"/>
          <p:cNvSpPr txBox="1">
            <a:spLocks noChangeArrowheads="1"/>
          </p:cNvSpPr>
          <p:nvPr/>
        </p:nvSpPr>
        <p:spPr bwMode="auto">
          <a:xfrm>
            <a:off x="6624638" y="3721100"/>
            <a:ext cx="900112" cy="276225"/>
          </a:xfrm>
          <a:prstGeom prst="rect">
            <a:avLst/>
          </a:prstGeom>
          <a:noFill/>
          <a:ln w="9525">
            <a:noFill/>
            <a:miter lim="800000"/>
            <a:headEnd/>
            <a:tailEnd/>
          </a:ln>
        </p:spPr>
        <p:txBody>
          <a:bodyPr>
            <a:spAutoFit/>
          </a:bodyPr>
          <a:lstStyle/>
          <a:p>
            <a:r>
              <a:rPr lang="en-US" altLang="zh-CN" sz="1200" b="1">
                <a:latin typeface="微软雅黑" pitchFamily="34" charset="-122"/>
              </a:rPr>
              <a:t>      31.49</a:t>
            </a:r>
            <a:endParaRPr lang="zh-CN" altLang="en-US" sz="1200" b="1">
              <a:latin typeface="微软雅黑" pitchFamily="34" charset="-122"/>
            </a:endParaRPr>
          </a:p>
        </p:txBody>
      </p:sp>
      <p:sp>
        <p:nvSpPr>
          <p:cNvPr id="25665" name="TextBox 26"/>
          <p:cNvSpPr txBox="1">
            <a:spLocks noChangeArrowheads="1"/>
          </p:cNvSpPr>
          <p:nvPr/>
        </p:nvSpPr>
        <p:spPr bwMode="auto">
          <a:xfrm>
            <a:off x="7961313" y="3686175"/>
            <a:ext cx="895350" cy="276225"/>
          </a:xfrm>
          <a:prstGeom prst="rect">
            <a:avLst/>
          </a:prstGeom>
          <a:noFill/>
          <a:ln w="9525">
            <a:noFill/>
            <a:miter lim="800000"/>
            <a:headEnd/>
            <a:tailEnd/>
          </a:ln>
        </p:spPr>
        <p:txBody>
          <a:bodyPr>
            <a:spAutoFit/>
          </a:bodyPr>
          <a:lstStyle/>
          <a:p>
            <a:r>
              <a:rPr lang="en-US" altLang="zh-CN" sz="1200" b="1">
                <a:latin typeface="微软雅黑" pitchFamily="34" charset="-122"/>
              </a:rPr>
              <a:t>191.84%</a:t>
            </a:r>
            <a:endParaRPr lang="zh-CN" altLang="en-US" sz="1200" b="1">
              <a:latin typeface="微软雅黑" pitchFamily="34" charset="-122"/>
            </a:endParaRPr>
          </a:p>
        </p:txBody>
      </p:sp>
      <p:cxnSp>
        <p:nvCxnSpPr>
          <p:cNvPr id="30" name="直接箭头连接符 29"/>
          <p:cNvCxnSpPr/>
          <p:nvPr/>
        </p:nvCxnSpPr>
        <p:spPr>
          <a:xfrm flipV="1">
            <a:off x="7488238" y="3852863"/>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667" name="TextBox 34"/>
          <p:cNvSpPr txBox="1">
            <a:spLocks noChangeArrowheads="1"/>
          </p:cNvSpPr>
          <p:nvPr/>
        </p:nvSpPr>
        <p:spPr bwMode="auto">
          <a:xfrm>
            <a:off x="6624638" y="4043363"/>
            <a:ext cx="900112" cy="277812"/>
          </a:xfrm>
          <a:prstGeom prst="rect">
            <a:avLst/>
          </a:prstGeom>
          <a:noFill/>
          <a:ln w="9525">
            <a:noFill/>
            <a:miter lim="800000"/>
            <a:headEnd/>
            <a:tailEnd/>
          </a:ln>
        </p:spPr>
        <p:txBody>
          <a:bodyPr>
            <a:spAutoFit/>
          </a:bodyPr>
          <a:lstStyle/>
          <a:p>
            <a:r>
              <a:rPr lang="en-US" altLang="zh-CN" sz="1200" b="1">
                <a:latin typeface="微软雅黑" pitchFamily="34" charset="-122"/>
              </a:rPr>
              <a:t>      21.33</a:t>
            </a:r>
            <a:endParaRPr lang="zh-CN" altLang="en-US" sz="1200" b="1">
              <a:latin typeface="微软雅黑" pitchFamily="34" charset="-122"/>
            </a:endParaRPr>
          </a:p>
        </p:txBody>
      </p:sp>
      <p:sp>
        <p:nvSpPr>
          <p:cNvPr id="25668" name="TextBox 35"/>
          <p:cNvSpPr txBox="1">
            <a:spLocks noChangeArrowheads="1"/>
          </p:cNvSpPr>
          <p:nvPr/>
        </p:nvSpPr>
        <p:spPr bwMode="auto">
          <a:xfrm>
            <a:off x="7961313" y="4010025"/>
            <a:ext cx="895350" cy="276225"/>
          </a:xfrm>
          <a:prstGeom prst="rect">
            <a:avLst/>
          </a:prstGeom>
          <a:noFill/>
          <a:ln w="9525">
            <a:noFill/>
            <a:miter lim="800000"/>
            <a:headEnd/>
            <a:tailEnd/>
          </a:ln>
        </p:spPr>
        <p:txBody>
          <a:bodyPr>
            <a:spAutoFit/>
          </a:bodyPr>
          <a:lstStyle/>
          <a:p>
            <a:r>
              <a:rPr lang="en-US" altLang="zh-CN" sz="1200" b="1">
                <a:latin typeface="微软雅黑" pitchFamily="34" charset="-122"/>
              </a:rPr>
              <a:t>43.54%</a:t>
            </a:r>
            <a:endParaRPr lang="zh-CN" altLang="en-US" sz="1200" b="1">
              <a:latin typeface="微软雅黑" pitchFamily="34" charset="-122"/>
            </a:endParaRPr>
          </a:p>
        </p:txBody>
      </p:sp>
      <p:sp>
        <p:nvSpPr>
          <p:cNvPr id="25669" name="TextBox 37"/>
          <p:cNvSpPr txBox="1">
            <a:spLocks noChangeArrowheads="1"/>
          </p:cNvSpPr>
          <p:nvPr/>
        </p:nvSpPr>
        <p:spPr bwMode="auto">
          <a:xfrm>
            <a:off x="6624638" y="4405313"/>
            <a:ext cx="900112" cy="276225"/>
          </a:xfrm>
          <a:prstGeom prst="rect">
            <a:avLst/>
          </a:prstGeom>
          <a:noFill/>
          <a:ln w="9525">
            <a:noFill/>
            <a:miter lim="800000"/>
            <a:headEnd/>
            <a:tailEnd/>
          </a:ln>
        </p:spPr>
        <p:txBody>
          <a:bodyPr>
            <a:spAutoFit/>
          </a:bodyPr>
          <a:lstStyle/>
          <a:p>
            <a:r>
              <a:rPr lang="en-US" altLang="zh-CN" sz="1200" b="1">
                <a:latin typeface="微软雅黑" pitchFamily="34" charset="-122"/>
              </a:rPr>
              <a:t>      19.97</a:t>
            </a:r>
            <a:endParaRPr lang="zh-CN" altLang="en-US" sz="1200" b="1">
              <a:latin typeface="微软雅黑" pitchFamily="34" charset="-122"/>
            </a:endParaRPr>
          </a:p>
        </p:txBody>
      </p:sp>
      <p:sp>
        <p:nvSpPr>
          <p:cNvPr id="25670" name="TextBox 38"/>
          <p:cNvSpPr txBox="1">
            <a:spLocks noChangeArrowheads="1"/>
          </p:cNvSpPr>
          <p:nvPr/>
        </p:nvSpPr>
        <p:spPr bwMode="auto">
          <a:xfrm>
            <a:off x="7961313" y="4370388"/>
            <a:ext cx="895350" cy="277812"/>
          </a:xfrm>
          <a:prstGeom prst="rect">
            <a:avLst/>
          </a:prstGeom>
          <a:noFill/>
          <a:ln w="9525">
            <a:noFill/>
            <a:miter lim="800000"/>
            <a:headEnd/>
            <a:tailEnd/>
          </a:ln>
        </p:spPr>
        <p:txBody>
          <a:bodyPr>
            <a:spAutoFit/>
          </a:bodyPr>
          <a:lstStyle/>
          <a:p>
            <a:r>
              <a:rPr lang="en-US" altLang="zh-CN" sz="1200" b="1">
                <a:latin typeface="微软雅黑" pitchFamily="34" charset="-122"/>
              </a:rPr>
              <a:t>0.66%</a:t>
            </a:r>
            <a:endParaRPr lang="zh-CN" altLang="en-US" sz="1200" b="1">
              <a:latin typeface="微软雅黑" pitchFamily="34" charset="-122"/>
            </a:endParaRPr>
          </a:p>
        </p:txBody>
      </p:sp>
      <p:sp>
        <p:nvSpPr>
          <p:cNvPr id="25671" name="TextBox 41"/>
          <p:cNvSpPr txBox="1">
            <a:spLocks noChangeArrowheads="1"/>
          </p:cNvSpPr>
          <p:nvPr/>
        </p:nvSpPr>
        <p:spPr bwMode="auto">
          <a:xfrm>
            <a:off x="6624638" y="4741863"/>
            <a:ext cx="900112" cy="276225"/>
          </a:xfrm>
          <a:prstGeom prst="rect">
            <a:avLst/>
          </a:prstGeom>
          <a:noFill/>
          <a:ln w="9525">
            <a:noFill/>
            <a:miter lim="800000"/>
            <a:headEnd/>
            <a:tailEnd/>
          </a:ln>
        </p:spPr>
        <p:txBody>
          <a:bodyPr>
            <a:spAutoFit/>
          </a:bodyPr>
          <a:lstStyle/>
          <a:p>
            <a:r>
              <a:rPr lang="en-US" altLang="zh-CN" sz="1200" b="1">
                <a:latin typeface="微软雅黑" pitchFamily="34" charset="-122"/>
              </a:rPr>
              <a:t>      10.12</a:t>
            </a:r>
            <a:endParaRPr lang="zh-CN" altLang="en-US" sz="1200" b="1">
              <a:latin typeface="微软雅黑" pitchFamily="34" charset="-122"/>
            </a:endParaRPr>
          </a:p>
        </p:txBody>
      </p:sp>
      <p:sp>
        <p:nvSpPr>
          <p:cNvPr id="25672" name="TextBox 42"/>
          <p:cNvSpPr txBox="1">
            <a:spLocks noChangeArrowheads="1"/>
          </p:cNvSpPr>
          <p:nvPr/>
        </p:nvSpPr>
        <p:spPr bwMode="auto">
          <a:xfrm>
            <a:off x="7961313" y="4706938"/>
            <a:ext cx="895350" cy="277812"/>
          </a:xfrm>
          <a:prstGeom prst="rect">
            <a:avLst/>
          </a:prstGeom>
          <a:noFill/>
          <a:ln w="9525">
            <a:noFill/>
            <a:miter lim="800000"/>
            <a:headEnd/>
            <a:tailEnd/>
          </a:ln>
        </p:spPr>
        <p:txBody>
          <a:bodyPr>
            <a:spAutoFit/>
          </a:bodyPr>
          <a:lstStyle/>
          <a:p>
            <a:r>
              <a:rPr lang="en-US" altLang="zh-CN" sz="1200" b="1">
                <a:latin typeface="微软雅黑" pitchFamily="34" charset="-122"/>
              </a:rPr>
              <a:t>18.36%</a:t>
            </a:r>
            <a:endParaRPr lang="zh-CN" altLang="en-US" sz="1200" b="1">
              <a:latin typeface="微软雅黑" pitchFamily="34" charset="-122"/>
            </a:endParaRPr>
          </a:p>
        </p:txBody>
      </p:sp>
      <p:sp>
        <p:nvSpPr>
          <p:cNvPr id="29"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43A12021-4CAD-440B-9558-39F891FD9544}" type="slidenum">
              <a:rPr lang="zh-CN" altLang="en-US" sz="1200">
                <a:solidFill>
                  <a:srgbClr val="898989"/>
                </a:solidFill>
                <a:ea typeface="+mn-ea"/>
              </a:rPr>
              <a:pPr algn="r">
                <a:defRPr/>
              </a:pPr>
              <a:t>12</a:t>
            </a:fld>
            <a:endParaRPr lang="zh-CN" altLang="en-US" dirty="0">
              <a:ea typeface="宋体" pitchFamily="2" charset="-122"/>
            </a:endParaRPr>
          </a:p>
        </p:txBody>
      </p:sp>
      <p:cxnSp>
        <p:nvCxnSpPr>
          <p:cNvPr id="35" name="直接箭头连接符 34"/>
          <p:cNvCxnSpPr/>
          <p:nvPr/>
        </p:nvCxnSpPr>
        <p:spPr>
          <a:xfrm flipV="1">
            <a:off x="7524750" y="4502150"/>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7524750" y="4867275"/>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7524750" y="4181475"/>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677" name="TextBox 18"/>
          <p:cNvSpPr txBox="1">
            <a:spLocks noChangeArrowheads="1"/>
          </p:cNvSpPr>
          <p:nvPr/>
        </p:nvSpPr>
        <p:spPr bwMode="auto">
          <a:xfrm rot="-1822437">
            <a:off x="596900" y="3325813"/>
            <a:ext cx="1044575" cy="369887"/>
          </a:xfrm>
          <a:prstGeom prst="rect">
            <a:avLst/>
          </a:prstGeom>
          <a:noFill/>
          <a:ln w="15875">
            <a:solidFill>
              <a:srgbClr val="C00000"/>
            </a:solidFill>
            <a:prstDash val="sysDash"/>
            <a:miter lim="800000"/>
            <a:headEnd/>
            <a:tailEnd/>
          </a:ln>
        </p:spPr>
        <p:txBody>
          <a:bodyPr>
            <a:spAutoFit/>
          </a:bodyPr>
          <a:lstStyle/>
          <a:p>
            <a:r>
              <a:rPr lang="zh-CN" altLang="en-US" b="1">
                <a:solidFill>
                  <a:srgbClr val="FF0000"/>
                </a:solidFill>
              </a:rPr>
              <a:t>实      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ox(in)">
                                      <p:cBhvr>
                                        <p:cTn id="7" dur="1000"/>
                                        <p:tgtEl>
                                          <p:spTgt spid="25606"/>
                                        </p:tgtEl>
                                      </p:cBhvr>
                                    </p:animEffect>
                                  </p:childTnLst>
                                </p:cTn>
                              </p:par>
                            </p:childTnLst>
                          </p:cTn>
                        </p:par>
                        <p:par>
                          <p:cTn id="8" fill="hold">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heel(4)">
                                      <p:cBhvr>
                                        <p:cTn id="11" dur="10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amond(in)">
                                      <p:cBhvr>
                                        <p:cTn id="16" dur="2000"/>
                                        <p:tgtEl>
                                          <p:spTgt spid="8"/>
                                        </p:tgtEl>
                                      </p:cBhvr>
                                    </p:animEffect>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25677"/>
                                        </p:tgtEl>
                                        <p:attrNameLst>
                                          <p:attrName>style.visibility</p:attrName>
                                        </p:attrNameLst>
                                      </p:cBhvr>
                                      <p:to>
                                        <p:strVal val="visible"/>
                                      </p:to>
                                    </p:set>
                                    <p:animEffect transition="in" filter="fade">
                                      <p:cBhvr>
                                        <p:cTn id="20" dur="2000"/>
                                        <p:tgtEl>
                                          <p:spTgt spid="25677"/>
                                        </p:tgtEl>
                                      </p:cBhvr>
                                    </p:animEffect>
                                    <p:anim calcmode="lin" valueType="num">
                                      <p:cBhvr>
                                        <p:cTn id="21" dur="2000" fill="hold"/>
                                        <p:tgtEl>
                                          <p:spTgt spid="25677"/>
                                        </p:tgtEl>
                                        <p:attrNameLst>
                                          <p:attrName>ppt_x</p:attrName>
                                        </p:attrNameLst>
                                      </p:cBhvr>
                                      <p:tavLst>
                                        <p:tav tm="0">
                                          <p:val>
                                            <p:strVal val="#ppt_x"/>
                                          </p:val>
                                        </p:tav>
                                        <p:tav tm="100000">
                                          <p:val>
                                            <p:strVal val="#ppt_x"/>
                                          </p:val>
                                        </p:tav>
                                      </p:tavLst>
                                    </p:anim>
                                    <p:anim calcmode="lin" valueType="num">
                                      <p:cBhvr>
                                        <p:cTn id="22" dur="1800" decel="100000" fill="hold"/>
                                        <p:tgtEl>
                                          <p:spTgt spid="25677"/>
                                        </p:tgtEl>
                                        <p:attrNameLst>
                                          <p:attrName>ppt_y</p:attrName>
                                        </p:attrNameLst>
                                      </p:cBhvr>
                                      <p:tavLst>
                                        <p:tav tm="0">
                                          <p:val>
                                            <p:strVal val="#ppt_y+1"/>
                                          </p:val>
                                        </p:tav>
                                        <p:tav tm="100000">
                                          <p:val>
                                            <p:strVal val="#ppt_y-.03"/>
                                          </p:val>
                                        </p:tav>
                                      </p:tavLst>
                                    </p:anim>
                                    <p:anim calcmode="lin" valueType="num">
                                      <p:cBhvr>
                                        <p:cTn id="23" dur="200" accel="100000" fill="hold">
                                          <p:stCondLst>
                                            <p:cond delay="1800"/>
                                          </p:stCondLst>
                                        </p:cTn>
                                        <p:tgtEl>
                                          <p:spTgt spid="25677"/>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0" presetClass="entr" presetSubtype="0" fill="hold" grpId="0" nodeType="clickEffect">
                                  <p:stCondLst>
                                    <p:cond delay="0"/>
                                  </p:stCondLst>
                                  <p:childTnLst>
                                    <p:set>
                                      <p:cBhvr>
                                        <p:cTn id="27" dur="1" fill="hold">
                                          <p:stCondLst>
                                            <p:cond delay="0"/>
                                          </p:stCondLst>
                                        </p:cTn>
                                        <p:tgtEl>
                                          <p:spTgt spid="25660"/>
                                        </p:tgtEl>
                                        <p:attrNameLst>
                                          <p:attrName>style.visibility</p:attrName>
                                        </p:attrNameLst>
                                      </p:cBhvr>
                                      <p:to>
                                        <p:strVal val="visible"/>
                                      </p:to>
                                    </p:set>
                                    <p:animEffect transition="in" filter="fade">
                                      <p:cBhvr>
                                        <p:cTn id="28" dur="800" decel="100000"/>
                                        <p:tgtEl>
                                          <p:spTgt spid="25660"/>
                                        </p:tgtEl>
                                      </p:cBhvr>
                                    </p:animEffect>
                                    <p:anim calcmode="lin" valueType="num">
                                      <p:cBhvr>
                                        <p:cTn id="29" dur="800" decel="100000" fill="hold"/>
                                        <p:tgtEl>
                                          <p:spTgt spid="25660"/>
                                        </p:tgtEl>
                                        <p:attrNameLst>
                                          <p:attrName>style.rotation</p:attrName>
                                        </p:attrNameLst>
                                      </p:cBhvr>
                                      <p:tavLst>
                                        <p:tav tm="0">
                                          <p:val>
                                            <p:fltVal val="-90"/>
                                          </p:val>
                                        </p:tav>
                                        <p:tav tm="100000">
                                          <p:val>
                                            <p:fltVal val="0"/>
                                          </p:val>
                                        </p:tav>
                                      </p:tavLst>
                                    </p:anim>
                                    <p:anim calcmode="lin" valueType="num">
                                      <p:cBhvr>
                                        <p:cTn id="30" dur="800" decel="100000" fill="hold"/>
                                        <p:tgtEl>
                                          <p:spTgt spid="25660"/>
                                        </p:tgtEl>
                                        <p:attrNameLst>
                                          <p:attrName>ppt_x</p:attrName>
                                        </p:attrNameLst>
                                      </p:cBhvr>
                                      <p:tavLst>
                                        <p:tav tm="0">
                                          <p:val>
                                            <p:strVal val="#ppt_x+0.4"/>
                                          </p:val>
                                        </p:tav>
                                        <p:tav tm="100000">
                                          <p:val>
                                            <p:strVal val="#ppt_x-0.05"/>
                                          </p:val>
                                        </p:tav>
                                      </p:tavLst>
                                    </p:anim>
                                    <p:anim calcmode="lin" valueType="num">
                                      <p:cBhvr>
                                        <p:cTn id="31" dur="800" decel="100000" fill="hold"/>
                                        <p:tgtEl>
                                          <p:spTgt spid="25660"/>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25660"/>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25660"/>
                                        </p:tgtEl>
                                        <p:attrNameLst>
                                          <p:attrName>ppt_y</p:attrName>
                                        </p:attrNameLst>
                                      </p:cBhvr>
                                      <p:tavLst>
                                        <p:tav tm="0">
                                          <p:val>
                                            <p:strVal val="#ppt_y+0.1"/>
                                          </p:val>
                                        </p:tav>
                                        <p:tav tm="100000">
                                          <p:val>
                                            <p:strVal val="#ppt_y"/>
                                          </p:val>
                                        </p:tav>
                                      </p:tavLst>
                                    </p:anim>
                                  </p:childTnLst>
                                </p:cTn>
                              </p:par>
                              <p:par>
                                <p:cTn id="34" presetID="30" presetClass="entr" presetSubtype="0" fill="hold" grpId="0" nodeType="withEffect">
                                  <p:stCondLst>
                                    <p:cond delay="0"/>
                                  </p:stCondLst>
                                  <p:childTnLst>
                                    <p:set>
                                      <p:cBhvr>
                                        <p:cTn id="35" dur="1" fill="hold">
                                          <p:stCondLst>
                                            <p:cond delay="0"/>
                                          </p:stCondLst>
                                        </p:cTn>
                                        <p:tgtEl>
                                          <p:spTgt spid="25661"/>
                                        </p:tgtEl>
                                        <p:attrNameLst>
                                          <p:attrName>style.visibility</p:attrName>
                                        </p:attrNameLst>
                                      </p:cBhvr>
                                      <p:to>
                                        <p:strVal val="visible"/>
                                      </p:to>
                                    </p:set>
                                    <p:animEffect transition="in" filter="fade">
                                      <p:cBhvr>
                                        <p:cTn id="36" dur="800" decel="100000"/>
                                        <p:tgtEl>
                                          <p:spTgt spid="25661"/>
                                        </p:tgtEl>
                                      </p:cBhvr>
                                    </p:animEffect>
                                    <p:anim calcmode="lin" valueType="num">
                                      <p:cBhvr>
                                        <p:cTn id="37" dur="800" decel="100000" fill="hold"/>
                                        <p:tgtEl>
                                          <p:spTgt spid="25661"/>
                                        </p:tgtEl>
                                        <p:attrNameLst>
                                          <p:attrName>style.rotation</p:attrName>
                                        </p:attrNameLst>
                                      </p:cBhvr>
                                      <p:tavLst>
                                        <p:tav tm="0">
                                          <p:val>
                                            <p:fltVal val="-90"/>
                                          </p:val>
                                        </p:tav>
                                        <p:tav tm="100000">
                                          <p:val>
                                            <p:fltVal val="0"/>
                                          </p:val>
                                        </p:tav>
                                      </p:tavLst>
                                    </p:anim>
                                    <p:anim calcmode="lin" valueType="num">
                                      <p:cBhvr>
                                        <p:cTn id="38" dur="800" decel="100000" fill="hold"/>
                                        <p:tgtEl>
                                          <p:spTgt spid="25661"/>
                                        </p:tgtEl>
                                        <p:attrNameLst>
                                          <p:attrName>ppt_x</p:attrName>
                                        </p:attrNameLst>
                                      </p:cBhvr>
                                      <p:tavLst>
                                        <p:tav tm="0">
                                          <p:val>
                                            <p:strVal val="#ppt_x+0.4"/>
                                          </p:val>
                                        </p:tav>
                                        <p:tav tm="100000">
                                          <p:val>
                                            <p:strVal val="#ppt_x-0.05"/>
                                          </p:val>
                                        </p:tav>
                                      </p:tavLst>
                                    </p:anim>
                                    <p:anim calcmode="lin" valueType="num">
                                      <p:cBhvr>
                                        <p:cTn id="39" dur="800" decel="100000" fill="hold"/>
                                        <p:tgtEl>
                                          <p:spTgt spid="25661"/>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25661"/>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25661"/>
                                        </p:tgtEl>
                                        <p:attrNameLst>
                                          <p:attrName>ppt_y</p:attrName>
                                        </p:attrNameLst>
                                      </p:cBhvr>
                                      <p:tavLst>
                                        <p:tav tm="0">
                                          <p:val>
                                            <p:strVal val="#ppt_y+0.1"/>
                                          </p:val>
                                        </p:tav>
                                        <p:tav tm="100000">
                                          <p:val>
                                            <p:strVal val="#ppt_y"/>
                                          </p:val>
                                        </p:tav>
                                      </p:tavLst>
                                    </p:anim>
                                  </p:childTnLst>
                                </p:cTn>
                              </p:par>
                              <p:par>
                                <p:cTn id="42" presetID="30" presetClass="entr" presetSubtype="0" fill="hold" grpId="0" nodeType="withEffect">
                                  <p:stCondLst>
                                    <p:cond delay="0"/>
                                  </p:stCondLst>
                                  <p:childTnLst>
                                    <p:set>
                                      <p:cBhvr>
                                        <p:cTn id="43" dur="1" fill="hold">
                                          <p:stCondLst>
                                            <p:cond delay="0"/>
                                          </p:stCondLst>
                                        </p:cTn>
                                        <p:tgtEl>
                                          <p:spTgt spid="25662"/>
                                        </p:tgtEl>
                                        <p:attrNameLst>
                                          <p:attrName>style.visibility</p:attrName>
                                        </p:attrNameLst>
                                      </p:cBhvr>
                                      <p:to>
                                        <p:strVal val="visible"/>
                                      </p:to>
                                    </p:set>
                                    <p:animEffect transition="in" filter="fade">
                                      <p:cBhvr>
                                        <p:cTn id="44" dur="800" decel="100000"/>
                                        <p:tgtEl>
                                          <p:spTgt spid="25662"/>
                                        </p:tgtEl>
                                      </p:cBhvr>
                                    </p:animEffect>
                                    <p:anim calcmode="lin" valueType="num">
                                      <p:cBhvr>
                                        <p:cTn id="45" dur="800" decel="100000" fill="hold"/>
                                        <p:tgtEl>
                                          <p:spTgt spid="25662"/>
                                        </p:tgtEl>
                                        <p:attrNameLst>
                                          <p:attrName>style.rotation</p:attrName>
                                        </p:attrNameLst>
                                      </p:cBhvr>
                                      <p:tavLst>
                                        <p:tav tm="0">
                                          <p:val>
                                            <p:fltVal val="-90"/>
                                          </p:val>
                                        </p:tav>
                                        <p:tav tm="100000">
                                          <p:val>
                                            <p:fltVal val="0"/>
                                          </p:val>
                                        </p:tav>
                                      </p:tavLst>
                                    </p:anim>
                                    <p:anim calcmode="lin" valueType="num">
                                      <p:cBhvr>
                                        <p:cTn id="46" dur="800" decel="100000" fill="hold"/>
                                        <p:tgtEl>
                                          <p:spTgt spid="25662"/>
                                        </p:tgtEl>
                                        <p:attrNameLst>
                                          <p:attrName>ppt_x</p:attrName>
                                        </p:attrNameLst>
                                      </p:cBhvr>
                                      <p:tavLst>
                                        <p:tav tm="0">
                                          <p:val>
                                            <p:strVal val="#ppt_x+0.4"/>
                                          </p:val>
                                        </p:tav>
                                        <p:tav tm="100000">
                                          <p:val>
                                            <p:strVal val="#ppt_x-0.05"/>
                                          </p:val>
                                        </p:tav>
                                      </p:tavLst>
                                    </p:anim>
                                    <p:anim calcmode="lin" valueType="num">
                                      <p:cBhvr>
                                        <p:cTn id="47" dur="800" decel="100000" fill="hold"/>
                                        <p:tgtEl>
                                          <p:spTgt spid="25662"/>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25662"/>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25662"/>
                                        </p:tgtEl>
                                        <p:attrNameLst>
                                          <p:attrName>ppt_y</p:attrName>
                                        </p:attrNameLst>
                                      </p:cBhvr>
                                      <p:tavLst>
                                        <p:tav tm="0">
                                          <p:val>
                                            <p:strVal val="#ppt_y+0.1"/>
                                          </p:val>
                                        </p:tav>
                                        <p:tav tm="100000">
                                          <p:val>
                                            <p:strVal val="#ppt_y"/>
                                          </p:val>
                                        </p:tav>
                                      </p:tavLst>
                                    </p:anim>
                                  </p:childTnLst>
                                </p:cTn>
                              </p:par>
                              <p:par>
                                <p:cTn id="50" presetID="3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800" decel="100000"/>
                                        <p:tgtEl>
                                          <p:spTgt spid="20"/>
                                        </p:tgtEl>
                                      </p:cBhvr>
                                    </p:animEffect>
                                    <p:anim calcmode="lin" valueType="num">
                                      <p:cBhvr>
                                        <p:cTn id="53" dur="800" decel="100000" fill="hold"/>
                                        <p:tgtEl>
                                          <p:spTgt spid="20"/>
                                        </p:tgtEl>
                                        <p:attrNameLst>
                                          <p:attrName>style.rotation</p:attrName>
                                        </p:attrNameLst>
                                      </p:cBhvr>
                                      <p:tavLst>
                                        <p:tav tm="0">
                                          <p:val>
                                            <p:fltVal val="-90"/>
                                          </p:val>
                                        </p:tav>
                                        <p:tav tm="100000">
                                          <p:val>
                                            <p:fltVal val="0"/>
                                          </p:val>
                                        </p:tav>
                                      </p:tavLst>
                                    </p:anim>
                                    <p:anim calcmode="lin" valueType="num">
                                      <p:cBhvr>
                                        <p:cTn id="54" dur="800" decel="100000" fill="hold"/>
                                        <p:tgtEl>
                                          <p:spTgt spid="20"/>
                                        </p:tgtEl>
                                        <p:attrNameLst>
                                          <p:attrName>ppt_x</p:attrName>
                                        </p:attrNameLst>
                                      </p:cBhvr>
                                      <p:tavLst>
                                        <p:tav tm="0">
                                          <p:val>
                                            <p:strVal val="#ppt_x+0.4"/>
                                          </p:val>
                                        </p:tav>
                                        <p:tav tm="100000">
                                          <p:val>
                                            <p:strVal val="#ppt_x-0.05"/>
                                          </p:val>
                                        </p:tav>
                                      </p:tavLst>
                                    </p:anim>
                                    <p:anim calcmode="lin" valueType="num">
                                      <p:cBhvr>
                                        <p:cTn id="55" dur="800" decel="100000" fill="hold"/>
                                        <p:tgtEl>
                                          <p:spTgt spid="20"/>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par>
                                <p:cTn id="58" presetID="30" presetClass="entr" presetSubtype="0" fill="hold" grpId="0" nodeType="withEffect">
                                  <p:stCondLst>
                                    <p:cond delay="0"/>
                                  </p:stCondLst>
                                  <p:childTnLst>
                                    <p:set>
                                      <p:cBhvr>
                                        <p:cTn id="59" dur="1" fill="hold">
                                          <p:stCondLst>
                                            <p:cond delay="0"/>
                                          </p:stCondLst>
                                        </p:cTn>
                                        <p:tgtEl>
                                          <p:spTgt spid="25664"/>
                                        </p:tgtEl>
                                        <p:attrNameLst>
                                          <p:attrName>style.visibility</p:attrName>
                                        </p:attrNameLst>
                                      </p:cBhvr>
                                      <p:to>
                                        <p:strVal val="visible"/>
                                      </p:to>
                                    </p:set>
                                    <p:animEffect transition="in" filter="fade">
                                      <p:cBhvr>
                                        <p:cTn id="60" dur="800" decel="100000"/>
                                        <p:tgtEl>
                                          <p:spTgt spid="25664"/>
                                        </p:tgtEl>
                                      </p:cBhvr>
                                    </p:animEffect>
                                    <p:anim calcmode="lin" valueType="num">
                                      <p:cBhvr>
                                        <p:cTn id="61" dur="800" decel="100000" fill="hold"/>
                                        <p:tgtEl>
                                          <p:spTgt spid="25664"/>
                                        </p:tgtEl>
                                        <p:attrNameLst>
                                          <p:attrName>style.rotation</p:attrName>
                                        </p:attrNameLst>
                                      </p:cBhvr>
                                      <p:tavLst>
                                        <p:tav tm="0">
                                          <p:val>
                                            <p:fltVal val="-90"/>
                                          </p:val>
                                        </p:tav>
                                        <p:tav tm="100000">
                                          <p:val>
                                            <p:fltVal val="0"/>
                                          </p:val>
                                        </p:tav>
                                      </p:tavLst>
                                    </p:anim>
                                    <p:anim calcmode="lin" valueType="num">
                                      <p:cBhvr>
                                        <p:cTn id="62" dur="800" decel="100000" fill="hold"/>
                                        <p:tgtEl>
                                          <p:spTgt spid="25664"/>
                                        </p:tgtEl>
                                        <p:attrNameLst>
                                          <p:attrName>ppt_x</p:attrName>
                                        </p:attrNameLst>
                                      </p:cBhvr>
                                      <p:tavLst>
                                        <p:tav tm="0">
                                          <p:val>
                                            <p:strVal val="#ppt_x+0.4"/>
                                          </p:val>
                                        </p:tav>
                                        <p:tav tm="100000">
                                          <p:val>
                                            <p:strVal val="#ppt_x-0.05"/>
                                          </p:val>
                                        </p:tav>
                                      </p:tavLst>
                                    </p:anim>
                                    <p:anim calcmode="lin" valueType="num">
                                      <p:cBhvr>
                                        <p:cTn id="63" dur="800" decel="100000" fill="hold"/>
                                        <p:tgtEl>
                                          <p:spTgt spid="25664"/>
                                        </p:tgtEl>
                                        <p:attrNameLst>
                                          <p:attrName>ppt_y</p:attrName>
                                        </p:attrNameLst>
                                      </p:cBhvr>
                                      <p:tavLst>
                                        <p:tav tm="0">
                                          <p:val>
                                            <p:strVal val="#ppt_y-0.4"/>
                                          </p:val>
                                        </p:tav>
                                        <p:tav tm="100000">
                                          <p:val>
                                            <p:strVal val="#ppt_y+0.1"/>
                                          </p:val>
                                        </p:tav>
                                      </p:tavLst>
                                    </p:anim>
                                    <p:anim calcmode="lin" valueType="num">
                                      <p:cBhvr>
                                        <p:cTn id="64" dur="200" accel="100000" fill="hold">
                                          <p:stCondLst>
                                            <p:cond delay="800"/>
                                          </p:stCondLst>
                                        </p:cTn>
                                        <p:tgtEl>
                                          <p:spTgt spid="25664"/>
                                        </p:tgtEl>
                                        <p:attrNameLst>
                                          <p:attrName>ppt_x</p:attrName>
                                        </p:attrNameLst>
                                      </p:cBhvr>
                                      <p:tavLst>
                                        <p:tav tm="0">
                                          <p:val>
                                            <p:strVal val="#ppt_x-0.05"/>
                                          </p:val>
                                        </p:tav>
                                        <p:tav tm="100000">
                                          <p:val>
                                            <p:strVal val="#ppt_x"/>
                                          </p:val>
                                        </p:tav>
                                      </p:tavLst>
                                    </p:anim>
                                    <p:anim calcmode="lin" valueType="num">
                                      <p:cBhvr>
                                        <p:cTn id="65" dur="200" accel="100000" fill="hold">
                                          <p:stCondLst>
                                            <p:cond delay="800"/>
                                          </p:stCondLst>
                                        </p:cTn>
                                        <p:tgtEl>
                                          <p:spTgt spid="25664"/>
                                        </p:tgtEl>
                                        <p:attrNameLst>
                                          <p:attrName>ppt_y</p:attrName>
                                        </p:attrNameLst>
                                      </p:cBhvr>
                                      <p:tavLst>
                                        <p:tav tm="0">
                                          <p:val>
                                            <p:strVal val="#ppt_y+0.1"/>
                                          </p:val>
                                        </p:tav>
                                        <p:tav tm="100000">
                                          <p:val>
                                            <p:strVal val="#ppt_y"/>
                                          </p:val>
                                        </p:tav>
                                      </p:tavLst>
                                    </p:anim>
                                  </p:childTnLst>
                                </p:cTn>
                              </p:par>
                              <p:par>
                                <p:cTn id="66" presetID="30" presetClass="entr" presetSubtype="0" fill="hold" grpId="0" nodeType="withEffect">
                                  <p:stCondLst>
                                    <p:cond delay="0"/>
                                  </p:stCondLst>
                                  <p:childTnLst>
                                    <p:set>
                                      <p:cBhvr>
                                        <p:cTn id="67" dur="1" fill="hold">
                                          <p:stCondLst>
                                            <p:cond delay="0"/>
                                          </p:stCondLst>
                                        </p:cTn>
                                        <p:tgtEl>
                                          <p:spTgt spid="25665"/>
                                        </p:tgtEl>
                                        <p:attrNameLst>
                                          <p:attrName>style.visibility</p:attrName>
                                        </p:attrNameLst>
                                      </p:cBhvr>
                                      <p:to>
                                        <p:strVal val="visible"/>
                                      </p:to>
                                    </p:set>
                                    <p:animEffect transition="in" filter="fade">
                                      <p:cBhvr>
                                        <p:cTn id="68" dur="800" decel="100000"/>
                                        <p:tgtEl>
                                          <p:spTgt spid="25665"/>
                                        </p:tgtEl>
                                      </p:cBhvr>
                                    </p:animEffect>
                                    <p:anim calcmode="lin" valueType="num">
                                      <p:cBhvr>
                                        <p:cTn id="69" dur="800" decel="100000" fill="hold"/>
                                        <p:tgtEl>
                                          <p:spTgt spid="25665"/>
                                        </p:tgtEl>
                                        <p:attrNameLst>
                                          <p:attrName>style.rotation</p:attrName>
                                        </p:attrNameLst>
                                      </p:cBhvr>
                                      <p:tavLst>
                                        <p:tav tm="0">
                                          <p:val>
                                            <p:fltVal val="-90"/>
                                          </p:val>
                                        </p:tav>
                                        <p:tav tm="100000">
                                          <p:val>
                                            <p:fltVal val="0"/>
                                          </p:val>
                                        </p:tav>
                                      </p:tavLst>
                                    </p:anim>
                                    <p:anim calcmode="lin" valueType="num">
                                      <p:cBhvr>
                                        <p:cTn id="70" dur="800" decel="100000" fill="hold"/>
                                        <p:tgtEl>
                                          <p:spTgt spid="25665"/>
                                        </p:tgtEl>
                                        <p:attrNameLst>
                                          <p:attrName>ppt_x</p:attrName>
                                        </p:attrNameLst>
                                      </p:cBhvr>
                                      <p:tavLst>
                                        <p:tav tm="0">
                                          <p:val>
                                            <p:strVal val="#ppt_x+0.4"/>
                                          </p:val>
                                        </p:tav>
                                        <p:tav tm="100000">
                                          <p:val>
                                            <p:strVal val="#ppt_x-0.05"/>
                                          </p:val>
                                        </p:tav>
                                      </p:tavLst>
                                    </p:anim>
                                    <p:anim calcmode="lin" valueType="num">
                                      <p:cBhvr>
                                        <p:cTn id="71" dur="800" decel="100000" fill="hold"/>
                                        <p:tgtEl>
                                          <p:spTgt spid="25665"/>
                                        </p:tgtEl>
                                        <p:attrNameLst>
                                          <p:attrName>ppt_y</p:attrName>
                                        </p:attrNameLst>
                                      </p:cBhvr>
                                      <p:tavLst>
                                        <p:tav tm="0">
                                          <p:val>
                                            <p:strVal val="#ppt_y-0.4"/>
                                          </p:val>
                                        </p:tav>
                                        <p:tav tm="100000">
                                          <p:val>
                                            <p:strVal val="#ppt_y+0.1"/>
                                          </p:val>
                                        </p:tav>
                                      </p:tavLst>
                                    </p:anim>
                                    <p:anim calcmode="lin" valueType="num">
                                      <p:cBhvr>
                                        <p:cTn id="72" dur="200" accel="100000" fill="hold">
                                          <p:stCondLst>
                                            <p:cond delay="800"/>
                                          </p:stCondLst>
                                        </p:cTn>
                                        <p:tgtEl>
                                          <p:spTgt spid="25665"/>
                                        </p:tgtEl>
                                        <p:attrNameLst>
                                          <p:attrName>ppt_x</p:attrName>
                                        </p:attrNameLst>
                                      </p:cBhvr>
                                      <p:tavLst>
                                        <p:tav tm="0">
                                          <p:val>
                                            <p:strVal val="#ppt_x-0.05"/>
                                          </p:val>
                                        </p:tav>
                                        <p:tav tm="100000">
                                          <p:val>
                                            <p:strVal val="#ppt_x"/>
                                          </p:val>
                                        </p:tav>
                                      </p:tavLst>
                                    </p:anim>
                                    <p:anim calcmode="lin" valueType="num">
                                      <p:cBhvr>
                                        <p:cTn id="73" dur="200" accel="100000" fill="hold">
                                          <p:stCondLst>
                                            <p:cond delay="800"/>
                                          </p:stCondLst>
                                        </p:cTn>
                                        <p:tgtEl>
                                          <p:spTgt spid="25665"/>
                                        </p:tgtEl>
                                        <p:attrNameLst>
                                          <p:attrName>ppt_y</p:attrName>
                                        </p:attrNameLst>
                                      </p:cBhvr>
                                      <p:tavLst>
                                        <p:tav tm="0">
                                          <p:val>
                                            <p:strVal val="#ppt_y+0.1"/>
                                          </p:val>
                                        </p:tav>
                                        <p:tav tm="100000">
                                          <p:val>
                                            <p:strVal val="#ppt_y"/>
                                          </p:val>
                                        </p:tav>
                                      </p:tavLst>
                                    </p:anim>
                                  </p:childTnLst>
                                </p:cTn>
                              </p:par>
                              <p:par>
                                <p:cTn id="74" presetID="30" presetClass="entr" presetSubtype="0"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800" decel="100000"/>
                                        <p:tgtEl>
                                          <p:spTgt spid="30"/>
                                        </p:tgtEl>
                                      </p:cBhvr>
                                    </p:animEffect>
                                    <p:anim calcmode="lin" valueType="num">
                                      <p:cBhvr>
                                        <p:cTn id="77" dur="800" decel="100000" fill="hold"/>
                                        <p:tgtEl>
                                          <p:spTgt spid="30"/>
                                        </p:tgtEl>
                                        <p:attrNameLst>
                                          <p:attrName>style.rotation</p:attrName>
                                        </p:attrNameLst>
                                      </p:cBhvr>
                                      <p:tavLst>
                                        <p:tav tm="0">
                                          <p:val>
                                            <p:fltVal val="-90"/>
                                          </p:val>
                                        </p:tav>
                                        <p:tav tm="100000">
                                          <p:val>
                                            <p:fltVal val="0"/>
                                          </p:val>
                                        </p:tav>
                                      </p:tavLst>
                                    </p:anim>
                                    <p:anim calcmode="lin" valueType="num">
                                      <p:cBhvr>
                                        <p:cTn id="78" dur="800" decel="100000" fill="hold"/>
                                        <p:tgtEl>
                                          <p:spTgt spid="30"/>
                                        </p:tgtEl>
                                        <p:attrNameLst>
                                          <p:attrName>ppt_x</p:attrName>
                                        </p:attrNameLst>
                                      </p:cBhvr>
                                      <p:tavLst>
                                        <p:tav tm="0">
                                          <p:val>
                                            <p:strVal val="#ppt_x+0.4"/>
                                          </p:val>
                                        </p:tav>
                                        <p:tav tm="100000">
                                          <p:val>
                                            <p:strVal val="#ppt_x-0.05"/>
                                          </p:val>
                                        </p:tav>
                                      </p:tavLst>
                                    </p:anim>
                                    <p:anim calcmode="lin" valueType="num">
                                      <p:cBhvr>
                                        <p:cTn id="79" dur="800" decel="100000" fill="hold"/>
                                        <p:tgtEl>
                                          <p:spTgt spid="30"/>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30"/>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30"/>
                                        </p:tgtEl>
                                        <p:attrNameLst>
                                          <p:attrName>ppt_y</p:attrName>
                                        </p:attrNameLst>
                                      </p:cBhvr>
                                      <p:tavLst>
                                        <p:tav tm="0">
                                          <p:val>
                                            <p:strVal val="#ppt_y+0.1"/>
                                          </p:val>
                                        </p:tav>
                                        <p:tav tm="100000">
                                          <p:val>
                                            <p:strVal val="#ppt_y"/>
                                          </p:val>
                                        </p:tav>
                                      </p:tavLst>
                                    </p:anim>
                                  </p:childTnLst>
                                </p:cTn>
                              </p:par>
                              <p:par>
                                <p:cTn id="82" presetID="30" presetClass="entr" presetSubtype="0" fill="hold" grpId="0" nodeType="withEffect">
                                  <p:stCondLst>
                                    <p:cond delay="0"/>
                                  </p:stCondLst>
                                  <p:childTnLst>
                                    <p:set>
                                      <p:cBhvr>
                                        <p:cTn id="83" dur="1" fill="hold">
                                          <p:stCondLst>
                                            <p:cond delay="0"/>
                                          </p:stCondLst>
                                        </p:cTn>
                                        <p:tgtEl>
                                          <p:spTgt spid="25667"/>
                                        </p:tgtEl>
                                        <p:attrNameLst>
                                          <p:attrName>style.visibility</p:attrName>
                                        </p:attrNameLst>
                                      </p:cBhvr>
                                      <p:to>
                                        <p:strVal val="visible"/>
                                      </p:to>
                                    </p:set>
                                    <p:animEffect transition="in" filter="fade">
                                      <p:cBhvr>
                                        <p:cTn id="84" dur="800" decel="100000"/>
                                        <p:tgtEl>
                                          <p:spTgt spid="25667"/>
                                        </p:tgtEl>
                                      </p:cBhvr>
                                    </p:animEffect>
                                    <p:anim calcmode="lin" valueType="num">
                                      <p:cBhvr>
                                        <p:cTn id="85" dur="800" decel="100000" fill="hold"/>
                                        <p:tgtEl>
                                          <p:spTgt spid="25667"/>
                                        </p:tgtEl>
                                        <p:attrNameLst>
                                          <p:attrName>style.rotation</p:attrName>
                                        </p:attrNameLst>
                                      </p:cBhvr>
                                      <p:tavLst>
                                        <p:tav tm="0">
                                          <p:val>
                                            <p:fltVal val="-90"/>
                                          </p:val>
                                        </p:tav>
                                        <p:tav tm="100000">
                                          <p:val>
                                            <p:fltVal val="0"/>
                                          </p:val>
                                        </p:tav>
                                      </p:tavLst>
                                    </p:anim>
                                    <p:anim calcmode="lin" valueType="num">
                                      <p:cBhvr>
                                        <p:cTn id="86" dur="800" decel="100000" fill="hold"/>
                                        <p:tgtEl>
                                          <p:spTgt spid="25667"/>
                                        </p:tgtEl>
                                        <p:attrNameLst>
                                          <p:attrName>ppt_x</p:attrName>
                                        </p:attrNameLst>
                                      </p:cBhvr>
                                      <p:tavLst>
                                        <p:tav tm="0">
                                          <p:val>
                                            <p:strVal val="#ppt_x+0.4"/>
                                          </p:val>
                                        </p:tav>
                                        <p:tav tm="100000">
                                          <p:val>
                                            <p:strVal val="#ppt_x-0.05"/>
                                          </p:val>
                                        </p:tav>
                                      </p:tavLst>
                                    </p:anim>
                                    <p:anim calcmode="lin" valueType="num">
                                      <p:cBhvr>
                                        <p:cTn id="87" dur="800" decel="100000" fill="hold"/>
                                        <p:tgtEl>
                                          <p:spTgt spid="25667"/>
                                        </p:tgtEl>
                                        <p:attrNameLst>
                                          <p:attrName>ppt_y</p:attrName>
                                        </p:attrNameLst>
                                      </p:cBhvr>
                                      <p:tavLst>
                                        <p:tav tm="0">
                                          <p:val>
                                            <p:strVal val="#ppt_y-0.4"/>
                                          </p:val>
                                        </p:tav>
                                        <p:tav tm="100000">
                                          <p:val>
                                            <p:strVal val="#ppt_y+0.1"/>
                                          </p:val>
                                        </p:tav>
                                      </p:tavLst>
                                    </p:anim>
                                    <p:anim calcmode="lin" valueType="num">
                                      <p:cBhvr>
                                        <p:cTn id="88" dur="200" accel="100000" fill="hold">
                                          <p:stCondLst>
                                            <p:cond delay="800"/>
                                          </p:stCondLst>
                                        </p:cTn>
                                        <p:tgtEl>
                                          <p:spTgt spid="25667"/>
                                        </p:tgtEl>
                                        <p:attrNameLst>
                                          <p:attrName>ppt_x</p:attrName>
                                        </p:attrNameLst>
                                      </p:cBhvr>
                                      <p:tavLst>
                                        <p:tav tm="0">
                                          <p:val>
                                            <p:strVal val="#ppt_x-0.05"/>
                                          </p:val>
                                        </p:tav>
                                        <p:tav tm="100000">
                                          <p:val>
                                            <p:strVal val="#ppt_x"/>
                                          </p:val>
                                        </p:tav>
                                      </p:tavLst>
                                    </p:anim>
                                    <p:anim calcmode="lin" valueType="num">
                                      <p:cBhvr>
                                        <p:cTn id="89" dur="200" accel="100000" fill="hold">
                                          <p:stCondLst>
                                            <p:cond delay="800"/>
                                          </p:stCondLst>
                                        </p:cTn>
                                        <p:tgtEl>
                                          <p:spTgt spid="25667"/>
                                        </p:tgtEl>
                                        <p:attrNameLst>
                                          <p:attrName>ppt_y</p:attrName>
                                        </p:attrNameLst>
                                      </p:cBhvr>
                                      <p:tavLst>
                                        <p:tav tm="0">
                                          <p:val>
                                            <p:strVal val="#ppt_y+0.1"/>
                                          </p:val>
                                        </p:tav>
                                        <p:tav tm="100000">
                                          <p:val>
                                            <p:strVal val="#ppt_y"/>
                                          </p:val>
                                        </p:tav>
                                      </p:tavLst>
                                    </p:anim>
                                  </p:childTnLst>
                                </p:cTn>
                              </p:par>
                              <p:par>
                                <p:cTn id="90" presetID="30" presetClass="entr" presetSubtype="0" fill="hold" grpId="0" nodeType="withEffect">
                                  <p:stCondLst>
                                    <p:cond delay="0"/>
                                  </p:stCondLst>
                                  <p:childTnLst>
                                    <p:set>
                                      <p:cBhvr>
                                        <p:cTn id="91" dur="1" fill="hold">
                                          <p:stCondLst>
                                            <p:cond delay="0"/>
                                          </p:stCondLst>
                                        </p:cTn>
                                        <p:tgtEl>
                                          <p:spTgt spid="25668"/>
                                        </p:tgtEl>
                                        <p:attrNameLst>
                                          <p:attrName>style.visibility</p:attrName>
                                        </p:attrNameLst>
                                      </p:cBhvr>
                                      <p:to>
                                        <p:strVal val="visible"/>
                                      </p:to>
                                    </p:set>
                                    <p:animEffect transition="in" filter="fade">
                                      <p:cBhvr>
                                        <p:cTn id="92" dur="800" decel="100000"/>
                                        <p:tgtEl>
                                          <p:spTgt spid="25668"/>
                                        </p:tgtEl>
                                      </p:cBhvr>
                                    </p:animEffect>
                                    <p:anim calcmode="lin" valueType="num">
                                      <p:cBhvr>
                                        <p:cTn id="93" dur="800" decel="100000" fill="hold"/>
                                        <p:tgtEl>
                                          <p:spTgt spid="25668"/>
                                        </p:tgtEl>
                                        <p:attrNameLst>
                                          <p:attrName>style.rotation</p:attrName>
                                        </p:attrNameLst>
                                      </p:cBhvr>
                                      <p:tavLst>
                                        <p:tav tm="0">
                                          <p:val>
                                            <p:fltVal val="-90"/>
                                          </p:val>
                                        </p:tav>
                                        <p:tav tm="100000">
                                          <p:val>
                                            <p:fltVal val="0"/>
                                          </p:val>
                                        </p:tav>
                                      </p:tavLst>
                                    </p:anim>
                                    <p:anim calcmode="lin" valueType="num">
                                      <p:cBhvr>
                                        <p:cTn id="94" dur="800" decel="100000" fill="hold"/>
                                        <p:tgtEl>
                                          <p:spTgt spid="25668"/>
                                        </p:tgtEl>
                                        <p:attrNameLst>
                                          <p:attrName>ppt_x</p:attrName>
                                        </p:attrNameLst>
                                      </p:cBhvr>
                                      <p:tavLst>
                                        <p:tav tm="0">
                                          <p:val>
                                            <p:strVal val="#ppt_x+0.4"/>
                                          </p:val>
                                        </p:tav>
                                        <p:tav tm="100000">
                                          <p:val>
                                            <p:strVal val="#ppt_x-0.05"/>
                                          </p:val>
                                        </p:tav>
                                      </p:tavLst>
                                    </p:anim>
                                    <p:anim calcmode="lin" valueType="num">
                                      <p:cBhvr>
                                        <p:cTn id="95" dur="800" decel="100000" fill="hold"/>
                                        <p:tgtEl>
                                          <p:spTgt spid="25668"/>
                                        </p:tgtEl>
                                        <p:attrNameLst>
                                          <p:attrName>ppt_y</p:attrName>
                                        </p:attrNameLst>
                                      </p:cBhvr>
                                      <p:tavLst>
                                        <p:tav tm="0">
                                          <p:val>
                                            <p:strVal val="#ppt_y-0.4"/>
                                          </p:val>
                                        </p:tav>
                                        <p:tav tm="100000">
                                          <p:val>
                                            <p:strVal val="#ppt_y+0.1"/>
                                          </p:val>
                                        </p:tav>
                                      </p:tavLst>
                                    </p:anim>
                                    <p:anim calcmode="lin" valueType="num">
                                      <p:cBhvr>
                                        <p:cTn id="96" dur="200" accel="100000" fill="hold">
                                          <p:stCondLst>
                                            <p:cond delay="800"/>
                                          </p:stCondLst>
                                        </p:cTn>
                                        <p:tgtEl>
                                          <p:spTgt spid="25668"/>
                                        </p:tgtEl>
                                        <p:attrNameLst>
                                          <p:attrName>ppt_x</p:attrName>
                                        </p:attrNameLst>
                                      </p:cBhvr>
                                      <p:tavLst>
                                        <p:tav tm="0">
                                          <p:val>
                                            <p:strVal val="#ppt_x-0.05"/>
                                          </p:val>
                                        </p:tav>
                                        <p:tav tm="100000">
                                          <p:val>
                                            <p:strVal val="#ppt_x"/>
                                          </p:val>
                                        </p:tav>
                                      </p:tavLst>
                                    </p:anim>
                                    <p:anim calcmode="lin" valueType="num">
                                      <p:cBhvr>
                                        <p:cTn id="97" dur="200" accel="100000" fill="hold">
                                          <p:stCondLst>
                                            <p:cond delay="800"/>
                                          </p:stCondLst>
                                        </p:cTn>
                                        <p:tgtEl>
                                          <p:spTgt spid="25668"/>
                                        </p:tgtEl>
                                        <p:attrNameLst>
                                          <p:attrName>ppt_y</p:attrName>
                                        </p:attrNameLst>
                                      </p:cBhvr>
                                      <p:tavLst>
                                        <p:tav tm="0">
                                          <p:val>
                                            <p:strVal val="#ppt_y+0.1"/>
                                          </p:val>
                                        </p:tav>
                                        <p:tav tm="100000">
                                          <p:val>
                                            <p:strVal val="#ppt_y"/>
                                          </p:val>
                                        </p:tav>
                                      </p:tavLst>
                                    </p:anim>
                                  </p:childTnLst>
                                </p:cTn>
                              </p:par>
                              <p:par>
                                <p:cTn id="98" presetID="30" presetClass="entr" presetSubtype="0" fill="hold" grpId="0" nodeType="withEffect">
                                  <p:stCondLst>
                                    <p:cond delay="0"/>
                                  </p:stCondLst>
                                  <p:childTnLst>
                                    <p:set>
                                      <p:cBhvr>
                                        <p:cTn id="99" dur="1" fill="hold">
                                          <p:stCondLst>
                                            <p:cond delay="0"/>
                                          </p:stCondLst>
                                        </p:cTn>
                                        <p:tgtEl>
                                          <p:spTgt spid="25669"/>
                                        </p:tgtEl>
                                        <p:attrNameLst>
                                          <p:attrName>style.visibility</p:attrName>
                                        </p:attrNameLst>
                                      </p:cBhvr>
                                      <p:to>
                                        <p:strVal val="visible"/>
                                      </p:to>
                                    </p:set>
                                    <p:animEffect transition="in" filter="fade">
                                      <p:cBhvr>
                                        <p:cTn id="100" dur="800" decel="100000"/>
                                        <p:tgtEl>
                                          <p:spTgt spid="25669"/>
                                        </p:tgtEl>
                                      </p:cBhvr>
                                    </p:animEffect>
                                    <p:anim calcmode="lin" valueType="num">
                                      <p:cBhvr>
                                        <p:cTn id="101" dur="800" decel="100000" fill="hold"/>
                                        <p:tgtEl>
                                          <p:spTgt spid="25669"/>
                                        </p:tgtEl>
                                        <p:attrNameLst>
                                          <p:attrName>style.rotation</p:attrName>
                                        </p:attrNameLst>
                                      </p:cBhvr>
                                      <p:tavLst>
                                        <p:tav tm="0">
                                          <p:val>
                                            <p:fltVal val="-90"/>
                                          </p:val>
                                        </p:tav>
                                        <p:tav tm="100000">
                                          <p:val>
                                            <p:fltVal val="0"/>
                                          </p:val>
                                        </p:tav>
                                      </p:tavLst>
                                    </p:anim>
                                    <p:anim calcmode="lin" valueType="num">
                                      <p:cBhvr>
                                        <p:cTn id="102" dur="800" decel="100000" fill="hold"/>
                                        <p:tgtEl>
                                          <p:spTgt spid="25669"/>
                                        </p:tgtEl>
                                        <p:attrNameLst>
                                          <p:attrName>ppt_x</p:attrName>
                                        </p:attrNameLst>
                                      </p:cBhvr>
                                      <p:tavLst>
                                        <p:tav tm="0">
                                          <p:val>
                                            <p:strVal val="#ppt_x+0.4"/>
                                          </p:val>
                                        </p:tav>
                                        <p:tav tm="100000">
                                          <p:val>
                                            <p:strVal val="#ppt_x-0.05"/>
                                          </p:val>
                                        </p:tav>
                                      </p:tavLst>
                                    </p:anim>
                                    <p:anim calcmode="lin" valueType="num">
                                      <p:cBhvr>
                                        <p:cTn id="103" dur="800" decel="100000" fill="hold"/>
                                        <p:tgtEl>
                                          <p:spTgt spid="25669"/>
                                        </p:tgtEl>
                                        <p:attrNameLst>
                                          <p:attrName>ppt_y</p:attrName>
                                        </p:attrNameLst>
                                      </p:cBhvr>
                                      <p:tavLst>
                                        <p:tav tm="0">
                                          <p:val>
                                            <p:strVal val="#ppt_y-0.4"/>
                                          </p:val>
                                        </p:tav>
                                        <p:tav tm="100000">
                                          <p:val>
                                            <p:strVal val="#ppt_y+0.1"/>
                                          </p:val>
                                        </p:tav>
                                      </p:tavLst>
                                    </p:anim>
                                    <p:anim calcmode="lin" valueType="num">
                                      <p:cBhvr>
                                        <p:cTn id="104" dur="200" accel="100000" fill="hold">
                                          <p:stCondLst>
                                            <p:cond delay="800"/>
                                          </p:stCondLst>
                                        </p:cTn>
                                        <p:tgtEl>
                                          <p:spTgt spid="25669"/>
                                        </p:tgtEl>
                                        <p:attrNameLst>
                                          <p:attrName>ppt_x</p:attrName>
                                        </p:attrNameLst>
                                      </p:cBhvr>
                                      <p:tavLst>
                                        <p:tav tm="0">
                                          <p:val>
                                            <p:strVal val="#ppt_x-0.05"/>
                                          </p:val>
                                        </p:tav>
                                        <p:tav tm="100000">
                                          <p:val>
                                            <p:strVal val="#ppt_x"/>
                                          </p:val>
                                        </p:tav>
                                      </p:tavLst>
                                    </p:anim>
                                    <p:anim calcmode="lin" valueType="num">
                                      <p:cBhvr>
                                        <p:cTn id="105" dur="200" accel="100000" fill="hold">
                                          <p:stCondLst>
                                            <p:cond delay="800"/>
                                          </p:stCondLst>
                                        </p:cTn>
                                        <p:tgtEl>
                                          <p:spTgt spid="25669"/>
                                        </p:tgtEl>
                                        <p:attrNameLst>
                                          <p:attrName>ppt_y</p:attrName>
                                        </p:attrNameLst>
                                      </p:cBhvr>
                                      <p:tavLst>
                                        <p:tav tm="0">
                                          <p:val>
                                            <p:strVal val="#ppt_y+0.1"/>
                                          </p:val>
                                        </p:tav>
                                        <p:tav tm="100000">
                                          <p:val>
                                            <p:strVal val="#ppt_y"/>
                                          </p:val>
                                        </p:tav>
                                      </p:tavLst>
                                    </p:anim>
                                  </p:childTnLst>
                                </p:cTn>
                              </p:par>
                              <p:par>
                                <p:cTn id="106" presetID="30" presetClass="entr" presetSubtype="0" fill="hold" grpId="0" nodeType="withEffect">
                                  <p:stCondLst>
                                    <p:cond delay="0"/>
                                  </p:stCondLst>
                                  <p:childTnLst>
                                    <p:set>
                                      <p:cBhvr>
                                        <p:cTn id="107" dur="1" fill="hold">
                                          <p:stCondLst>
                                            <p:cond delay="0"/>
                                          </p:stCondLst>
                                        </p:cTn>
                                        <p:tgtEl>
                                          <p:spTgt spid="25670"/>
                                        </p:tgtEl>
                                        <p:attrNameLst>
                                          <p:attrName>style.visibility</p:attrName>
                                        </p:attrNameLst>
                                      </p:cBhvr>
                                      <p:to>
                                        <p:strVal val="visible"/>
                                      </p:to>
                                    </p:set>
                                    <p:animEffect transition="in" filter="fade">
                                      <p:cBhvr>
                                        <p:cTn id="108" dur="800" decel="100000"/>
                                        <p:tgtEl>
                                          <p:spTgt spid="25670"/>
                                        </p:tgtEl>
                                      </p:cBhvr>
                                    </p:animEffect>
                                    <p:anim calcmode="lin" valueType="num">
                                      <p:cBhvr>
                                        <p:cTn id="109" dur="800" decel="100000" fill="hold"/>
                                        <p:tgtEl>
                                          <p:spTgt spid="25670"/>
                                        </p:tgtEl>
                                        <p:attrNameLst>
                                          <p:attrName>style.rotation</p:attrName>
                                        </p:attrNameLst>
                                      </p:cBhvr>
                                      <p:tavLst>
                                        <p:tav tm="0">
                                          <p:val>
                                            <p:fltVal val="-90"/>
                                          </p:val>
                                        </p:tav>
                                        <p:tav tm="100000">
                                          <p:val>
                                            <p:fltVal val="0"/>
                                          </p:val>
                                        </p:tav>
                                      </p:tavLst>
                                    </p:anim>
                                    <p:anim calcmode="lin" valueType="num">
                                      <p:cBhvr>
                                        <p:cTn id="110" dur="800" decel="100000" fill="hold"/>
                                        <p:tgtEl>
                                          <p:spTgt spid="25670"/>
                                        </p:tgtEl>
                                        <p:attrNameLst>
                                          <p:attrName>ppt_x</p:attrName>
                                        </p:attrNameLst>
                                      </p:cBhvr>
                                      <p:tavLst>
                                        <p:tav tm="0">
                                          <p:val>
                                            <p:strVal val="#ppt_x+0.4"/>
                                          </p:val>
                                        </p:tav>
                                        <p:tav tm="100000">
                                          <p:val>
                                            <p:strVal val="#ppt_x-0.05"/>
                                          </p:val>
                                        </p:tav>
                                      </p:tavLst>
                                    </p:anim>
                                    <p:anim calcmode="lin" valueType="num">
                                      <p:cBhvr>
                                        <p:cTn id="111" dur="800" decel="100000" fill="hold"/>
                                        <p:tgtEl>
                                          <p:spTgt spid="25670"/>
                                        </p:tgtEl>
                                        <p:attrNameLst>
                                          <p:attrName>ppt_y</p:attrName>
                                        </p:attrNameLst>
                                      </p:cBhvr>
                                      <p:tavLst>
                                        <p:tav tm="0">
                                          <p:val>
                                            <p:strVal val="#ppt_y-0.4"/>
                                          </p:val>
                                        </p:tav>
                                        <p:tav tm="100000">
                                          <p:val>
                                            <p:strVal val="#ppt_y+0.1"/>
                                          </p:val>
                                        </p:tav>
                                      </p:tavLst>
                                    </p:anim>
                                    <p:anim calcmode="lin" valueType="num">
                                      <p:cBhvr>
                                        <p:cTn id="112" dur="200" accel="100000" fill="hold">
                                          <p:stCondLst>
                                            <p:cond delay="800"/>
                                          </p:stCondLst>
                                        </p:cTn>
                                        <p:tgtEl>
                                          <p:spTgt spid="25670"/>
                                        </p:tgtEl>
                                        <p:attrNameLst>
                                          <p:attrName>ppt_x</p:attrName>
                                        </p:attrNameLst>
                                      </p:cBhvr>
                                      <p:tavLst>
                                        <p:tav tm="0">
                                          <p:val>
                                            <p:strVal val="#ppt_x-0.05"/>
                                          </p:val>
                                        </p:tav>
                                        <p:tav tm="100000">
                                          <p:val>
                                            <p:strVal val="#ppt_x"/>
                                          </p:val>
                                        </p:tav>
                                      </p:tavLst>
                                    </p:anim>
                                    <p:anim calcmode="lin" valueType="num">
                                      <p:cBhvr>
                                        <p:cTn id="113" dur="200" accel="100000" fill="hold">
                                          <p:stCondLst>
                                            <p:cond delay="800"/>
                                          </p:stCondLst>
                                        </p:cTn>
                                        <p:tgtEl>
                                          <p:spTgt spid="25670"/>
                                        </p:tgtEl>
                                        <p:attrNameLst>
                                          <p:attrName>ppt_y</p:attrName>
                                        </p:attrNameLst>
                                      </p:cBhvr>
                                      <p:tavLst>
                                        <p:tav tm="0">
                                          <p:val>
                                            <p:strVal val="#ppt_y+0.1"/>
                                          </p:val>
                                        </p:tav>
                                        <p:tav tm="100000">
                                          <p:val>
                                            <p:strVal val="#ppt_y"/>
                                          </p:val>
                                        </p:tav>
                                      </p:tavLst>
                                    </p:anim>
                                  </p:childTnLst>
                                </p:cTn>
                              </p:par>
                              <p:par>
                                <p:cTn id="114" presetID="30" presetClass="entr" presetSubtype="0" fill="hold" grpId="0" nodeType="withEffect">
                                  <p:stCondLst>
                                    <p:cond delay="0"/>
                                  </p:stCondLst>
                                  <p:childTnLst>
                                    <p:set>
                                      <p:cBhvr>
                                        <p:cTn id="115" dur="1" fill="hold">
                                          <p:stCondLst>
                                            <p:cond delay="0"/>
                                          </p:stCondLst>
                                        </p:cTn>
                                        <p:tgtEl>
                                          <p:spTgt spid="25671"/>
                                        </p:tgtEl>
                                        <p:attrNameLst>
                                          <p:attrName>style.visibility</p:attrName>
                                        </p:attrNameLst>
                                      </p:cBhvr>
                                      <p:to>
                                        <p:strVal val="visible"/>
                                      </p:to>
                                    </p:set>
                                    <p:animEffect transition="in" filter="fade">
                                      <p:cBhvr>
                                        <p:cTn id="116" dur="800" decel="100000"/>
                                        <p:tgtEl>
                                          <p:spTgt spid="25671"/>
                                        </p:tgtEl>
                                      </p:cBhvr>
                                    </p:animEffect>
                                    <p:anim calcmode="lin" valueType="num">
                                      <p:cBhvr>
                                        <p:cTn id="117" dur="800" decel="100000" fill="hold"/>
                                        <p:tgtEl>
                                          <p:spTgt spid="25671"/>
                                        </p:tgtEl>
                                        <p:attrNameLst>
                                          <p:attrName>style.rotation</p:attrName>
                                        </p:attrNameLst>
                                      </p:cBhvr>
                                      <p:tavLst>
                                        <p:tav tm="0">
                                          <p:val>
                                            <p:fltVal val="-90"/>
                                          </p:val>
                                        </p:tav>
                                        <p:tav tm="100000">
                                          <p:val>
                                            <p:fltVal val="0"/>
                                          </p:val>
                                        </p:tav>
                                      </p:tavLst>
                                    </p:anim>
                                    <p:anim calcmode="lin" valueType="num">
                                      <p:cBhvr>
                                        <p:cTn id="118" dur="800" decel="100000" fill="hold"/>
                                        <p:tgtEl>
                                          <p:spTgt spid="25671"/>
                                        </p:tgtEl>
                                        <p:attrNameLst>
                                          <p:attrName>ppt_x</p:attrName>
                                        </p:attrNameLst>
                                      </p:cBhvr>
                                      <p:tavLst>
                                        <p:tav tm="0">
                                          <p:val>
                                            <p:strVal val="#ppt_x+0.4"/>
                                          </p:val>
                                        </p:tav>
                                        <p:tav tm="100000">
                                          <p:val>
                                            <p:strVal val="#ppt_x-0.05"/>
                                          </p:val>
                                        </p:tav>
                                      </p:tavLst>
                                    </p:anim>
                                    <p:anim calcmode="lin" valueType="num">
                                      <p:cBhvr>
                                        <p:cTn id="119" dur="800" decel="100000" fill="hold"/>
                                        <p:tgtEl>
                                          <p:spTgt spid="25671"/>
                                        </p:tgtEl>
                                        <p:attrNameLst>
                                          <p:attrName>ppt_y</p:attrName>
                                        </p:attrNameLst>
                                      </p:cBhvr>
                                      <p:tavLst>
                                        <p:tav tm="0">
                                          <p:val>
                                            <p:strVal val="#ppt_y-0.4"/>
                                          </p:val>
                                        </p:tav>
                                        <p:tav tm="100000">
                                          <p:val>
                                            <p:strVal val="#ppt_y+0.1"/>
                                          </p:val>
                                        </p:tav>
                                      </p:tavLst>
                                    </p:anim>
                                    <p:anim calcmode="lin" valueType="num">
                                      <p:cBhvr>
                                        <p:cTn id="120" dur="200" accel="100000" fill="hold">
                                          <p:stCondLst>
                                            <p:cond delay="800"/>
                                          </p:stCondLst>
                                        </p:cTn>
                                        <p:tgtEl>
                                          <p:spTgt spid="25671"/>
                                        </p:tgtEl>
                                        <p:attrNameLst>
                                          <p:attrName>ppt_x</p:attrName>
                                        </p:attrNameLst>
                                      </p:cBhvr>
                                      <p:tavLst>
                                        <p:tav tm="0">
                                          <p:val>
                                            <p:strVal val="#ppt_x-0.05"/>
                                          </p:val>
                                        </p:tav>
                                        <p:tav tm="100000">
                                          <p:val>
                                            <p:strVal val="#ppt_x"/>
                                          </p:val>
                                        </p:tav>
                                      </p:tavLst>
                                    </p:anim>
                                    <p:anim calcmode="lin" valueType="num">
                                      <p:cBhvr>
                                        <p:cTn id="121" dur="200" accel="100000" fill="hold">
                                          <p:stCondLst>
                                            <p:cond delay="800"/>
                                          </p:stCondLst>
                                        </p:cTn>
                                        <p:tgtEl>
                                          <p:spTgt spid="25671"/>
                                        </p:tgtEl>
                                        <p:attrNameLst>
                                          <p:attrName>ppt_y</p:attrName>
                                        </p:attrNameLst>
                                      </p:cBhvr>
                                      <p:tavLst>
                                        <p:tav tm="0">
                                          <p:val>
                                            <p:strVal val="#ppt_y+0.1"/>
                                          </p:val>
                                        </p:tav>
                                        <p:tav tm="100000">
                                          <p:val>
                                            <p:strVal val="#ppt_y"/>
                                          </p:val>
                                        </p:tav>
                                      </p:tavLst>
                                    </p:anim>
                                  </p:childTnLst>
                                </p:cTn>
                              </p:par>
                              <p:par>
                                <p:cTn id="122" presetID="30" presetClass="entr" presetSubtype="0" fill="hold" grpId="0" nodeType="withEffect">
                                  <p:stCondLst>
                                    <p:cond delay="0"/>
                                  </p:stCondLst>
                                  <p:childTnLst>
                                    <p:set>
                                      <p:cBhvr>
                                        <p:cTn id="123" dur="1" fill="hold">
                                          <p:stCondLst>
                                            <p:cond delay="0"/>
                                          </p:stCondLst>
                                        </p:cTn>
                                        <p:tgtEl>
                                          <p:spTgt spid="25672"/>
                                        </p:tgtEl>
                                        <p:attrNameLst>
                                          <p:attrName>style.visibility</p:attrName>
                                        </p:attrNameLst>
                                      </p:cBhvr>
                                      <p:to>
                                        <p:strVal val="visible"/>
                                      </p:to>
                                    </p:set>
                                    <p:animEffect transition="in" filter="fade">
                                      <p:cBhvr>
                                        <p:cTn id="124" dur="800" decel="100000"/>
                                        <p:tgtEl>
                                          <p:spTgt spid="25672"/>
                                        </p:tgtEl>
                                      </p:cBhvr>
                                    </p:animEffect>
                                    <p:anim calcmode="lin" valueType="num">
                                      <p:cBhvr>
                                        <p:cTn id="125" dur="800" decel="100000" fill="hold"/>
                                        <p:tgtEl>
                                          <p:spTgt spid="25672"/>
                                        </p:tgtEl>
                                        <p:attrNameLst>
                                          <p:attrName>style.rotation</p:attrName>
                                        </p:attrNameLst>
                                      </p:cBhvr>
                                      <p:tavLst>
                                        <p:tav tm="0">
                                          <p:val>
                                            <p:fltVal val="-90"/>
                                          </p:val>
                                        </p:tav>
                                        <p:tav tm="100000">
                                          <p:val>
                                            <p:fltVal val="0"/>
                                          </p:val>
                                        </p:tav>
                                      </p:tavLst>
                                    </p:anim>
                                    <p:anim calcmode="lin" valueType="num">
                                      <p:cBhvr>
                                        <p:cTn id="126" dur="800" decel="100000" fill="hold"/>
                                        <p:tgtEl>
                                          <p:spTgt spid="25672"/>
                                        </p:tgtEl>
                                        <p:attrNameLst>
                                          <p:attrName>ppt_x</p:attrName>
                                        </p:attrNameLst>
                                      </p:cBhvr>
                                      <p:tavLst>
                                        <p:tav tm="0">
                                          <p:val>
                                            <p:strVal val="#ppt_x+0.4"/>
                                          </p:val>
                                        </p:tav>
                                        <p:tav tm="100000">
                                          <p:val>
                                            <p:strVal val="#ppt_x-0.05"/>
                                          </p:val>
                                        </p:tav>
                                      </p:tavLst>
                                    </p:anim>
                                    <p:anim calcmode="lin" valueType="num">
                                      <p:cBhvr>
                                        <p:cTn id="127" dur="800" decel="100000" fill="hold"/>
                                        <p:tgtEl>
                                          <p:spTgt spid="25672"/>
                                        </p:tgtEl>
                                        <p:attrNameLst>
                                          <p:attrName>ppt_y</p:attrName>
                                        </p:attrNameLst>
                                      </p:cBhvr>
                                      <p:tavLst>
                                        <p:tav tm="0">
                                          <p:val>
                                            <p:strVal val="#ppt_y-0.4"/>
                                          </p:val>
                                        </p:tav>
                                        <p:tav tm="100000">
                                          <p:val>
                                            <p:strVal val="#ppt_y+0.1"/>
                                          </p:val>
                                        </p:tav>
                                      </p:tavLst>
                                    </p:anim>
                                    <p:anim calcmode="lin" valueType="num">
                                      <p:cBhvr>
                                        <p:cTn id="128" dur="200" accel="100000" fill="hold">
                                          <p:stCondLst>
                                            <p:cond delay="800"/>
                                          </p:stCondLst>
                                        </p:cTn>
                                        <p:tgtEl>
                                          <p:spTgt spid="25672"/>
                                        </p:tgtEl>
                                        <p:attrNameLst>
                                          <p:attrName>ppt_x</p:attrName>
                                        </p:attrNameLst>
                                      </p:cBhvr>
                                      <p:tavLst>
                                        <p:tav tm="0">
                                          <p:val>
                                            <p:strVal val="#ppt_x-0.05"/>
                                          </p:val>
                                        </p:tav>
                                        <p:tav tm="100000">
                                          <p:val>
                                            <p:strVal val="#ppt_x"/>
                                          </p:val>
                                        </p:tav>
                                      </p:tavLst>
                                    </p:anim>
                                    <p:anim calcmode="lin" valueType="num">
                                      <p:cBhvr>
                                        <p:cTn id="129" dur="200" accel="100000" fill="hold">
                                          <p:stCondLst>
                                            <p:cond delay="800"/>
                                          </p:stCondLst>
                                        </p:cTn>
                                        <p:tgtEl>
                                          <p:spTgt spid="25672"/>
                                        </p:tgtEl>
                                        <p:attrNameLst>
                                          <p:attrName>ppt_y</p:attrName>
                                        </p:attrNameLst>
                                      </p:cBhvr>
                                      <p:tavLst>
                                        <p:tav tm="0">
                                          <p:val>
                                            <p:strVal val="#ppt_y+0.1"/>
                                          </p:val>
                                        </p:tav>
                                        <p:tav tm="100000">
                                          <p:val>
                                            <p:strVal val="#ppt_y"/>
                                          </p:val>
                                        </p:tav>
                                      </p:tavLst>
                                    </p:anim>
                                  </p:childTnLst>
                                </p:cTn>
                              </p:par>
                              <p:par>
                                <p:cTn id="130" presetID="30" presetClass="entr" presetSubtype="0" fill="hold"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800" decel="100000"/>
                                        <p:tgtEl>
                                          <p:spTgt spid="35"/>
                                        </p:tgtEl>
                                      </p:cBhvr>
                                    </p:animEffect>
                                    <p:anim calcmode="lin" valueType="num">
                                      <p:cBhvr>
                                        <p:cTn id="133" dur="800" decel="100000" fill="hold"/>
                                        <p:tgtEl>
                                          <p:spTgt spid="35"/>
                                        </p:tgtEl>
                                        <p:attrNameLst>
                                          <p:attrName>style.rotation</p:attrName>
                                        </p:attrNameLst>
                                      </p:cBhvr>
                                      <p:tavLst>
                                        <p:tav tm="0">
                                          <p:val>
                                            <p:fltVal val="-90"/>
                                          </p:val>
                                        </p:tav>
                                        <p:tav tm="100000">
                                          <p:val>
                                            <p:fltVal val="0"/>
                                          </p:val>
                                        </p:tav>
                                      </p:tavLst>
                                    </p:anim>
                                    <p:anim calcmode="lin" valueType="num">
                                      <p:cBhvr>
                                        <p:cTn id="134" dur="800" decel="100000" fill="hold"/>
                                        <p:tgtEl>
                                          <p:spTgt spid="35"/>
                                        </p:tgtEl>
                                        <p:attrNameLst>
                                          <p:attrName>ppt_x</p:attrName>
                                        </p:attrNameLst>
                                      </p:cBhvr>
                                      <p:tavLst>
                                        <p:tav tm="0">
                                          <p:val>
                                            <p:strVal val="#ppt_x+0.4"/>
                                          </p:val>
                                        </p:tav>
                                        <p:tav tm="100000">
                                          <p:val>
                                            <p:strVal val="#ppt_x-0.05"/>
                                          </p:val>
                                        </p:tav>
                                      </p:tavLst>
                                    </p:anim>
                                    <p:anim calcmode="lin" valueType="num">
                                      <p:cBhvr>
                                        <p:cTn id="135" dur="800" decel="100000" fill="hold"/>
                                        <p:tgtEl>
                                          <p:spTgt spid="35"/>
                                        </p:tgtEl>
                                        <p:attrNameLst>
                                          <p:attrName>ppt_y</p:attrName>
                                        </p:attrNameLst>
                                      </p:cBhvr>
                                      <p:tavLst>
                                        <p:tav tm="0">
                                          <p:val>
                                            <p:strVal val="#ppt_y-0.4"/>
                                          </p:val>
                                        </p:tav>
                                        <p:tav tm="100000">
                                          <p:val>
                                            <p:strVal val="#ppt_y+0.1"/>
                                          </p:val>
                                        </p:tav>
                                      </p:tavLst>
                                    </p:anim>
                                    <p:anim calcmode="lin" valueType="num">
                                      <p:cBhvr>
                                        <p:cTn id="136" dur="200" accel="100000" fill="hold">
                                          <p:stCondLst>
                                            <p:cond delay="800"/>
                                          </p:stCondLst>
                                        </p:cTn>
                                        <p:tgtEl>
                                          <p:spTgt spid="35"/>
                                        </p:tgtEl>
                                        <p:attrNameLst>
                                          <p:attrName>ppt_x</p:attrName>
                                        </p:attrNameLst>
                                      </p:cBhvr>
                                      <p:tavLst>
                                        <p:tav tm="0">
                                          <p:val>
                                            <p:strVal val="#ppt_x-0.05"/>
                                          </p:val>
                                        </p:tav>
                                        <p:tav tm="100000">
                                          <p:val>
                                            <p:strVal val="#ppt_x"/>
                                          </p:val>
                                        </p:tav>
                                      </p:tavLst>
                                    </p:anim>
                                    <p:anim calcmode="lin" valueType="num">
                                      <p:cBhvr>
                                        <p:cTn id="137" dur="200" accel="100000" fill="hold">
                                          <p:stCondLst>
                                            <p:cond delay="800"/>
                                          </p:stCondLst>
                                        </p:cTn>
                                        <p:tgtEl>
                                          <p:spTgt spid="35"/>
                                        </p:tgtEl>
                                        <p:attrNameLst>
                                          <p:attrName>ppt_y</p:attrName>
                                        </p:attrNameLst>
                                      </p:cBhvr>
                                      <p:tavLst>
                                        <p:tav tm="0">
                                          <p:val>
                                            <p:strVal val="#ppt_y+0.1"/>
                                          </p:val>
                                        </p:tav>
                                        <p:tav tm="100000">
                                          <p:val>
                                            <p:strVal val="#ppt_y"/>
                                          </p:val>
                                        </p:tav>
                                      </p:tavLst>
                                    </p:anim>
                                  </p:childTnLst>
                                </p:cTn>
                              </p:par>
                              <p:par>
                                <p:cTn id="138" presetID="30" presetClass="entr" presetSubtype="0" fill="hold" nodeType="withEffect">
                                  <p:stCondLst>
                                    <p:cond delay="0"/>
                                  </p:stCondLst>
                                  <p:childTnLst>
                                    <p:set>
                                      <p:cBhvr>
                                        <p:cTn id="139" dur="1" fill="hold">
                                          <p:stCondLst>
                                            <p:cond delay="0"/>
                                          </p:stCondLst>
                                        </p:cTn>
                                        <p:tgtEl>
                                          <p:spTgt spid="36"/>
                                        </p:tgtEl>
                                        <p:attrNameLst>
                                          <p:attrName>style.visibility</p:attrName>
                                        </p:attrNameLst>
                                      </p:cBhvr>
                                      <p:to>
                                        <p:strVal val="visible"/>
                                      </p:to>
                                    </p:set>
                                    <p:animEffect transition="in" filter="fade">
                                      <p:cBhvr>
                                        <p:cTn id="140" dur="800" decel="100000"/>
                                        <p:tgtEl>
                                          <p:spTgt spid="36"/>
                                        </p:tgtEl>
                                      </p:cBhvr>
                                    </p:animEffect>
                                    <p:anim calcmode="lin" valueType="num">
                                      <p:cBhvr>
                                        <p:cTn id="141" dur="800" decel="100000" fill="hold"/>
                                        <p:tgtEl>
                                          <p:spTgt spid="36"/>
                                        </p:tgtEl>
                                        <p:attrNameLst>
                                          <p:attrName>style.rotation</p:attrName>
                                        </p:attrNameLst>
                                      </p:cBhvr>
                                      <p:tavLst>
                                        <p:tav tm="0">
                                          <p:val>
                                            <p:fltVal val="-90"/>
                                          </p:val>
                                        </p:tav>
                                        <p:tav tm="100000">
                                          <p:val>
                                            <p:fltVal val="0"/>
                                          </p:val>
                                        </p:tav>
                                      </p:tavLst>
                                    </p:anim>
                                    <p:anim calcmode="lin" valueType="num">
                                      <p:cBhvr>
                                        <p:cTn id="142" dur="800" decel="100000" fill="hold"/>
                                        <p:tgtEl>
                                          <p:spTgt spid="36"/>
                                        </p:tgtEl>
                                        <p:attrNameLst>
                                          <p:attrName>ppt_x</p:attrName>
                                        </p:attrNameLst>
                                      </p:cBhvr>
                                      <p:tavLst>
                                        <p:tav tm="0">
                                          <p:val>
                                            <p:strVal val="#ppt_x+0.4"/>
                                          </p:val>
                                        </p:tav>
                                        <p:tav tm="100000">
                                          <p:val>
                                            <p:strVal val="#ppt_x-0.05"/>
                                          </p:val>
                                        </p:tav>
                                      </p:tavLst>
                                    </p:anim>
                                    <p:anim calcmode="lin" valueType="num">
                                      <p:cBhvr>
                                        <p:cTn id="143" dur="800" decel="100000" fill="hold"/>
                                        <p:tgtEl>
                                          <p:spTgt spid="36"/>
                                        </p:tgtEl>
                                        <p:attrNameLst>
                                          <p:attrName>ppt_y</p:attrName>
                                        </p:attrNameLst>
                                      </p:cBhvr>
                                      <p:tavLst>
                                        <p:tav tm="0">
                                          <p:val>
                                            <p:strVal val="#ppt_y-0.4"/>
                                          </p:val>
                                        </p:tav>
                                        <p:tav tm="100000">
                                          <p:val>
                                            <p:strVal val="#ppt_y+0.1"/>
                                          </p:val>
                                        </p:tav>
                                      </p:tavLst>
                                    </p:anim>
                                    <p:anim calcmode="lin" valueType="num">
                                      <p:cBhvr>
                                        <p:cTn id="144"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145"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par>
                                <p:cTn id="146" presetID="30" presetClass="entr" presetSubtype="0" fill="hold" nodeType="with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fade">
                                      <p:cBhvr>
                                        <p:cTn id="148" dur="800" decel="100000"/>
                                        <p:tgtEl>
                                          <p:spTgt spid="38"/>
                                        </p:tgtEl>
                                      </p:cBhvr>
                                    </p:animEffect>
                                    <p:anim calcmode="lin" valueType="num">
                                      <p:cBhvr>
                                        <p:cTn id="149" dur="800" decel="100000" fill="hold"/>
                                        <p:tgtEl>
                                          <p:spTgt spid="38"/>
                                        </p:tgtEl>
                                        <p:attrNameLst>
                                          <p:attrName>style.rotation</p:attrName>
                                        </p:attrNameLst>
                                      </p:cBhvr>
                                      <p:tavLst>
                                        <p:tav tm="0">
                                          <p:val>
                                            <p:fltVal val="-90"/>
                                          </p:val>
                                        </p:tav>
                                        <p:tav tm="100000">
                                          <p:val>
                                            <p:fltVal val="0"/>
                                          </p:val>
                                        </p:tav>
                                      </p:tavLst>
                                    </p:anim>
                                    <p:anim calcmode="lin" valueType="num">
                                      <p:cBhvr>
                                        <p:cTn id="150" dur="800" decel="100000" fill="hold"/>
                                        <p:tgtEl>
                                          <p:spTgt spid="38"/>
                                        </p:tgtEl>
                                        <p:attrNameLst>
                                          <p:attrName>ppt_x</p:attrName>
                                        </p:attrNameLst>
                                      </p:cBhvr>
                                      <p:tavLst>
                                        <p:tav tm="0">
                                          <p:val>
                                            <p:strVal val="#ppt_x+0.4"/>
                                          </p:val>
                                        </p:tav>
                                        <p:tav tm="100000">
                                          <p:val>
                                            <p:strVal val="#ppt_x-0.05"/>
                                          </p:val>
                                        </p:tav>
                                      </p:tavLst>
                                    </p:anim>
                                    <p:anim calcmode="lin" valueType="num">
                                      <p:cBhvr>
                                        <p:cTn id="151" dur="800" decel="100000" fill="hold"/>
                                        <p:tgtEl>
                                          <p:spTgt spid="38"/>
                                        </p:tgtEl>
                                        <p:attrNameLst>
                                          <p:attrName>ppt_y</p:attrName>
                                        </p:attrNameLst>
                                      </p:cBhvr>
                                      <p:tavLst>
                                        <p:tav tm="0">
                                          <p:val>
                                            <p:strVal val="#ppt_y-0.4"/>
                                          </p:val>
                                        </p:tav>
                                        <p:tav tm="100000">
                                          <p:val>
                                            <p:strVal val="#ppt_y+0.1"/>
                                          </p:val>
                                        </p:tav>
                                      </p:tavLst>
                                    </p:anim>
                                    <p:anim calcmode="lin" valueType="num">
                                      <p:cBhvr>
                                        <p:cTn id="152"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153"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4" grpId="0"/>
      <p:bldP spid="25660" grpId="0"/>
      <p:bldP spid="25661" grpId="0"/>
      <p:bldP spid="25662" grpId="0"/>
      <p:bldP spid="25664" grpId="0"/>
      <p:bldP spid="25665" grpId="0"/>
      <p:bldP spid="25667" grpId="0"/>
      <p:bldP spid="25668" grpId="0"/>
      <p:bldP spid="25669" grpId="0"/>
      <p:bldP spid="25670" grpId="0"/>
      <p:bldP spid="25671" grpId="0"/>
      <p:bldP spid="25672" grpId="0"/>
      <p:bldP spid="256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26627"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主要关注点</a:t>
            </a:r>
            <a:endParaRPr lang="zh-CN" altLang="en-US">
              <a:ea typeface="宋体" pitchFamily="2" charset="-122"/>
            </a:endParaRPr>
          </a:p>
        </p:txBody>
      </p:sp>
      <p:sp>
        <p:nvSpPr>
          <p:cNvPr id="26628"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6629"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26630" name="TextBox 22"/>
          <p:cNvSpPr txBox="1">
            <a:spLocks noChangeArrowheads="1"/>
          </p:cNvSpPr>
          <p:nvPr/>
        </p:nvSpPr>
        <p:spPr bwMode="auto">
          <a:xfrm>
            <a:off x="863600" y="1057275"/>
            <a:ext cx="1260475" cy="368300"/>
          </a:xfrm>
          <a:prstGeom prst="rect">
            <a:avLst/>
          </a:prstGeom>
          <a:noFill/>
          <a:ln w="9525">
            <a:noFill/>
            <a:miter lim="800000"/>
            <a:headEnd/>
            <a:tailEnd/>
          </a:ln>
        </p:spPr>
        <p:txBody>
          <a:bodyPr>
            <a:spAutoFit/>
          </a:bodyPr>
          <a:lstStyle/>
          <a:p>
            <a:r>
              <a:rPr lang="zh-CN" altLang="en-US" b="1">
                <a:solidFill>
                  <a:srgbClr val="FF0000"/>
                </a:solidFill>
              </a:rPr>
              <a:t>负债方面：</a:t>
            </a:r>
          </a:p>
        </p:txBody>
      </p:sp>
      <p:sp>
        <p:nvSpPr>
          <p:cNvPr id="24" name="TextBox 23"/>
          <p:cNvSpPr txBox="1"/>
          <p:nvPr/>
        </p:nvSpPr>
        <p:spPr>
          <a:xfrm>
            <a:off x="827088" y="1309688"/>
            <a:ext cx="7848600" cy="2016125"/>
          </a:xfrm>
          <a:prstGeom prst="rect">
            <a:avLst/>
          </a:prstGeom>
          <a:noFill/>
        </p:spPr>
        <p:txBody>
          <a:bodyPr>
            <a:spAutoFit/>
          </a:bodyPr>
          <a:lstStyle/>
          <a:p>
            <a:pPr>
              <a:lnSpc>
                <a:spcPts val="3000"/>
              </a:lnSpc>
              <a:buFontTx/>
              <a:buBlip>
                <a:blip r:embed="rId3"/>
              </a:buBlip>
              <a:defRPr/>
            </a:pPr>
            <a:r>
              <a:rPr lang="zh-CN" altLang="en-US" sz="1400" dirty="0">
                <a:latin typeface="+mn-ea"/>
                <a:ea typeface="+mn-ea"/>
              </a:rPr>
              <a:t>预收货款：在保证货物供应能力的前提下，预收账款呈增长趋势有利；</a:t>
            </a:r>
            <a:endParaRPr lang="en-US" altLang="zh-CN" sz="1400" dirty="0">
              <a:latin typeface="+mn-ea"/>
              <a:ea typeface="+mn-ea"/>
            </a:endParaRPr>
          </a:p>
          <a:p>
            <a:pPr>
              <a:lnSpc>
                <a:spcPts val="3000"/>
              </a:lnSpc>
              <a:buFontTx/>
              <a:buBlip>
                <a:blip r:embed="rId3"/>
              </a:buBlip>
              <a:defRPr/>
            </a:pPr>
            <a:r>
              <a:rPr lang="zh-CN" altLang="en-US" sz="1400" dirty="0">
                <a:latin typeface="+mn-ea"/>
                <a:ea typeface="+mn-ea"/>
              </a:rPr>
              <a:t>应付账款：在保证公司信誉的基础上，应付账款可以不限期或者合法延缓对经营有利；</a:t>
            </a:r>
            <a:endParaRPr lang="en-US" altLang="zh-CN" sz="1400" dirty="0">
              <a:latin typeface="+mn-ea"/>
              <a:ea typeface="+mn-ea"/>
            </a:endParaRPr>
          </a:p>
          <a:p>
            <a:pPr>
              <a:lnSpc>
                <a:spcPts val="3000"/>
              </a:lnSpc>
              <a:buFontTx/>
              <a:buBlip>
                <a:blip r:embed="rId3"/>
              </a:buBlip>
              <a:defRPr/>
            </a:pPr>
            <a:r>
              <a:rPr lang="zh-CN" altLang="en-US" sz="1400" dirty="0">
                <a:latin typeface="+mn-ea"/>
                <a:ea typeface="+mn-ea"/>
              </a:rPr>
              <a:t>应付税金：正常、合法和符合税收管理规律而缴纳的增值税、营业税、企业所得税呈</a:t>
            </a:r>
            <a:endParaRPr lang="en-US" altLang="zh-CN" sz="1400" dirty="0">
              <a:latin typeface="+mn-ea"/>
              <a:ea typeface="+mn-ea"/>
            </a:endParaRPr>
          </a:p>
          <a:p>
            <a:pPr>
              <a:lnSpc>
                <a:spcPts val="3000"/>
              </a:lnSpc>
              <a:defRPr/>
            </a:pPr>
            <a:r>
              <a:rPr lang="en-US" altLang="zh-CN" sz="1400" dirty="0">
                <a:latin typeface="+mn-ea"/>
                <a:ea typeface="+mn-ea"/>
              </a:rPr>
              <a:t>  </a:t>
            </a:r>
            <a:r>
              <a:rPr lang="zh-CN" altLang="en-US" sz="1400" dirty="0">
                <a:latin typeface="+mn-ea"/>
                <a:ea typeface="+mn-ea"/>
              </a:rPr>
              <a:t>增长趋势对企业经营有利；</a:t>
            </a:r>
            <a:endParaRPr lang="en-US" altLang="zh-CN" sz="1400" dirty="0">
              <a:latin typeface="+mn-ea"/>
              <a:ea typeface="+mn-ea"/>
            </a:endParaRPr>
          </a:p>
          <a:p>
            <a:pPr>
              <a:lnSpc>
                <a:spcPts val="3000"/>
              </a:lnSpc>
              <a:buFontTx/>
              <a:buBlip>
                <a:blip r:embed="rId3"/>
              </a:buBlip>
              <a:defRPr/>
            </a:pPr>
            <a:r>
              <a:rPr lang="zh-CN" altLang="en-US" sz="1400" dirty="0">
                <a:latin typeface="+mn-ea"/>
                <a:ea typeface="+mn-ea"/>
              </a:rPr>
              <a:t>应付薪酬：与经营结构挂钩、适度增长的职工薪酬对企业经营有利。</a:t>
            </a:r>
          </a:p>
        </p:txBody>
      </p:sp>
      <p:graphicFrame>
        <p:nvGraphicFramePr>
          <p:cNvPr id="8" name="表格 7"/>
          <p:cNvGraphicFramePr>
            <a:graphicFrameLocks noGrp="1"/>
          </p:cNvGraphicFramePr>
          <p:nvPr/>
        </p:nvGraphicFramePr>
        <p:xfrm>
          <a:off x="971550" y="3362325"/>
          <a:ext cx="5148263" cy="2225675"/>
        </p:xfrm>
        <a:graphic>
          <a:graphicData uri="http://schemas.openxmlformats.org/drawingml/2006/table">
            <a:tbl>
              <a:tblPr/>
              <a:tblGrid>
                <a:gridCol w="979488"/>
                <a:gridCol w="1089025"/>
                <a:gridCol w="1027112"/>
                <a:gridCol w="1057275"/>
                <a:gridCol w="995363"/>
              </a:tblGrid>
              <a:tr h="514350">
                <a:tc gridSpan="5">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泸州老窖</a:t>
                      </a:r>
                      <a:r>
                        <a:rPr kumimoji="0" lang="en-US" altLang="zh-CN" sz="1600" b="0" i="0" u="none" strike="noStrike" cap="none" normalizeH="0" baseline="0" smtClean="0">
                          <a:ln>
                            <a:noFill/>
                          </a:ln>
                          <a:solidFill>
                            <a:srgbClr val="000000"/>
                          </a:solidFill>
                          <a:effectLst/>
                          <a:latin typeface="微软雅黑" pitchFamily="34" charset="-122"/>
                          <a:ea typeface="微软雅黑" pitchFamily="34" charset="-122"/>
                        </a:rPr>
                        <a:t>2011</a:t>
                      </a:r>
                      <a:r>
                        <a:rPr kumimoji="0" lang="zh-CN" altLang="en-US" sz="1600" b="0" i="0" u="none" strike="noStrike" cap="none" normalizeH="0" baseline="0" smtClean="0">
                          <a:ln>
                            <a:noFill/>
                          </a:ln>
                          <a:solidFill>
                            <a:srgbClr val="000000"/>
                          </a:solidFill>
                          <a:effectLst/>
                          <a:latin typeface="微软雅黑" pitchFamily="34" charset="-122"/>
                          <a:ea typeface="微软雅黑" pitchFamily="34" charset="-122"/>
                        </a:rPr>
                        <a:t>年资产变动情况（单位：亿元</a:t>
                      </a: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 </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4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负债项目</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期初数</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期末期</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变动额</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变动幅度</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长期</a:t>
                      </a: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a:t>
                      </a: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短期借款</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0</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0</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0</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应付账款</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2.94</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5.89</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微软雅黑" pitchFamily="34" charset="-122"/>
                          <a:ea typeface="微软雅黑" pitchFamily="34" charset="-122"/>
                        </a:rPr>
                        <a:t>2.95</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微软雅黑" pitchFamily="34" charset="-122"/>
                          <a:ea typeface="微软雅黑" pitchFamily="34" charset="-122"/>
                        </a:rPr>
                        <a:t>100.34%</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预收账款</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10.57</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25.51</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微软雅黑" pitchFamily="34" charset="-122"/>
                          <a:ea typeface="微软雅黑" pitchFamily="34" charset="-122"/>
                        </a:rPr>
                        <a:t>14.94</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微软雅黑" pitchFamily="34" charset="-122"/>
                          <a:ea typeface="微软雅黑" pitchFamily="34" charset="-122"/>
                        </a:rPr>
                        <a:t>141.34%</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应付税金</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7.52</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12.23</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微软雅黑" pitchFamily="34" charset="-122"/>
                          <a:ea typeface="微软雅黑" pitchFamily="34" charset="-122"/>
                        </a:rPr>
                        <a:t>4.71</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微软雅黑" pitchFamily="34" charset="-122"/>
                          <a:ea typeface="微软雅黑" pitchFamily="34" charset="-122"/>
                        </a:rPr>
                        <a:t>62.63%</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微软雅黑" pitchFamily="34" charset="-122"/>
                          <a:ea typeface="微软雅黑" pitchFamily="34" charset="-122"/>
                        </a:rPr>
                        <a:t>应付薪酬</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0.47</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0.77</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0.3</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微软雅黑" pitchFamily="34" charset="-122"/>
                          <a:ea typeface="微软雅黑" pitchFamily="34" charset="-122"/>
                        </a:rPr>
                        <a:t>63.83%</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00"/>
                          </a:solidFill>
                          <a:effectLst/>
                          <a:latin typeface="微软雅黑" pitchFamily="34" charset="-122"/>
                          <a:ea typeface="微软雅黑" pitchFamily="34" charset="-122"/>
                        </a:rPr>
                        <a:t>负债总额</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微软雅黑" pitchFamily="34" charset="-122"/>
                          <a:ea typeface="微软雅黑" pitchFamily="34" charset="-122"/>
                        </a:rPr>
                        <a:t>24.64</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微软雅黑" pitchFamily="34" charset="-122"/>
                          <a:ea typeface="微软雅黑" pitchFamily="34" charset="-122"/>
                        </a:rPr>
                        <a:t>52.52</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微软雅黑" pitchFamily="34" charset="-122"/>
                          <a:ea typeface="微软雅黑" pitchFamily="34" charset="-122"/>
                        </a:rPr>
                        <a:t>27.88</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微软雅黑" pitchFamily="34" charset="-122"/>
                          <a:ea typeface="微软雅黑" pitchFamily="34" charset="-122"/>
                        </a:rPr>
                        <a:t>113.15%</a:t>
                      </a:r>
                    </a:p>
                  </a:txBody>
                  <a:tcPr marL="9525" marR="9525" marT="9525"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6B3FA377-C58A-48AE-BA98-3572724A5C10}" type="slidenum">
              <a:rPr lang="zh-CN" altLang="en-US" sz="1200">
                <a:solidFill>
                  <a:srgbClr val="898989"/>
                </a:solidFill>
                <a:ea typeface="+mn-ea"/>
              </a:rPr>
              <a:pPr algn="r">
                <a:defRPr/>
              </a:pPr>
              <a:t>13</a:t>
            </a:fld>
            <a:endParaRPr lang="zh-CN" altLang="en-US" dirty="0">
              <a:ea typeface="宋体" pitchFamily="2" charset="-122"/>
            </a:endParaRPr>
          </a:p>
        </p:txBody>
      </p:sp>
      <p:sp>
        <p:nvSpPr>
          <p:cNvPr id="26685" name="TextBox 13"/>
          <p:cNvSpPr txBox="1">
            <a:spLocks noChangeArrowheads="1"/>
          </p:cNvSpPr>
          <p:nvPr/>
        </p:nvSpPr>
        <p:spPr bwMode="auto">
          <a:xfrm>
            <a:off x="7054850" y="3433763"/>
            <a:ext cx="1046163" cy="307975"/>
          </a:xfrm>
          <a:prstGeom prst="rect">
            <a:avLst/>
          </a:prstGeom>
          <a:noFill/>
          <a:ln w="9525">
            <a:noFill/>
            <a:miter lim="800000"/>
            <a:headEnd/>
            <a:tailEnd/>
          </a:ln>
        </p:spPr>
        <p:txBody>
          <a:bodyPr>
            <a:spAutoFit/>
          </a:bodyPr>
          <a:lstStyle/>
          <a:p>
            <a:r>
              <a:rPr lang="zh-CN" altLang="en-US" sz="1400" b="1">
                <a:solidFill>
                  <a:srgbClr val="FF0000"/>
                </a:solidFill>
              </a:rPr>
              <a:t>几组数据</a:t>
            </a:r>
          </a:p>
        </p:txBody>
      </p:sp>
      <p:sp>
        <p:nvSpPr>
          <p:cNvPr id="26686" name="TextBox 25"/>
          <p:cNvSpPr txBox="1">
            <a:spLocks noChangeArrowheads="1"/>
          </p:cNvSpPr>
          <p:nvPr/>
        </p:nvSpPr>
        <p:spPr bwMode="auto">
          <a:xfrm>
            <a:off x="6443663" y="3900488"/>
            <a:ext cx="900112" cy="276225"/>
          </a:xfrm>
          <a:prstGeom prst="rect">
            <a:avLst/>
          </a:prstGeom>
          <a:noFill/>
          <a:ln w="9525">
            <a:noFill/>
            <a:miter lim="800000"/>
            <a:headEnd/>
            <a:tailEnd/>
          </a:ln>
        </p:spPr>
        <p:txBody>
          <a:bodyPr>
            <a:spAutoFit/>
          </a:bodyPr>
          <a:lstStyle/>
          <a:p>
            <a:r>
              <a:rPr lang="en-US" altLang="zh-CN" sz="1200" b="1">
                <a:latin typeface="微软雅黑" pitchFamily="34" charset="-122"/>
              </a:rPr>
              <a:t>       2.95</a:t>
            </a:r>
            <a:endParaRPr lang="zh-CN" altLang="en-US" sz="1200" b="1">
              <a:latin typeface="微软雅黑" pitchFamily="34" charset="-122"/>
            </a:endParaRPr>
          </a:p>
        </p:txBody>
      </p:sp>
      <p:sp>
        <p:nvSpPr>
          <p:cNvPr id="26687" name="TextBox 26"/>
          <p:cNvSpPr txBox="1">
            <a:spLocks noChangeArrowheads="1"/>
          </p:cNvSpPr>
          <p:nvPr/>
        </p:nvSpPr>
        <p:spPr bwMode="auto">
          <a:xfrm>
            <a:off x="7780338" y="3865563"/>
            <a:ext cx="895350" cy="276225"/>
          </a:xfrm>
          <a:prstGeom prst="rect">
            <a:avLst/>
          </a:prstGeom>
          <a:noFill/>
          <a:ln w="9525">
            <a:noFill/>
            <a:miter lim="800000"/>
            <a:headEnd/>
            <a:tailEnd/>
          </a:ln>
        </p:spPr>
        <p:txBody>
          <a:bodyPr>
            <a:spAutoFit/>
          </a:bodyPr>
          <a:lstStyle/>
          <a:p>
            <a:r>
              <a:rPr lang="en-US" altLang="zh-CN" sz="1200" b="1">
                <a:latin typeface="微软雅黑" pitchFamily="34" charset="-122"/>
              </a:rPr>
              <a:t>100.34%</a:t>
            </a:r>
            <a:endParaRPr lang="zh-CN" altLang="en-US" sz="1200" b="1">
              <a:latin typeface="微软雅黑" pitchFamily="34" charset="-122"/>
            </a:endParaRPr>
          </a:p>
        </p:txBody>
      </p:sp>
      <p:cxnSp>
        <p:nvCxnSpPr>
          <p:cNvPr id="13" name="直接箭头连接符 12"/>
          <p:cNvCxnSpPr/>
          <p:nvPr/>
        </p:nvCxnSpPr>
        <p:spPr>
          <a:xfrm flipV="1">
            <a:off x="7307263" y="4032250"/>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689" name="TextBox 31"/>
          <p:cNvSpPr txBox="1">
            <a:spLocks noChangeArrowheads="1"/>
          </p:cNvSpPr>
          <p:nvPr/>
        </p:nvSpPr>
        <p:spPr bwMode="auto">
          <a:xfrm>
            <a:off x="6443663" y="4235450"/>
            <a:ext cx="900112" cy="277813"/>
          </a:xfrm>
          <a:prstGeom prst="rect">
            <a:avLst/>
          </a:prstGeom>
          <a:noFill/>
          <a:ln w="9525">
            <a:noFill/>
            <a:miter lim="800000"/>
            <a:headEnd/>
            <a:tailEnd/>
          </a:ln>
        </p:spPr>
        <p:txBody>
          <a:bodyPr>
            <a:spAutoFit/>
          </a:bodyPr>
          <a:lstStyle/>
          <a:p>
            <a:r>
              <a:rPr lang="en-US" altLang="zh-CN" sz="1200" b="1">
                <a:latin typeface="微软雅黑" pitchFamily="34" charset="-122"/>
              </a:rPr>
              <a:t>      14.94</a:t>
            </a:r>
            <a:endParaRPr lang="zh-CN" altLang="en-US" sz="1200" b="1">
              <a:latin typeface="微软雅黑" pitchFamily="34" charset="-122"/>
            </a:endParaRPr>
          </a:p>
        </p:txBody>
      </p:sp>
      <p:sp>
        <p:nvSpPr>
          <p:cNvPr id="26690" name="TextBox 32"/>
          <p:cNvSpPr txBox="1">
            <a:spLocks noChangeArrowheads="1"/>
          </p:cNvSpPr>
          <p:nvPr/>
        </p:nvSpPr>
        <p:spPr bwMode="auto">
          <a:xfrm>
            <a:off x="7780338" y="4202113"/>
            <a:ext cx="895350" cy="276225"/>
          </a:xfrm>
          <a:prstGeom prst="rect">
            <a:avLst/>
          </a:prstGeom>
          <a:noFill/>
          <a:ln w="9525">
            <a:noFill/>
            <a:miter lim="800000"/>
            <a:headEnd/>
            <a:tailEnd/>
          </a:ln>
        </p:spPr>
        <p:txBody>
          <a:bodyPr>
            <a:spAutoFit/>
          </a:bodyPr>
          <a:lstStyle/>
          <a:p>
            <a:r>
              <a:rPr lang="en-US" altLang="zh-CN" sz="1200" b="1">
                <a:latin typeface="微软雅黑" pitchFamily="34" charset="-122"/>
              </a:rPr>
              <a:t>141.34%</a:t>
            </a:r>
            <a:endParaRPr lang="zh-CN" altLang="en-US" sz="1200" b="1">
              <a:latin typeface="微软雅黑" pitchFamily="34" charset="-122"/>
            </a:endParaRPr>
          </a:p>
        </p:txBody>
      </p:sp>
      <p:sp>
        <p:nvSpPr>
          <p:cNvPr id="26691" name="TextBox 34"/>
          <p:cNvSpPr txBox="1">
            <a:spLocks noChangeArrowheads="1"/>
          </p:cNvSpPr>
          <p:nvPr/>
        </p:nvSpPr>
        <p:spPr bwMode="auto">
          <a:xfrm>
            <a:off x="6443663" y="4586288"/>
            <a:ext cx="900112" cy="277812"/>
          </a:xfrm>
          <a:prstGeom prst="rect">
            <a:avLst/>
          </a:prstGeom>
          <a:noFill/>
          <a:ln w="9525">
            <a:noFill/>
            <a:miter lim="800000"/>
            <a:headEnd/>
            <a:tailEnd/>
          </a:ln>
        </p:spPr>
        <p:txBody>
          <a:bodyPr>
            <a:spAutoFit/>
          </a:bodyPr>
          <a:lstStyle/>
          <a:p>
            <a:r>
              <a:rPr lang="en-US" altLang="zh-CN" sz="1200" b="1">
                <a:latin typeface="微软雅黑" pitchFamily="34" charset="-122"/>
              </a:rPr>
              <a:t>       4.71</a:t>
            </a:r>
            <a:endParaRPr lang="zh-CN" altLang="en-US" sz="1200" b="1">
              <a:latin typeface="微软雅黑" pitchFamily="34" charset="-122"/>
            </a:endParaRPr>
          </a:p>
        </p:txBody>
      </p:sp>
      <p:sp>
        <p:nvSpPr>
          <p:cNvPr id="26692" name="TextBox 35"/>
          <p:cNvSpPr txBox="1">
            <a:spLocks noChangeArrowheads="1"/>
          </p:cNvSpPr>
          <p:nvPr/>
        </p:nvSpPr>
        <p:spPr bwMode="auto">
          <a:xfrm>
            <a:off x="7780338" y="4552950"/>
            <a:ext cx="895350" cy="276225"/>
          </a:xfrm>
          <a:prstGeom prst="rect">
            <a:avLst/>
          </a:prstGeom>
          <a:noFill/>
          <a:ln w="9525">
            <a:noFill/>
            <a:miter lim="800000"/>
            <a:headEnd/>
            <a:tailEnd/>
          </a:ln>
        </p:spPr>
        <p:txBody>
          <a:bodyPr>
            <a:spAutoFit/>
          </a:bodyPr>
          <a:lstStyle/>
          <a:p>
            <a:r>
              <a:rPr lang="en-US" altLang="zh-CN" sz="1200" b="1">
                <a:latin typeface="微软雅黑" pitchFamily="34" charset="-122"/>
              </a:rPr>
              <a:t>62.63%</a:t>
            </a:r>
            <a:endParaRPr lang="zh-CN" altLang="en-US" sz="1200" b="1">
              <a:latin typeface="微软雅黑" pitchFamily="34" charset="-122"/>
            </a:endParaRPr>
          </a:p>
        </p:txBody>
      </p:sp>
      <p:sp>
        <p:nvSpPr>
          <p:cNvPr id="26693" name="TextBox 37"/>
          <p:cNvSpPr txBox="1">
            <a:spLocks noChangeArrowheads="1"/>
          </p:cNvSpPr>
          <p:nvPr/>
        </p:nvSpPr>
        <p:spPr bwMode="auto">
          <a:xfrm>
            <a:off x="6443663" y="4957763"/>
            <a:ext cx="900112" cy="276225"/>
          </a:xfrm>
          <a:prstGeom prst="rect">
            <a:avLst/>
          </a:prstGeom>
          <a:noFill/>
          <a:ln w="9525">
            <a:noFill/>
            <a:miter lim="800000"/>
            <a:headEnd/>
            <a:tailEnd/>
          </a:ln>
        </p:spPr>
        <p:txBody>
          <a:bodyPr>
            <a:spAutoFit/>
          </a:bodyPr>
          <a:lstStyle/>
          <a:p>
            <a:r>
              <a:rPr lang="en-US" altLang="zh-CN" sz="1200" b="1">
                <a:latin typeface="微软雅黑" pitchFamily="34" charset="-122"/>
              </a:rPr>
              <a:t>      27.88</a:t>
            </a:r>
            <a:endParaRPr lang="zh-CN" altLang="en-US" sz="1200" b="1">
              <a:latin typeface="微软雅黑" pitchFamily="34" charset="-122"/>
            </a:endParaRPr>
          </a:p>
        </p:txBody>
      </p:sp>
      <p:sp>
        <p:nvSpPr>
          <p:cNvPr id="26694" name="TextBox 38"/>
          <p:cNvSpPr txBox="1">
            <a:spLocks noChangeArrowheads="1"/>
          </p:cNvSpPr>
          <p:nvPr/>
        </p:nvSpPr>
        <p:spPr bwMode="auto">
          <a:xfrm>
            <a:off x="7780338" y="4922838"/>
            <a:ext cx="895350" cy="277812"/>
          </a:xfrm>
          <a:prstGeom prst="rect">
            <a:avLst/>
          </a:prstGeom>
          <a:noFill/>
          <a:ln w="9525">
            <a:noFill/>
            <a:miter lim="800000"/>
            <a:headEnd/>
            <a:tailEnd/>
          </a:ln>
        </p:spPr>
        <p:txBody>
          <a:bodyPr>
            <a:spAutoFit/>
          </a:bodyPr>
          <a:lstStyle/>
          <a:p>
            <a:r>
              <a:rPr lang="en-US" altLang="zh-CN" sz="1200" b="1">
                <a:latin typeface="微软雅黑" pitchFamily="34" charset="-122"/>
              </a:rPr>
              <a:t>113.15%</a:t>
            </a:r>
            <a:endParaRPr lang="zh-CN" altLang="en-US" sz="1200" b="1">
              <a:latin typeface="微软雅黑" pitchFamily="34" charset="-122"/>
            </a:endParaRPr>
          </a:p>
        </p:txBody>
      </p:sp>
      <p:cxnSp>
        <p:nvCxnSpPr>
          <p:cNvPr id="20" name="直接箭头连接符 19"/>
          <p:cNvCxnSpPr/>
          <p:nvPr/>
        </p:nvCxnSpPr>
        <p:spPr>
          <a:xfrm flipV="1">
            <a:off x="7307263" y="4364038"/>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7308850" y="4694238"/>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7335838" y="5054600"/>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698" name="TextBox 18"/>
          <p:cNvSpPr txBox="1">
            <a:spLocks noChangeArrowheads="1"/>
          </p:cNvSpPr>
          <p:nvPr/>
        </p:nvSpPr>
        <p:spPr bwMode="auto">
          <a:xfrm rot="-1822437">
            <a:off x="574675" y="3279775"/>
            <a:ext cx="1044575" cy="369888"/>
          </a:xfrm>
          <a:prstGeom prst="rect">
            <a:avLst/>
          </a:prstGeom>
          <a:noFill/>
          <a:ln w="15875">
            <a:solidFill>
              <a:srgbClr val="C00000"/>
            </a:solidFill>
            <a:prstDash val="sysDash"/>
            <a:miter lim="800000"/>
            <a:headEnd/>
            <a:tailEnd/>
          </a:ln>
        </p:spPr>
        <p:txBody>
          <a:bodyPr>
            <a:spAutoFit/>
          </a:bodyPr>
          <a:lstStyle/>
          <a:p>
            <a:r>
              <a:rPr lang="zh-CN" altLang="en-US" b="1">
                <a:solidFill>
                  <a:srgbClr val="FF0000"/>
                </a:solidFill>
              </a:rPr>
              <a:t>实      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box(in)">
                                      <p:cBhvr>
                                        <p:cTn id="7" dur="1000"/>
                                        <p:tgtEl>
                                          <p:spTgt spid="26630"/>
                                        </p:tgtEl>
                                      </p:cBhvr>
                                    </p:animEffect>
                                  </p:childTnLst>
                                </p:cTn>
                              </p:par>
                            </p:childTnLst>
                          </p:cTn>
                        </p:par>
                        <p:par>
                          <p:cTn id="8" fill="hold">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heel(4)">
                                      <p:cBhvr>
                                        <p:cTn id="11" dur="10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amond(in)">
                                      <p:cBhvr>
                                        <p:cTn id="16" dur="2000"/>
                                        <p:tgtEl>
                                          <p:spTgt spid="8"/>
                                        </p:tgtEl>
                                      </p:cBhvr>
                                    </p:animEffect>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26698"/>
                                        </p:tgtEl>
                                        <p:attrNameLst>
                                          <p:attrName>style.visibility</p:attrName>
                                        </p:attrNameLst>
                                      </p:cBhvr>
                                      <p:to>
                                        <p:strVal val="visible"/>
                                      </p:to>
                                    </p:set>
                                    <p:animEffect transition="in" filter="fade">
                                      <p:cBhvr>
                                        <p:cTn id="20" dur="1000"/>
                                        <p:tgtEl>
                                          <p:spTgt spid="26698"/>
                                        </p:tgtEl>
                                      </p:cBhvr>
                                    </p:animEffect>
                                    <p:anim calcmode="lin" valueType="num">
                                      <p:cBhvr>
                                        <p:cTn id="21" dur="1000" fill="hold"/>
                                        <p:tgtEl>
                                          <p:spTgt spid="26698"/>
                                        </p:tgtEl>
                                        <p:attrNameLst>
                                          <p:attrName>ppt_x</p:attrName>
                                        </p:attrNameLst>
                                      </p:cBhvr>
                                      <p:tavLst>
                                        <p:tav tm="0">
                                          <p:val>
                                            <p:strVal val="#ppt_x"/>
                                          </p:val>
                                        </p:tav>
                                        <p:tav tm="100000">
                                          <p:val>
                                            <p:strVal val="#ppt_x"/>
                                          </p:val>
                                        </p:tav>
                                      </p:tavLst>
                                    </p:anim>
                                    <p:anim calcmode="lin" valueType="num">
                                      <p:cBhvr>
                                        <p:cTn id="22" dur="900" decel="100000" fill="hold"/>
                                        <p:tgtEl>
                                          <p:spTgt spid="26698"/>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6698"/>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0" presetClass="entr" presetSubtype="0" fill="hold" grpId="0" nodeType="clickEffect">
                                  <p:stCondLst>
                                    <p:cond delay="0"/>
                                  </p:stCondLst>
                                  <p:childTnLst>
                                    <p:set>
                                      <p:cBhvr>
                                        <p:cTn id="27" dur="1" fill="hold">
                                          <p:stCondLst>
                                            <p:cond delay="0"/>
                                          </p:stCondLst>
                                        </p:cTn>
                                        <p:tgtEl>
                                          <p:spTgt spid="26685"/>
                                        </p:tgtEl>
                                        <p:attrNameLst>
                                          <p:attrName>style.visibility</p:attrName>
                                        </p:attrNameLst>
                                      </p:cBhvr>
                                      <p:to>
                                        <p:strVal val="visible"/>
                                      </p:to>
                                    </p:set>
                                    <p:animEffect transition="in" filter="fade">
                                      <p:cBhvr>
                                        <p:cTn id="28" dur="800" decel="100000"/>
                                        <p:tgtEl>
                                          <p:spTgt spid="26685"/>
                                        </p:tgtEl>
                                      </p:cBhvr>
                                    </p:animEffect>
                                    <p:anim calcmode="lin" valueType="num">
                                      <p:cBhvr>
                                        <p:cTn id="29" dur="800" decel="100000" fill="hold"/>
                                        <p:tgtEl>
                                          <p:spTgt spid="26685"/>
                                        </p:tgtEl>
                                        <p:attrNameLst>
                                          <p:attrName>style.rotation</p:attrName>
                                        </p:attrNameLst>
                                      </p:cBhvr>
                                      <p:tavLst>
                                        <p:tav tm="0">
                                          <p:val>
                                            <p:fltVal val="-90"/>
                                          </p:val>
                                        </p:tav>
                                        <p:tav tm="100000">
                                          <p:val>
                                            <p:fltVal val="0"/>
                                          </p:val>
                                        </p:tav>
                                      </p:tavLst>
                                    </p:anim>
                                    <p:anim calcmode="lin" valueType="num">
                                      <p:cBhvr>
                                        <p:cTn id="30" dur="800" decel="100000" fill="hold"/>
                                        <p:tgtEl>
                                          <p:spTgt spid="26685"/>
                                        </p:tgtEl>
                                        <p:attrNameLst>
                                          <p:attrName>ppt_x</p:attrName>
                                        </p:attrNameLst>
                                      </p:cBhvr>
                                      <p:tavLst>
                                        <p:tav tm="0">
                                          <p:val>
                                            <p:strVal val="#ppt_x+0.4"/>
                                          </p:val>
                                        </p:tav>
                                        <p:tav tm="100000">
                                          <p:val>
                                            <p:strVal val="#ppt_x-0.05"/>
                                          </p:val>
                                        </p:tav>
                                      </p:tavLst>
                                    </p:anim>
                                    <p:anim calcmode="lin" valueType="num">
                                      <p:cBhvr>
                                        <p:cTn id="31" dur="800" decel="100000" fill="hold"/>
                                        <p:tgtEl>
                                          <p:spTgt spid="26685"/>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26685"/>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26685"/>
                                        </p:tgtEl>
                                        <p:attrNameLst>
                                          <p:attrName>ppt_y</p:attrName>
                                        </p:attrNameLst>
                                      </p:cBhvr>
                                      <p:tavLst>
                                        <p:tav tm="0">
                                          <p:val>
                                            <p:strVal val="#ppt_y+0.1"/>
                                          </p:val>
                                        </p:tav>
                                        <p:tav tm="100000">
                                          <p:val>
                                            <p:strVal val="#ppt_y"/>
                                          </p:val>
                                        </p:tav>
                                      </p:tavLst>
                                    </p:anim>
                                  </p:childTnLst>
                                </p:cTn>
                              </p:par>
                              <p:par>
                                <p:cTn id="34" presetID="30" presetClass="entr" presetSubtype="0" fill="hold" grpId="0" nodeType="withEffect">
                                  <p:stCondLst>
                                    <p:cond delay="0"/>
                                  </p:stCondLst>
                                  <p:childTnLst>
                                    <p:set>
                                      <p:cBhvr>
                                        <p:cTn id="35" dur="1" fill="hold">
                                          <p:stCondLst>
                                            <p:cond delay="0"/>
                                          </p:stCondLst>
                                        </p:cTn>
                                        <p:tgtEl>
                                          <p:spTgt spid="26686"/>
                                        </p:tgtEl>
                                        <p:attrNameLst>
                                          <p:attrName>style.visibility</p:attrName>
                                        </p:attrNameLst>
                                      </p:cBhvr>
                                      <p:to>
                                        <p:strVal val="visible"/>
                                      </p:to>
                                    </p:set>
                                    <p:animEffect transition="in" filter="fade">
                                      <p:cBhvr>
                                        <p:cTn id="36" dur="800" decel="100000"/>
                                        <p:tgtEl>
                                          <p:spTgt spid="26686"/>
                                        </p:tgtEl>
                                      </p:cBhvr>
                                    </p:animEffect>
                                    <p:anim calcmode="lin" valueType="num">
                                      <p:cBhvr>
                                        <p:cTn id="37" dur="800" decel="100000" fill="hold"/>
                                        <p:tgtEl>
                                          <p:spTgt spid="26686"/>
                                        </p:tgtEl>
                                        <p:attrNameLst>
                                          <p:attrName>style.rotation</p:attrName>
                                        </p:attrNameLst>
                                      </p:cBhvr>
                                      <p:tavLst>
                                        <p:tav tm="0">
                                          <p:val>
                                            <p:fltVal val="-90"/>
                                          </p:val>
                                        </p:tav>
                                        <p:tav tm="100000">
                                          <p:val>
                                            <p:fltVal val="0"/>
                                          </p:val>
                                        </p:tav>
                                      </p:tavLst>
                                    </p:anim>
                                    <p:anim calcmode="lin" valueType="num">
                                      <p:cBhvr>
                                        <p:cTn id="38" dur="800" decel="100000" fill="hold"/>
                                        <p:tgtEl>
                                          <p:spTgt spid="26686"/>
                                        </p:tgtEl>
                                        <p:attrNameLst>
                                          <p:attrName>ppt_x</p:attrName>
                                        </p:attrNameLst>
                                      </p:cBhvr>
                                      <p:tavLst>
                                        <p:tav tm="0">
                                          <p:val>
                                            <p:strVal val="#ppt_x+0.4"/>
                                          </p:val>
                                        </p:tav>
                                        <p:tav tm="100000">
                                          <p:val>
                                            <p:strVal val="#ppt_x-0.05"/>
                                          </p:val>
                                        </p:tav>
                                      </p:tavLst>
                                    </p:anim>
                                    <p:anim calcmode="lin" valueType="num">
                                      <p:cBhvr>
                                        <p:cTn id="39" dur="800" decel="100000" fill="hold"/>
                                        <p:tgtEl>
                                          <p:spTgt spid="26686"/>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26686"/>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26686"/>
                                        </p:tgtEl>
                                        <p:attrNameLst>
                                          <p:attrName>ppt_y</p:attrName>
                                        </p:attrNameLst>
                                      </p:cBhvr>
                                      <p:tavLst>
                                        <p:tav tm="0">
                                          <p:val>
                                            <p:strVal val="#ppt_y+0.1"/>
                                          </p:val>
                                        </p:tav>
                                        <p:tav tm="100000">
                                          <p:val>
                                            <p:strVal val="#ppt_y"/>
                                          </p:val>
                                        </p:tav>
                                      </p:tavLst>
                                    </p:anim>
                                  </p:childTnLst>
                                </p:cTn>
                              </p:par>
                              <p:par>
                                <p:cTn id="42" presetID="30" presetClass="entr" presetSubtype="0" fill="hold" grpId="0" nodeType="withEffect">
                                  <p:stCondLst>
                                    <p:cond delay="0"/>
                                  </p:stCondLst>
                                  <p:childTnLst>
                                    <p:set>
                                      <p:cBhvr>
                                        <p:cTn id="43" dur="1" fill="hold">
                                          <p:stCondLst>
                                            <p:cond delay="0"/>
                                          </p:stCondLst>
                                        </p:cTn>
                                        <p:tgtEl>
                                          <p:spTgt spid="26687"/>
                                        </p:tgtEl>
                                        <p:attrNameLst>
                                          <p:attrName>style.visibility</p:attrName>
                                        </p:attrNameLst>
                                      </p:cBhvr>
                                      <p:to>
                                        <p:strVal val="visible"/>
                                      </p:to>
                                    </p:set>
                                    <p:animEffect transition="in" filter="fade">
                                      <p:cBhvr>
                                        <p:cTn id="44" dur="800" decel="100000"/>
                                        <p:tgtEl>
                                          <p:spTgt spid="26687"/>
                                        </p:tgtEl>
                                      </p:cBhvr>
                                    </p:animEffect>
                                    <p:anim calcmode="lin" valueType="num">
                                      <p:cBhvr>
                                        <p:cTn id="45" dur="800" decel="100000" fill="hold"/>
                                        <p:tgtEl>
                                          <p:spTgt spid="26687"/>
                                        </p:tgtEl>
                                        <p:attrNameLst>
                                          <p:attrName>style.rotation</p:attrName>
                                        </p:attrNameLst>
                                      </p:cBhvr>
                                      <p:tavLst>
                                        <p:tav tm="0">
                                          <p:val>
                                            <p:fltVal val="-90"/>
                                          </p:val>
                                        </p:tav>
                                        <p:tav tm="100000">
                                          <p:val>
                                            <p:fltVal val="0"/>
                                          </p:val>
                                        </p:tav>
                                      </p:tavLst>
                                    </p:anim>
                                    <p:anim calcmode="lin" valueType="num">
                                      <p:cBhvr>
                                        <p:cTn id="46" dur="800" decel="100000" fill="hold"/>
                                        <p:tgtEl>
                                          <p:spTgt spid="26687"/>
                                        </p:tgtEl>
                                        <p:attrNameLst>
                                          <p:attrName>ppt_x</p:attrName>
                                        </p:attrNameLst>
                                      </p:cBhvr>
                                      <p:tavLst>
                                        <p:tav tm="0">
                                          <p:val>
                                            <p:strVal val="#ppt_x+0.4"/>
                                          </p:val>
                                        </p:tav>
                                        <p:tav tm="100000">
                                          <p:val>
                                            <p:strVal val="#ppt_x-0.05"/>
                                          </p:val>
                                        </p:tav>
                                      </p:tavLst>
                                    </p:anim>
                                    <p:anim calcmode="lin" valueType="num">
                                      <p:cBhvr>
                                        <p:cTn id="47" dur="800" decel="100000" fill="hold"/>
                                        <p:tgtEl>
                                          <p:spTgt spid="26687"/>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26687"/>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26687"/>
                                        </p:tgtEl>
                                        <p:attrNameLst>
                                          <p:attrName>ppt_y</p:attrName>
                                        </p:attrNameLst>
                                      </p:cBhvr>
                                      <p:tavLst>
                                        <p:tav tm="0">
                                          <p:val>
                                            <p:strVal val="#ppt_y+0.1"/>
                                          </p:val>
                                        </p:tav>
                                        <p:tav tm="100000">
                                          <p:val>
                                            <p:strVal val="#ppt_y"/>
                                          </p:val>
                                        </p:tav>
                                      </p:tavLst>
                                    </p:anim>
                                  </p:childTnLst>
                                </p:cTn>
                              </p:par>
                              <p:par>
                                <p:cTn id="50" presetID="30"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800" decel="100000"/>
                                        <p:tgtEl>
                                          <p:spTgt spid="13"/>
                                        </p:tgtEl>
                                      </p:cBhvr>
                                    </p:animEffect>
                                    <p:anim calcmode="lin" valueType="num">
                                      <p:cBhvr>
                                        <p:cTn id="53" dur="800" decel="100000" fill="hold"/>
                                        <p:tgtEl>
                                          <p:spTgt spid="13"/>
                                        </p:tgtEl>
                                        <p:attrNameLst>
                                          <p:attrName>style.rotation</p:attrName>
                                        </p:attrNameLst>
                                      </p:cBhvr>
                                      <p:tavLst>
                                        <p:tav tm="0">
                                          <p:val>
                                            <p:fltVal val="-90"/>
                                          </p:val>
                                        </p:tav>
                                        <p:tav tm="100000">
                                          <p:val>
                                            <p:fltVal val="0"/>
                                          </p:val>
                                        </p:tav>
                                      </p:tavLst>
                                    </p:anim>
                                    <p:anim calcmode="lin" valueType="num">
                                      <p:cBhvr>
                                        <p:cTn id="54" dur="800" decel="100000" fill="hold"/>
                                        <p:tgtEl>
                                          <p:spTgt spid="13"/>
                                        </p:tgtEl>
                                        <p:attrNameLst>
                                          <p:attrName>ppt_x</p:attrName>
                                        </p:attrNameLst>
                                      </p:cBhvr>
                                      <p:tavLst>
                                        <p:tav tm="0">
                                          <p:val>
                                            <p:strVal val="#ppt_x+0.4"/>
                                          </p:val>
                                        </p:tav>
                                        <p:tav tm="100000">
                                          <p:val>
                                            <p:strVal val="#ppt_x-0.05"/>
                                          </p:val>
                                        </p:tav>
                                      </p:tavLst>
                                    </p:anim>
                                    <p:anim calcmode="lin" valueType="num">
                                      <p:cBhvr>
                                        <p:cTn id="55" dur="800" decel="100000" fill="hold"/>
                                        <p:tgtEl>
                                          <p:spTgt spid="13"/>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par>
                                <p:cTn id="58" presetID="30" presetClass="entr" presetSubtype="0" fill="hold" grpId="0" nodeType="withEffect">
                                  <p:stCondLst>
                                    <p:cond delay="0"/>
                                  </p:stCondLst>
                                  <p:childTnLst>
                                    <p:set>
                                      <p:cBhvr>
                                        <p:cTn id="59" dur="1" fill="hold">
                                          <p:stCondLst>
                                            <p:cond delay="0"/>
                                          </p:stCondLst>
                                        </p:cTn>
                                        <p:tgtEl>
                                          <p:spTgt spid="26689"/>
                                        </p:tgtEl>
                                        <p:attrNameLst>
                                          <p:attrName>style.visibility</p:attrName>
                                        </p:attrNameLst>
                                      </p:cBhvr>
                                      <p:to>
                                        <p:strVal val="visible"/>
                                      </p:to>
                                    </p:set>
                                    <p:animEffect transition="in" filter="fade">
                                      <p:cBhvr>
                                        <p:cTn id="60" dur="800" decel="100000"/>
                                        <p:tgtEl>
                                          <p:spTgt spid="26689"/>
                                        </p:tgtEl>
                                      </p:cBhvr>
                                    </p:animEffect>
                                    <p:anim calcmode="lin" valueType="num">
                                      <p:cBhvr>
                                        <p:cTn id="61" dur="800" decel="100000" fill="hold"/>
                                        <p:tgtEl>
                                          <p:spTgt spid="26689"/>
                                        </p:tgtEl>
                                        <p:attrNameLst>
                                          <p:attrName>style.rotation</p:attrName>
                                        </p:attrNameLst>
                                      </p:cBhvr>
                                      <p:tavLst>
                                        <p:tav tm="0">
                                          <p:val>
                                            <p:fltVal val="-90"/>
                                          </p:val>
                                        </p:tav>
                                        <p:tav tm="100000">
                                          <p:val>
                                            <p:fltVal val="0"/>
                                          </p:val>
                                        </p:tav>
                                      </p:tavLst>
                                    </p:anim>
                                    <p:anim calcmode="lin" valueType="num">
                                      <p:cBhvr>
                                        <p:cTn id="62" dur="800" decel="100000" fill="hold"/>
                                        <p:tgtEl>
                                          <p:spTgt spid="26689"/>
                                        </p:tgtEl>
                                        <p:attrNameLst>
                                          <p:attrName>ppt_x</p:attrName>
                                        </p:attrNameLst>
                                      </p:cBhvr>
                                      <p:tavLst>
                                        <p:tav tm="0">
                                          <p:val>
                                            <p:strVal val="#ppt_x+0.4"/>
                                          </p:val>
                                        </p:tav>
                                        <p:tav tm="100000">
                                          <p:val>
                                            <p:strVal val="#ppt_x-0.05"/>
                                          </p:val>
                                        </p:tav>
                                      </p:tavLst>
                                    </p:anim>
                                    <p:anim calcmode="lin" valueType="num">
                                      <p:cBhvr>
                                        <p:cTn id="63" dur="800" decel="100000" fill="hold"/>
                                        <p:tgtEl>
                                          <p:spTgt spid="26689"/>
                                        </p:tgtEl>
                                        <p:attrNameLst>
                                          <p:attrName>ppt_y</p:attrName>
                                        </p:attrNameLst>
                                      </p:cBhvr>
                                      <p:tavLst>
                                        <p:tav tm="0">
                                          <p:val>
                                            <p:strVal val="#ppt_y-0.4"/>
                                          </p:val>
                                        </p:tav>
                                        <p:tav tm="100000">
                                          <p:val>
                                            <p:strVal val="#ppt_y+0.1"/>
                                          </p:val>
                                        </p:tav>
                                      </p:tavLst>
                                    </p:anim>
                                    <p:anim calcmode="lin" valueType="num">
                                      <p:cBhvr>
                                        <p:cTn id="64" dur="200" accel="100000" fill="hold">
                                          <p:stCondLst>
                                            <p:cond delay="800"/>
                                          </p:stCondLst>
                                        </p:cTn>
                                        <p:tgtEl>
                                          <p:spTgt spid="26689"/>
                                        </p:tgtEl>
                                        <p:attrNameLst>
                                          <p:attrName>ppt_x</p:attrName>
                                        </p:attrNameLst>
                                      </p:cBhvr>
                                      <p:tavLst>
                                        <p:tav tm="0">
                                          <p:val>
                                            <p:strVal val="#ppt_x-0.05"/>
                                          </p:val>
                                        </p:tav>
                                        <p:tav tm="100000">
                                          <p:val>
                                            <p:strVal val="#ppt_x"/>
                                          </p:val>
                                        </p:tav>
                                      </p:tavLst>
                                    </p:anim>
                                    <p:anim calcmode="lin" valueType="num">
                                      <p:cBhvr>
                                        <p:cTn id="65" dur="200" accel="100000" fill="hold">
                                          <p:stCondLst>
                                            <p:cond delay="800"/>
                                          </p:stCondLst>
                                        </p:cTn>
                                        <p:tgtEl>
                                          <p:spTgt spid="26689"/>
                                        </p:tgtEl>
                                        <p:attrNameLst>
                                          <p:attrName>ppt_y</p:attrName>
                                        </p:attrNameLst>
                                      </p:cBhvr>
                                      <p:tavLst>
                                        <p:tav tm="0">
                                          <p:val>
                                            <p:strVal val="#ppt_y+0.1"/>
                                          </p:val>
                                        </p:tav>
                                        <p:tav tm="100000">
                                          <p:val>
                                            <p:strVal val="#ppt_y"/>
                                          </p:val>
                                        </p:tav>
                                      </p:tavLst>
                                    </p:anim>
                                  </p:childTnLst>
                                </p:cTn>
                              </p:par>
                              <p:par>
                                <p:cTn id="66" presetID="30" presetClass="entr" presetSubtype="0" fill="hold" grpId="0" nodeType="withEffect">
                                  <p:stCondLst>
                                    <p:cond delay="0"/>
                                  </p:stCondLst>
                                  <p:childTnLst>
                                    <p:set>
                                      <p:cBhvr>
                                        <p:cTn id="67" dur="1" fill="hold">
                                          <p:stCondLst>
                                            <p:cond delay="0"/>
                                          </p:stCondLst>
                                        </p:cTn>
                                        <p:tgtEl>
                                          <p:spTgt spid="26690"/>
                                        </p:tgtEl>
                                        <p:attrNameLst>
                                          <p:attrName>style.visibility</p:attrName>
                                        </p:attrNameLst>
                                      </p:cBhvr>
                                      <p:to>
                                        <p:strVal val="visible"/>
                                      </p:to>
                                    </p:set>
                                    <p:animEffect transition="in" filter="fade">
                                      <p:cBhvr>
                                        <p:cTn id="68" dur="800" decel="100000"/>
                                        <p:tgtEl>
                                          <p:spTgt spid="26690"/>
                                        </p:tgtEl>
                                      </p:cBhvr>
                                    </p:animEffect>
                                    <p:anim calcmode="lin" valueType="num">
                                      <p:cBhvr>
                                        <p:cTn id="69" dur="800" decel="100000" fill="hold"/>
                                        <p:tgtEl>
                                          <p:spTgt spid="26690"/>
                                        </p:tgtEl>
                                        <p:attrNameLst>
                                          <p:attrName>style.rotation</p:attrName>
                                        </p:attrNameLst>
                                      </p:cBhvr>
                                      <p:tavLst>
                                        <p:tav tm="0">
                                          <p:val>
                                            <p:fltVal val="-90"/>
                                          </p:val>
                                        </p:tav>
                                        <p:tav tm="100000">
                                          <p:val>
                                            <p:fltVal val="0"/>
                                          </p:val>
                                        </p:tav>
                                      </p:tavLst>
                                    </p:anim>
                                    <p:anim calcmode="lin" valueType="num">
                                      <p:cBhvr>
                                        <p:cTn id="70" dur="800" decel="100000" fill="hold"/>
                                        <p:tgtEl>
                                          <p:spTgt spid="26690"/>
                                        </p:tgtEl>
                                        <p:attrNameLst>
                                          <p:attrName>ppt_x</p:attrName>
                                        </p:attrNameLst>
                                      </p:cBhvr>
                                      <p:tavLst>
                                        <p:tav tm="0">
                                          <p:val>
                                            <p:strVal val="#ppt_x+0.4"/>
                                          </p:val>
                                        </p:tav>
                                        <p:tav tm="100000">
                                          <p:val>
                                            <p:strVal val="#ppt_x-0.05"/>
                                          </p:val>
                                        </p:tav>
                                      </p:tavLst>
                                    </p:anim>
                                    <p:anim calcmode="lin" valueType="num">
                                      <p:cBhvr>
                                        <p:cTn id="71" dur="800" decel="100000" fill="hold"/>
                                        <p:tgtEl>
                                          <p:spTgt spid="26690"/>
                                        </p:tgtEl>
                                        <p:attrNameLst>
                                          <p:attrName>ppt_y</p:attrName>
                                        </p:attrNameLst>
                                      </p:cBhvr>
                                      <p:tavLst>
                                        <p:tav tm="0">
                                          <p:val>
                                            <p:strVal val="#ppt_y-0.4"/>
                                          </p:val>
                                        </p:tav>
                                        <p:tav tm="100000">
                                          <p:val>
                                            <p:strVal val="#ppt_y+0.1"/>
                                          </p:val>
                                        </p:tav>
                                      </p:tavLst>
                                    </p:anim>
                                    <p:anim calcmode="lin" valueType="num">
                                      <p:cBhvr>
                                        <p:cTn id="72" dur="200" accel="100000" fill="hold">
                                          <p:stCondLst>
                                            <p:cond delay="800"/>
                                          </p:stCondLst>
                                        </p:cTn>
                                        <p:tgtEl>
                                          <p:spTgt spid="26690"/>
                                        </p:tgtEl>
                                        <p:attrNameLst>
                                          <p:attrName>ppt_x</p:attrName>
                                        </p:attrNameLst>
                                      </p:cBhvr>
                                      <p:tavLst>
                                        <p:tav tm="0">
                                          <p:val>
                                            <p:strVal val="#ppt_x-0.05"/>
                                          </p:val>
                                        </p:tav>
                                        <p:tav tm="100000">
                                          <p:val>
                                            <p:strVal val="#ppt_x"/>
                                          </p:val>
                                        </p:tav>
                                      </p:tavLst>
                                    </p:anim>
                                    <p:anim calcmode="lin" valueType="num">
                                      <p:cBhvr>
                                        <p:cTn id="73" dur="200" accel="100000" fill="hold">
                                          <p:stCondLst>
                                            <p:cond delay="800"/>
                                          </p:stCondLst>
                                        </p:cTn>
                                        <p:tgtEl>
                                          <p:spTgt spid="26690"/>
                                        </p:tgtEl>
                                        <p:attrNameLst>
                                          <p:attrName>ppt_y</p:attrName>
                                        </p:attrNameLst>
                                      </p:cBhvr>
                                      <p:tavLst>
                                        <p:tav tm="0">
                                          <p:val>
                                            <p:strVal val="#ppt_y+0.1"/>
                                          </p:val>
                                        </p:tav>
                                        <p:tav tm="100000">
                                          <p:val>
                                            <p:strVal val="#ppt_y"/>
                                          </p:val>
                                        </p:tav>
                                      </p:tavLst>
                                    </p:anim>
                                  </p:childTnLst>
                                </p:cTn>
                              </p:par>
                              <p:par>
                                <p:cTn id="74" presetID="30" presetClass="entr" presetSubtype="0" fill="hold" grpId="0" nodeType="withEffect">
                                  <p:stCondLst>
                                    <p:cond delay="0"/>
                                  </p:stCondLst>
                                  <p:childTnLst>
                                    <p:set>
                                      <p:cBhvr>
                                        <p:cTn id="75" dur="1" fill="hold">
                                          <p:stCondLst>
                                            <p:cond delay="0"/>
                                          </p:stCondLst>
                                        </p:cTn>
                                        <p:tgtEl>
                                          <p:spTgt spid="26691"/>
                                        </p:tgtEl>
                                        <p:attrNameLst>
                                          <p:attrName>style.visibility</p:attrName>
                                        </p:attrNameLst>
                                      </p:cBhvr>
                                      <p:to>
                                        <p:strVal val="visible"/>
                                      </p:to>
                                    </p:set>
                                    <p:animEffect transition="in" filter="fade">
                                      <p:cBhvr>
                                        <p:cTn id="76" dur="800" decel="100000"/>
                                        <p:tgtEl>
                                          <p:spTgt spid="26691"/>
                                        </p:tgtEl>
                                      </p:cBhvr>
                                    </p:animEffect>
                                    <p:anim calcmode="lin" valueType="num">
                                      <p:cBhvr>
                                        <p:cTn id="77" dur="800" decel="100000" fill="hold"/>
                                        <p:tgtEl>
                                          <p:spTgt spid="26691"/>
                                        </p:tgtEl>
                                        <p:attrNameLst>
                                          <p:attrName>style.rotation</p:attrName>
                                        </p:attrNameLst>
                                      </p:cBhvr>
                                      <p:tavLst>
                                        <p:tav tm="0">
                                          <p:val>
                                            <p:fltVal val="-90"/>
                                          </p:val>
                                        </p:tav>
                                        <p:tav tm="100000">
                                          <p:val>
                                            <p:fltVal val="0"/>
                                          </p:val>
                                        </p:tav>
                                      </p:tavLst>
                                    </p:anim>
                                    <p:anim calcmode="lin" valueType="num">
                                      <p:cBhvr>
                                        <p:cTn id="78" dur="800" decel="100000" fill="hold"/>
                                        <p:tgtEl>
                                          <p:spTgt spid="26691"/>
                                        </p:tgtEl>
                                        <p:attrNameLst>
                                          <p:attrName>ppt_x</p:attrName>
                                        </p:attrNameLst>
                                      </p:cBhvr>
                                      <p:tavLst>
                                        <p:tav tm="0">
                                          <p:val>
                                            <p:strVal val="#ppt_x+0.4"/>
                                          </p:val>
                                        </p:tav>
                                        <p:tav tm="100000">
                                          <p:val>
                                            <p:strVal val="#ppt_x-0.05"/>
                                          </p:val>
                                        </p:tav>
                                      </p:tavLst>
                                    </p:anim>
                                    <p:anim calcmode="lin" valueType="num">
                                      <p:cBhvr>
                                        <p:cTn id="79" dur="800" decel="100000" fill="hold"/>
                                        <p:tgtEl>
                                          <p:spTgt spid="26691"/>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26691"/>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26691"/>
                                        </p:tgtEl>
                                        <p:attrNameLst>
                                          <p:attrName>ppt_y</p:attrName>
                                        </p:attrNameLst>
                                      </p:cBhvr>
                                      <p:tavLst>
                                        <p:tav tm="0">
                                          <p:val>
                                            <p:strVal val="#ppt_y+0.1"/>
                                          </p:val>
                                        </p:tav>
                                        <p:tav tm="100000">
                                          <p:val>
                                            <p:strVal val="#ppt_y"/>
                                          </p:val>
                                        </p:tav>
                                      </p:tavLst>
                                    </p:anim>
                                  </p:childTnLst>
                                </p:cTn>
                              </p:par>
                              <p:par>
                                <p:cTn id="82" presetID="30" presetClass="entr" presetSubtype="0" fill="hold" grpId="0" nodeType="withEffect">
                                  <p:stCondLst>
                                    <p:cond delay="0"/>
                                  </p:stCondLst>
                                  <p:childTnLst>
                                    <p:set>
                                      <p:cBhvr>
                                        <p:cTn id="83" dur="1" fill="hold">
                                          <p:stCondLst>
                                            <p:cond delay="0"/>
                                          </p:stCondLst>
                                        </p:cTn>
                                        <p:tgtEl>
                                          <p:spTgt spid="26692"/>
                                        </p:tgtEl>
                                        <p:attrNameLst>
                                          <p:attrName>style.visibility</p:attrName>
                                        </p:attrNameLst>
                                      </p:cBhvr>
                                      <p:to>
                                        <p:strVal val="visible"/>
                                      </p:to>
                                    </p:set>
                                    <p:animEffect transition="in" filter="fade">
                                      <p:cBhvr>
                                        <p:cTn id="84" dur="800" decel="100000"/>
                                        <p:tgtEl>
                                          <p:spTgt spid="26692"/>
                                        </p:tgtEl>
                                      </p:cBhvr>
                                    </p:animEffect>
                                    <p:anim calcmode="lin" valueType="num">
                                      <p:cBhvr>
                                        <p:cTn id="85" dur="800" decel="100000" fill="hold"/>
                                        <p:tgtEl>
                                          <p:spTgt spid="26692"/>
                                        </p:tgtEl>
                                        <p:attrNameLst>
                                          <p:attrName>style.rotation</p:attrName>
                                        </p:attrNameLst>
                                      </p:cBhvr>
                                      <p:tavLst>
                                        <p:tav tm="0">
                                          <p:val>
                                            <p:fltVal val="-90"/>
                                          </p:val>
                                        </p:tav>
                                        <p:tav tm="100000">
                                          <p:val>
                                            <p:fltVal val="0"/>
                                          </p:val>
                                        </p:tav>
                                      </p:tavLst>
                                    </p:anim>
                                    <p:anim calcmode="lin" valueType="num">
                                      <p:cBhvr>
                                        <p:cTn id="86" dur="800" decel="100000" fill="hold"/>
                                        <p:tgtEl>
                                          <p:spTgt spid="26692"/>
                                        </p:tgtEl>
                                        <p:attrNameLst>
                                          <p:attrName>ppt_x</p:attrName>
                                        </p:attrNameLst>
                                      </p:cBhvr>
                                      <p:tavLst>
                                        <p:tav tm="0">
                                          <p:val>
                                            <p:strVal val="#ppt_x+0.4"/>
                                          </p:val>
                                        </p:tav>
                                        <p:tav tm="100000">
                                          <p:val>
                                            <p:strVal val="#ppt_x-0.05"/>
                                          </p:val>
                                        </p:tav>
                                      </p:tavLst>
                                    </p:anim>
                                    <p:anim calcmode="lin" valueType="num">
                                      <p:cBhvr>
                                        <p:cTn id="87" dur="800" decel="100000" fill="hold"/>
                                        <p:tgtEl>
                                          <p:spTgt spid="26692"/>
                                        </p:tgtEl>
                                        <p:attrNameLst>
                                          <p:attrName>ppt_y</p:attrName>
                                        </p:attrNameLst>
                                      </p:cBhvr>
                                      <p:tavLst>
                                        <p:tav tm="0">
                                          <p:val>
                                            <p:strVal val="#ppt_y-0.4"/>
                                          </p:val>
                                        </p:tav>
                                        <p:tav tm="100000">
                                          <p:val>
                                            <p:strVal val="#ppt_y+0.1"/>
                                          </p:val>
                                        </p:tav>
                                      </p:tavLst>
                                    </p:anim>
                                    <p:anim calcmode="lin" valueType="num">
                                      <p:cBhvr>
                                        <p:cTn id="88" dur="200" accel="100000" fill="hold">
                                          <p:stCondLst>
                                            <p:cond delay="800"/>
                                          </p:stCondLst>
                                        </p:cTn>
                                        <p:tgtEl>
                                          <p:spTgt spid="26692"/>
                                        </p:tgtEl>
                                        <p:attrNameLst>
                                          <p:attrName>ppt_x</p:attrName>
                                        </p:attrNameLst>
                                      </p:cBhvr>
                                      <p:tavLst>
                                        <p:tav tm="0">
                                          <p:val>
                                            <p:strVal val="#ppt_x-0.05"/>
                                          </p:val>
                                        </p:tav>
                                        <p:tav tm="100000">
                                          <p:val>
                                            <p:strVal val="#ppt_x"/>
                                          </p:val>
                                        </p:tav>
                                      </p:tavLst>
                                    </p:anim>
                                    <p:anim calcmode="lin" valueType="num">
                                      <p:cBhvr>
                                        <p:cTn id="89" dur="200" accel="100000" fill="hold">
                                          <p:stCondLst>
                                            <p:cond delay="800"/>
                                          </p:stCondLst>
                                        </p:cTn>
                                        <p:tgtEl>
                                          <p:spTgt spid="26692"/>
                                        </p:tgtEl>
                                        <p:attrNameLst>
                                          <p:attrName>ppt_y</p:attrName>
                                        </p:attrNameLst>
                                      </p:cBhvr>
                                      <p:tavLst>
                                        <p:tav tm="0">
                                          <p:val>
                                            <p:strVal val="#ppt_y+0.1"/>
                                          </p:val>
                                        </p:tav>
                                        <p:tav tm="100000">
                                          <p:val>
                                            <p:strVal val="#ppt_y"/>
                                          </p:val>
                                        </p:tav>
                                      </p:tavLst>
                                    </p:anim>
                                  </p:childTnLst>
                                </p:cTn>
                              </p:par>
                              <p:par>
                                <p:cTn id="90" presetID="30" presetClass="entr" presetSubtype="0" fill="hold" grpId="0" nodeType="withEffect">
                                  <p:stCondLst>
                                    <p:cond delay="0"/>
                                  </p:stCondLst>
                                  <p:childTnLst>
                                    <p:set>
                                      <p:cBhvr>
                                        <p:cTn id="91" dur="1" fill="hold">
                                          <p:stCondLst>
                                            <p:cond delay="0"/>
                                          </p:stCondLst>
                                        </p:cTn>
                                        <p:tgtEl>
                                          <p:spTgt spid="26693"/>
                                        </p:tgtEl>
                                        <p:attrNameLst>
                                          <p:attrName>style.visibility</p:attrName>
                                        </p:attrNameLst>
                                      </p:cBhvr>
                                      <p:to>
                                        <p:strVal val="visible"/>
                                      </p:to>
                                    </p:set>
                                    <p:animEffect transition="in" filter="fade">
                                      <p:cBhvr>
                                        <p:cTn id="92" dur="800" decel="100000"/>
                                        <p:tgtEl>
                                          <p:spTgt spid="26693"/>
                                        </p:tgtEl>
                                      </p:cBhvr>
                                    </p:animEffect>
                                    <p:anim calcmode="lin" valueType="num">
                                      <p:cBhvr>
                                        <p:cTn id="93" dur="800" decel="100000" fill="hold"/>
                                        <p:tgtEl>
                                          <p:spTgt spid="26693"/>
                                        </p:tgtEl>
                                        <p:attrNameLst>
                                          <p:attrName>style.rotation</p:attrName>
                                        </p:attrNameLst>
                                      </p:cBhvr>
                                      <p:tavLst>
                                        <p:tav tm="0">
                                          <p:val>
                                            <p:fltVal val="-90"/>
                                          </p:val>
                                        </p:tav>
                                        <p:tav tm="100000">
                                          <p:val>
                                            <p:fltVal val="0"/>
                                          </p:val>
                                        </p:tav>
                                      </p:tavLst>
                                    </p:anim>
                                    <p:anim calcmode="lin" valueType="num">
                                      <p:cBhvr>
                                        <p:cTn id="94" dur="800" decel="100000" fill="hold"/>
                                        <p:tgtEl>
                                          <p:spTgt spid="26693"/>
                                        </p:tgtEl>
                                        <p:attrNameLst>
                                          <p:attrName>ppt_x</p:attrName>
                                        </p:attrNameLst>
                                      </p:cBhvr>
                                      <p:tavLst>
                                        <p:tav tm="0">
                                          <p:val>
                                            <p:strVal val="#ppt_x+0.4"/>
                                          </p:val>
                                        </p:tav>
                                        <p:tav tm="100000">
                                          <p:val>
                                            <p:strVal val="#ppt_x-0.05"/>
                                          </p:val>
                                        </p:tav>
                                      </p:tavLst>
                                    </p:anim>
                                    <p:anim calcmode="lin" valueType="num">
                                      <p:cBhvr>
                                        <p:cTn id="95" dur="800" decel="100000" fill="hold"/>
                                        <p:tgtEl>
                                          <p:spTgt spid="26693"/>
                                        </p:tgtEl>
                                        <p:attrNameLst>
                                          <p:attrName>ppt_y</p:attrName>
                                        </p:attrNameLst>
                                      </p:cBhvr>
                                      <p:tavLst>
                                        <p:tav tm="0">
                                          <p:val>
                                            <p:strVal val="#ppt_y-0.4"/>
                                          </p:val>
                                        </p:tav>
                                        <p:tav tm="100000">
                                          <p:val>
                                            <p:strVal val="#ppt_y+0.1"/>
                                          </p:val>
                                        </p:tav>
                                      </p:tavLst>
                                    </p:anim>
                                    <p:anim calcmode="lin" valueType="num">
                                      <p:cBhvr>
                                        <p:cTn id="96" dur="200" accel="100000" fill="hold">
                                          <p:stCondLst>
                                            <p:cond delay="800"/>
                                          </p:stCondLst>
                                        </p:cTn>
                                        <p:tgtEl>
                                          <p:spTgt spid="26693"/>
                                        </p:tgtEl>
                                        <p:attrNameLst>
                                          <p:attrName>ppt_x</p:attrName>
                                        </p:attrNameLst>
                                      </p:cBhvr>
                                      <p:tavLst>
                                        <p:tav tm="0">
                                          <p:val>
                                            <p:strVal val="#ppt_x-0.05"/>
                                          </p:val>
                                        </p:tav>
                                        <p:tav tm="100000">
                                          <p:val>
                                            <p:strVal val="#ppt_x"/>
                                          </p:val>
                                        </p:tav>
                                      </p:tavLst>
                                    </p:anim>
                                    <p:anim calcmode="lin" valueType="num">
                                      <p:cBhvr>
                                        <p:cTn id="97" dur="200" accel="100000" fill="hold">
                                          <p:stCondLst>
                                            <p:cond delay="800"/>
                                          </p:stCondLst>
                                        </p:cTn>
                                        <p:tgtEl>
                                          <p:spTgt spid="26693"/>
                                        </p:tgtEl>
                                        <p:attrNameLst>
                                          <p:attrName>ppt_y</p:attrName>
                                        </p:attrNameLst>
                                      </p:cBhvr>
                                      <p:tavLst>
                                        <p:tav tm="0">
                                          <p:val>
                                            <p:strVal val="#ppt_y+0.1"/>
                                          </p:val>
                                        </p:tav>
                                        <p:tav tm="100000">
                                          <p:val>
                                            <p:strVal val="#ppt_y"/>
                                          </p:val>
                                        </p:tav>
                                      </p:tavLst>
                                    </p:anim>
                                  </p:childTnLst>
                                </p:cTn>
                              </p:par>
                              <p:par>
                                <p:cTn id="98" presetID="30" presetClass="entr" presetSubtype="0" fill="hold" grpId="0" nodeType="withEffect">
                                  <p:stCondLst>
                                    <p:cond delay="0"/>
                                  </p:stCondLst>
                                  <p:childTnLst>
                                    <p:set>
                                      <p:cBhvr>
                                        <p:cTn id="99" dur="1" fill="hold">
                                          <p:stCondLst>
                                            <p:cond delay="0"/>
                                          </p:stCondLst>
                                        </p:cTn>
                                        <p:tgtEl>
                                          <p:spTgt spid="26694"/>
                                        </p:tgtEl>
                                        <p:attrNameLst>
                                          <p:attrName>style.visibility</p:attrName>
                                        </p:attrNameLst>
                                      </p:cBhvr>
                                      <p:to>
                                        <p:strVal val="visible"/>
                                      </p:to>
                                    </p:set>
                                    <p:animEffect transition="in" filter="fade">
                                      <p:cBhvr>
                                        <p:cTn id="100" dur="800" decel="100000"/>
                                        <p:tgtEl>
                                          <p:spTgt spid="26694"/>
                                        </p:tgtEl>
                                      </p:cBhvr>
                                    </p:animEffect>
                                    <p:anim calcmode="lin" valueType="num">
                                      <p:cBhvr>
                                        <p:cTn id="101" dur="800" decel="100000" fill="hold"/>
                                        <p:tgtEl>
                                          <p:spTgt spid="26694"/>
                                        </p:tgtEl>
                                        <p:attrNameLst>
                                          <p:attrName>style.rotation</p:attrName>
                                        </p:attrNameLst>
                                      </p:cBhvr>
                                      <p:tavLst>
                                        <p:tav tm="0">
                                          <p:val>
                                            <p:fltVal val="-90"/>
                                          </p:val>
                                        </p:tav>
                                        <p:tav tm="100000">
                                          <p:val>
                                            <p:fltVal val="0"/>
                                          </p:val>
                                        </p:tav>
                                      </p:tavLst>
                                    </p:anim>
                                    <p:anim calcmode="lin" valueType="num">
                                      <p:cBhvr>
                                        <p:cTn id="102" dur="800" decel="100000" fill="hold"/>
                                        <p:tgtEl>
                                          <p:spTgt spid="26694"/>
                                        </p:tgtEl>
                                        <p:attrNameLst>
                                          <p:attrName>ppt_x</p:attrName>
                                        </p:attrNameLst>
                                      </p:cBhvr>
                                      <p:tavLst>
                                        <p:tav tm="0">
                                          <p:val>
                                            <p:strVal val="#ppt_x+0.4"/>
                                          </p:val>
                                        </p:tav>
                                        <p:tav tm="100000">
                                          <p:val>
                                            <p:strVal val="#ppt_x-0.05"/>
                                          </p:val>
                                        </p:tav>
                                      </p:tavLst>
                                    </p:anim>
                                    <p:anim calcmode="lin" valueType="num">
                                      <p:cBhvr>
                                        <p:cTn id="103" dur="800" decel="100000" fill="hold"/>
                                        <p:tgtEl>
                                          <p:spTgt spid="26694"/>
                                        </p:tgtEl>
                                        <p:attrNameLst>
                                          <p:attrName>ppt_y</p:attrName>
                                        </p:attrNameLst>
                                      </p:cBhvr>
                                      <p:tavLst>
                                        <p:tav tm="0">
                                          <p:val>
                                            <p:strVal val="#ppt_y-0.4"/>
                                          </p:val>
                                        </p:tav>
                                        <p:tav tm="100000">
                                          <p:val>
                                            <p:strVal val="#ppt_y+0.1"/>
                                          </p:val>
                                        </p:tav>
                                      </p:tavLst>
                                    </p:anim>
                                    <p:anim calcmode="lin" valueType="num">
                                      <p:cBhvr>
                                        <p:cTn id="104" dur="200" accel="100000" fill="hold">
                                          <p:stCondLst>
                                            <p:cond delay="800"/>
                                          </p:stCondLst>
                                        </p:cTn>
                                        <p:tgtEl>
                                          <p:spTgt spid="26694"/>
                                        </p:tgtEl>
                                        <p:attrNameLst>
                                          <p:attrName>ppt_x</p:attrName>
                                        </p:attrNameLst>
                                      </p:cBhvr>
                                      <p:tavLst>
                                        <p:tav tm="0">
                                          <p:val>
                                            <p:strVal val="#ppt_x-0.05"/>
                                          </p:val>
                                        </p:tav>
                                        <p:tav tm="100000">
                                          <p:val>
                                            <p:strVal val="#ppt_x"/>
                                          </p:val>
                                        </p:tav>
                                      </p:tavLst>
                                    </p:anim>
                                    <p:anim calcmode="lin" valueType="num">
                                      <p:cBhvr>
                                        <p:cTn id="105" dur="200" accel="100000" fill="hold">
                                          <p:stCondLst>
                                            <p:cond delay="800"/>
                                          </p:stCondLst>
                                        </p:cTn>
                                        <p:tgtEl>
                                          <p:spTgt spid="26694"/>
                                        </p:tgtEl>
                                        <p:attrNameLst>
                                          <p:attrName>ppt_y</p:attrName>
                                        </p:attrNameLst>
                                      </p:cBhvr>
                                      <p:tavLst>
                                        <p:tav tm="0">
                                          <p:val>
                                            <p:strVal val="#ppt_y+0.1"/>
                                          </p:val>
                                        </p:tav>
                                        <p:tav tm="100000">
                                          <p:val>
                                            <p:strVal val="#ppt_y"/>
                                          </p:val>
                                        </p:tav>
                                      </p:tavLst>
                                    </p:anim>
                                  </p:childTnLst>
                                </p:cTn>
                              </p:par>
                              <p:par>
                                <p:cTn id="106" presetID="30" presetClass="entr" presetSubtype="0" fill="hold" nodeType="withEffect">
                                  <p:stCondLst>
                                    <p:cond delay="0"/>
                                  </p:stCondLst>
                                  <p:childTnLst>
                                    <p:set>
                                      <p:cBhvr>
                                        <p:cTn id="107" dur="1" fill="hold">
                                          <p:stCondLst>
                                            <p:cond delay="0"/>
                                          </p:stCondLst>
                                        </p:cTn>
                                        <p:tgtEl>
                                          <p:spTgt spid="20"/>
                                        </p:tgtEl>
                                        <p:attrNameLst>
                                          <p:attrName>style.visibility</p:attrName>
                                        </p:attrNameLst>
                                      </p:cBhvr>
                                      <p:to>
                                        <p:strVal val="visible"/>
                                      </p:to>
                                    </p:set>
                                    <p:animEffect transition="in" filter="fade">
                                      <p:cBhvr>
                                        <p:cTn id="108" dur="800" decel="100000"/>
                                        <p:tgtEl>
                                          <p:spTgt spid="20"/>
                                        </p:tgtEl>
                                      </p:cBhvr>
                                    </p:animEffect>
                                    <p:anim calcmode="lin" valueType="num">
                                      <p:cBhvr>
                                        <p:cTn id="109" dur="800" decel="100000" fill="hold"/>
                                        <p:tgtEl>
                                          <p:spTgt spid="20"/>
                                        </p:tgtEl>
                                        <p:attrNameLst>
                                          <p:attrName>style.rotation</p:attrName>
                                        </p:attrNameLst>
                                      </p:cBhvr>
                                      <p:tavLst>
                                        <p:tav tm="0">
                                          <p:val>
                                            <p:fltVal val="-90"/>
                                          </p:val>
                                        </p:tav>
                                        <p:tav tm="100000">
                                          <p:val>
                                            <p:fltVal val="0"/>
                                          </p:val>
                                        </p:tav>
                                      </p:tavLst>
                                    </p:anim>
                                    <p:anim calcmode="lin" valueType="num">
                                      <p:cBhvr>
                                        <p:cTn id="110" dur="800" decel="100000" fill="hold"/>
                                        <p:tgtEl>
                                          <p:spTgt spid="20"/>
                                        </p:tgtEl>
                                        <p:attrNameLst>
                                          <p:attrName>ppt_x</p:attrName>
                                        </p:attrNameLst>
                                      </p:cBhvr>
                                      <p:tavLst>
                                        <p:tav tm="0">
                                          <p:val>
                                            <p:strVal val="#ppt_x+0.4"/>
                                          </p:val>
                                        </p:tav>
                                        <p:tav tm="100000">
                                          <p:val>
                                            <p:strVal val="#ppt_x-0.05"/>
                                          </p:val>
                                        </p:tav>
                                      </p:tavLst>
                                    </p:anim>
                                    <p:anim calcmode="lin" valueType="num">
                                      <p:cBhvr>
                                        <p:cTn id="111" dur="800" decel="100000" fill="hold"/>
                                        <p:tgtEl>
                                          <p:spTgt spid="20"/>
                                        </p:tgtEl>
                                        <p:attrNameLst>
                                          <p:attrName>ppt_y</p:attrName>
                                        </p:attrNameLst>
                                      </p:cBhvr>
                                      <p:tavLst>
                                        <p:tav tm="0">
                                          <p:val>
                                            <p:strVal val="#ppt_y-0.4"/>
                                          </p:val>
                                        </p:tav>
                                        <p:tav tm="100000">
                                          <p:val>
                                            <p:strVal val="#ppt_y+0.1"/>
                                          </p:val>
                                        </p:tav>
                                      </p:tavLst>
                                    </p:anim>
                                    <p:anim calcmode="lin" valueType="num">
                                      <p:cBhvr>
                                        <p:cTn id="112"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113"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par>
                                <p:cTn id="114" presetID="30" presetClass="entr" presetSubtype="0" fill="hold" nodeType="with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fade">
                                      <p:cBhvr>
                                        <p:cTn id="116" dur="800" decel="100000"/>
                                        <p:tgtEl>
                                          <p:spTgt spid="21"/>
                                        </p:tgtEl>
                                      </p:cBhvr>
                                    </p:animEffect>
                                    <p:anim calcmode="lin" valueType="num">
                                      <p:cBhvr>
                                        <p:cTn id="117" dur="800" decel="100000" fill="hold"/>
                                        <p:tgtEl>
                                          <p:spTgt spid="21"/>
                                        </p:tgtEl>
                                        <p:attrNameLst>
                                          <p:attrName>style.rotation</p:attrName>
                                        </p:attrNameLst>
                                      </p:cBhvr>
                                      <p:tavLst>
                                        <p:tav tm="0">
                                          <p:val>
                                            <p:fltVal val="-90"/>
                                          </p:val>
                                        </p:tav>
                                        <p:tav tm="100000">
                                          <p:val>
                                            <p:fltVal val="0"/>
                                          </p:val>
                                        </p:tav>
                                      </p:tavLst>
                                    </p:anim>
                                    <p:anim calcmode="lin" valueType="num">
                                      <p:cBhvr>
                                        <p:cTn id="118" dur="800" decel="100000" fill="hold"/>
                                        <p:tgtEl>
                                          <p:spTgt spid="21"/>
                                        </p:tgtEl>
                                        <p:attrNameLst>
                                          <p:attrName>ppt_x</p:attrName>
                                        </p:attrNameLst>
                                      </p:cBhvr>
                                      <p:tavLst>
                                        <p:tav tm="0">
                                          <p:val>
                                            <p:strVal val="#ppt_x+0.4"/>
                                          </p:val>
                                        </p:tav>
                                        <p:tav tm="100000">
                                          <p:val>
                                            <p:strVal val="#ppt_x-0.05"/>
                                          </p:val>
                                        </p:tav>
                                      </p:tavLst>
                                    </p:anim>
                                    <p:anim calcmode="lin" valueType="num">
                                      <p:cBhvr>
                                        <p:cTn id="119" dur="800" decel="100000" fill="hold"/>
                                        <p:tgtEl>
                                          <p:spTgt spid="21"/>
                                        </p:tgtEl>
                                        <p:attrNameLst>
                                          <p:attrName>ppt_y</p:attrName>
                                        </p:attrNameLst>
                                      </p:cBhvr>
                                      <p:tavLst>
                                        <p:tav tm="0">
                                          <p:val>
                                            <p:strVal val="#ppt_y-0.4"/>
                                          </p:val>
                                        </p:tav>
                                        <p:tav tm="100000">
                                          <p:val>
                                            <p:strVal val="#ppt_y+0.1"/>
                                          </p:val>
                                        </p:tav>
                                      </p:tavLst>
                                    </p:anim>
                                    <p:anim calcmode="lin" valueType="num">
                                      <p:cBhvr>
                                        <p:cTn id="120"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21"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par>
                                <p:cTn id="122" presetID="30" presetClass="entr" presetSubtype="0" fill="hold" nodeType="withEffect">
                                  <p:stCondLst>
                                    <p:cond delay="0"/>
                                  </p:stCondLst>
                                  <p:childTnLst>
                                    <p:set>
                                      <p:cBhvr>
                                        <p:cTn id="123" dur="1" fill="hold">
                                          <p:stCondLst>
                                            <p:cond delay="0"/>
                                          </p:stCondLst>
                                        </p:cTn>
                                        <p:tgtEl>
                                          <p:spTgt spid="22"/>
                                        </p:tgtEl>
                                        <p:attrNameLst>
                                          <p:attrName>style.visibility</p:attrName>
                                        </p:attrNameLst>
                                      </p:cBhvr>
                                      <p:to>
                                        <p:strVal val="visible"/>
                                      </p:to>
                                    </p:set>
                                    <p:animEffect transition="in" filter="fade">
                                      <p:cBhvr>
                                        <p:cTn id="124" dur="800" decel="100000"/>
                                        <p:tgtEl>
                                          <p:spTgt spid="22"/>
                                        </p:tgtEl>
                                      </p:cBhvr>
                                    </p:animEffect>
                                    <p:anim calcmode="lin" valueType="num">
                                      <p:cBhvr>
                                        <p:cTn id="125" dur="800" decel="100000" fill="hold"/>
                                        <p:tgtEl>
                                          <p:spTgt spid="22"/>
                                        </p:tgtEl>
                                        <p:attrNameLst>
                                          <p:attrName>style.rotation</p:attrName>
                                        </p:attrNameLst>
                                      </p:cBhvr>
                                      <p:tavLst>
                                        <p:tav tm="0">
                                          <p:val>
                                            <p:fltVal val="-90"/>
                                          </p:val>
                                        </p:tav>
                                        <p:tav tm="100000">
                                          <p:val>
                                            <p:fltVal val="0"/>
                                          </p:val>
                                        </p:tav>
                                      </p:tavLst>
                                    </p:anim>
                                    <p:anim calcmode="lin" valueType="num">
                                      <p:cBhvr>
                                        <p:cTn id="126" dur="800" decel="100000" fill="hold"/>
                                        <p:tgtEl>
                                          <p:spTgt spid="22"/>
                                        </p:tgtEl>
                                        <p:attrNameLst>
                                          <p:attrName>ppt_x</p:attrName>
                                        </p:attrNameLst>
                                      </p:cBhvr>
                                      <p:tavLst>
                                        <p:tav tm="0">
                                          <p:val>
                                            <p:strVal val="#ppt_x+0.4"/>
                                          </p:val>
                                        </p:tav>
                                        <p:tav tm="100000">
                                          <p:val>
                                            <p:strVal val="#ppt_x-0.05"/>
                                          </p:val>
                                        </p:tav>
                                      </p:tavLst>
                                    </p:anim>
                                    <p:anim calcmode="lin" valueType="num">
                                      <p:cBhvr>
                                        <p:cTn id="127" dur="800" decel="100000" fill="hold"/>
                                        <p:tgtEl>
                                          <p:spTgt spid="22"/>
                                        </p:tgtEl>
                                        <p:attrNameLst>
                                          <p:attrName>ppt_y</p:attrName>
                                        </p:attrNameLst>
                                      </p:cBhvr>
                                      <p:tavLst>
                                        <p:tav tm="0">
                                          <p:val>
                                            <p:strVal val="#ppt_y-0.4"/>
                                          </p:val>
                                        </p:tav>
                                        <p:tav tm="100000">
                                          <p:val>
                                            <p:strVal val="#ppt_y+0.1"/>
                                          </p:val>
                                        </p:tav>
                                      </p:tavLst>
                                    </p:anim>
                                    <p:anim calcmode="lin" valueType="num">
                                      <p:cBhvr>
                                        <p:cTn id="128"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9"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4" grpId="0"/>
      <p:bldP spid="26685" grpId="0"/>
      <p:bldP spid="26686" grpId="0"/>
      <p:bldP spid="26687" grpId="0"/>
      <p:bldP spid="26689" grpId="0"/>
      <p:bldP spid="26690" grpId="0"/>
      <p:bldP spid="26691" grpId="0"/>
      <p:bldP spid="26692" grpId="0"/>
      <p:bldP spid="26693" grpId="0"/>
      <p:bldP spid="26694" grpId="0"/>
      <p:bldP spid="2669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27651"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主要关注点</a:t>
            </a:r>
            <a:endParaRPr lang="zh-CN" altLang="en-US">
              <a:ea typeface="宋体" pitchFamily="2" charset="-122"/>
            </a:endParaRPr>
          </a:p>
        </p:txBody>
      </p:sp>
      <p:sp>
        <p:nvSpPr>
          <p:cNvPr id="27652"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7653"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27654" name="TextBox 22"/>
          <p:cNvSpPr txBox="1">
            <a:spLocks noChangeArrowheads="1"/>
          </p:cNvSpPr>
          <p:nvPr/>
        </p:nvSpPr>
        <p:spPr bwMode="auto">
          <a:xfrm>
            <a:off x="863600" y="1093788"/>
            <a:ext cx="1908175" cy="368300"/>
          </a:xfrm>
          <a:prstGeom prst="rect">
            <a:avLst/>
          </a:prstGeom>
          <a:noFill/>
          <a:ln w="9525">
            <a:noFill/>
            <a:miter lim="800000"/>
            <a:headEnd/>
            <a:tailEnd/>
          </a:ln>
        </p:spPr>
        <p:txBody>
          <a:bodyPr>
            <a:spAutoFit/>
          </a:bodyPr>
          <a:lstStyle/>
          <a:p>
            <a:r>
              <a:rPr lang="zh-CN" altLang="en-US" b="1">
                <a:solidFill>
                  <a:srgbClr val="FF0000"/>
                </a:solidFill>
              </a:rPr>
              <a:t>所有者权益方面：</a:t>
            </a:r>
          </a:p>
        </p:txBody>
      </p:sp>
      <p:sp>
        <p:nvSpPr>
          <p:cNvPr id="24" name="TextBox 23"/>
          <p:cNvSpPr txBox="1"/>
          <p:nvPr/>
        </p:nvSpPr>
        <p:spPr>
          <a:xfrm>
            <a:off x="827088" y="1417638"/>
            <a:ext cx="7848600" cy="1577975"/>
          </a:xfrm>
          <a:prstGeom prst="rect">
            <a:avLst/>
          </a:prstGeom>
          <a:noFill/>
        </p:spPr>
        <p:txBody>
          <a:bodyPr>
            <a:spAutoFit/>
          </a:bodyPr>
          <a:lstStyle/>
          <a:p>
            <a:pPr>
              <a:lnSpc>
                <a:spcPts val="3000"/>
              </a:lnSpc>
              <a:buFontTx/>
              <a:buBlip>
                <a:blip r:embed="rId3"/>
              </a:buBlip>
              <a:defRPr/>
            </a:pPr>
            <a:r>
              <a:rPr lang="zh-CN" altLang="en-US" sz="1400" dirty="0">
                <a:latin typeface="+mn-ea"/>
                <a:ea typeface="+mn-ea"/>
              </a:rPr>
              <a:t>实收资本：并购企业形成的注册资本增加，或者因市场规模的扩大投资者跟进投入对</a:t>
            </a:r>
            <a:endParaRPr lang="en-US" altLang="zh-CN" sz="1400" dirty="0">
              <a:latin typeface="+mn-ea"/>
              <a:ea typeface="+mn-ea"/>
            </a:endParaRPr>
          </a:p>
          <a:p>
            <a:pPr>
              <a:lnSpc>
                <a:spcPts val="3000"/>
              </a:lnSpc>
              <a:defRPr/>
            </a:pPr>
            <a:r>
              <a:rPr lang="en-US" altLang="zh-CN" sz="1400" dirty="0">
                <a:latin typeface="+mn-ea"/>
                <a:ea typeface="+mn-ea"/>
              </a:rPr>
              <a:t>  </a:t>
            </a:r>
            <a:r>
              <a:rPr lang="zh-CN" altLang="en-US" sz="1400" dirty="0">
                <a:latin typeface="+mn-ea"/>
                <a:ea typeface="+mn-ea"/>
              </a:rPr>
              <a:t>企业经营有利；</a:t>
            </a:r>
            <a:endParaRPr lang="en-US" altLang="zh-CN" sz="1400" dirty="0">
              <a:latin typeface="+mn-ea"/>
              <a:ea typeface="+mn-ea"/>
            </a:endParaRPr>
          </a:p>
          <a:p>
            <a:pPr>
              <a:lnSpc>
                <a:spcPts val="3000"/>
              </a:lnSpc>
              <a:buFontTx/>
              <a:buBlip>
                <a:blip r:embed="rId3"/>
              </a:buBlip>
              <a:defRPr/>
            </a:pPr>
            <a:r>
              <a:rPr lang="zh-CN" altLang="en-US" sz="1400" dirty="0">
                <a:latin typeface="+mn-ea"/>
                <a:ea typeface="+mn-ea"/>
              </a:rPr>
              <a:t>资本公积：溢价资本或者接受捐赠呈增长趋势对企业经营有利；</a:t>
            </a:r>
            <a:endParaRPr lang="en-US" altLang="zh-CN" sz="1400" dirty="0">
              <a:latin typeface="+mn-ea"/>
              <a:ea typeface="+mn-ea"/>
            </a:endParaRPr>
          </a:p>
          <a:p>
            <a:pPr>
              <a:lnSpc>
                <a:spcPts val="3000"/>
              </a:lnSpc>
              <a:buFontTx/>
              <a:buBlip>
                <a:blip r:embed="rId3"/>
              </a:buBlip>
              <a:defRPr/>
            </a:pPr>
            <a:r>
              <a:rPr lang="zh-CN" altLang="en-US" sz="1400" dirty="0">
                <a:latin typeface="+mn-ea"/>
                <a:ea typeface="+mn-ea"/>
              </a:rPr>
              <a:t>所有者权益：经营积累所形成的所有者权益增长对公司经营有利。</a:t>
            </a:r>
            <a:endParaRPr lang="en-US" altLang="zh-CN" sz="1400" dirty="0">
              <a:latin typeface="+mn-ea"/>
              <a:ea typeface="+mn-ea"/>
            </a:endParaRPr>
          </a:p>
        </p:txBody>
      </p:sp>
      <p:graphicFrame>
        <p:nvGraphicFramePr>
          <p:cNvPr id="8" name="表格 7"/>
          <p:cNvGraphicFramePr>
            <a:graphicFrameLocks noGrp="1"/>
          </p:cNvGraphicFramePr>
          <p:nvPr/>
        </p:nvGraphicFramePr>
        <p:xfrm>
          <a:off x="1079500" y="3181350"/>
          <a:ext cx="4860540" cy="2232247"/>
        </p:xfrm>
        <a:graphic>
          <a:graphicData uri="http://schemas.openxmlformats.org/drawingml/2006/table">
            <a:tbl>
              <a:tblPr/>
              <a:tblGrid>
                <a:gridCol w="972108"/>
                <a:gridCol w="972108"/>
                <a:gridCol w="972108"/>
                <a:gridCol w="972108"/>
                <a:gridCol w="972108"/>
              </a:tblGrid>
              <a:tr h="579805">
                <a:tc gridSpan="5">
                  <a:txBody>
                    <a:bodyPr/>
                    <a:lstStyle/>
                    <a:p>
                      <a:pPr algn="ctr" rtl="0" fontAlgn="ctr"/>
                      <a:r>
                        <a:rPr lang="zh-CN" altLang="en-US" sz="1400" b="0" i="0" u="none" strike="noStrike" dirty="0">
                          <a:solidFill>
                            <a:srgbClr val="000000"/>
                          </a:solidFill>
                          <a:latin typeface="微软雅黑"/>
                        </a:rPr>
                        <a:t>泸州老窖</a:t>
                      </a:r>
                      <a:r>
                        <a:rPr lang="en-US" altLang="zh-CN" sz="1400" b="0" i="0" u="none" strike="noStrike" dirty="0">
                          <a:solidFill>
                            <a:srgbClr val="000000"/>
                          </a:solidFill>
                          <a:latin typeface="微软雅黑"/>
                        </a:rPr>
                        <a:t>2011</a:t>
                      </a:r>
                      <a:r>
                        <a:rPr lang="zh-CN" altLang="en-US" sz="1400" b="0" i="0" u="none" strike="noStrike" dirty="0">
                          <a:solidFill>
                            <a:srgbClr val="000000"/>
                          </a:solidFill>
                          <a:latin typeface="微软雅黑"/>
                        </a:rPr>
                        <a:t>年资产</a:t>
                      </a:r>
                      <a:r>
                        <a:rPr lang="zh-CN" altLang="en-US" sz="1600" b="0" i="0" u="none" strike="noStrike" dirty="0">
                          <a:solidFill>
                            <a:srgbClr val="000000"/>
                          </a:solidFill>
                          <a:latin typeface="微软雅黑"/>
                        </a:rPr>
                        <a:t>变动</a:t>
                      </a:r>
                      <a:r>
                        <a:rPr lang="zh-CN" altLang="en-US" sz="1400" b="0" i="0" u="none" strike="noStrike" dirty="0">
                          <a:solidFill>
                            <a:srgbClr val="000000"/>
                          </a:solidFill>
                          <a:latin typeface="微软雅黑"/>
                        </a:rPr>
                        <a:t>情况（单位：亿元） </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5407">
                <a:tc>
                  <a:txBody>
                    <a:bodyPr/>
                    <a:lstStyle/>
                    <a:p>
                      <a:pPr algn="ctr" rtl="0" fontAlgn="ctr"/>
                      <a:r>
                        <a:rPr lang="zh-CN" altLang="en-US" sz="1050" b="0" i="0" u="none" strike="noStrike" dirty="0">
                          <a:solidFill>
                            <a:srgbClr val="000000"/>
                          </a:solidFill>
                          <a:latin typeface="微软雅黑"/>
                        </a:rPr>
                        <a:t>负债项目</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zh-CN" altLang="en-US" sz="1050" b="0" i="0" u="none" strike="noStrike">
                          <a:solidFill>
                            <a:srgbClr val="000000"/>
                          </a:solidFill>
                          <a:latin typeface="微软雅黑"/>
                        </a:rPr>
                        <a:t>期初数</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zh-CN" altLang="en-US" sz="1050" b="0" i="0" u="none" strike="noStrike">
                          <a:solidFill>
                            <a:srgbClr val="000000"/>
                          </a:solidFill>
                          <a:latin typeface="微软雅黑"/>
                        </a:rPr>
                        <a:t>期末期</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zh-CN" altLang="en-US" sz="1050" b="0" i="0" u="none" strike="noStrike">
                          <a:solidFill>
                            <a:srgbClr val="000000"/>
                          </a:solidFill>
                          <a:latin typeface="微软雅黑"/>
                        </a:rPr>
                        <a:t>变动额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zh-CN" altLang="en-US" sz="1050" b="0" i="0" u="none" strike="noStrike">
                          <a:solidFill>
                            <a:srgbClr val="000000"/>
                          </a:solidFill>
                          <a:latin typeface="微软雅黑"/>
                        </a:rPr>
                        <a:t>变动幅度</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5407">
                <a:tc>
                  <a:txBody>
                    <a:bodyPr/>
                    <a:lstStyle/>
                    <a:p>
                      <a:pPr algn="ctr" rtl="0" fontAlgn="ctr"/>
                      <a:r>
                        <a:rPr lang="zh-CN" altLang="en-US" sz="1050" b="0" i="0" u="none" strike="noStrike" dirty="0">
                          <a:solidFill>
                            <a:srgbClr val="000000"/>
                          </a:solidFill>
                          <a:latin typeface="微软雅黑"/>
                        </a:rPr>
                        <a:t>实收资本</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13.94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13.94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5407">
                <a:tc>
                  <a:txBody>
                    <a:bodyPr/>
                    <a:lstStyle/>
                    <a:p>
                      <a:pPr algn="ctr" rtl="0" fontAlgn="ctr"/>
                      <a:r>
                        <a:rPr lang="zh-CN" altLang="en-US" sz="1050" b="0" i="0" u="none" strike="noStrike">
                          <a:solidFill>
                            <a:srgbClr val="000000"/>
                          </a:solidFill>
                          <a:latin typeface="微软雅黑"/>
                        </a:rPr>
                        <a:t>资本公积</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4.63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6.04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1.41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30.45%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5407">
                <a:tc>
                  <a:txBody>
                    <a:bodyPr/>
                    <a:lstStyle/>
                    <a:p>
                      <a:pPr algn="ctr" rtl="0" fontAlgn="ctr"/>
                      <a:r>
                        <a:rPr lang="zh-CN" altLang="en-US" sz="1050" b="0" i="0" u="none" strike="noStrike">
                          <a:solidFill>
                            <a:srgbClr val="000000"/>
                          </a:solidFill>
                          <a:latin typeface="微软雅黑"/>
                        </a:rPr>
                        <a:t>盈余公积</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9.17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12.11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2.94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32.06%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5407">
                <a:tc>
                  <a:txBody>
                    <a:bodyPr/>
                    <a:lstStyle/>
                    <a:p>
                      <a:pPr algn="ctr" rtl="0" fontAlgn="ctr"/>
                      <a:r>
                        <a:rPr lang="zh-CN" altLang="en-US" sz="1050" b="0" i="0" u="none" strike="noStrike">
                          <a:solidFill>
                            <a:srgbClr val="000000"/>
                          </a:solidFill>
                          <a:latin typeface="微软雅黑"/>
                        </a:rPr>
                        <a:t>未分配利润</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27.43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39.6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12.17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44.37%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5407">
                <a:tc>
                  <a:txBody>
                    <a:bodyPr/>
                    <a:lstStyle/>
                    <a:p>
                      <a:pPr algn="ctr" rtl="0" fontAlgn="ctr"/>
                      <a:r>
                        <a:rPr lang="zh-CN" altLang="en-US" sz="1050" b="0" i="0" u="none" strike="noStrike" dirty="0">
                          <a:solidFill>
                            <a:srgbClr val="000000"/>
                          </a:solidFill>
                          <a:latin typeface="微软雅黑"/>
                        </a:rPr>
                        <a:t>所有者权益</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55.62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a:solidFill>
                            <a:srgbClr val="000000"/>
                          </a:solidFill>
                          <a:latin typeface="微软雅黑"/>
                        </a:rPr>
                        <a:t>72.25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16.63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29.90%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9"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71A0C166-7B2A-4298-B7A7-3424E8B3F82F}" type="slidenum">
              <a:rPr lang="zh-CN" altLang="en-US" sz="1200">
                <a:solidFill>
                  <a:srgbClr val="898989"/>
                </a:solidFill>
                <a:ea typeface="+mn-ea"/>
              </a:rPr>
              <a:pPr algn="r">
                <a:defRPr/>
              </a:pPr>
              <a:t>14</a:t>
            </a:fld>
            <a:endParaRPr lang="zh-CN" altLang="en-US" dirty="0">
              <a:ea typeface="宋体" pitchFamily="2" charset="-122"/>
            </a:endParaRPr>
          </a:p>
        </p:txBody>
      </p:sp>
      <p:sp>
        <p:nvSpPr>
          <p:cNvPr id="27703" name="TextBox 13"/>
          <p:cNvSpPr txBox="1">
            <a:spLocks noChangeArrowheads="1"/>
          </p:cNvSpPr>
          <p:nvPr/>
        </p:nvSpPr>
        <p:spPr bwMode="auto">
          <a:xfrm>
            <a:off x="6767513" y="3362325"/>
            <a:ext cx="1044575" cy="306388"/>
          </a:xfrm>
          <a:prstGeom prst="rect">
            <a:avLst/>
          </a:prstGeom>
          <a:noFill/>
          <a:ln w="9525">
            <a:noFill/>
            <a:miter lim="800000"/>
            <a:headEnd/>
            <a:tailEnd/>
          </a:ln>
        </p:spPr>
        <p:txBody>
          <a:bodyPr>
            <a:spAutoFit/>
          </a:bodyPr>
          <a:lstStyle/>
          <a:p>
            <a:r>
              <a:rPr lang="zh-CN" altLang="en-US" sz="1400" b="1">
                <a:solidFill>
                  <a:srgbClr val="FF0000"/>
                </a:solidFill>
              </a:rPr>
              <a:t>几组数据</a:t>
            </a:r>
          </a:p>
        </p:txBody>
      </p:sp>
      <p:sp>
        <p:nvSpPr>
          <p:cNvPr id="27704" name="TextBox 25"/>
          <p:cNvSpPr txBox="1">
            <a:spLocks noChangeArrowheads="1"/>
          </p:cNvSpPr>
          <p:nvPr/>
        </p:nvSpPr>
        <p:spPr bwMode="auto">
          <a:xfrm>
            <a:off x="6192838" y="3900488"/>
            <a:ext cx="900112" cy="276225"/>
          </a:xfrm>
          <a:prstGeom prst="rect">
            <a:avLst/>
          </a:prstGeom>
          <a:noFill/>
          <a:ln w="9525">
            <a:noFill/>
            <a:miter lim="800000"/>
            <a:headEnd/>
            <a:tailEnd/>
          </a:ln>
        </p:spPr>
        <p:txBody>
          <a:bodyPr>
            <a:spAutoFit/>
          </a:bodyPr>
          <a:lstStyle/>
          <a:p>
            <a:r>
              <a:rPr lang="en-US" altLang="zh-CN" sz="1200" b="1">
                <a:latin typeface="微软雅黑" pitchFamily="34" charset="-122"/>
              </a:rPr>
              <a:t>       1.41</a:t>
            </a:r>
            <a:endParaRPr lang="zh-CN" altLang="en-US" sz="1200" b="1">
              <a:latin typeface="微软雅黑" pitchFamily="34" charset="-122"/>
            </a:endParaRPr>
          </a:p>
        </p:txBody>
      </p:sp>
      <p:sp>
        <p:nvSpPr>
          <p:cNvPr id="27705" name="TextBox 26"/>
          <p:cNvSpPr txBox="1">
            <a:spLocks noChangeArrowheads="1"/>
          </p:cNvSpPr>
          <p:nvPr/>
        </p:nvSpPr>
        <p:spPr bwMode="auto">
          <a:xfrm>
            <a:off x="7529513" y="3865563"/>
            <a:ext cx="895350" cy="276225"/>
          </a:xfrm>
          <a:prstGeom prst="rect">
            <a:avLst/>
          </a:prstGeom>
          <a:noFill/>
          <a:ln w="9525">
            <a:noFill/>
            <a:miter lim="800000"/>
            <a:headEnd/>
            <a:tailEnd/>
          </a:ln>
        </p:spPr>
        <p:txBody>
          <a:bodyPr>
            <a:spAutoFit/>
          </a:bodyPr>
          <a:lstStyle/>
          <a:p>
            <a:r>
              <a:rPr lang="en-US" altLang="zh-CN" sz="1200" b="1">
                <a:latin typeface="微软雅黑" pitchFamily="34" charset="-122"/>
              </a:rPr>
              <a:t>30.45%</a:t>
            </a:r>
            <a:endParaRPr lang="zh-CN" altLang="en-US" sz="1200" b="1">
              <a:latin typeface="微软雅黑" pitchFamily="34" charset="-122"/>
            </a:endParaRPr>
          </a:p>
        </p:txBody>
      </p:sp>
      <p:cxnSp>
        <p:nvCxnSpPr>
          <p:cNvPr id="13" name="直接箭头连接符 12"/>
          <p:cNvCxnSpPr/>
          <p:nvPr/>
        </p:nvCxnSpPr>
        <p:spPr>
          <a:xfrm flipV="1">
            <a:off x="7056438" y="4032250"/>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707" name="TextBox 31"/>
          <p:cNvSpPr txBox="1">
            <a:spLocks noChangeArrowheads="1"/>
          </p:cNvSpPr>
          <p:nvPr/>
        </p:nvSpPr>
        <p:spPr bwMode="auto">
          <a:xfrm>
            <a:off x="6192838" y="4235450"/>
            <a:ext cx="900112" cy="277813"/>
          </a:xfrm>
          <a:prstGeom prst="rect">
            <a:avLst/>
          </a:prstGeom>
          <a:noFill/>
          <a:ln w="9525">
            <a:noFill/>
            <a:miter lim="800000"/>
            <a:headEnd/>
            <a:tailEnd/>
          </a:ln>
        </p:spPr>
        <p:txBody>
          <a:bodyPr>
            <a:spAutoFit/>
          </a:bodyPr>
          <a:lstStyle/>
          <a:p>
            <a:r>
              <a:rPr lang="en-US" altLang="zh-CN" sz="1200" b="1">
                <a:latin typeface="微软雅黑" pitchFamily="34" charset="-122"/>
              </a:rPr>
              <a:t>       2.94</a:t>
            </a:r>
            <a:endParaRPr lang="zh-CN" altLang="en-US" sz="1200" b="1">
              <a:latin typeface="微软雅黑" pitchFamily="34" charset="-122"/>
            </a:endParaRPr>
          </a:p>
        </p:txBody>
      </p:sp>
      <p:sp>
        <p:nvSpPr>
          <p:cNvPr id="27708" name="TextBox 32"/>
          <p:cNvSpPr txBox="1">
            <a:spLocks noChangeArrowheads="1"/>
          </p:cNvSpPr>
          <p:nvPr/>
        </p:nvSpPr>
        <p:spPr bwMode="auto">
          <a:xfrm>
            <a:off x="7529513" y="4202113"/>
            <a:ext cx="895350" cy="276225"/>
          </a:xfrm>
          <a:prstGeom prst="rect">
            <a:avLst/>
          </a:prstGeom>
          <a:noFill/>
          <a:ln w="9525">
            <a:noFill/>
            <a:miter lim="800000"/>
            <a:headEnd/>
            <a:tailEnd/>
          </a:ln>
        </p:spPr>
        <p:txBody>
          <a:bodyPr>
            <a:spAutoFit/>
          </a:bodyPr>
          <a:lstStyle/>
          <a:p>
            <a:r>
              <a:rPr lang="en-US" altLang="zh-CN" sz="1200" b="1">
                <a:latin typeface="微软雅黑" pitchFamily="34" charset="-122"/>
              </a:rPr>
              <a:t>32.06%</a:t>
            </a:r>
            <a:endParaRPr lang="zh-CN" altLang="en-US" sz="1200" b="1">
              <a:latin typeface="微软雅黑" pitchFamily="34" charset="-122"/>
            </a:endParaRPr>
          </a:p>
        </p:txBody>
      </p:sp>
      <p:sp>
        <p:nvSpPr>
          <p:cNvPr id="27709" name="TextBox 34"/>
          <p:cNvSpPr txBox="1">
            <a:spLocks noChangeArrowheads="1"/>
          </p:cNvSpPr>
          <p:nvPr/>
        </p:nvSpPr>
        <p:spPr bwMode="auto">
          <a:xfrm>
            <a:off x="6192838" y="4586288"/>
            <a:ext cx="900112" cy="277812"/>
          </a:xfrm>
          <a:prstGeom prst="rect">
            <a:avLst/>
          </a:prstGeom>
          <a:noFill/>
          <a:ln w="9525">
            <a:noFill/>
            <a:miter lim="800000"/>
            <a:headEnd/>
            <a:tailEnd/>
          </a:ln>
        </p:spPr>
        <p:txBody>
          <a:bodyPr>
            <a:spAutoFit/>
          </a:bodyPr>
          <a:lstStyle/>
          <a:p>
            <a:r>
              <a:rPr lang="en-US" altLang="zh-CN" sz="1200" b="1">
                <a:latin typeface="微软雅黑" pitchFamily="34" charset="-122"/>
              </a:rPr>
              <a:t>      12.17</a:t>
            </a:r>
            <a:endParaRPr lang="zh-CN" altLang="en-US" sz="1200" b="1">
              <a:latin typeface="微软雅黑" pitchFamily="34" charset="-122"/>
            </a:endParaRPr>
          </a:p>
        </p:txBody>
      </p:sp>
      <p:sp>
        <p:nvSpPr>
          <p:cNvPr id="27710" name="TextBox 35"/>
          <p:cNvSpPr txBox="1">
            <a:spLocks noChangeArrowheads="1"/>
          </p:cNvSpPr>
          <p:nvPr/>
        </p:nvSpPr>
        <p:spPr bwMode="auto">
          <a:xfrm>
            <a:off x="7529513" y="4552950"/>
            <a:ext cx="895350" cy="276225"/>
          </a:xfrm>
          <a:prstGeom prst="rect">
            <a:avLst/>
          </a:prstGeom>
          <a:noFill/>
          <a:ln w="9525">
            <a:noFill/>
            <a:miter lim="800000"/>
            <a:headEnd/>
            <a:tailEnd/>
          </a:ln>
        </p:spPr>
        <p:txBody>
          <a:bodyPr>
            <a:spAutoFit/>
          </a:bodyPr>
          <a:lstStyle/>
          <a:p>
            <a:r>
              <a:rPr lang="en-US" altLang="zh-CN" sz="1200" b="1">
                <a:latin typeface="微软雅黑" pitchFamily="34" charset="-122"/>
              </a:rPr>
              <a:t>44.37%</a:t>
            </a:r>
            <a:endParaRPr lang="zh-CN" altLang="en-US" sz="1200" b="1">
              <a:latin typeface="微软雅黑" pitchFamily="34" charset="-122"/>
            </a:endParaRPr>
          </a:p>
        </p:txBody>
      </p:sp>
      <p:sp>
        <p:nvSpPr>
          <p:cNvPr id="27711" name="TextBox 37"/>
          <p:cNvSpPr txBox="1">
            <a:spLocks noChangeArrowheads="1"/>
          </p:cNvSpPr>
          <p:nvPr/>
        </p:nvSpPr>
        <p:spPr bwMode="auto">
          <a:xfrm>
            <a:off x="6192838" y="4957763"/>
            <a:ext cx="900112" cy="276225"/>
          </a:xfrm>
          <a:prstGeom prst="rect">
            <a:avLst/>
          </a:prstGeom>
          <a:noFill/>
          <a:ln w="9525">
            <a:noFill/>
            <a:miter lim="800000"/>
            <a:headEnd/>
            <a:tailEnd/>
          </a:ln>
        </p:spPr>
        <p:txBody>
          <a:bodyPr>
            <a:spAutoFit/>
          </a:bodyPr>
          <a:lstStyle/>
          <a:p>
            <a:r>
              <a:rPr lang="en-US" altLang="zh-CN" sz="1200" b="1">
                <a:latin typeface="微软雅黑" pitchFamily="34" charset="-122"/>
              </a:rPr>
              <a:t>      16.63</a:t>
            </a:r>
            <a:endParaRPr lang="zh-CN" altLang="en-US" sz="1200" b="1">
              <a:latin typeface="微软雅黑" pitchFamily="34" charset="-122"/>
            </a:endParaRPr>
          </a:p>
        </p:txBody>
      </p:sp>
      <p:sp>
        <p:nvSpPr>
          <p:cNvPr id="27712" name="TextBox 38"/>
          <p:cNvSpPr txBox="1">
            <a:spLocks noChangeArrowheads="1"/>
          </p:cNvSpPr>
          <p:nvPr/>
        </p:nvSpPr>
        <p:spPr bwMode="auto">
          <a:xfrm>
            <a:off x="7529513" y="4922838"/>
            <a:ext cx="895350" cy="277812"/>
          </a:xfrm>
          <a:prstGeom prst="rect">
            <a:avLst/>
          </a:prstGeom>
          <a:noFill/>
          <a:ln w="9525">
            <a:noFill/>
            <a:miter lim="800000"/>
            <a:headEnd/>
            <a:tailEnd/>
          </a:ln>
        </p:spPr>
        <p:txBody>
          <a:bodyPr>
            <a:spAutoFit/>
          </a:bodyPr>
          <a:lstStyle/>
          <a:p>
            <a:r>
              <a:rPr lang="en-US" altLang="zh-CN" sz="1200" b="1">
                <a:latin typeface="微软雅黑" pitchFamily="34" charset="-122"/>
              </a:rPr>
              <a:t>29.90%</a:t>
            </a:r>
            <a:endParaRPr lang="zh-CN" altLang="en-US" sz="1200" b="1">
              <a:latin typeface="微软雅黑" pitchFamily="34" charset="-122"/>
            </a:endParaRPr>
          </a:p>
        </p:txBody>
      </p:sp>
      <p:cxnSp>
        <p:nvCxnSpPr>
          <p:cNvPr id="20" name="直接箭头连接符 19"/>
          <p:cNvCxnSpPr/>
          <p:nvPr/>
        </p:nvCxnSpPr>
        <p:spPr>
          <a:xfrm flipV="1">
            <a:off x="7056438" y="4364038"/>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7056438" y="4694238"/>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7083425" y="5054600"/>
            <a:ext cx="47625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716" name="TextBox 18"/>
          <p:cNvSpPr txBox="1">
            <a:spLocks noChangeArrowheads="1"/>
          </p:cNvSpPr>
          <p:nvPr/>
        </p:nvSpPr>
        <p:spPr bwMode="auto">
          <a:xfrm rot="-1822437">
            <a:off x="668338" y="3082925"/>
            <a:ext cx="1044575" cy="369888"/>
          </a:xfrm>
          <a:prstGeom prst="rect">
            <a:avLst/>
          </a:prstGeom>
          <a:noFill/>
          <a:ln w="15875">
            <a:solidFill>
              <a:srgbClr val="C00000"/>
            </a:solidFill>
            <a:prstDash val="sysDash"/>
            <a:miter lim="800000"/>
            <a:headEnd/>
            <a:tailEnd/>
          </a:ln>
        </p:spPr>
        <p:txBody>
          <a:bodyPr>
            <a:spAutoFit/>
          </a:bodyPr>
          <a:lstStyle/>
          <a:p>
            <a:r>
              <a:rPr lang="zh-CN" altLang="en-US" b="1">
                <a:solidFill>
                  <a:srgbClr val="FF0000"/>
                </a:solidFill>
              </a:rPr>
              <a:t>实      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box(in)">
                                      <p:cBhvr>
                                        <p:cTn id="7" dur="1000"/>
                                        <p:tgtEl>
                                          <p:spTgt spid="27654"/>
                                        </p:tgtEl>
                                      </p:cBhvr>
                                    </p:animEffect>
                                  </p:childTnLst>
                                </p:cTn>
                              </p:par>
                            </p:childTnLst>
                          </p:cTn>
                        </p:par>
                        <p:par>
                          <p:cTn id="8" fill="hold">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heel(4)">
                                      <p:cBhvr>
                                        <p:cTn id="11" dur="10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amond(in)">
                                      <p:cBhvr>
                                        <p:cTn id="16" dur="2000"/>
                                        <p:tgtEl>
                                          <p:spTgt spid="8"/>
                                        </p:tgtEl>
                                      </p:cBhvr>
                                    </p:animEffect>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27716"/>
                                        </p:tgtEl>
                                        <p:attrNameLst>
                                          <p:attrName>style.visibility</p:attrName>
                                        </p:attrNameLst>
                                      </p:cBhvr>
                                      <p:to>
                                        <p:strVal val="visible"/>
                                      </p:to>
                                    </p:set>
                                    <p:animEffect transition="in" filter="fade">
                                      <p:cBhvr>
                                        <p:cTn id="20" dur="1000"/>
                                        <p:tgtEl>
                                          <p:spTgt spid="27716"/>
                                        </p:tgtEl>
                                      </p:cBhvr>
                                    </p:animEffect>
                                    <p:anim calcmode="lin" valueType="num">
                                      <p:cBhvr>
                                        <p:cTn id="21" dur="1000" fill="hold"/>
                                        <p:tgtEl>
                                          <p:spTgt spid="27716"/>
                                        </p:tgtEl>
                                        <p:attrNameLst>
                                          <p:attrName>ppt_x</p:attrName>
                                        </p:attrNameLst>
                                      </p:cBhvr>
                                      <p:tavLst>
                                        <p:tav tm="0">
                                          <p:val>
                                            <p:strVal val="#ppt_x"/>
                                          </p:val>
                                        </p:tav>
                                        <p:tav tm="100000">
                                          <p:val>
                                            <p:strVal val="#ppt_x"/>
                                          </p:val>
                                        </p:tav>
                                      </p:tavLst>
                                    </p:anim>
                                    <p:anim calcmode="lin" valueType="num">
                                      <p:cBhvr>
                                        <p:cTn id="22" dur="900" decel="100000" fill="hold"/>
                                        <p:tgtEl>
                                          <p:spTgt spid="2771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7716"/>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0" presetClass="entr" presetSubtype="0" fill="hold" grpId="0" nodeType="clickEffect">
                                  <p:stCondLst>
                                    <p:cond delay="0"/>
                                  </p:stCondLst>
                                  <p:childTnLst>
                                    <p:set>
                                      <p:cBhvr>
                                        <p:cTn id="27" dur="1" fill="hold">
                                          <p:stCondLst>
                                            <p:cond delay="0"/>
                                          </p:stCondLst>
                                        </p:cTn>
                                        <p:tgtEl>
                                          <p:spTgt spid="27703"/>
                                        </p:tgtEl>
                                        <p:attrNameLst>
                                          <p:attrName>style.visibility</p:attrName>
                                        </p:attrNameLst>
                                      </p:cBhvr>
                                      <p:to>
                                        <p:strVal val="visible"/>
                                      </p:to>
                                    </p:set>
                                    <p:animEffect transition="in" filter="fade">
                                      <p:cBhvr>
                                        <p:cTn id="28" dur="800" decel="100000"/>
                                        <p:tgtEl>
                                          <p:spTgt spid="27703"/>
                                        </p:tgtEl>
                                      </p:cBhvr>
                                    </p:animEffect>
                                    <p:anim calcmode="lin" valueType="num">
                                      <p:cBhvr>
                                        <p:cTn id="29" dur="800" decel="100000" fill="hold"/>
                                        <p:tgtEl>
                                          <p:spTgt spid="27703"/>
                                        </p:tgtEl>
                                        <p:attrNameLst>
                                          <p:attrName>style.rotation</p:attrName>
                                        </p:attrNameLst>
                                      </p:cBhvr>
                                      <p:tavLst>
                                        <p:tav tm="0">
                                          <p:val>
                                            <p:fltVal val="-90"/>
                                          </p:val>
                                        </p:tav>
                                        <p:tav tm="100000">
                                          <p:val>
                                            <p:fltVal val="0"/>
                                          </p:val>
                                        </p:tav>
                                      </p:tavLst>
                                    </p:anim>
                                    <p:anim calcmode="lin" valueType="num">
                                      <p:cBhvr>
                                        <p:cTn id="30" dur="800" decel="100000" fill="hold"/>
                                        <p:tgtEl>
                                          <p:spTgt spid="27703"/>
                                        </p:tgtEl>
                                        <p:attrNameLst>
                                          <p:attrName>ppt_x</p:attrName>
                                        </p:attrNameLst>
                                      </p:cBhvr>
                                      <p:tavLst>
                                        <p:tav tm="0">
                                          <p:val>
                                            <p:strVal val="#ppt_x+0.4"/>
                                          </p:val>
                                        </p:tav>
                                        <p:tav tm="100000">
                                          <p:val>
                                            <p:strVal val="#ppt_x-0.05"/>
                                          </p:val>
                                        </p:tav>
                                      </p:tavLst>
                                    </p:anim>
                                    <p:anim calcmode="lin" valueType="num">
                                      <p:cBhvr>
                                        <p:cTn id="31" dur="800" decel="100000" fill="hold"/>
                                        <p:tgtEl>
                                          <p:spTgt spid="27703"/>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27703"/>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27703"/>
                                        </p:tgtEl>
                                        <p:attrNameLst>
                                          <p:attrName>ppt_y</p:attrName>
                                        </p:attrNameLst>
                                      </p:cBhvr>
                                      <p:tavLst>
                                        <p:tav tm="0">
                                          <p:val>
                                            <p:strVal val="#ppt_y+0.1"/>
                                          </p:val>
                                        </p:tav>
                                        <p:tav tm="100000">
                                          <p:val>
                                            <p:strVal val="#ppt_y"/>
                                          </p:val>
                                        </p:tav>
                                      </p:tavLst>
                                    </p:anim>
                                  </p:childTnLst>
                                </p:cTn>
                              </p:par>
                              <p:par>
                                <p:cTn id="34" presetID="30" presetClass="entr" presetSubtype="0" fill="hold" grpId="0" nodeType="withEffect">
                                  <p:stCondLst>
                                    <p:cond delay="0"/>
                                  </p:stCondLst>
                                  <p:childTnLst>
                                    <p:set>
                                      <p:cBhvr>
                                        <p:cTn id="35" dur="1" fill="hold">
                                          <p:stCondLst>
                                            <p:cond delay="0"/>
                                          </p:stCondLst>
                                        </p:cTn>
                                        <p:tgtEl>
                                          <p:spTgt spid="27704"/>
                                        </p:tgtEl>
                                        <p:attrNameLst>
                                          <p:attrName>style.visibility</p:attrName>
                                        </p:attrNameLst>
                                      </p:cBhvr>
                                      <p:to>
                                        <p:strVal val="visible"/>
                                      </p:to>
                                    </p:set>
                                    <p:animEffect transition="in" filter="fade">
                                      <p:cBhvr>
                                        <p:cTn id="36" dur="800" decel="100000"/>
                                        <p:tgtEl>
                                          <p:spTgt spid="27704"/>
                                        </p:tgtEl>
                                      </p:cBhvr>
                                    </p:animEffect>
                                    <p:anim calcmode="lin" valueType="num">
                                      <p:cBhvr>
                                        <p:cTn id="37" dur="800" decel="100000" fill="hold"/>
                                        <p:tgtEl>
                                          <p:spTgt spid="27704"/>
                                        </p:tgtEl>
                                        <p:attrNameLst>
                                          <p:attrName>style.rotation</p:attrName>
                                        </p:attrNameLst>
                                      </p:cBhvr>
                                      <p:tavLst>
                                        <p:tav tm="0">
                                          <p:val>
                                            <p:fltVal val="-90"/>
                                          </p:val>
                                        </p:tav>
                                        <p:tav tm="100000">
                                          <p:val>
                                            <p:fltVal val="0"/>
                                          </p:val>
                                        </p:tav>
                                      </p:tavLst>
                                    </p:anim>
                                    <p:anim calcmode="lin" valueType="num">
                                      <p:cBhvr>
                                        <p:cTn id="38" dur="800" decel="100000" fill="hold"/>
                                        <p:tgtEl>
                                          <p:spTgt spid="27704"/>
                                        </p:tgtEl>
                                        <p:attrNameLst>
                                          <p:attrName>ppt_x</p:attrName>
                                        </p:attrNameLst>
                                      </p:cBhvr>
                                      <p:tavLst>
                                        <p:tav tm="0">
                                          <p:val>
                                            <p:strVal val="#ppt_x+0.4"/>
                                          </p:val>
                                        </p:tav>
                                        <p:tav tm="100000">
                                          <p:val>
                                            <p:strVal val="#ppt_x-0.05"/>
                                          </p:val>
                                        </p:tav>
                                      </p:tavLst>
                                    </p:anim>
                                    <p:anim calcmode="lin" valueType="num">
                                      <p:cBhvr>
                                        <p:cTn id="39" dur="800" decel="100000" fill="hold"/>
                                        <p:tgtEl>
                                          <p:spTgt spid="27704"/>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27704"/>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27704"/>
                                        </p:tgtEl>
                                        <p:attrNameLst>
                                          <p:attrName>ppt_y</p:attrName>
                                        </p:attrNameLst>
                                      </p:cBhvr>
                                      <p:tavLst>
                                        <p:tav tm="0">
                                          <p:val>
                                            <p:strVal val="#ppt_y+0.1"/>
                                          </p:val>
                                        </p:tav>
                                        <p:tav tm="100000">
                                          <p:val>
                                            <p:strVal val="#ppt_y"/>
                                          </p:val>
                                        </p:tav>
                                      </p:tavLst>
                                    </p:anim>
                                  </p:childTnLst>
                                </p:cTn>
                              </p:par>
                              <p:par>
                                <p:cTn id="42" presetID="30" presetClass="entr" presetSubtype="0" fill="hold" grpId="0" nodeType="withEffect">
                                  <p:stCondLst>
                                    <p:cond delay="0"/>
                                  </p:stCondLst>
                                  <p:childTnLst>
                                    <p:set>
                                      <p:cBhvr>
                                        <p:cTn id="43" dur="1" fill="hold">
                                          <p:stCondLst>
                                            <p:cond delay="0"/>
                                          </p:stCondLst>
                                        </p:cTn>
                                        <p:tgtEl>
                                          <p:spTgt spid="27705"/>
                                        </p:tgtEl>
                                        <p:attrNameLst>
                                          <p:attrName>style.visibility</p:attrName>
                                        </p:attrNameLst>
                                      </p:cBhvr>
                                      <p:to>
                                        <p:strVal val="visible"/>
                                      </p:to>
                                    </p:set>
                                    <p:animEffect transition="in" filter="fade">
                                      <p:cBhvr>
                                        <p:cTn id="44" dur="800" decel="100000"/>
                                        <p:tgtEl>
                                          <p:spTgt spid="27705"/>
                                        </p:tgtEl>
                                      </p:cBhvr>
                                    </p:animEffect>
                                    <p:anim calcmode="lin" valueType="num">
                                      <p:cBhvr>
                                        <p:cTn id="45" dur="800" decel="100000" fill="hold"/>
                                        <p:tgtEl>
                                          <p:spTgt spid="27705"/>
                                        </p:tgtEl>
                                        <p:attrNameLst>
                                          <p:attrName>style.rotation</p:attrName>
                                        </p:attrNameLst>
                                      </p:cBhvr>
                                      <p:tavLst>
                                        <p:tav tm="0">
                                          <p:val>
                                            <p:fltVal val="-90"/>
                                          </p:val>
                                        </p:tav>
                                        <p:tav tm="100000">
                                          <p:val>
                                            <p:fltVal val="0"/>
                                          </p:val>
                                        </p:tav>
                                      </p:tavLst>
                                    </p:anim>
                                    <p:anim calcmode="lin" valueType="num">
                                      <p:cBhvr>
                                        <p:cTn id="46" dur="800" decel="100000" fill="hold"/>
                                        <p:tgtEl>
                                          <p:spTgt spid="27705"/>
                                        </p:tgtEl>
                                        <p:attrNameLst>
                                          <p:attrName>ppt_x</p:attrName>
                                        </p:attrNameLst>
                                      </p:cBhvr>
                                      <p:tavLst>
                                        <p:tav tm="0">
                                          <p:val>
                                            <p:strVal val="#ppt_x+0.4"/>
                                          </p:val>
                                        </p:tav>
                                        <p:tav tm="100000">
                                          <p:val>
                                            <p:strVal val="#ppt_x-0.05"/>
                                          </p:val>
                                        </p:tav>
                                      </p:tavLst>
                                    </p:anim>
                                    <p:anim calcmode="lin" valueType="num">
                                      <p:cBhvr>
                                        <p:cTn id="47" dur="800" decel="100000" fill="hold"/>
                                        <p:tgtEl>
                                          <p:spTgt spid="27705"/>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27705"/>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27705"/>
                                        </p:tgtEl>
                                        <p:attrNameLst>
                                          <p:attrName>ppt_y</p:attrName>
                                        </p:attrNameLst>
                                      </p:cBhvr>
                                      <p:tavLst>
                                        <p:tav tm="0">
                                          <p:val>
                                            <p:strVal val="#ppt_y+0.1"/>
                                          </p:val>
                                        </p:tav>
                                        <p:tav tm="100000">
                                          <p:val>
                                            <p:strVal val="#ppt_y"/>
                                          </p:val>
                                        </p:tav>
                                      </p:tavLst>
                                    </p:anim>
                                  </p:childTnLst>
                                </p:cTn>
                              </p:par>
                              <p:par>
                                <p:cTn id="50" presetID="30"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800" decel="100000"/>
                                        <p:tgtEl>
                                          <p:spTgt spid="13"/>
                                        </p:tgtEl>
                                      </p:cBhvr>
                                    </p:animEffect>
                                    <p:anim calcmode="lin" valueType="num">
                                      <p:cBhvr>
                                        <p:cTn id="53" dur="800" decel="100000" fill="hold"/>
                                        <p:tgtEl>
                                          <p:spTgt spid="13"/>
                                        </p:tgtEl>
                                        <p:attrNameLst>
                                          <p:attrName>style.rotation</p:attrName>
                                        </p:attrNameLst>
                                      </p:cBhvr>
                                      <p:tavLst>
                                        <p:tav tm="0">
                                          <p:val>
                                            <p:fltVal val="-90"/>
                                          </p:val>
                                        </p:tav>
                                        <p:tav tm="100000">
                                          <p:val>
                                            <p:fltVal val="0"/>
                                          </p:val>
                                        </p:tav>
                                      </p:tavLst>
                                    </p:anim>
                                    <p:anim calcmode="lin" valueType="num">
                                      <p:cBhvr>
                                        <p:cTn id="54" dur="800" decel="100000" fill="hold"/>
                                        <p:tgtEl>
                                          <p:spTgt spid="13"/>
                                        </p:tgtEl>
                                        <p:attrNameLst>
                                          <p:attrName>ppt_x</p:attrName>
                                        </p:attrNameLst>
                                      </p:cBhvr>
                                      <p:tavLst>
                                        <p:tav tm="0">
                                          <p:val>
                                            <p:strVal val="#ppt_x+0.4"/>
                                          </p:val>
                                        </p:tav>
                                        <p:tav tm="100000">
                                          <p:val>
                                            <p:strVal val="#ppt_x-0.05"/>
                                          </p:val>
                                        </p:tav>
                                      </p:tavLst>
                                    </p:anim>
                                    <p:anim calcmode="lin" valueType="num">
                                      <p:cBhvr>
                                        <p:cTn id="55" dur="800" decel="100000" fill="hold"/>
                                        <p:tgtEl>
                                          <p:spTgt spid="13"/>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par>
                                <p:cTn id="58" presetID="30" presetClass="entr" presetSubtype="0" fill="hold" grpId="0" nodeType="withEffect">
                                  <p:stCondLst>
                                    <p:cond delay="0"/>
                                  </p:stCondLst>
                                  <p:childTnLst>
                                    <p:set>
                                      <p:cBhvr>
                                        <p:cTn id="59" dur="1" fill="hold">
                                          <p:stCondLst>
                                            <p:cond delay="0"/>
                                          </p:stCondLst>
                                        </p:cTn>
                                        <p:tgtEl>
                                          <p:spTgt spid="27707"/>
                                        </p:tgtEl>
                                        <p:attrNameLst>
                                          <p:attrName>style.visibility</p:attrName>
                                        </p:attrNameLst>
                                      </p:cBhvr>
                                      <p:to>
                                        <p:strVal val="visible"/>
                                      </p:to>
                                    </p:set>
                                    <p:animEffect transition="in" filter="fade">
                                      <p:cBhvr>
                                        <p:cTn id="60" dur="800" decel="100000"/>
                                        <p:tgtEl>
                                          <p:spTgt spid="27707"/>
                                        </p:tgtEl>
                                      </p:cBhvr>
                                    </p:animEffect>
                                    <p:anim calcmode="lin" valueType="num">
                                      <p:cBhvr>
                                        <p:cTn id="61" dur="800" decel="100000" fill="hold"/>
                                        <p:tgtEl>
                                          <p:spTgt spid="27707"/>
                                        </p:tgtEl>
                                        <p:attrNameLst>
                                          <p:attrName>style.rotation</p:attrName>
                                        </p:attrNameLst>
                                      </p:cBhvr>
                                      <p:tavLst>
                                        <p:tav tm="0">
                                          <p:val>
                                            <p:fltVal val="-90"/>
                                          </p:val>
                                        </p:tav>
                                        <p:tav tm="100000">
                                          <p:val>
                                            <p:fltVal val="0"/>
                                          </p:val>
                                        </p:tav>
                                      </p:tavLst>
                                    </p:anim>
                                    <p:anim calcmode="lin" valueType="num">
                                      <p:cBhvr>
                                        <p:cTn id="62" dur="800" decel="100000" fill="hold"/>
                                        <p:tgtEl>
                                          <p:spTgt spid="27707"/>
                                        </p:tgtEl>
                                        <p:attrNameLst>
                                          <p:attrName>ppt_x</p:attrName>
                                        </p:attrNameLst>
                                      </p:cBhvr>
                                      <p:tavLst>
                                        <p:tav tm="0">
                                          <p:val>
                                            <p:strVal val="#ppt_x+0.4"/>
                                          </p:val>
                                        </p:tav>
                                        <p:tav tm="100000">
                                          <p:val>
                                            <p:strVal val="#ppt_x-0.05"/>
                                          </p:val>
                                        </p:tav>
                                      </p:tavLst>
                                    </p:anim>
                                    <p:anim calcmode="lin" valueType="num">
                                      <p:cBhvr>
                                        <p:cTn id="63" dur="800" decel="100000" fill="hold"/>
                                        <p:tgtEl>
                                          <p:spTgt spid="27707"/>
                                        </p:tgtEl>
                                        <p:attrNameLst>
                                          <p:attrName>ppt_y</p:attrName>
                                        </p:attrNameLst>
                                      </p:cBhvr>
                                      <p:tavLst>
                                        <p:tav tm="0">
                                          <p:val>
                                            <p:strVal val="#ppt_y-0.4"/>
                                          </p:val>
                                        </p:tav>
                                        <p:tav tm="100000">
                                          <p:val>
                                            <p:strVal val="#ppt_y+0.1"/>
                                          </p:val>
                                        </p:tav>
                                      </p:tavLst>
                                    </p:anim>
                                    <p:anim calcmode="lin" valueType="num">
                                      <p:cBhvr>
                                        <p:cTn id="64" dur="200" accel="100000" fill="hold">
                                          <p:stCondLst>
                                            <p:cond delay="800"/>
                                          </p:stCondLst>
                                        </p:cTn>
                                        <p:tgtEl>
                                          <p:spTgt spid="27707"/>
                                        </p:tgtEl>
                                        <p:attrNameLst>
                                          <p:attrName>ppt_x</p:attrName>
                                        </p:attrNameLst>
                                      </p:cBhvr>
                                      <p:tavLst>
                                        <p:tav tm="0">
                                          <p:val>
                                            <p:strVal val="#ppt_x-0.05"/>
                                          </p:val>
                                        </p:tav>
                                        <p:tav tm="100000">
                                          <p:val>
                                            <p:strVal val="#ppt_x"/>
                                          </p:val>
                                        </p:tav>
                                      </p:tavLst>
                                    </p:anim>
                                    <p:anim calcmode="lin" valueType="num">
                                      <p:cBhvr>
                                        <p:cTn id="65" dur="200" accel="100000" fill="hold">
                                          <p:stCondLst>
                                            <p:cond delay="800"/>
                                          </p:stCondLst>
                                        </p:cTn>
                                        <p:tgtEl>
                                          <p:spTgt spid="27707"/>
                                        </p:tgtEl>
                                        <p:attrNameLst>
                                          <p:attrName>ppt_y</p:attrName>
                                        </p:attrNameLst>
                                      </p:cBhvr>
                                      <p:tavLst>
                                        <p:tav tm="0">
                                          <p:val>
                                            <p:strVal val="#ppt_y+0.1"/>
                                          </p:val>
                                        </p:tav>
                                        <p:tav tm="100000">
                                          <p:val>
                                            <p:strVal val="#ppt_y"/>
                                          </p:val>
                                        </p:tav>
                                      </p:tavLst>
                                    </p:anim>
                                  </p:childTnLst>
                                </p:cTn>
                              </p:par>
                              <p:par>
                                <p:cTn id="66" presetID="30" presetClass="entr" presetSubtype="0" fill="hold" grpId="0" nodeType="withEffect">
                                  <p:stCondLst>
                                    <p:cond delay="0"/>
                                  </p:stCondLst>
                                  <p:childTnLst>
                                    <p:set>
                                      <p:cBhvr>
                                        <p:cTn id="67" dur="1" fill="hold">
                                          <p:stCondLst>
                                            <p:cond delay="0"/>
                                          </p:stCondLst>
                                        </p:cTn>
                                        <p:tgtEl>
                                          <p:spTgt spid="27708"/>
                                        </p:tgtEl>
                                        <p:attrNameLst>
                                          <p:attrName>style.visibility</p:attrName>
                                        </p:attrNameLst>
                                      </p:cBhvr>
                                      <p:to>
                                        <p:strVal val="visible"/>
                                      </p:to>
                                    </p:set>
                                    <p:animEffect transition="in" filter="fade">
                                      <p:cBhvr>
                                        <p:cTn id="68" dur="800" decel="100000"/>
                                        <p:tgtEl>
                                          <p:spTgt spid="27708"/>
                                        </p:tgtEl>
                                      </p:cBhvr>
                                    </p:animEffect>
                                    <p:anim calcmode="lin" valueType="num">
                                      <p:cBhvr>
                                        <p:cTn id="69" dur="800" decel="100000" fill="hold"/>
                                        <p:tgtEl>
                                          <p:spTgt spid="27708"/>
                                        </p:tgtEl>
                                        <p:attrNameLst>
                                          <p:attrName>style.rotation</p:attrName>
                                        </p:attrNameLst>
                                      </p:cBhvr>
                                      <p:tavLst>
                                        <p:tav tm="0">
                                          <p:val>
                                            <p:fltVal val="-90"/>
                                          </p:val>
                                        </p:tav>
                                        <p:tav tm="100000">
                                          <p:val>
                                            <p:fltVal val="0"/>
                                          </p:val>
                                        </p:tav>
                                      </p:tavLst>
                                    </p:anim>
                                    <p:anim calcmode="lin" valueType="num">
                                      <p:cBhvr>
                                        <p:cTn id="70" dur="800" decel="100000" fill="hold"/>
                                        <p:tgtEl>
                                          <p:spTgt spid="27708"/>
                                        </p:tgtEl>
                                        <p:attrNameLst>
                                          <p:attrName>ppt_x</p:attrName>
                                        </p:attrNameLst>
                                      </p:cBhvr>
                                      <p:tavLst>
                                        <p:tav tm="0">
                                          <p:val>
                                            <p:strVal val="#ppt_x+0.4"/>
                                          </p:val>
                                        </p:tav>
                                        <p:tav tm="100000">
                                          <p:val>
                                            <p:strVal val="#ppt_x-0.05"/>
                                          </p:val>
                                        </p:tav>
                                      </p:tavLst>
                                    </p:anim>
                                    <p:anim calcmode="lin" valueType="num">
                                      <p:cBhvr>
                                        <p:cTn id="71" dur="800" decel="100000" fill="hold"/>
                                        <p:tgtEl>
                                          <p:spTgt spid="27708"/>
                                        </p:tgtEl>
                                        <p:attrNameLst>
                                          <p:attrName>ppt_y</p:attrName>
                                        </p:attrNameLst>
                                      </p:cBhvr>
                                      <p:tavLst>
                                        <p:tav tm="0">
                                          <p:val>
                                            <p:strVal val="#ppt_y-0.4"/>
                                          </p:val>
                                        </p:tav>
                                        <p:tav tm="100000">
                                          <p:val>
                                            <p:strVal val="#ppt_y+0.1"/>
                                          </p:val>
                                        </p:tav>
                                      </p:tavLst>
                                    </p:anim>
                                    <p:anim calcmode="lin" valueType="num">
                                      <p:cBhvr>
                                        <p:cTn id="72" dur="200" accel="100000" fill="hold">
                                          <p:stCondLst>
                                            <p:cond delay="800"/>
                                          </p:stCondLst>
                                        </p:cTn>
                                        <p:tgtEl>
                                          <p:spTgt spid="27708"/>
                                        </p:tgtEl>
                                        <p:attrNameLst>
                                          <p:attrName>ppt_x</p:attrName>
                                        </p:attrNameLst>
                                      </p:cBhvr>
                                      <p:tavLst>
                                        <p:tav tm="0">
                                          <p:val>
                                            <p:strVal val="#ppt_x-0.05"/>
                                          </p:val>
                                        </p:tav>
                                        <p:tav tm="100000">
                                          <p:val>
                                            <p:strVal val="#ppt_x"/>
                                          </p:val>
                                        </p:tav>
                                      </p:tavLst>
                                    </p:anim>
                                    <p:anim calcmode="lin" valueType="num">
                                      <p:cBhvr>
                                        <p:cTn id="73" dur="200" accel="100000" fill="hold">
                                          <p:stCondLst>
                                            <p:cond delay="800"/>
                                          </p:stCondLst>
                                        </p:cTn>
                                        <p:tgtEl>
                                          <p:spTgt spid="27708"/>
                                        </p:tgtEl>
                                        <p:attrNameLst>
                                          <p:attrName>ppt_y</p:attrName>
                                        </p:attrNameLst>
                                      </p:cBhvr>
                                      <p:tavLst>
                                        <p:tav tm="0">
                                          <p:val>
                                            <p:strVal val="#ppt_y+0.1"/>
                                          </p:val>
                                        </p:tav>
                                        <p:tav tm="100000">
                                          <p:val>
                                            <p:strVal val="#ppt_y"/>
                                          </p:val>
                                        </p:tav>
                                      </p:tavLst>
                                    </p:anim>
                                  </p:childTnLst>
                                </p:cTn>
                              </p:par>
                              <p:par>
                                <p:cTn id="74" presetID="30" presetClass="entr" presetSubtype="0" fill="hold" grpId="0" nodeType="withEffect">
                                  <p:stCondLst>
                                    <p:cond delay="0"/>
                                  </p:stCondLst>
                                  <p:childTnLst>
                                    <p:set>
                                      <p:cBhvr>
                                        <p:cTn id="75" dur="1" fill="hold">
                                          <p:stCondLst>
                                            <p:cond delay="0"/>
                                          </p:stCondLst>
                                        </p:cTn>
                                        <p:tgtEl>
                                          <p:spTgt spid="27709"/>
                                        </p:tgtEl>
                                        <p:attrNameLst>
                                          <p:attrName>style.visibility</p:attrName>
                                        </p:attrNameLst>
                                      </p:cBhvr>
                                      <p:to>
                                        <p:strVal val="visible"/>
                                      </p:to>
                                    </p:set>
                                    <p:animEffect transition="in" filter="fade">
                                      <p:cBhvr>
                                        <p:cTn id="76" dur="800" decel="100000"/>
                                        <p:tgtEl>
                                          <p:spTgt spid="27709"/>
                                        </p:tgtEl>
                                      </p:cBhvr>
                                    </p:animEffect>
                                    <p:anim calcmode="lin" valueType="num">
                                      <p:cBhvr>
                                        <p:cTn id="77" dur="800" decel="100000" fill="hold"/>
                                        <p:tgtEl>
                                          <p:spTgt spid="27709"/>
                                        </p:tgtEl>
                                        <p:attrNameLst>
                                          <p:attrName>style.rotation</p:attrName>
                                        </p:attrNameLst>
                                      </p:cBhvr>
                                      <p:tavLst>
                                        <p:tav tm="0">
                                          <p:val>
                                            <p:fltVal val="-90"/>
                                          </p:val>
                                        </p:tav>
                                        <p:tav tm="100000">
                                          <p:val>
                                            <p:fltVal val="0"/>
                                          </p:val>
                                        </p:tav>
                                      </p:tavLst>
                                    </p:anim>
                                    <p:anim calcmode="lin" valueType="num">
                                      <p:cBhvr>
                                        <p:cTn id="78" dur="800" decel="100000" fill="hold"/>
                                        <p:tgtEl>
                                          <p:spTgt spid="27709"/>
                                        </p:tgtEl>
                                        <p:attrNameLst>
                                          <p:attrName>ppt_x</p:attrName>
                                        </p:attrNameLst>
                                      </p:cBhvr>
                                      <p:tavLst>
                                        <p:tav tm="0">
                                          <p:val>
                                            <p:strVal val="#ppt_x+0.4"/>
                                          </p:val>
                                        </p:tav>
                                        <p:tav tm="100000">
                                          <p:val>
                                            <p:strVal val="#ppt_x-0.05"/>
                                          </p:val>
                                        </p:tav>
                                      </p:tavLst>
                                    </p:anim>
                                    <p:anim calcmode="lin" valueType="num">
                                      <p:cBhvr>
                                        <p:cTn id="79" dur="800" decel="100000" fill="hold"/>
                                        <p:tgtEl>
                                          <p:spTgt spid="27709"/>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27709"/>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27709"/>
                                        </p:tgtEl>
                                        <p:attrNameLst>
                                          <p:attrName>ppt_y</p:attrName>
                                        </p:attrNameLst>
                                      </p:cBhvr>
                                      <p:tavLst>
                                        <p:tav tm="0">
                                          <p:val>
                                            <p:strVal val="#ppt_y+0.1"/>
                                          </p:val>
                                        </p:tav>
                                        <p:tav tm="100000">
                                          <p:val>
                                            <p:strVal val="#ppt_y"/>
                                          </p:val>
                                        </p:tav>
                                      </p:tavLst>
                                    </p:anim>
                                  </p:childTnLst>
                                </p:cTn>
                              </p:par>
                              <p:par>
                                <p:cTn id="82" presetID="30" presetClass="entr" presetSubtype="0" fill="hold" grpId="0" nodeType="withEffect">
                                  <p:stCondLst>
                                    <p:cond delay="0"/>
                                  </p:stCondLst>
                                  <p:childTnLst>
                                    <p:set>
                                      <p:cBhvr>
                                        <p:cTn id="83" dur="1" fill="hold">
                                          <p:stCondLst>
                                            <p:cond delay="0"/>
                                          </p:stCondLst>
                                        </p:cTn>
                                        <p:tgtEl>
                                          <p:spTgt spid="27710"/>
                                        </p:tgtEl>
                                        <p:attrNameLst>
                                          <p:attrName>style.visibility</p:attrName>
                                        </p:attrNameLst>
                                      </p:cBhvr>
                                      <p:to>
                                        <p:strVal val="visible"/>
                                      </p:to>
                                    </p:set>
                                    <p:animEffect transition="in" filter="fade">
                                      <p:cBhvr>
                                        <p:cTn id="84" dur="800" decel="100000"/>
                                        <p:tgtEl>
                                          <p:spTgt spid="27710"/>
                                        </p:tgtEl>
                                      </p:cBhvr>
                                    </p:animEffect>
                                    <p:anim calcmode="lin" valueType="num">
                                      <p:cBhvr>
                                        <p:cTn id="85" dur="800" decel="100000" fill="hold"/>
                                        <p:tgtEl>
                                          <p:spTgt spid="27710"/>
                                        </p:tgtEl>
                                        <p:attrNameLst>
                                          <p:attrName>style.rotation</p:attrName>
                                        </p:attrNameLst>
                                      </p:cBhvr>
                                      <p:tavLst>
                                        <p:tav tm="0">
                                          <p:val>
                                            <p:fltVal val="-90"/>
                                          </p:val>
                                        </p:tav>
                                        <p:tav tm="100000">
                                          <p:val>
                                            <p:fltVal val="0"/>
                                          </p:val>
                                        </p:tav>
                                      </p:tavLst>
                                    </p:anim>
                                    <p:anim calcmode="lin" valueType="num">
                                      <p:cBhvr>
                                        <p:cTn id="86" dur="800" decel="100000" fill="hold"/>
                                        <p:tgtEl>
                                          <p:spTgt spid="27710"/>
                                        </p:tgtEl>
                                        <p:attrNameLst>
                                          <p:attrName>ppt_x</p:attrName>
                                        </p:attrNameLst>
                                      </p:cBhvr>
                                      <p:tavLst>
                                        <p:tav tm="0">
                                          <p:val>
                                            <p:strVal val="#ppt_x+0.4"/>
                                          </p:val>
                                        </p:tav>
                                        <p:tav tm="100000">
                                          <p:val>
                                            <p:strVal val="#ppt_x-0.05"/>
                                          </p:val>
                                        </p:tav>
                                      </p:tavLst>
                                    </p:anim>
                                    <p:anim calcmode="lin" valueType="num">
                                      <p:cBhvr>
                                        <p:cTn id="87" dur="800" decel="100000" fill="hold"/>
                                        <p:tgtEl>
                                          <p:spTgt spid="27710"/>
                                        </p:tgtEl>
                                        <p:attrNameLst>
                                          <p:attrName>ppt_y</p:attrName>
                                        </p:attrNameLst>
                                      </p:cBhvr>
                                      <p:tavLst>
                                        <p:tav tm="0">
                                          <p:val>
                                            <p:strVal val="#ppt_y-0.4"/>
                                          </p:val>
                                        </p:tav>
                                        <p:tav tm="100000">
                                          <p:val>
                                            <p:strVal val="#ppt_y+0.1"/>
                                          </p:val>
                                        </p:tav>
                                      </p:tavLst>
                                    </p:anim>
                                    <p:anim calcmode="lin" valueType="num">
                                      <p:cBhvr>
                                        <p:cTn id="88" dur="200" accel="100000" fill="hold">
                                          <p:stCondLst>
                                            <p:cond delay="800"/>
                                          </p:stCondLst>
                                        </p:cTn>
                                        <p:tgtEl>
                                          <p:spTgt spid="27710"/>
                                        </p:tgtEl>
                                        <p:attrNameLst>
                                          <p:attrName>ppt_x</p:attrName>
                                        </p:attrNameLst>
                                      </p:cBhvr>
                                      <p:tavLst>
                                        <p:tav tm="0">
                                          <p:val>
                                            <p:strVal val="#ppt_x-0.05"/>
                                          </p:val>
                                        </p:tav>
                                        <p:tav tm="100000">
                                          <p:val>
                                            <p:strVal val="#ppt_x"/>
                                          </p:val>
                                        </p:tav>
                                      </p:tavLst>
                                    </p:anim>
                                    <p:anim calcmode="lin" valueType="num">
                                      <p:cBhvr>
                                        <p:cTn id="89" dur="200" accel="100000" fill="hold">
                                          <p:stCondLst>
                                            <p:cond delay="800"/>
                                          </p:stCondLst>
                                        </p:cTn>
                                        <p:tgtEl>
                                          <p:spTgt spid="27710"/>
                                        </p:tgtEl>
                                        <p:attrNameLst>
                                          <p:attrName>ppt_y</p:attrName>
                                        </p:attrNameLst>
                                      </p:cBhvr>
                                      <p:tavLst>
                                        <p:tav tm="0">
                                          <p:val>
                                            <p:strVal val="#ppt_y+0.1"/>
                                          </p:val>
                                        </p:tav>
                                        <p:tav tm="100000">
                                          <p:val>
                                            <p:strVal val="#ppt_y"/>
                                          </p:val>
                                        </p:tav>
                                      </p:tavLst>
                                    </p:anim>
                                  </p:childTnLst>
                                </p:cTn>
                              </p:par>
                              <p:par>
                                <p:cTn id="90" presetID="30" presetClass="entr" presetSubtype="0" fill="hold" grpId="0" nodeType="withEffect">
                                  <p:stCondLst>
                                    <p:cond delay="0"/>
                                  </p:stCondLst>
                                  <p:childTnLst>
                                    <p:set>
                                      <p:cBhvr>
                                        <p:cTn id="91" dur="1" fill="hold">
                                          <p:stCondLst>
                                            <p:cond delay="0"/>
                                          </p:stCondLst>
                                        </p:cTn>
                                        <p:tgtEl>
                                          <p:spTgt spid="27711"/>
                                        </p:tgtEl>
                                        <p:attrNameLst>
                                          <p:attrName>style.visibility</p:attrName>
                                        </p:attrNameLst>
                                      </p:cBhvr>
                                      <p:to>
                                        <p:strVal val="visible"/>
                                      </p:to>
                                    </p:set>
                                    <p:animEffect transition="in" filter="fade">
                                      <p:cBhvr>
                                        <p:cTn id="92" dur="800" decel="100000"/>
                                        <p:tgtEl>
                                          <p:spTgt spid="27711"/>
                                        </p:tgtEl>
                                      </p:cBhvr>
                                    </p:animEffect>
                                    <p:anim calcmode="lin" valueType="num">
                                      <p:cBhvr>
                                        <p:cTn id="93" dur="800" decel="100000" fill="hold"/>
                                        <p:tgtEl>
                                          <p:spTgt spid="27711"/>
                                        </p:tgtEl>
                                        <p:attrNameLst>
                                          <p:attrName>style.rotation</p:attrName>
                                        </p:attrNameLst>
                                      </p:cBhvr>
                                      <p:tavLst>
                                        <p:tav tm="0">
                                          <p:val>
                                            <p:fltVal val="-90"/>
                                          </p:val>
                                        </p:tav>
                                        <p:tav tm="100000">
                                          <p:val>
                                            <p:fltVal val="0"/>
                                          </p:val>
                                        </p:tav>
                                      </p:tavLst>
                                    </p:anim>
                                    <p:anim calcmode="lin" valueType="num">
                                      <p:cBhvr>
                                        <p:cTn id="94" dur="800" decel="100000" fill="hold"/>
                                        <p:tgtEl>
                                          <p:spTgt spid="27711"/>
                                        </p:tgtEl>
                                        <p:attrNameLst>
                                          <p:attrName>ppt_x</p:attrName>
                                        </p:attrNameLst>
                                      </p:cBhvr>
                                      <p:tavLst>
                                        <p:tav tm="0">
                                          <p:val>
                                            <p:strVal val="#ppt_x+0.4"/>
                                          </p:val>
                                        </p:tav>
                                        <p:tav tm="100000">
                                          <p:val>
                                            <p:strVal val="#ppt_x-0.05"/>
                                          </p:val>
                                        </p:tav>
                                      </p:tavLst>
                                    </p:anim>
                                    <p:anim calcmode="lin" valueType="num">
                                      <p:cBhvr>
                                        <p:cTn id="95" dur="800" decel="100000" fill="hold"/>
                                        <p:tgtEl>
                                          <p:spTgt spid="27711"/>
                                        </p:tgtEl>
                                        <p:attrNameLst>
                                          <p:attrName>ppt_y</p:attrName>
                                        </p:attrNameLst>
                                      </p:cBhvr>
                                      <p:tavLst>
                                        <p:tav tm="0">
                                          <p:val>
                                            <p:strVal val="#ppt_y-0.4"/>
                                          </p:val>
                                        </p:tav>
                                        <p:tav tm="100000">
                                          <p:val>
                                            <p:strVal val="#ppt_y+0.1"/>
                                          </p:val>
                                        </p:tav>
                                      </p:tavLst>
                                    </p:anim>
                                    <p:anim calcmode="lin" valueType="num">
                                      <p:cBhvr>
                                        <p:cTn id="96" dur="200" accel="100000" fill="hold">
                                          <p:stCondLst>
                                            <p:cond delay="800"/>
                                          </p:stCondLst>
                                        </p:cTn>
                                        <p:tgtEl>
                                          <p:spTgt spid="27711"/>
                                        </p:tgtEl>
                                        <p:attrNameLst>
                                          <p:attrName>ppt_x</p:attrName>
                                        </p:attrNameLst>
                                      </p:cBhvr>
                                      <p:tavLst>
                                        <p:tav tm="0">
                                          <p:val>
                                            <p:strVal val="#ppt_x-0.05"/>
                                          </p:val>
                                        </p:tav>
                                        <p:tav tm="100000">
                                          <p:val>
                                            <p:strVal val="#ppt_x"/>
                                          </p:val>
                                        </p:tav>
                                      </p:tavLst>
                                    </p:anim>
                                    <p:anim calcmode="lin" valueType="num">
                                      <p:cBhvr>
                                        <p:cTn id="97" dur="200" accel="100000" fill="hold">
                                          <p:stCondLst>
                                            <p:cond delay="800"/>
                                          </p:stCondLst>
                                        </p:cTn>
                                        <p:tgtEl>
                                          <p:spTgt spid="27711"/>
                                        </p:tgtEl>
                                        <p:attrNameLst>
                                          <p:attrName>ppt_y</p:attrName>
                                        </p:attrNameLst>
                                      </p:cBhvr>
                                      <p:tavLst>
                                        <p:tav tm="0">
                                          <p:val>
                                            <p:strVal val="#ppt_y+0.1"/>
                                          </p:val>
                                        </p:tav>
                                        <p:tav tm="100000">
                                          <p:val>
                                            <p:strVal val="#ppt_y"/>
                                          </p:val>
                                        </p:tav>
                                      </p:tavLst>
                                    </p:anim>
                                  </p:childTnLst>
                                </p:cTn>
                              </p:par>
                              <p:par>
                                <p:cTn id="98" presetID="30" presetClass="entr" presetSubtype="0" fill="hold" grpId="0" nodeType="withEffect">
                                  <p:stCondLst>
                                    <p:cond delay="0"/>
                                  </p:stCondLst>
                                  <p:childTnLst>
                                    <p:set>
                                      <p:cBhvr>
                                        <p:cTn id="99" dur="1" fill="hold">
                                          <p:stCondLst>
                                            <p:cond delay="0"/>
                                          </p:stCondLst>
                                        </p:cTn>
                                        <p:tgtEl>
                                          <p:spTgt spid="27712"/>
                                        </p:tgtEl>
                                        <p:attrNameLst>
                                          <p:attrName>style.visibility</p:attrName>
                                        </p:attrNameLst>
                                      </p:cBhvr>
                                      <p:to>
                                        <p:strVal val="visible"/>
                                      </p:to>
                                    </p:set>
                                    <p:animEffect transition="in" filter="fade">
                                      <p:cBhvr>
                                        <p:cTn id="100" dur="800" decel="100000"/>
                                        <p:tgtEl>
                                          <p:spTgt spid="27712"/>
                                        </p:tgtEl>
                                      </p:cBhvr>
                                    </p:animEffect>
                                    <p:anim calcmode="lin" valueType="num">
                                      <p:cBhvr>
                                        <p:cTn id="101" dur="800" decel="100000" fill="hold"/>
                                        <p:tgtEl>
                                          <p:spTgt spid="27712"/>
                                        </p:tgtEl>
                                        <p:attrNameLst>
                                          <p:attrName>style.rotation</p:attrName>
                                        </p:attrNameLst>
                                      </p:cBhvr>
                                      <p:tavLst>
                                        <p:tav tm="0">
                                          <p:val>
                                            <p:fltVal val="-90"/>
                                          </p:val>
                                        </p:tav>
                                        <p:tav tm="100000">
                                          <p:val>
                                            <p:fltVal val="0"/>
                                          </p:val>
                                        </p:tav>
                                      </p:tavLst>
                                    </p:anim>
                                    <p:anim calcmode="lin" valueType="num">
                                      <p:cBhvr>
                                        <p:cTn id="102" dur="800" decel="100000" fill="hold"/>
                                        <p:tgtEl>
                                          <p:spTgt spid="27712"/>
                                        </p:tgtEl>
                                        <p:attrNameLst>
                                          <p:attrName>ppt_x</p:attrName>
                                        </p:attrNameLst>
                                      </p:cBhvr>
                                      <p:tavLst>
                                        <p:tav tm="0">
                                          <p:val>
                                            <p:strVal val="#ppt_x+0.4"/>
                                          </p:val>
                                        </p:tav>
                                        <p:tav tm="100000">
                                          <p:val>
                                            <p:strVal val="#ppt_x-0.05"/>
                                          </p:val>
                                        </p:tav>
                                      </p:tavLst>
                                    </p:anim>
                                    <p:anim calcmode="lin" valueType="num">
                                      <p:cBhvr>
                                        <p:cTn id="103" dur="800" decel="100000" fill="hold"/>
                                        <p:tgtEl>
                                          <p:spTgt spid="27712"/>
                                        </p:tgtEl>
                                        <p:attrNameLst>
                                          <p:attrName>ppt_y</p:attrName>
                                        </p:attrNameLst>
                                      </p:cBhvr>
                                      <p:tavLst>
                                        <p:tav tm="0">
                                          <p:val>
                                            <p:strVal val="#ppt_y-0.4"/>
                                          </p:val>
                                        </p:tav>
                                        <p:tav tm="100000">
                                          <p:val>
                                            <p:strVal val="#ppt_y+0.1"/>
                                          </p:val>
                                        </p:tav>
                                      </p:tavLst>
                                    </p:anim>
                                    <p:anim calcmode="lin" valueType="num">
                                      <p:cBhvr>
                                        <p:cTn id="104" dur="200" accel="100000" fill="hold">
                                          <p:stCondLst>
                                            <p:cond delay="800"/>
                                          </p:stCondLst>
                                        </p:cTn>
                                        <p:tgtEl>
                                          <p:spTgt spid="27712"/>
                                        </p:tgtEl>
                                        <p:attrNameLst>
                                          <p:attrName>ppt_x</p:attrName>
                                        </p:attrNameLst>
                                      </p:cBhvr>
                                      <p:tavLst>
                                        <p:tav tm="0">
                                          <p:val>
                                            <p:strVal val="#ppt_x-0.05"/>
                                          </p:val>
                                        </p:tav>
                                        <p:tav tm="100000">
                                          <p:val>
                                            <p:strVal val="#ppt_x"/>
                                          </p:val>
                                        </p:tav>
                                      </p:tavLst>
                                    </p:anim>
                                    <p:anim calcmode="lin" valueType="num">
                                      <p:cBhvr>
                                        <p:cTn id="105" dur="200" accel="100000" fill="hold">
                                          <p:stCondLst>
                                            <p:cond delay="800"/>
                                          </p:stCondLst>
                                        </p:cTn>
                                        <p:tgtEl>
                                          <p:spTgt spid="27712"/>
                                        </p:tgtEl>
                                        <p:attrNameLst>
                                          <p:attrName>ppt_y</p:attrName>
                                        </p:attrNameLst>
                                      </p:cBhvr>
                                      <p:tavLst>
                                        <p:tav tm="0">
                                          <p:val>
                                            <p:strVal val="#ppt_y+0.1"/>
                                          </p:val>
                                        </p:tav>
                                        <p:tav tm="100000">
                                          <p:val>
                                            <p:strVal val="#ppt_y"/>
                                          </p:val>
                                        </p:tav>
                                      </p:tavLst>
                                    </p:anim>
                                  </p:childTnLst>
                                </p:cTn>
                              </p:par>
                              <p:par>
                                <p:cTn id="106" presetID="30" presetClass="entr" presetSubtype="0" fill="hold" nodeType="withEffect">
                                  <p:stCondLst>
                                    <p:cond delay="0"/>
                                  </p:stCondLst>
                                  <p:childTnLst>
                                    <p:set>
                                      <p:cBhvr>
                                        <p:cTn id="107" dur="1" fill="hold">
                                          <p:stCondLst>
                                            <p:cond delay="0"/>
                                          </p:stCondLst>
                                        </p:cTn>
                                        <p:tgtEl>
                                          <p:spTgt spid="20"/>
                                        </p:tgtEl>
                                        <p:attrNameLst>
                                          <p:attrName>style.visibility</p:attrName>
                                        </p:attrNameLst>
                                      </p:cBhvr>
                                      <p:to>
                                        <p:strVal val="visible"/>
                                      </p:to>
                                    </p:set>
                                    <p:animEffect transition="in" filter="fade">
                                      <p:cBhvr>
                                        <p:cTn id="108" dur="800" decel="100000"/>
                                        <p:tgtEl>
                                          <p:spTgt spid="20"/>
                                        </p:tgtEl>
                                      </p:cBhvr>
                                    </p:animEffect>
                                    <p:anim calcmode="lin" valueType="num">
                                      <p:cBhvr>
                                        <p:cTn id="109" dur="800" decel="100000" fill="hold"/>
                                        <p:tgtEl>
                                          <p:spTgt spid="20"/>
                                        </p:tgtEl>
                                        <p:attrNameLst>
                                          <p:attrName>style.rotation</p:attrName>
                                        </p:attrNameLst>
                                      </p:cBhvr>
                                      <p:tavLst>
                                        <p:tav tm="0">
                                          <p:val>
                                            <p:fltVal val="-90"/>
                                          </p:val>
                                        </p:tav>
                                        <p:tav tm="100000">
                                          <p:val>
                                            <p:fltVal val="0"/>
                                          </p:val>
                                        </p:tav>
                                      </p:tavLst>
                                    </p:anim>
                                    <p:anim calcmode="lin" valueType="num">
                                      <p:cBhvr>
                                        <p:cTn id="110" dur="800" decel="100000" fill="hold"/>
                                        <p:tgtEl>
                                          <p:spTgt spid="20"/>
                                        </p:tgtEl>
                                        <p:attrNameLst>
                                          <p:attrName>ppt_x</p:attrName>
                                        </p:attrNameLst>
                                      </p:cBhvr>
                                      <p:tavLst>
                                        <p:tav tm="0">
                                          <p:val>
                                            <p:strVal val="#ppt_x+0.4"/>
                                          </p:val>
                                        </p:tav>
                                        <p:tav tm="100000">
                                          <p:val>
                                            <p:strVal val="#ppt_x-0.05"/>
                                          </p:val>
                                        </p:tav>
                                      </p:tavLst>
                                    </p:anim>
                                    <p:anim calcmode="lin" valueType="num">
                                      <p:cBhvr>
                                        <p:cTn id="111" dur="800" decel="100000" fill="hold"/>
                                        <p:tgtEl>
                                          <p:spTgt spid="20"/>
                                        </p:tgtEl>
                                        <p:attrNameLst>
                                          <p:attrName>ppt_y</p:attrName>
                                        </p:attrNameLst>
                                      </p:cBhvr>
                                      <p:tavLst>
                                        <p:tav tm="0">
                                          <p:val>
                                            <p:strVal val="#ppt_y-0.4"/>
                                          </p:val>
                                        </p:tav>
                                        <p:tav tm="100000">
                                          <p:val>
                                            <p:strVal val="#ppt_y+0.1"/>
                                          </p:val>
                                        </p:tav>
                                      </p:tavLst>
                                    </p:anim>
                                    <p:anim calcmode="lin" valueType="num">
                                      <p:cBhvr>
                                        <p:cTn id="112"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113"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par>
                                <p:cTn id="114" presetID="30" presetClass="entr" presetSubtype="0" fill="hold" nodeType="with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fade">
                                      <p:cBhvr>
                                        <p:cTn id="116" dur="800" decel="100000"/>
                                        <p:tgtEl>
                                          <p:spTgt spid="21"/>
                                        </p:tgtEl>
                                      </p:cBhvr>
                                    </p:animEffect>
                                    <p:anim calcmode="lin" valueType="num">
                                      <p:cBhvr>
                                        <p:cTn id="117" dur="800" decel="100000" fill="hold"/>
                                        <p:tgtEl>
                                          <p:spTgt spid="21"/>
                                        </p:tgtEl>
                                        <p:attrNameLst>
                                          <p:attrName>style.rotation</p:attrName>
                                        </p:attrNameLst>
                                      </p:cBhvr>
                                      <p:tavLst>
                                        <p:tav tm="0">
                                          <p:val>
                                            <p:fltVal val="-90"/>
                                          </p:val>
                                        </p:tav>
                                        <p:tav tm="100000">
                                          <p:val>
                                            <p:fltVal val="0"/>
                                          </p:val>
                                        </p:tav>
                                      </p:tavLst>
                                    </p:anim>
                                    <p:anim calcmode="lin" valueType="num">
                                      <p:cBhvr>
                                        <p:cTn id="118" dur="800" decel="100000" fill="hold"/>
                                        <p:tgtEl>
                                          <p:spTgt spid="21"/>
                                        </p:tgtEl>
                                        <p:attrNameLst>
                                          <p:attrName>ppt_x</p:attrName>
                                        </p:attrNameLst>
                                      </p:cBhvr>
                                      <p:tavLst>
                                        <p:tav tm="0">
                                          <p:val>
                                            <p:strVal val="#ppt_x+0.4"/>
                                          </p:val>
                                        </p:tav>
                                        <p:tav tm="100000">
                                          <p:val>
                                            <p:strVal val="#ppt_x-0.05"/>
                                          </p:val>
                                        </p:tav>
                                      </p:tavLst>
                                    </p:anim>
                                    <p:anim calcmode="lin" valueType="num">
                                      <p:cBhvr>
                                        <p:cTn id="119" dur="800" decel="100000" fill="hold"/>
                                        <p:tgtEl>
                                          <p:spTgt spid="21"/>
                                        </p:tgtEl>
                                        <p:attrNameLst>
                                          <p:attrName>ppt_y</p:attrName>
                                        </p:attrNameLst>
                                      </p:cBhvr>
                                      <p:tavLst>
                                        <p:tav tm="0">
                                          <p:val>
                                            <p:strVal val="#ppt_y-0.4"/>
                                          </p:val>
                                        </p:tav>
                                        <p:tav tm="100000">
                                          <p:val>
                                            <p:strVal val="#ppt_y+0.1"/>
                                          </p:val>
                                        </p:tav>
                                      </p:tavLst>
                                    </p:anim>
                                    <p:anim calcmode="lin" valueType="num">
                                      <p:cBhvr>
                                        <p:cTn id="120"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21"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par>
                                <p:cTn id="122" presetID="30" presetClass="entr" presetSubtype="0" fill="hold" nodeType="withEffect">
                                  <p:stCondLst>
                                    <p:cond delay="0"/>
                                  </p:stCondLst>
                                  <p:childTnLst>
                                    <p:set>
                                      <p:cBhvr>
                                        <p:cTn id="123" dur="1" fill="hold">
                                          <p:stCondLst>
                                            <p:cond delay="0"/>
                                          </p:stCondLst>
                                        </p:cTn>
                                        <p:tgtEl>
                                          <p:spTgt spid="22"/>
                                        </p:tgtEl>
                                        <p:attrNameLst>
                                          <p:attrName>style.visibility</p:attrName>
                                        </p:attrNameLst>
                                      </p:cBhvr>
                                      <p:to>
                                        <p:strVal val="visible"/>
                                      </p:to>
                                    </p:set>
                                    <p:animEffect transition="in" filter="fade">
                                      <p:cBhvr>
                                        <p:cTn id="124" dur="800" decel="100000"/>
                                        <p:tgtEl>
                                          <p:spTgt spid="22"/>
                                        </p:tgtEl>
                                      </p:cBhvr>
                                    </p:animEffect>
                                    <p:anim calcmode="lin" valueType="num">
                                      <p:cBhvr>
                                        <p:cTn id="125" dur="800" decel="100000" fill="hold"/>
                                        <p:tgtEl>
                                          <p:spTgt spid="22"/>
                                        </p:tgtEl>
                                        <p:attrNameLst>
                                          <p:attrName>style.rotation</p:attrName>
                                        </p:attrNameLst>
                                      </p:cBhvr>
                                      <p:tavLst>
                                        <p:tav tm="0">
                                          <p:val>
                                            <p:fltVal val="-90"/>
                                          </p:val>
                                        </p:tav>
                                        <p:tav tm="100000">
                                          <p:val>
                                            <p:fltVal val="0"/>
                                          </p:val>
                                        </p:tav>
                                      </p:tavLst>
                                    </p:anim>
                                    <p:anim calcmode="lin" valueType="num">
                                      <p:cBhvr>
                                        <p:cTn id="126" dur="800" decel="100000" fill="hold"/>
                                        <p:tgtEl>
                                          <p:spTgt spid="22"/>
                                        </p:tgtEl>
                                        <p:attrNameLst>
                                          <p:attrName>ppt_x</p:attrName>
                                        </p:attrNameLst>
                                      </p:cBhvr>
                                      <p:tavLst>
                                        <p:tav tm="0">
                                          <p:val>
                                            <p:strVal val="#ppt_x+0.4"/>
                                          </p:val>
                                        </p:tav>
                                        <p:tav tm="100000">
                                          <p:val>
                                            <p:strVal val="#ppt_x-0.05"/>
                                          </p:val>
                                        </p:tav>
                                      </p:tavLst>
                                    </p:anim>
                                    <p:anim calcmode="lin" valueType="num">
                                      <p:cBhvr>
                                        <p:cTn id="127" dur="800" decel="100000" fill="hold"/>
                                        <p:tgtEl>
                                          <p:spTgt spid="22"/>
                                        </p:tgtEl>
                                        <p:attrNameLst>
                                          <p:attrName>ppt_y</p:attrName>
                                        </p:attrNameLst>
                                      </p:cBhvr>
                                      <p:tavLst>
                                        <p:tav tm="0">
                                          <p:val>
                                            <p:strVal val="#ppt_y-0.4"/>
                                          </p:val>
                                        </p:tav>
                                        <p:tav tm="100000">
                                          <p:val>
                                            <p:strVal val="#ppt_y+0.1"/>
                                          </p:val>
                                        </p:tav>
                                      </p:tavLst>
                                    </p:anim>
                                    <p:anim calcmode="lin" valueType="num">
                                      <p:cBhvr>
                                        <p:cTn id="128"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9"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P spid="24" grpId="0"/>
      <p:bldP spid="27703" grpId="0"/>
      <p:bldP spid="27704" grpId="0"/>
      <p:bldP spid="27705" grpId="0"/>
      <p:bldP spid="27707" grpId="0"/>
      <p:bldP spid="27708" grpId="0"/>
      <p:bldP spid="27709" grpId="0"/>
      <p:bldP spid="27710" grpId="0"/>
      <p:bldP spid="27711" grpId="0"/>
      <p:bldP spid="27712" grpId="0"/>
      <p:bldP spid="277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grpSp>
        <p:nvGrpSpPr>
          <p:cNvPr id="28675" name="Group 3"/>
          <p:cNvGrpSpPr>
            <a:grpSpLocks/>
          </p:cNvGrpSpPr>
          <p:nvPr/>
        </p:nvGrpSpPr>
        <p:grpSpPr bwMode="auto">
          <a:xfrm>
            <a:off x="2870200" y="2590800"/>
            <a:ext cx="3543300" cy="531813"/>
            <a:chOff x="0" y="0"/>
            <a:chExt cx="3543034" cy="531590"/>
          </a:xfrm>
        </p:grpSpPr>
        <p:sp>
          <p:nvSpPr>
            <p:cNvPr id="28682" name="矩形 4"/>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28683" name="Group 5"/>
            <p:cNvGrpSpPr>
              <a:grpSpLocks/>
            </p:cNvGrpSpPr>
            <p:nvPr/>
          </p:nvGrpSpPr>
          <p:grpSpPr bwMode="auto">
            <a:xfrm>
              <a:off x="0" y="0"/>
              <a:ext cx="3543034" cy="504056"/>
              <a:chOff x="0" y="0"/>
              <a:chExt cx="3543034" cy="504056"/>
            </a:xfrm>
          </p:grpSpPr>
          <p:sp>
            <p:nvSpPr>
              <p:cNvPr id="28684" name="直接连接符 6"/>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28685" name="矩形 7"/>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28686" name="TextBox 8"/>
              <p:cNvSpPr>
                <a:spLocks noChangeArrowheads="1"/>
              </p:cNvSpPr>
              <p:nvPr/>
            </p:nvSpPr>
            <p:spPr bwMode="auto">
              <a:xfrm>
                <a:off x="823166" y="13109"/>
                <a:ext cx="2376264" cy="338554"/>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资产负债表结构分析</a:t>
                </a:r>
                <a:endParaRPr lang="zh-CN" altLang="en-US">
                  <a:ea typeface="宋体" pitchFamily="2" charset="-122"/>
                </a:endParaRPr>
              </a:p>
            </p:txBody>
          </p:sp>
          <p:sp>
            <p:nvSpPr>
              <p:cNvPr id="28687" name="TextBox 9"/>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2</a:t>
                </a:r>
                <a:endParaRPr lang="zh-CN" altLang="en-US">
                  <a:ea typeface="宋体" pitchFamily="2" charset="-122"/>
                </a:endParaRPr>
              </a:p>
            </p:txBody>
          </p:sp>
        </p:grpSp>
      </p:grpSp>
      <p:sp>
        <p:nvSpPr>
          <p:cNvPr id="28676" name="TextBox 10"/>
          <p:cNvSpPr>
            <a:spLocks noChangeArrowheads="1"/>
          </p:cNvSpPr>
          <p:nvPr/>
        </p:nvSpPr>
        <p:spPr bwMode="auto">
          <a:xfrm>
            <a:off x="4413250" y="3076575"/>
            <a:ext cx="2000250" cy="738188"/>
          </a:xfrm>
          <a:prstGeom prst="rect">
            <a:avLst/>
          </a:prstGeom>
          <a:noFill/>
          <a:ln w="9525">
            <a:noFill/>
            <a:miter lim="800000"/>
            <a:headEnd/>
            <a:tailEnd/>
          </a:ln>
        </p:spPr>
        <p:txBody>
          <a:bodyPr>
            <a:spAutoFit/>
          </a:bodyPr>
          <a:lstStyle/>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定义</a:t>
            </a:r>
          </a:p>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主要关注点</a:t>
            </a:r>
          </a:p>
        </p:txBody>
      </p:sp>
      <p:sp>
        <p:nvSpPr>
          <p:cNvPr id="11"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BEAE0ACB-B770-43A8-9D22-F1B61A2F7C3C}" type="slidenum">
              <a:rPr lang="zh-CN" altLang="en-US" sz="1200">
                <a:solidFill>
                  <a:srgbClr val="898989"/>
                </a:solidFill>
                <a:ea typeface="+mn-ea"/>
              </a:rPr>
              <a:pPr algn="r">
                <a:defRPr/>
              </a:pPr>
              <a:t>15</a:t>
            </a:fld>
            <a:endParaRPr lang="zh-CN" altLang="en-US" dirty="0">
              <a:ea typeface="宋体" pitchFamily="2" charset="-122"/>
            </a:endParaRPr>
          </a:p>
        </p:txBody>
      </p:sp>
      <p:pic>
        <p:nvPicPr>
          <p:cNvPr id="28678" name="Picture 2"/>
          <p:cNvPicPr>
            <a:picLocks noChangeAspect="1" noChangeArrowheads="1"/>
          </p:cNvPicPr>
          <p:nvPr/>
        </p:nvPicPr>
        <p:blipFill>
          <a:blip r:embed="rId3" cstate="print">
            <a:clrChange>
              <a:clrFrom>
                <a:srgbClr val="FBFBFB"/>
              </a:clrFrom>
              <a:clrTo>
                <a:srgbClr val="FBFBFB">
                  <a:alpha val="0"/>
                </a:srgbClr>
              </a:clrTo>
            </a:clrChange>
          </a:blip>
          <a:srcRect/>
          <a:stretch>
            <a:fillRect/>
          </a:stretch>
        </p:blipFill>
        <p:spPr bwMode="auto">
          <a:xfrm>
            <a:off x="3300413" y="2932113"/>
            <a:ext cx="1211262" cy="1423987"/>
          </a:xfrm>
          <a:prstGeom prst="rect">
            <a:avLst/>
          </a:prstGeom>
          <a:noFill/>
          <a:ln w="9525">
            <a:noFill/>
            <a:miter lim="800000"/>
            <a:headEnd/>
            <a:tailEnd/>
          </a:ln>
        </p:spPr>
      </p:pic>
      <p:sp>
        <p:nvSpPr>
          <p:cNvPr id="28679" name="TextBox 61"/>
          <p:cNvSpPr>
            <a:spLocks noChangeArrowheads="1"/>
          </p:cNvSpPr>
          <p:nvPr/>
        </p:nvSpPr>
        <p:spPr bwMode="auto">
          <a:xfrm>
            <a:off x="611188" y="552450"/>
            <a:ext cx="1074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目  录</a:t>
            </a:r>
            <a:endParaRPr lang="zh-CN" altLang="en-US">
              <a:ea typeface="宋体" pitchFamily="2" charset="-122"/>
            </a:endParaRPr>
          </a:p>
        </p:txBody>
      </p:sp>
      <p:sp>
        <p:nvSpPr>
          <p:cNvPr id="28680" name="矩形 62"/>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8681" name="直接连接符 64"/>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29699" name="TextBox 3"/>
          <p:cNvSpPr>
            <a:spLocks noChangeArrowheads="1"/>
          </p:cNvSpPr>
          <p:nvPr/>
        </p:nvSpPr>
        <p:spPr bwMode="auto">
          <a:xfrm>
            <a:off x="611188" y="552450"/>
            <a:ext cx="1152525"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定  义</a:t>
            </a:r>
            <a:endParaRPr lang="zh-CN" altLang="en-US">
              <a:ea typeface="宋体" pitchFamily="2" charset="-122"/>
            </a:endParaRPr>
          </a:p>
        </p:txBody>
      </p:sp>
      <p:sp>
        <p:nvSpPr>
          <p:cNvPr id="29700"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9701"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23" name="TextBox 22"/>
          <p:cNvSpPr txBox="1"/>
          <p:nvPr/>
        </p:nvSpPr>
        <p:spPr>
          <a:xfrm>
            <a:off x="1403350" y="1128713"/>
            <a:ext cx="6481763" cy="2016125"/>
          </a:xfrm>
          <a:prstGeom prst="rect">
            <a:avLst/>
          </a:prstGeom>
          <a:noFill/>
        </p:spPr>
        <p:txBody>
          <a:bodyPr>
            <a:spAutoFit/>
          </a:bodyPr>
          <a:lstStyle/>
          <a:p>
            <a:pPr>
              <a:lnSpc>
                <a:spcPts val="3000"/>
              </a:lnSpc>
              <a:defRPr/>
            </a:pPr>
            <a:r>
              <a:rPr lang="zh-CN" altLang="en-US" sz="1600" dirty="0">
                <a:latin typeface="+mn-ea"/>
                <a:ea typeface="+mn-ea"/>
              </a:rPr>
              <a:t>       结构分析法又称为垂直分析法或者纵向分析法。</a:t>
            </a:r>
            <a:endParaRPr lang="en-US" altLang="zh-CN" sz="1600" dirty="0">
              <a:latin typeface="+mn-ea"/>
              <a:ea typeface="+mn-ea"/>
            </a:endParaRPr>
          </a:p>
          <a:p>
            <a:pPr>
              <a:lnSpc>
                <a:spcPts val="3000"/>
              </a:lnSpc>
              <a:defRPr/>
            </a:pPr>
            <a:r>
              <a:rPr lang="zh-CN" altLang="en-US" sz="1600" dirty="0">
                <a:latin typeface="+mn-ea"/>
                <a:ea typeface="+mn-ea"/>
              </a:rPr>
              <a:t>       它是以财务报表中的某个总体指标为基础，计算出其各组成项目占该总体指标的</a:t>
            </a:r>
            <a:r>
              <a:rPr lang="zh-CN" altLang="en-US" sz="1600" dirty="0">
                <a:solidFill>
                  <a:srgbClr val="FF0000"/>
                </a:solidFill>
                <a:latin typeface="+mn-ea"/>
                <a:ea typeface="+mn-ea"/>
              </a:rPr>
              <a:t>百分比</a:t>
            </a:r>
            <a:r>
              <a:rPr lang="zh-CN" altLang="en-US" sz="1600" dirty="0">
                <a:latin typeface="+mn-ea"/>
                <a:ea typeface="+mn-ea"/>
              </a:rPr>
              <a:t>，来比较各个项目百分比的</a:t>
            </a:r>
            <a:r>
              <a:rPr lang="zh-CN" altLang="en-US" sz="1600" dirty="0">
                <a:solidFill>
                  <a:srgbClr val="FF0000"/>
                </a:solidFill>
                <a:latin typeface="+mn-ea"/>
                <a:ea typeface="+mn-ea"/>
              </a:rPr>
              <a:t>增加变化</a:t>
            </a:r>
            <a:r>
              <a:rPr lang="zh-CN" altLang="en-US" sz="1600" dirty="0">
                <a:latin typeface="+mn-ea"/>
                <a:ea typeface="+mn-ea"/>
              </a:rPr>
              <a:t>情况，揭示各个项目的</a:t>
            </a:r>
            <a:r>
              <a:rPr lang="zh-CN" altLang="en-US" sz="1600" dirty="0">
                <a:solidFill>
                  <a:srgbClr val="FF0000"/>
                </a:solidFill>
                <a:latin typeface="+mn-ea"/>
                <a:ea typeface="+mn-ea"/>
              </a:rPr>
              <a:t>相对低位</a:t>
            </a:r>
            <a:r>
              <a:rPr lang="zh-CN" altLang="en-US" sz="1600" dirty="0">
                <a:latin typeface="+mn-ea"/>
                <a:ea typeface="+mn-ea"/>
              </a:rPr>
              <a:t>和</a:t>
            </a:r>
            <a:r>
              <a:rPr lang="zh-CN" altLang="en-US" sz="1600" dirty="0">
                <a:solidFill>
                  <a:srgbClr val="FF0000"/>
                </a:solidFill>
                <a:latin typeface="+mn-ea"/>
                <a:ea typeface="+mn-ea"/>
              </a:rPr>
              <a:t>总体结构关系</a:t>
            </a:r>
            <a:r>
              <a:rPr lang="zh-CN" altLang="en-US" sz="1600" dirty="0">
                <a:latin typeface="+mn-ea"/>
                <a:ea typeface="+mn-ea"/>
              </a:rPr>
              <a:t>，判断有关财务活动的</a:t>
            </a:r>
            <a:r>
              <a:rPr lang="zh-CN" altLang="en-US" sz="1600" dirty="0">
                <a:solidFill>
                  <a:srgbClr val="FF0000"/>
                </a:solidFill>
                <a:latin typeface="+mn-ea"/>
                <a:ea typeface="+mn-ea"/>
              </a:rPr>
              <a:t>变化趋势</a:t>
            </a:r>
            <a:r>
              <a:rPr lang="zh-CN" altLang="en-US" sz="1600" dirty="0">
                <a:latin typeface="+mn-ea"/>
                <a:ea typeface="+mn-ea"/>
              </a:rPr>
              <a:t>。公式为：</a:t>
            </a:r>
            <a:r>
              <a:rPr lang="zh-CN" altLang="en-US" sz="1600" dirty="0">
                <a:solidFill>
                  <a:srgbClr val="FF0000"/>
                </a:solidFill>
                <a:latin typeface="+mn-ea"/>
                <a:ea typeface="+mn-ea"/>
              </a:rPr>
              <a:t>资产结构</a:t>
            </a:r>
            <a:r>
              <a:rPr lang="en-US" altLang="zh-CN" sz="1600" dirty="0">
                <a:solidFill>
                  <a:srgbClr val="FF0000"/>
                </a:solidFill>
                <a:latin typeface="+mn-ea"/>
                <a:ea typeface="+mn-ea"/>
              </a:rPr>
              <a:t>=</a:t>
            </a:r>
            <a:r>
              <a:rPr lang="zh-CN" altLang="en-US" sz="1600" dirty="0">
                <a:solidFill>
                  <a:srgbClr val="FF0000"/>
                </a:solidFill>
                <a:latin typeface="+mn-ea"/>
                <a:ea typeface="+mn-ea"/>
              </a:rPr>
              <a:t>资产项目</a:t>
            </a:r>
            <a:r>
              <a:rPr lang="en-US" altLang="zh-CN" sz="1600" dirty="0">
                <a:solidFill>
                  <a:srgbClr val="FF0000"/>
                </a:solidFill>
                <a:latin typeface="+mn-ea"/>
                <a:ea typeface="+mn-ea"/>
              </a:rPr>
              <a:t>/</a:t>
            </a:r>
            <a:r>
              <a:rPr lang="zh-CN" altLang="en-US" sz="1600" dirty="0">
                <a:solidFill>
                  <a:srgbClr val="FF0000"/>
                </a:solidFill>
                <a:latin typeface="+mn-ea"/>
                <a:ea typeface="+mn-ea"/>
              </a:rPr>
              <a:t>项目总资产*</a:t>
            </a:r>
            <a:r>
              <a:rPr lang="en-US" altLang="zh-CN" sz="1600" dirty="0">
                <a:solidFill>
                  <a:srgbClr val="FF0000"/>
                </a:solidFill>
                <a:latin typeface="+mn-ea"/>
                <a:ea typeface="+mn-ea"/>
              </a:rPr>
              <a:t>100%</a:t>
            </a:r>
            <a:r>
              <a:rPr lang="zh-CN" altLang="en-US" sz="1600" dirty="0">
                <a:solidFill>
                  <a:srgbClr val="FF0000"/>
                </a:solidFill>
                <a:latin typeface="+mn-ea"/>
                <a:ea typeface="+mn-ea"/>
              </a:rPr>
              <a:t>。</a:t>
            </a:r>
          </a:p>
        </p:txBody>
      </p:sp>
      <p:sp>
        <p:nvSpPr>
          <p:cNvPr id="18"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327129E0-B31F-49AB-9344-0E782156A27C}" type="slidenum">
              <a:rPr lang="zh-CN" altLang="en-US" sz="1200">
                <a:solidFill>
                  <a:srgbClr val="898989"/>
                </a:solidFill>
                <a:ea typeface="+mn-ea"/>
              </a:rPr>
              <a:pPr algn="r">
                <a:defRPr/>
              </a:pPr>
              <a:t>16</a:t>
            </a:fld>
            <a:endParaRPr lang="zh-CN" altLang="en-US" dirty="0">
              <a:ea typeface="宋体" pitchFamily="2" charset="-122"/>
            </a:endParaRPr>
          </a:p>
        </p:txBody>
      </p:sp>
      <p:sp>
        <p:nvSpPr>
          <p:cNvPr id="29704" name="TextBox 18"/>
          <p:cNvSpPr txBox="1">
            <a:spLocks noChangeArrowheads="1"/>
          </p:cNvSpPr>
          <p:nvPr/>
        </p:nvSpPr>
        <p:spPr bwMode="auto">
          <a:xfrm>
            <a:off x="4572000" y="3217863"/>
            <a:ext cx="2263775" cy="369887"/>
          </a:xfrm>
          <a:prstGeom prst="rect">
            <a:avLst/>
          </a:prstGeom>
          <a:noFill/>
          <a:ln w="9525">
            <a:noFill/>
            <a:miter lim="800000"/>
            <a:headEnd/>
            <a:tailEnd/>
          </a:ln>
        </p:spPr>
        <p:txBody>
          <a:bodyPr>
            <a:spAutoFit/>
          </a:bodyPr>
          <a:lstStyle/>
          <a:p>
            <a:r>
              <a:rPr lang="zh-CN" altLang="en-US"/>
              <a:t>资产负债表结构分析</a:t>
            </a:r>
          </a:p>
        </p:txBody>
      </p:sp>
      <p:cxnSp>
        <p:nvCxnSpPr>
          <p:cNvPr id="21" name="直接连接符 20"/>
          <p:cNvCxnSpPr/>
          <p:nvPr/>
        </p:nvCxnSpPr>
        <p:spPr>
          <a:xfrm rot="16200000" flipH="1">
            <a:off x="5559952" y="3730829"/>
            <a:ext cx="287904" cy="2"/>
          </a:xfrm>
          <a:prstGeom prst="line">
            <a:avLst/>
          </a:prstGeom>
          <a:ln w="19050">
            <a:solidFill>
              <a:srgbClr val="FF0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237051" y="3838267"/>
            <a:ext cx="3073424" cy="6332"/>
          </a:xfrm>
          <a:prstGeom prst="line">
            <a:avLst/>
          </a:prstGeom>
          <a:ln w="19050">
            <a:solidFill>
              <a:srgbClr val="FF0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200000" flipH="1">
            <a:off x="4075921" y="4005730"/>
            <a:ext cx="338126" cy="3200"/>
          </a:xfrm>
          <a:prstGeom prst="line">
            <a:avLst/>
          </a:prstGeom>
          <a:ln w="19050">
            <a:solidFill>
              <a:srgbClr val="FF0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68714" y="4130371"/>
            <a:ext cx="949338" cy="1200329"/>
          </a:xfrm>
          <a:prstGeom prst="rect">
            <a:avLst/>
          </a:prstGeom>
          <a:noFill/>
          <a:ln w="22225">
            <a:solidFill>
              <a:srgbClr val="FF0000"/>
            </a:solidFill>
            <a:prstDash val="sysDash"/>
          </a:ln>
          <a:scene3d>
            <a:camera prst="orthographicFront"/>
            <a:lightRig rig="threePt" dir="t"/>
          </a:scene3d>
          <a:sp3d>
            <a:bevelT/>
          </a:sp3d>
        </p:spPr>
        <p:txBody>
          <a:bodyPr>
            <a:spAutoFit/>
          </a:bodyPr>
          <a:lstStyle/>
          <a:p>
            <a:pPr>
              <a:defRPr/>
            </a:pPr>
            <a:r>
              <a:rPr lang="zh-CN" altLang="en-US" dirty="0"/>
              <a:t>分析结构比例的影响程度</a:t>
            </a:r>
          </a:p>
        </p:txBody>
      </p:sp>
      <p:sp>
        <p:nvSpPr>
          <p:cNvPr id="33" name="TextBox 32"/>
          <p:cNvSpPr txBox="1"/>
          <p:nvPr/>
        </p:nvSpPr>
        <p:spPr>
          <a:xfrm>
            <a:off x="5229234" y="4130371"/>
            <a:ext cx="949338" cy="1200329"/>
          </a:xfrm>
          <a:prstGeom prst="rect">
            <a:avLst/>
          </a:prstGeom>
          <a:noFill/>
          <a:ln w="22225">
            <a:solidFill>
              <a:srgbClr val="FF0000"/>
            </a:solidFill>
            <a:prstDash val="sysDash"/>
          </a:ln>
          <a:scene3d>
            <a:camera prst="orthographicFront"/>
            <a:lightRig rig="threePt" dir="t"/>
          </a:scene3d>
          <a:sp3d>
            <a:bevelT/>
          </a:sp3d>
        </p:spPr>
        <p:txBody>
          <a:bodyPr>
            <a:spAutoFit/>
          </a:bodyPr>
          <a:lstStyle/>
          <a:p>
            <a:pPr>
              <a:defRPr/>
            </a:pPr>
            <a:r>
              <a:rPr lang="zh-CN" altLang="en-US" dirty="0"/>
              <a:t>研究结构的变动方向及原因</a:t>
            </a:r>
          </a:p>
        </p:txBody>
      </p:sp>
      <p:sp>
        <p:nvSpPr>
          <p:cNvPr id="34" name="TextBox 33"/>
          <p:cNvSpPr txBox="1"/>
          <p:nvPr/>
        </p:nvSpPr>
        <p:spPr>
          <a:xfrm>
            <a:off x="6762780" y="4134971"/>
            <a:ext cx="1168416" cy="1200329"/>
          </a:xfrm>
          <a:prstGeom prst="rect">
            <a:avLst/>
          </a:prstGeom>
          <a:noFill/>
          <a:ln w="22225">
            <a:solidFill>
              <a:srgbClr val="FF0000"/>
            </a:solidFill>
            <a:prstDash val="sysDash"/>
          </a:ln>
          <a:scene3d>
            <a:camera prst="orthographicFront"/>
            <a:lightRig rig="threePt" dir="t"/>
          </a:scene3d>
          <a:sp3d>
            <a:bevelT/>
          </a:sp3d>
        </p:spPr>
        <p:txBody>
          <a:bodyPr>
            <a:spAutoFit/>
          </a:bodyPr>
          <a:lstStyle/>
          <a:p>
            <a:pPr>
              <a:defRPr/>
            </a:pPr>
            <a:r>
              <a:rPr lang="zh-CN" altLang="en-US" dirty="0"/>
              <a:t>与行业平均水平对比分析经营情况</a:t>
            </a:r>
          </a:p>
        </p:txBody>
      </p:sp>
      <p:cxnSp>
        <p:nvCxnSpPr>
          <p:cNvPr id="41" name="直接连接符 40"/>
          <p:cNvCxnSpPr/>
          <p:nvPr/>
        </p:nvCxnSpPr>
        <p:spPr>
          <a:xfrm rot="16200000" flipH="1">
            <a:off x="5536440" y="4005730"/>
            <a:ext cx="338126" cy="3200"/>
          </a:xfrm>
          <a:prstGeom prst="line">
            <a:avLst/>
          </a:prstGeom>
          <a:ln w="19050">
            <a:solidFill>
              <a:srgbClr val="FF0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16200000" flipH="1">
            <a:off x="7143012" y="4005730"/>
            <a:ext cx="338126" cy="3200"/>
          </a:xfrm>
          <a:prstGeom prst="line">
            <a:avLst/>
          </a:prstGeom>
          <a:ln w="19050">
            <a:solidFill>
              <a:srgbClr val="FF0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29719" name="Picture 2"/>
          <p:cNvPicPr>
            <a:picLocks noChangeAspect="1" noChangeArrowheads="1"/>
          </p:cNvPicPr>
          <p:nvPr/>
        </p:nvPicPr>
        <p:blipFill>
          <a:blip r:embed="rId3" cstate="print"/>
          <a:srcRect/>
          <a:stretch>
            <a:fillRect/>
          </a:stretch>
        </p:blipFill>
        <p:spPr bwMode="auto">
          <a:xfrm>
            <a:off x="1030288" y="3259138"/>
            <a:ext cx="2555875"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30723"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主要关注点</a:t>
            </a:r>
            <a:endParaRPr lang="zh-CN" altLang="en-US">
              <a:ea typeface="宋体" pitchFamily="2" charset="-122"/>
            </a:endParaRPr>
          </a:p>
        </p:txBody>
      </p:sp>
      <p:sp>
        <p:nvSpPr>
          <p:cNvPr id="30724"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0725"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30726" name="TextBox 22"/>
          <p:cNvSpPr txBox="1">
            <a:spLocks noChangeArrowheads="1"/>
          </p:cNvSpPr>
          <p:nvPr/>
        </p:nvSpPr>
        <p:spPr bwMode="auto">
          <a:xfrm>
            <a:off x="863600" y="1093788"/>
            <a:ext cx="1728788" cy="368300"/>
          </a:xfrm>
          <a:prstGeom prst="rect">
            <a:avLst/>
          </a:prstGeom>
          <a:noFill/>
          <a:ln w="9525">
            <a:noFill/>
            <a:miter lim="800000"/>
            <a:headEnd/>
            <a:tailEnd/>
          </a:ln>
        </p:spPr>
        <p:txBody>
          <a:bodyPr>
            <a:spAutoFit/>
          </a:bodyPr>
          <a:lstStyle/>
          <a:p>
            <a:r>
              <a:rPr lang="zh-CN" altLang="en-US" b="1">
                <a:solidFill>
                  <a:srgbClr val="FF0000"/>
                </a:solidFill>
              </a:rPr>
              <a:t>应收账款结构：</a:t>
            </a:r>
          </a:p>
        </p:txBody>
      </p:sp>
      <p:sp>
        <p:nvSpPr>
          <p:cNvPr id="7"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1D1DEAD0-AA44-41D8-B738-68DDBF8776C6}" type="slidenum">
              <a:rPr lang="zh-CN" altLang="en-US" sz="1200">
                <a:solidFill>
                  <a:srgbClr val="898989"/>
                </a:solidFill>
                <a:ea typeface="+mn-ea"/>
              </a:rPr>
              <a:pPr algn="r">
                <a:defRPr/>
              </a:pPr>
              <a:t>17</a:t>
            </a:fld>
            <a:endParaRPr lang="zh-CN" altLang="en-US" dirty="0">
              <a:ea typeface="宋体" pitchFamily="2" charset="-122"/>
            </a:endParaRPr>
          </a:p>
        </p:txBody>
      </p:sp>
      <p:sp>
        <p:nvSpPr>
          <p:cNvPr id="30728" name="TextBox 7"/>
          <p:cNvSpPr txBox="1">
            <a:spLocks noChangeArrowheads="1"/>
          </p:cNvSpPr>
          <p:nvPr/>
        </p:nvSpPr>
        <p:spPr bwMode="auto">
          <a:xfrm>
            <a:off x="1066800" y="1433513"/>
            <a:ext cx="6316663" cy="701675"/>
          </a:xfrm>
          <a:prstGeom prst="rect">
            <a:avLst/>
          </a:prstGeom>
          <a:noFill/>
          <a:ln w="9525">
            <a:noFill/>
            <a:miter lim="800000"/>
            <a:headEnd/>
            <a:tailEnd/>
          </a:ln>
        </p:spPr>
        <p:txBody>
          <a:bodyPr>
            <a:spAutoFit/>
          </a:bodyPr>
          <a:lstStyle/>
          <a:p>
            <a:pPr>
              <a:lnSpc>
                <a:spcPts val="2500"/>
              </a:lnSpc>
            </a:pPr>
            <a:r>
              <a:rPr lang="zh-CN" altLang="en-US" sz="1600"/>
              <a:t>       应收账款是指企业因赊销商品、材料、提供劳务等业务而形成的商业债券，它是企业向购买方提供商业信用的结果。</a:t>
            </a:r>
          </a:p>
        </p:txBody>
      </p:sp>
      <p:cxnSp>
        <p:nvCxnSpPr>
          <p:cNvPr id="10" name="直接箭头连接符 9"/>
          <p:cNvCxnSpPr/>
          <p:nvPr/>
        </p:nvCxnSpPr>
        <p:spPr>
          <a:xfrm>
            <a:off x="1577975" y="2784475"/>
            <a:ext cx="5330825" cy="1588"/>
          </a:xfrm>
          <a:prstGeom prst="straightConnector1">
            <a:avLst/>
          </a:prstGeom>
          <a:ln w="19050" cap="sq">
            <a:solidFill>
              <a:srgbClr val="FF0000"/>
            </a:solidFill>
            <a:beve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200000" flipV="1">
            <a:off x="3933032" y="2532856"/>
            <a:ext cx="488950" cy="142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0731" name="TextBox 13"/>
          <p:cNvSpPr txBox="1">
            <a:spLocks noChangeArrowheads="1"/>
          </p:cNvSpPr>
          <p:nvPr/>
        </p:nvSpPr>
        <p:spPr bwMode="auto">
          <a:xfrm>
            <a:off x="6397625" y="2200275"/>
            <a:ext cx="912813" cy="523875"/>
          </a:xfrm>
          <a:prstGeom prst="rect">
            <a:avLst/>
          </a:prstGeom>
          <a:noFill/>
          <a:ln w="9525">
            <a:noFill/>
            <a:miter lim="800000"/>
            <a:headEnd/>
            <a:tailEnd/>
          </a:ln>
        </p:spPr>
        <p:txBody>
          <a:bodyPr>
            <a:spAutoFit/>
          </a:bodyPr>
          <a:lstStyle/>
          <a:p>
            <a:pPr algn="ctr"/>
            <a:r>
              <a:rPr lang="zh-CN" altLang="en-US" sz="1400"/>
              <a:t>宽松的信用政策</a:t>
            </a:r>
          </a:p>
        </p:txBody>
      </p:sp>
      <p:sp>
        <p:nvSpPr>
          <p:cNvPr id="30732" name="TextBox 14"/>
          <p:cNvSpPr txBox="1">
            <a:spLocks noChangeArrowheads="1"/>
          </p:cNvSpPr>
          <p:nvPr/>
        </p:nvSpPr>
        <p:spPr bwMode="auto">
          <a:xfrm>
            <a:off x="1176338" y="2224088"/>
            <a:ext cx="912812" cy="523875"/>
          </a:xfrm>
          <a:prstGeom prst="rect">
            <a:avLst/>
          </a:prstGeom>
          <a:noFill/>
          <a:ln w="9525">
            <a:noFill/>
            <a:miter lim="800000"/>
            <a:headEnd/>
            <a:tailEnd/>
          </a:ln>
        </p:spPr>
        <p:txBody>
          <a:bodyPr>
            <a:spAutoFit/>
          </a:bodyPr>
          <a:lstStyle/>
          <a:p>
            <a:pPr algn="ctr"/>
            <a:r>
              <a:rPr lang="zh-CN" altLang="en-US" sz="1400"/>
              <a:t>紧缩的信用政策</a:t>
            </a:r>
          </a:p>
        </p:txBody>
      </p:sp>
      <p:sp>
        <p:nvSpPr>
          <p:cNvPr id="30733" name="TextBox 15"/>
          <p:cNvSpPr txBox="1">
            <a:spLocks noChangeArrowheads="1"/>
          </p:cNvSpPr>
          <p:nvPr/>
        </p:nvSpPr>
        <p:spPr bwMode="auto">
          <a:xfrm>
            <a:off x="4718050" y="2492375"/>
            <a:ext cx="1533525" cy="584200"/>
          </a:xfrm>
          <a:prstGeom prst="rect">
            <a:avLst/>
          </a:prstGeom>
          <a:noFill/>
          <a:ln w="9525">
            <a:noFill/>
            <a:miter lim="800000"/>
            <a:headEnd/>
            <a:tailEnd/>
          </a:ln>
        </p:spPr>
        <p:txBody>
          <a:bodyPr>
            <a:spAutoFit/>
          </a:bodyPr>
          <a:lstStyle/>
          <a:p>
            <a:pPr algn="ctr"/>
            <a:r>
              <a:rPr lang="zh-CN" altLang="en-US" sz="1600"/>
              <a:t>销售扩大、应收账款激增</a:t>
            </a:r>
          </a:p>
        </p:txBody>
      </p:sp>
      <p:sp>
        <p:nvSpPr>
          <p:cNvPr id="30734" name="TextBox 16"/>
          <p:cNvSpPr txBox="1">
            <a:spLocks noChangeArrowheads="1"/>
          </p:cNvSpPr>
          <p:nvPr/>
        </p:nvSpPr>
        <p:spPr bwMode="auto">
          <a:xfrm>
            <a:off x="2308225" y="2455863"/>
            <a:ext cx="1533525" cy="584200"/>
          </a:xfrm>
          <a:prstGeom prst="rect">
            <a:avLst/>
          </a:prstGeom>
          <a:noFill/>
          <a:ln w="9525">
            <a:noFill/>
            <a:miter lim="800000"/>
            <a:headEnd/>
            <a:tailEnd/>
          </a:ln>
        </p:spPr>
        <p:txBody>
          <a:bodyPr>
            <a:spAutoFit/>
          </a:bodyPr>
          <a:lstStyle/>
          <a:p>
            <a:pPr algn="ctr"/>
            <a:r>
              <a:rPr lang="zh-CN" altLang="en-US" sz="1600"/>
              <a:t>销售减少、应收账款减少</a:t>
            </a:r>
          </a:p>
        </p:txBody>
      </p:sp>
      <p:cxnSp>
        <p:nvCxnSpPr>
          <p:cNvPr id="22" name="直接箭头连接符 21"/>
          <p:cNvCxnSpPr>
            <a:stCxn id="30733" idx="2"/>
          </p:cNvCxnSpPr>
          <p:nvPr/>
        </p:nvCxnSpPr>
        <p:spPr>
          <a:xfrm rot="5400000">
            <a:off x="3969544" y="1926431"/>
            <a:ext cx="365125" cy="2665413"/>
          </a:xfrm>
          <a:prstGeom prst="straightConnector1">
            <a:avLst/>
          </a:prstGeom>
          <a:ln w="190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58900" y="3514725"/>
            <a:ext cx="2847975" cy="1695450"/>
          </a:xfrm>
          <a:prstGeom prst="rect">
            <a:avLst/>
          </a:prstGeom>
          <a:noFill/>
          <a:ln w="19050">
            <a:solidFill>
              <a:srgbClr val="FF0000"/>
            </a:solidFill>
            <a:prstDash val="solid"/>
          </a:ln>
        </p:spPr>
        <p:txBody>
          <a:bodyPr>
            <a:spAutoFit/>
          </a:bodyPr>
          <a:lstStyle/>
          <a:p>
            <a:pPr>
              <a:lnSpc>
                <a:spcPts val="2500"/>
              </a:lnSpc>
              <a:defRPr/>
            </a:pPr>
            <a:r>
              <a:rPr lang="en-US" altLang="zh-CN" sz="1400" dirty="0">
                <a:latin typeface="+mn-ea"/>
                <a:ea typeface="+mn-ea"/>
              </a:rPr>
              <a:t>1</a:t>
            </a:r>
            <a:r>
              <a:rPr lang="zh-CN" altLang="en-US" sz="1400" dirty="0">
                <a:latin typeface="+mn-ea"/>
                <a:ea typeface="+mn-ea"/>
              </a:rPr>
              <a:t>、占用大概的流动资金，企业资</a:t>
            </a:r>
            <a:endParaRPr lang="en-US" altLang="zh-CN" sz="1400" dirty="0">
              <a:latin typeface="+mn-ea"/>
              <a:ea typeface="+mn-ea"/>
            </a:endParaRPr>
          </a:p>
          <a:p>
            <a:pPr>
              <a:lnSpc>
                <a:spcPts val="2500"/>
              </a:lnSpc>
              <a:defRPr/>
            </a:pPr>
            <a:r>
              <a:rPr lang="en-US" altLang="zh-CN" sz="1400" dirty="0">
                <a:latin typeface="+mn-ea"/>
                <a:ea typeface="+mn-ea"/>
              </a:rPr>
              <a:t>      </a:t>
            </a:r>
            <a:r>
              <a:rPr lang="zh-CN" altLang="en-US" sz="1400" dirty="0">
                <a:latin typeface="+mn-ea"/>
                <a:ea typeface="+mn-ea"/>
              </a:rPr>
              <a:t>金压力巨大，增加有息债务规</a:t>
            </a:r>
            <a:endParaRPr lang="en-US" altLang="zh-CN" sz="1400" dirty="0">
              <a:latin typeface="+mn-ea"/>
              <a:ea typeface="+mn-ea"/>
            </a:endParaRPr>
          </a:p>
          <a:p>
            <a:pPr>
              <a:lnSpc>
                <a:spcPts val="2500"/>
              </a:lnSpc>
              <a:defRPr/>
            </a:pPr>
            <a:r>
              <a:rPr lang="en-US" altLang="zh-CN" sz="1400" dirty="0">
                <a:latin typeface="+mn-ea"/>
                <a:ea typeface="+mn-ea"/>
              </a:rPr>
              <a:t>      </a:t>
            </a:r>
            <a:r>
              <a:rPr lang="zh-CN" altLang="en-US" sz="1400" dirty="0">
                <a:latin typeface="+mn-ea"/>
                <a:ea typeface="+mn-ea"/>
              </a:rPr>
              <a:t>模，财务风险提高；</a:t>
            </a:r>
            <a:endParaRPr lang="en-US" altLang="zh-CN" sz="1400" dirty="0">
              <a:latin typeface="+mn-ea"/>
              <a:ea typeface="+mn-ea"/>
            </a:endParaRPr>
          </a:p>
          <a:p>
            <a:pPr>
              <a:lnSpc>
                <a:spcPts val="2500"/>
              </a:lnSpc>
              <a:defRPr/>
            </a:pPr>
            <a:r>
              <a:rPr lang="en-US" altLang="zh-CN" sz="1400" dirty="0">
                <a:latin typeface="+mn-ea"/>
                <a:ea typeface="+mn-ea"/>
              </a:rPr>
              <a:t>2</a:t>
            </a:r>
            <a:r>
              <a:rPr lang="zh-CN" altLang="en-US" sz="1400" dirty="0">
                <a:latin typeface="+mn-ea"/>
                <a:ea typeface="+mn-ea"/>
              </a:rPr>
              <a:t>、坏账发生的可能性增大，资产</a:t>
            </a:r>
            <a:endParaRPr lang="en-US" altLang="zh-CN" sz="1400" dirty="0">
              <a:latin typeface="+mn-ea"/>
              <a:ea typeface="+mn-ea"/>
            </a:endParaRPr>
          </a:p>
          <a:p>
            <a:pPr>
              <a:lnSpc>
                <a:spcPts val="2500"/>
              </a:lnSpc>
              <a:defRPr/>
            </a:pPr>
            <a:r>
              <a:rPr lang="en-US" altLang="zh-CN" sz="1400" dirty="0">
                <a:latin typeface="+mn-ea"/>
                <a:ea typeface="+mn-ea"/>
              </a:rPr>
              <a:t>     </a:t>
            </a:r>
            <a:r>
              <a:rPr lang="zh-CN" altLang="en-US" sz="1400" dirty="0">
                <a:latin typeface="+mn-ea"/>
                <a:ea typeface="+mn-ea"/>
              </a:rPr>
              <a:t>减值损失可能快速上升。</a:t>
            </a:r>
          </a:p>
        </p:txBody>
      </p:sp>
      <p:cxnSp>
        <p:nvCxnSpPr>
          <p:cNvPr id="27" name="直接箭头连接符 26"/>
          <p:cNvCxnSpPr>
            <a:stCxn id="24" idx="3"/>
          </p:cNvCxnSpPr>
          <p:nvPr/>
        </p:nvCxnSpPr>
        <p:spPr>
          <a:xfrm flipV="1">
            <a:off x="4206875" y="4356100"/>
            <a:ext cx="504825" cy="6350"/>
          </a:xfrm>
          <a:prstGeom prst="straightConnector1">
            <a:avLst/>
          </a:prstGeom>
          <a:ln w="190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30738" name="TextBox 30"/>
          <p:cNvSpPr txBox="1">
            <a:spLocks noChangeArrowheads="1"/>
          </p:cNvSpPr>
          <p:nvPr/>
        </p:nvSpPr>
        <p:spPr bwMode="auto">
          <a:xfrm>
            <a:off x="4900613" y="4062413"/>
            <a:ext cx="657225" cy="584200"/>
          </a:xfrm>
          <a:prstGeom prst="rect">
            <a:avLst/>
          </a:prstGeom>
          <a:noFill/>
          <a:ln w="9525">
            <a:noFill/>
            <a:miter lim="800000"/>
            <a:headEnd/>
            <a:tailEnd/>
          </a:ln>
        </p:spPr>
        <p:txBody>
          <a:bodyPr>
            <a:spAutoFit/>
          </a:bodyPr>
          <a:lstStyle/>
          <a:p>
            <a:r>
              <a:rPr lang="zh-CN" altLang="en-US" sz="1600"/>
              <a:t>三 个</a:t>
            </a:r>
            <a:endParaRPr lang="en-US" altLang="zh-CN" sz="1600"/>
          </a:p>
          <a:p>
            <a:r>
              <a:rPr lang="zh-CN" altLang="en-US" sz="1600"/>
              <a:t>维 度</a:t>
            </a:r>
          </a:p>
        </p:txBody>
      </p:sp>
      <p:sp>
        <p:nvSpPr>
          <p:cNvPr id="30739" name="TextBox 31"/>
          <p:cNvSpPr txBox="1">
            <a:spLocks noChangeArrowheads="1"/>
          </p:cNvSpPr>
          <p:nvPr/>
        </p:nvSpPr>
        <p:spPr bwMode="auto">
          <a:xfrm>
            <a:off x="5630863" y="3368675"/>
            <a:ext cx="2811462" cy="523875"/>
          </a:xfrm>
          <a:prstGeom prst="rect">
            <a:avLst/>
          </a:prstGeom>
          <a:noFill/>
          <a:ln w="9525">
            <a:noFill/>
            <a:miter lim="800000"/>
            <a:headEnd/>
            <a:tailEnd/>
          </a:ln>
        </p:spPr>
        <p:txBody>
          <a:bodyPr>
            <a:spAutoFit/>
          </a:bodyPr>
          <a:lstStyle/>
          <a:p>
            <a:r>
              <a:rPr lang="en-US" altLang="zh-CN" sz="1400"/>
              <a:t>1</a:t>
            </a:r>
            <a:r>
              <a:rPr lang="zh-CN" altLang="en-US" sz="1400"/>
              <a:t>、比较分析：应收账款变化幅度：</a:t>
            </a:r>
            <a:endParaRPr lang="en-US" altLang="zh-CN" sz="1400"/>
          </a:p>
          <a:p>
            <a:r>
              <a:rPr lang="en-US" altLang="zh-CN" sz="1400"/>
              <a:t>      </a:t>
            </a:r>
            <a:r>
              <a:rPr lang="zh-CN" altLang="en-US" sz="1400"/>
              <a:t>销售收入变化幅度；</a:t>
            </a:r>
          </a:p>
        </p:txBody>
      </p:sp>
      <p:sp>
        <p:nvSpPr>
          <p:cNvPr id="30740" name="TextBox 32"/>
          <p:cNvSpPr txBox="1">
            <a:spLocks noChangeArrowheads="1"/>
          </p:cNvSpPr>
          <p:nvPr/>
        </p:nvSpPr>
        <p:spPr bwMode="auto">
          <a:xfrm>
            <a:off x="5630863" y="4013200"/>
            <a:ext cx="2811462" cy="739775"/>
          </a:xfrm>
          <a:prstGeom prst="rect">
            <a:avLst/>
          </a:prstGeom>
          <a:noFill/>
          <a:ln w="9525">
            <a:noFill/>
            <a:miter lim="800000"/>
            <a:headEnd/>
            <a:tailEnd/>
          </a:ln>
        </p:spPr>
        <p:txBody>
          <a:bodyPr>
            <a:spAutoFit/>
          </a:bodyPr>
          <a:lstStyle/>
          <a:p>
            <a:r>
              <a:rPr lang="en-US" altLang="zh-CN" sz="1400"/>
              <a:t>2</a:t>
            </a:r>
            <a:r>
              <a:rPr lang="zh-CN" altLang="en-US" sz="1400"/>
              <a:t>、结构分析：本企业应收账款占</a:t>
            </a:r>
            <a:endParaRPr lang="en-US" altLang="zh-CN" sz="1400"/>
          </a:p>
          <a:p>
            <a:r>
              <a:rPr lang="en-US" altLang="zh-CN" sz="1400"/>
              <a:t>      </a:t>
            </a:r>
            <a:r>
              <a:rPr lang="zh-CN" altLang="en-US" sz="1400"/>
              <a:t>比：行业领先企业应收账款占</a:t>
            </a:r>
            <a:endParaRPr lang="en-US" altLang="zh-CN" sz="1400"/>
          </a:p>
          <a:p>
            <a:r>
              <a:rPr lang="en-US" altLang="zh-CN" sz="1400"/>
              <a:t>      </a:t>
            </a:r>
            <a:r>
              <a:rPr lang="zh-CN" altLang="en-US" sz="1400"/>
              <a:t>比；</a:t>
            </a:r>
          </a:p>
        </p:txBody>
      </p:sp>
      <p:sp>
        <p:nvSpPr>
          <p:cNvPr id="30741" name="TextBox 33"/>
          <p:cNvSpPr txBox="1">
            <a:spLocks noChangeArrowheads="1"/>
          </p:cNvSpPr>
          <p:nvPr/>
        </p:nvSpPr>
        <p:spPr bwMode="auto">
          <a:xfrm>
            <a:off x="5630863" y="4889500"/>
            <a:ext cx="2811462" cy="523875"/>
          </a:xfrm>
          <a:prstGeom prst="rect">
            <a:avLst/>
          </a:prstGeom>
          <a:noFill/>
          <a:ln w="9525">
            <a:noFill/>
            <a:miter lim="800000"/>
            <a:headEnd/>
            <a:tailEnd/>
          </a:ln>
        </p:spPr>
        <p:txBody>
          <a:bodyPr>
            <a:spAutoFit/>
          </a:bodyPr>
          <a:lstStyle/>
          <a:p>
            <a:r>
              <a:rPr lang="en-US" altLang="zh-CN" sz="1400"/>
              <a:t>3</a:t>
            </a:r>
            <a:r>
              <a:rPr lang="zh-CN" altLang="en-US" sz="1400"/>
              <a:t>、账龄分析：分析债权时间，判</a:t>
            </a:r>
            <a:endParaRPr lang="en-US" altLang="zh-CN" sz="1400"/>
          </a:p>
          <a:p>
            <a:r>
              <a:rPr lang="en-US" altLang="zh-CN" sz="1400"/>
              <a:t>      </a:t>
            </a:r>
            <a:r>
              <a:rPr lang="zh-CN" altLang="en-US" sz="1400"/>
              <a:t>断债权质量。</a:t>
            </a:r>
          </a:p>
        </p:txBody>
      </p:sp>
      <p:grpSp>
        <p:nvGrpSpPr>
          <p:cNvPr id="30742" name="Group 5"/>
          <p:cNvGrpSpPr>
            <a:grpSpLocks/>
          </p:cNvGrpSpPr>
          <p:nvPr/>
        </p:nvGrpSpPr>
        <p:grpSpPr bwMode="auto">
          <a:xfrm>
            <a:off x="7383463" y="1543050"/>
            <a:ext cx="1439862" cy="1235075"/>
            <a:chOff x="2576" y="2096"/>
            <a:chExt cx="1585" cy="1585"/>
          </a:xfrm>
        </p:grpSpPr>
        <p:sp>
          <p:nvSpPr>
            <p:cNvPr id="30744" name="Freeform 6"/>
            <p:cNvSpPr>
              <a:spLocks/>
            </p:cNvSpPr>
            <p:nvPr/>
          </p:nvSpPr>
          <p:spPr bwMode="auto">
            <a:xfrm>
              <a:off x="2717" y="2173"/>
              <a:ext cx="435" cy="779"/>
            </a:xfrm>
            <a:custGeom>
              <a:avLst/>
              <a:gdLst>
                <a:gd name="T0" fmla="*/ 395 w 435"/>
                <a:gd name="T1" fmla="*/ 60 h 779"/>
                <a:gd name="T2" fmla="*/ 287 w 435"/>
                <a:gd name="T3" fmla="*/ 82 h 779"/>
                <a:gd name="T4" fmla="*/ 163 w 435"/>
                <a:gd name="T5" fmla="*/ 38 h 779"/>
                <a:gd name="T6" fmla="*/ 135 w 435"/>
                <a:gd name="T7" fmla="*/ 44 h 779"/>
                <a:gd name="T8" fmla="*/ 146 w 435"/>
                <a:gd name="T9" fmla="*/ 16 h 779"/>
                <a:gd name="T10" fmla="*/ 90 w 435"/>
                <a:gd name="T11" fmla="*/ 22 h 779"/>
                <a:gd name="T12" fmla="*/ 113 w 435"/>
                <a:gd name="T13" fmla="*/ 16 h 779"/>
                <a:gd name="T14" fmla="*/ 90 w 435"/>
                <a:gd name="T15" fmla="*/ 49 h 779"/>
                <a:gd name="T16" fmla="*/ 113 w 435"/>
                <a:gd name="T17" fmla="*/ 44 h 779"/>
                <a:gd name="T18" fmla="*/ 101 w 435"/>
                <a:gd name="T19" fmla="*/ 109 h 779"/>
                <a:gd name="T20" fmla="*/ 118 w 435"/>
                <a:gd name="T21" fmla="*/ 98 h 779"/>
                <a:gd name="T22" fmla="*/ 113 w 435"/>
                <a:gd name="T23" fmla="*/ 120 h 779"/>
                <a:gd name="T24" fmla="*/ 135 w 435"/>
                <a:gd name="T25" fmla="*/ 104 h 779"/>
                <a:gd name="T26" fmla="*/ 135 w 435"/>
                <a:gd name="T27" fmla="*/ 104 h 779"/>
                <a:gd name="T28" fmla="*/ 130 w 435"/>
                <a:gd name="T29" fmla="*/ 120 h 779"/>
                <a:gd name="T30" fmla="*/ 130 w 435"/>
                <a:gd name="T31" fmla="*/ 131 h 779"/>
                <a:gd name="T32" fmla="*/ 113 w 435"/>
                <a:gd name="T33" fmla="*/ 170 h 779"/>
                <a:gd name="T34" fmla="*/ 135 w 435"/>
                <a:gd name="T35" fmla="*/ 148 h 779"/>
                <a:gd name="T36" fmla="*/ 135 w 435"/>
                <a:gd name="T37" fmla="*/ 159 h 779"/>
                <a:gd name="T38" fmla="*/ 135 w 435"/>
                <a:gd name="T39" fmla="*/ 170 h 779"/>
                <a:gd name="T40" fmla="*/ 124 w 435"/>
                <a:gd name="T41" fmla="*/ 213 h 779"/>
                <a:gd name="T42" fmla="*/ 79 w 435"/>
                <a:gd name="T43" fmla="*/ 285 h 779"/>
                <a:gd name="T44" fmla="*/ 79 w 435"/>
                <a:gd name="T45" fmla="*/ 334 h 779"/>
                <a:gd name="T46" fmla="*/ 68 w 435"/>
                <a:gd name="T47" fmla="*/ 318 h 779"/>
                <a:gd name="T48" fmla="*/ 22 w 435"/>
                <a:gd name="T49" fmla="*/ 290 h 779"/>
                <a:gd name="T50" fmla="*/ 6 w 435"/>
                <a:gd name="T51" fmla="*/ 329 h 779"/>
                <a:gd name="T52" fmla="*/ 45 w 435"/>
                <a:gd name="T53" fmla="*/ 449 h 779"/>
                <a:gd name="T54" fmla="*/ 84 w 435"/>
                <a:gd name="T55" fmla="*/ 498 h 779"/>
                <a:gd name="T56" fmla="*/ 107 w 435"/>
                <a:gd name="T57" fmla="*/ 509 h 779"/>
                <a:gd name="T58" fmla="*/ 180 w 435"/>
                <a:gd name="T59" fmla="*/ 696 h 779"/>
                <a:gd name="T60" fmla="*/ 287 w 435"/>
                <a:gd name="T61" fmla="*/ 778 h 779"/>
                <a:gd name="T62" fmla="*/ 333 w 435"/>
                <a:gd name="T63" fmla="*/ 679 h 779"/>
                <a:gd name="T64" fmla="*/ 378 w 435"/>
                <a:gd name="T65" fmla="*/ 608 h 779"/>
                <a:gd name="T66" fmla="*/ 400 w 435"/>
                <a:gd name="T67" fmla="*/ 504 h 779"/>
                <a:gd name="T68" fmla="*/ 338 w 435"/>
                <a:gd name="T69" fmla="*/ 625 h 779"/>
                <a:gd name="T70" fmla="*/ 270 w 435"/>
                <a:gd name="T71" fmla="*/ 630 h 779"/>
                <a:gd name="T72" fmla="*/ 186 w 435"/>
                <a:gd name="T73" fmla="*/ 575 h 779"/>
                <a:gd name="T74" fmla="*/ 158 w 435"/>
                <a:gd name="T75" fmla="*/ 466 h 779"/>
                <a:gd name="T76" fmla="*/ 101 w 435"/>
                <a:gd name="T77" fmla="*/ 383 h 779"/>
                <a:gd name="T78" fmla="*/ 163 w 435"/>
                <a:gd name="T79" fmla="*/ 367 h 779"/>
                <a:gd name="T80" fmla="*/ 237 w 435"/>
                <a:gd name="T81" fmla="*/ 334 h 779"/>
                <a:gd name="T82" fmla="*/ 231 w 435"/>
                <a:gd name="T83" fmla="*/ 383 h 779"/>
                <a:gd name="T84" fmla="*/ 304 w 435"/>
                <a:gd name="T85" fmla="*/ 389 h 779"/>
                <a:gd name="T86" fmla="*/ 366 w 435"/>
                <a:gd name="T87" fmla="*/ 345 h 779"/>
                <a:gd name="T88" fmla="*/ 372 w 435"/>
                <a:gd name="T89" fmla="*/ 318 h 779"/>
                <a:gd name="T90" fmla="*/ 383 w 435"/>
                <a:gd name="T91" fmla="*/ 329 h 779"/>
                <a:gd name="T92" fmla="*/ 400 w 435"/>
                <a:gd name="T93" fmla="*/ 246 h 779"/>
                <a:gd name="T94" fmla="*/ 349 w 435"/>
                <a:gd name="T95" fmla="*/ 219 h 779"/>
                <a:gd name="T96" fmla="*/ 400 w 435"/>
                <a:gd name="T97" fmla="*/ 186 h 779"/>
                <a:gd name="T98" fmla="*/ 434 w 435"/>
                <a:gd name="T99" fmla="*/ 148 h 779"/>
                <a:gd name="T100" fmla="*/ 417 w 435"/>
                <a:gd name="T101" fmla="*/ 82 h 779"/>
                <a:gd name="T102" fmla="*/ 406 w 435"/>
                <a:gd name="T103" fmla="*/ 49 h 7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35"/>
                <a:gd name="T157" fmla="*/ 0 h 779"/>
                <a:gd name="T158" fmla="*/ 435 w 435"/>
                <a:gd name="T159" fmla="*/ 779 h 7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35" h="779">
                  <a:moveTo>
                    <a:pt x="406" y="49"/>
                  </a:moveTo>
                  <a:lnTo>
                    <a:pt x="395" y="60"/>
                  </a:lnTo>
                  <a:lnTo>
                    <a:pt x="338" y="76"/>
                  </a:lnTo>
                  <a:lnTo>
                    <a:pt x="287" y="82"/>
                  </a:lnTo>
                  <a:lnTo>
                    <a:pt x="203" y="16"/>
                  </a:lnTo>
                  <a:lnTo>
                    <a:pt x="163" y="38"/>
                  </a:lnTo>
                  <a:lnTo>
                    <a:pt x="124" y="66"/>
                  </a:lnTo>
                  <a:lnTo>
                    <a:pt x="135" y="44"/>
                  </a:lnTo>
                  <a:lnTo>
                    <a:pt x="135" y="27"/>
                  </a:lnTo>
                  <a:lnTo>
                    <a:pt x="146" y="16"/>
                  </a:lnTo>
                  <a:lnTo>
                    <a:pt x="118" y="0"/>
                  </a:lnTo>
                  <a:lnTo>
                    <a:pt x="90" y="22"/>
                  </a:lnTo>
                  <a:lnTo>
                    <a:pt x="90" y="27"/>
                  </a:lnTo>
                  <a:lnTo>
                    <a:pt x="113" y="16"/>
                  </a:lnTo>
                  <a:lnTo>
                    <a:pt x="90" y="44"/>
                  </a:lnTo>
                  <a:lnTo>
                    <a:pt x="90" y="49"/>
                  </a:lnTo>
                  <a:lnTo>
                    <a:pt x="96" y="55"/>
                  </a:lnTo>
                  <a:lnTo>
                    <a:pt x="113" y="44"/>
                  </a:lnTo>
                  <a:lnTo>
                    <a:pt x="96" y="82"/>
                  </a:lnTo>
                  <a:lnTo>
                    <a:pt x="101" y="109"/>
                  </a:lnTo>
                  <a:lnTo>
                    <a:pt x="124" y="93"/>
                  </a:lnTo>
                  <a:lnTo>
                    <a:pt x="118" y="98"/>
                  </a:lnTo>
                  <a:lnTo>
                    <a:pt x="107" y="115"/>
                  </a:lnTo>
                  <a:lnTo>
                    <a:pt x="113" y="120"/>
                  </a:lnTo>
                  <a:lnTo>
                    <a:pt x="135" y="104"/>
                  </a:lnTo>
                  <a:lnTo>
                    <a:pt x="130" y="120"/>
                  </a:lnTo>
                  <a:lnTo>
                    <a:pt x="101" y="153"/>
                  </a:lnTo>
                  <a:lnTo>
                    <a:pt x="130" y="131"/>
                  </a:lnTo>
                  <a:lnTo>
                    <a:pt x="118" y="148"/>
                  </a:lnTo>
                  <a:lnTo>
                    <a:pt x="113" y="170"/>
                  </a:lnTo>
                  <a:lnTo>
                    <a:pt x="135" y="148"/>
                  </a:lnTo>
                  <a:lnTo>
                    <a:pt x="118" y="175"/>
                  </a:lnTo>
                  <a:lnTo>
                    <a:pt x="135" y="159"/>
                  </a:lnTo>
                  <a:lnTo>
                    <a:pt x="135" y="164"/>
                  </a:lnTo>
                  <a:lnTo>
                    <a:pt x="135" y="170"/>
                  </a:lnTo>
                  <a:lnTo>
                    <a:pt x="118" y="213"/>
                  </a:lnTo>
                  <a:lnTo>
                    <a:pt x="124" y="213"/>
                  </a:lnTo>
                  <a:lnTo>
                    <a:pt x="118" y="230"/>
                  </a:lnTo>
                  <a:lnTo>
                    <a:pt x="79" y="285"/>
                  </a:lnTo>
                  <a:lnTo>
                    <a:pt x="73" y="312"/>
                  </a:lnTo>
                  <a:lnTo>
                    <a:pt x="79" y="334"/>
                  </a:lnTo>
                  <a:lnTo>
                    <a:pt x="73" y="334"/>
                  </a:lnTo>
                  <a:lnTo>
                    <a:pt x="68" y="318"/>
                  </a:lnTo>
                  <a:lnTo>
                    <a:pt x="45" y="290"/>
                  </a:lnTo>
                  <a:lnTo>
                    <a:pt x="22" y="290"/>
                  </a:lnTo>
                  <a:lnTo>
                    <a:pt x="0" y="312"/>
                  </a:lnTo>
                  <a:lnTo>
                    <a:pt x="6" y="329"/>
                  </a:lnTo>
                  <a:lnTo>
                    <a:pt x="34" y="400"/>
                  </a:lnTo>
                  <a:lnTo>
                    <a:pt x="45" y="449"/>
                  </a:lnTo>
                  <a:lnTo>
                    <a:pt x="68" y="498"/>
                  </a:lnTo>
                  <a:lnTo>
                    <a:pt x="84" y="498"/>
                  </a:lnTo>
                  <a:lnTo>
                    <a:pt x="90" y="477"/>
                  </a:lnTo>
                  <a:lnTo>
                    <a:pt x="107" y="509"/>
                  </a:lnTo>
                  <a:lnTo>
                    <a:pt x="152" y="586"/>
                  </a:lnTo>
                  <a:lnTo>
                    <a:pt x="180" y="696"/>
                  </a:lnTo>
                  <a:lnTo>
                    <a:pt x="231" y="740"/>
                  </a:lnTo>
                  <a:lnTo>
                    <a:pt x="287" y="778"/>
                  </a:lnTo>
                  <a:lnTo>
                    <a:pt x="293" y="756"/>
                  </a:lnTo>
                  <a:lnTo>
                    <a:pt x="333" y="679"/>
                  </a:lnTo>
                  <a:lnTo>
                    <a:pt x="372" y="608"/>
                  </a:lnTo>
                  <a:lnTo>
                    <a:pt x="378" y="608"/>
                  </a:lnTo>
                  <a:lnTo>
                    <a:pt x="400" y="575"/>
                  </a:lnTo>
                  <a:lnTo>
                    <a:pt x="400" y="504"/>
                  </a:lnTo>
                  <a:lnTo>
                    <a:pt x="338" y="625"/>
                  </a:lnTo>
                  <a:lnTo>
                    <a:pt x="338" y="603"/>
                  </a:lnTo>
                  <a:lnTo>
                    <a:pt x="270" y="630"/>
                  </a:lnTo>
                  <a:lnTo>
                    <a:pt x="192" y="608"/>
                  </a:lnTo>
                  <a:lnTo>
                    <a:pt x="186" y="575"/>
                  </a:lnTo>
                  <a:lnTo>
                    <a:pt x="180" y="542"/>
                  </a:lnTo>
                  <a:lnTo>
                    <a:pt x="158" y="466"/>
                  </a:lnTo>
                  <a:lnTo>
                    <a:pt x="130" y="383"/>
                  </a:lnTo>
                  <a:lnTo>
                    <a:pt x="101" y="383"/>
                  </a:lnTo>
                  <a:lnTo>
                    <a:pt x="135" y="372"/>
                  </a:lnTo>
                  <a:lnTo>
                    <a:pt x="163" y="367"/>
                  </a:lnTo>
                  <a:lnTo>
                    <a:pt x="254" y="307"/>
                  </a:lnTo>
                  <a:lnTo>
                    <a:pt x="237" y="334"/>
                  </a:lnTo>
                  <a:lnTo>
                    <a:pt x="225" y="367"/>
                  </a:lnTo>
                  <a:lnTo>
                    <a:pt x="231" y="383"/>
                  </a:lnTo>
                  <a:lnTo>
                    <a:pt x="254" y="400"/>
                  </a:lnTo>
                  <a:lnTo>
                    <a:pt x="304" y="389"/>
                  </a:lnTo>
                  <a:lnTo>
                    <a:pt x="338" y="372"/>
                  </a:lnTo>
                  <a:lnTo>
                    <a:pt x="366" y="345"/>
                  </a:lnTo>
                  <a:lnTo>
                    <a:pt x="366" y="340"/>
                  </a:lnTo>
                  <a:lnTo>
                    <a:pt x="372" y="318"/>
                  </a:lnTo>
                  <a:lnTo>
                    <a:pt x="366" y="296"/>
                  </a:lnTo>
                  <a:lnTo>
                    <a:pt x="383" y="329"/>
                  </a:lnTo>
                  <a:lnTo>
                    <a:pt x="400" y="334"/>
                  </a:lnTo>
                  <a:lnTo>
                    <a:pt x="400" y="246"/>
                  </a:lnTo>
                  <a:lnTo>
                    <a:pt x="349" y="230"/>
                  </a:lnTo>
                  <a:lnTo>
                    <a:pt x="349" y="219"/>
                  </a:lnTo>
                  <a:lnTo>
                    <a:pt x="400" y="235"/>
                  </a:lnTo>
                  <a:lnTo>
                    <a:pt x="400" y="186"/>
                  </a:lnTo>
                  <a:lnTo>
                    <a:pt x="434" y="186"/>
                  </a:lnTo>
                  <a:lnTo>
                    <a:pt x="434" y="148"/>
                  </a:lnTo>
                  <a:lnTo>
                    <a:pt x="428" y="120"/>
                  </a:lnTo>
                  <a:lnTo>
                    <a:pt x="417" y="82"/>
                  </a:lnTo>
                  <a:lnTo>
                    <a:pt x="406" y="49"/>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45" name="Freeform 7"/>
            <p:cNvSpPr>
              <a:spLocks/>
            </p:cNvSpPr>
            <p:nvPr/>
          </p:nvSpPr>
          <p:spPr bwMode="auto">
            <a:xfrm>
              <a:off x="2711" y="2458"/>
              <a:ext cx="407" cy="500"/>
            </a:xfrm>
            <a:custGeom>
              <a:avLst/>
              <a:gdLst>
                <a:gd name="T0" fmla="*/ 181 w 407"/>
                <a:gd name="T1" fmla="*/ 400 h 500"/>
                <a:gd name="T2" fmla="*/ 181 w 407"/>
                <a:gd name="T3" fmla="*/ 416 h 500"/>
                <a:gd name="T4" fmla="*/ 231 w 407"/>
                <a:gd name="T5" fmla="*/ 455 h 500"/>
                <a:gd name="T6" fmla="*/ 282 w 407"/>
                <a:gd name="T7" fmla="*/ 493 h 500"/>
                <a:gd name="T8" fmla="*/ 299 w 407"/>
                <a:gd name="T9" fmla="*/ 499 h 500"/>
                <a:gd name="T10" fmla="*/ 299 w 407"/>
                <a:gd name="T11" fmla="*/ 493 h 500"/>
                <a:gd name="T12" fmla="*/ 305 w 407"/>
                <a:gd name="T13" fmla="*/ 488 h 500"/>
                <a:gd name="T14" fmla="*/ 322 w 407"/>
                <a:gd name="T15" fmla="*/ 444 h 500"/>
                <a:gd name="T16" fmla="*/ 327 w 407"/>
                <a:gd name="T17" fmla="*/ 433 h 500"/>
                <a:gd name="T18" fmla="*/ 344 w 407"/>
                <a:gd name="T19" fmla="*/ 389 h 500"/>
                <a:gd name="T20" fmla="*/ 378 w 407"/>
                <a:gd name="T21" fmla="*/ 345 h 500"/>
                <a:gd name="T22" fmla="*/ 406 w 407"/>
                <a:gd name="T23" fmla="*/ 307 h 500"/>
                <a:gd name="T24" fmla="*/ 406 w 407"/>
                <a:gd name="T25" fmla="*/ 290 h 500"/>
                <a:gd name="T26" fmla="*/ 384 w 407"/>
                <a:gd name="T27" fmla="*/ 323 h 500"/>
                <a:gd name="T28" fmla="*/ 378 w 407"/>
                <a:gd name="T29" fmla="*/ 323 h 500"/>
                <a:gd name="T30" fmla="*/ 339 w 407"/>
                <a:gd name="T31" fmla="*/ 394 h 500"/>
                <a:gd name="T32" fmla="*/ 299 w 407"/>
                <a:gd name="T33" fmla="*/ 471 h 500"/>
                <a:gd name="T34" fmla="*/ 299 w 407"/>
                <a:gd name="T35" fmla="*/ 488 h 500"/>
                <a:gd name="T36" fmla="*/ 282 w 407"/>
                <a:gd name="T37" fmla="*/ 477 h 500"/>
                <a:gd name="T38" fmla="*/ 271 w 407"/>
                <a:gd name="T39" fmla="*/ 477 h 500"/>
                <a:gd name="T40" fmla="*/ 214 w 407"/>
                <a:gd name="T41" fmla="*/ 433 h 500"/>
                <a:gd name="T42" fmla="*/ 186 w 407"/>
                <a:gd name="T43" fmla="*/ 411 h 500"/>
                <a:gd name="T44" fmla="*/ 181 w 407"/>
                <a:gd name="T45" fmla="*/ 378 h 500"/>
                <a:gd name="T46" fmla="*/ 169 w 407"/>
                <a:gd name="T47" fmla="*/ 345 h 500"/>
                <a:gd name="T48" fmla="*/ 141 w 407"/>
                <a:gd name="T49" fmla="*/ 268 h 500"/>
                <a:gd name="T50" fmla="*/ 96 w 407"/>
                <a:gd name="T51" fmla="*/ 192 h 500"/>
                <a:gd name="T52" fmla="*/ 90 w 407"/>
                <a:gd name="T53" fmla="*/ 213 h 500"/>
                <a:gd name="T54" fmla="*/ 74 w 407"/>
                <a:gd name="T55" fmla="*/ 203 h 500"/>
                <a:gd name="T56" fmla="*/ 62 w 407"/>
                <a:gd name="T57" fmla="*/ 175 h 500"/>
                <a:gd name="T58" fmla="*/ 51 w 407"/>
                <a:gd name="T59" fmla="*/ 148 h 500"/>
                <a:gd name="T60" fmla="*/ 45 w 407"/>
                <a:gd name="T61" fmla="*/ 126 h 500"/>
                <a:gd name="T62" fmla="*/ 45 w 407"/>
                <a:gd name="T63" fmla="*/ 115 h 500"/>
                <a:gd name="T64" fmla="*/ 12 w 407"/>
                <a:gd name="T65" fmla="*/ 44 h 500"/>
                <a:gd name="T66" fmla="*/ 12 w 407"/>
                <a:gd name="T67" fmla="*/ 27 h 500"/>
                <a:gd name="T68" fmla="*/ 17 w 407"/>
                <a:gd name="T69" fmla="*/ 16 h 500"/>
                <a:gd name="T70" fmla="*/ 23 w 407"/>
                <a:gd name="T71" fmla="*/ 16 h 500"/>
                <a:gd name="T72" fmla="*/ 34 w 407"/>
                <a:gd name="T73" fmla="*/ 11 h 500"/>
                <a:gd name="T74" fmla="*/ 45 w 407"/>
                <a:gd name="T75" fmla="*/ 5 h 500"/>
                <a:gd name="T76" fmla="*/ 62 w 407"/>
                <a:gd name="T77" fmla="*/ 22 h 500"/>
                <a:gd name="T78" fmla="*/ 74 w 407"/>
                <a:gd name="T79" fmla="*/ 38 h 500"/>
                <a:gd name="T80" fmla="*/ 79 w 407"/>
                <a:gd name="T81" fmla="*/ 49 h 500"/>
                <a:gd name="T82" fmla="*/ 85 w 407"/>
                <a:gd name="T83" fmla="*/ 49 h 500"/>
                <a:gd name="T84" fmla="*/ 74 w 407"/>
                <a:gd name="T85" fmla="*/ 33 h 500"/>
                <a:gd name="T86" fmla="*/ 62 w 407"/>
                <a:gd name="T87" fmla="*/ 16 h 500"/>
                <a:gd name="T88" fmla="*/ 45 w 407"/>
                <a:gd name="T89" fmla="*/ 0 h 500"/>
                <a:gd name="T90" fmla="*/ 28 w 407"/>
                <a:gd name="T91" fmla="*/ 0 h 500"/>
                <a:gd name="T92" fmla="*/ 0 w 407"/>
                <a:gd name="T93" fmla="*/ 22 h 500"/>
                <a:gd name="T94" fmla="*/ 6 w 407"/>
                <a:gd name="T95" fmla="*/ 55 h 500"/>
                <a:gd name="T96" fmla="*/ 23 w 407"/>
                <a:gd name="T97" fmla="*/ 87 h 500"/>
                <a:gd name="T98" fmla="*/ 34 w 407"/>
                <a:gd name="T99" fmla="*/ 126 h 500"/>
                <a:gd name="T100" fmla="*/ 51 w 407"/>
                <a:gd name="T101" fmla="*/ 175 h 500"/>
                <a:gd name="T102" fmla="*/ 62 w 407"/>
                <a:gd name="T103" fmla="*/ 224 h 500"/>
                <a:gd name="T104" fmla="*/ 74 w 407"/>
                <a:gd name="T105" fmla="*/ 230 h 500"/>
                <a:gd name="T106" fmla="*/ 85 w 407"/>
                <a:gd name="T107" fmla="*/ 235 h 500"/>
                <a:gd name="T108" fmla="*/ 96 w 407"/>
                <a:gd name="T109" fmla="*/ 235 h 500"/>
                <a:gd name="T110" fmla="*/ 107 w 407"/>
                <a:gd name="T111" fmla="*/ 235 h 500"/>
                <a:gd name="T112" fmla="*/ 136 w 407"/>
                <a:gd name="T113" fmla="*/ 279 h 500"/>
                <a:gd name="T114" fmla="*/ 158 w 407"/>
                <a:gd name="T115" fmla="*/ 323 h 500"/>
                <a:gd name="T116" fmla="*/ 181 w 407"/>
                <a:gd name="T117" fmla="*/ 400 h 500"/>
                <a:gd name="T118" fmla="*/ 181 w 407"/>
                <a:gd name="T119" fmla="*/ 400 h 5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07"/>
                <a:gd name="T181" fmla="*/ 0 h 500"/>
                <a:gd name="T182" fmla="*/ 407 w 407"/>
                <a:gd name="T183" fmla="*/ 500 h 5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07" h="500">
                  <a:moveTo>
                    <a:pt x="181" y="400"/>
                  </a:moveTo>
                  <a:lnTo>
                    <a:pt x="181" y="416"/>
                  </a:lnTo>
                  <a:lnTo>
                    <a:pt x="231" y="455"/>
                  </a:lnTo>
                  <a:lnTo>
                    <a:pt x="282" y="493"/>
                  </a:lnTo>
                  <a:lnTo>
                    <a:pt x="299" y="499"/>
                  </a:lnTo>
                  <a:lnTo>
                    <a:pt x="299" y="493"/>
                  </a:lnTo>
                  <a:lnTo>
                    <a:pt x="305" y="488"/>
                  </a:lnTo>
                  <a:lnTo>
                    <a:pt x="322" y="444"/>
                  </a:lnTo>
                  <a:lnTo>
                    <a:pt x="327" y="433"/>
                  </a:lnTo>
                  <a:lnTo>
                    <a:pt x="344" y="389"/>
                  </a:lnTo>
                  <a:lnTo>
                    <a:pt x="378" y="345"/>
                  </a:lnTo>
                  <a:lnTo>
                    <a:pt x="406" y="307"/>
                  </a:lnTo>
                  <a:lnTo>
                    <a:pt x="406" y="290"/>
                  </a:lnTo>
                  <a:lnTo>
                    <a:pt x="384" y="323"/>
                  </a:lnTo>
                  <a:lnTo>
                    <a:pt x="378" y="323"/>
                  </a:lnTo>
                  <a:lnTo>
                    <a:pt x="339" y="394"/>
                  </a:lnTo>
                  <a:lnTo>
                    <a:pt x="299" y="471"/>
                  </a:lnTo>
                  <a:lnTo>
                    <a:pt x="299" y="488"/>
                  </a:lnTo>
                  <a:lnTo>
                    <a:pt x="282" y="477"/>
                  </a:lnTo>
                  <a:lnTo>
                    <a:pt x="271" y="477"/>
                  </a:lnTo>
                  <a:lnTo>
                    <a:pt x="214" y="433"/>
                  </a:lnTo>
                  <a:lnTo>
                    <a:pt x="186" y="411"/>
                  </a:lnTo>
                  <a:lnTo>
                    <a:pt x="181" y="378"/>
                  </a:lnTo>
                  <a:lnTo>
                    <a:pt x="169" y="345"/>
                  </a:lnTo>
                  <a:lnTo>
                    <a:pt x="141" y="268"/>
                  </a:lnTo>
                  <a:lnTo>
                    <a:pt x="96" y="192"/>
                  </a:lnTo>
                  <a:lnTo>
                    <a:pt x="90" y="213"/>
                  </a:lnTo>
                  <a:lnTo>
                    <a:pt x="74" y="203"/>
                  </a:lnTo>
                  <a:lnTo>
                    <a:pt x="62" y="175"/>
                  </a:lnTo>
                  <a:lnTo>
                    <a:pt x="51" y="148"/>
                  </a:lnTo>
                  <a:lnTo>
                    <a:pt x="45" y="126"/>
                  </a:lnTo>
                  <a:lnTo>
                    <a:pt x="45" y="115"/>
                  </a:lnTo>
                  <a:lnTo>
                    <a:pt x="12" y="44"/>
                  </a:lnTo>
                  <a:lnTo>
                    <a:pt x="12" y="27"/>
                  </a:lnTo>
                  <a:lnTo>
                    <a:pt x="17" y="16"/>
                  </a:lnTo>
                  <a:lnTo>
                    <a:pt x="23" y="16"/>
                  </a:lnTo>
                  <a:lnTo>
                    <a:pt x="34" y="11"/>
                  </a:lnTo>
                  <a:lnTo>
                    <a:pt x="45" y="5"/>
                  </a:lnTo>
                  <a:lnTo>
                    <a:pt x="62" y="22"/>
                  </a:lnTo>
                  <a:lnTo>
                    <a:pt x="74" y="38"/>
                  </a:lnTo>
                  <a:lnTo>
                    <a:pt x="79" y="49"/>
                  </a:lnTo>
                  <a:lnTo>
                    <a:pt x="85" y="49"/>
                  </a:lnTo>
                  <a:lnTo>
                    <a:pt x="74" y="33"/>
                  </a:lnTo>
                  <a:lnTo>
                    <a:pt x="62" y="16"/>
                  </a:lnTo>
                  <a:lnTo>
                    <a:pt x="45" y="0"/>
                  </a:lnTo>
                  <a:lnTo>
                    <a:pt x="28" y="0"/>
                  </a:lnTo>
                  <a:lnTo>
                    <a:pt x="0" y="22"/>
                  </a:lnTo>
                  <a:lnTo>
                    <a:pt x="6" y="55"/>
                  </a:lnTo>
                  <a:lnTo>
                    <a:pt x="23" y="87"/>
                  </a:lnTo>
                  <a:lnTo>
                    <a:pt x="34" y="126"/>
                  </a:lnTo>
                  <a:lnTo>
                    <a:pt x="51" y="175"/>
                  </a:lnTo>
                  <a:lnTo>
                    <a:pt x="62" y="224"/>
                  </a:lnTo>
                  <a:lnTo>
                    <a:pt x="74" y="230"/>
                  </a:lnTo>
                  <a:lnTo>
                    <a:pt x="85" y="235"/>
                  </a:lnTo>
                  <a:lnTo>
                    <a:pt x="96" y="235"/>
                  </a:lnTo>
                  <a:lnTo>
                    <a:pt x="107" y="235"/>
                  </a:lnTo>
                  <a:lnTo>
                    <a:pt x="136" y="279"/>
                  </a:lnTo>
                  <a:lnTo>
                    <a:pt x="158" y="323"/>
                  </a:lnTo>
                  <a:lnTo>
                    <a:pt x="181" y="400"/>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grpSp>
          <p:nvGrpSpPr>
            <p:cNvPr id="30746" name="Group 8"/>
            <p:cNvGrpSpPr>
              <a:grpSpLocks/>
            </p:cNvGrpSpPr>
            <p:nvPr/>
          </p:nvGrpSpPr>
          <p:grpSpPr bwMode="auto">
            <a:xfrm>
              <a:off x="2768" y="2096"/>
              <a:ext cx="429" cy="412"/>
              <a:chOff x="2768" y="2096"/>
              <a:chExt cx="429" cy="412"/>
            </a:xfrm>
          </p:grpSpPr>
          <p:sp>
            <p:nvSpPr>
              <p:cNvPr id="30821" name="Freeform 9"/>
              <p:cNvSpPr>
                <a:spLocks/>
              </p:cNvSpPr>
              <p:nvPr/>
            </p:nvSpPr>
            <p:spPr bwMode="auto">
              <a:xfrm>
                <a:off x="2768" y="2145"/>
                <a:ext cx="356" cy="363"/>
              </a:xfrm>
              <a:custGeom>
                <a:avLst/>
                <a:gdLst>
                  <a:gd name="T0" fmla="*/ 22 w 356"/>
                  <a:gd name="T1" fmla="*/ 351 h 363"/>
                  <a:gd name="T2" fmla="*/ 22 w 356"/>
                  <a:gd name="T3" fmla="*/ 340 h 363"/>
                  <a:gd name="T4" fmla="*/ 67 w 356"/>
                  <a:gd name="T5" fmla="*/ 258 h 363"/>
                  <a:gd name="T6" fmla="*/ 67 w 356"/>
                  <a:gd name="T7" fmla="*/ 241 h 363"/>
                  <a:gd name="T8" fmla="*/ 84 w 356"/>
                  <a:gd name="T9" fmla="*/ 192 h 363"/>
                  <a:gd name="T10" fmla="*/ 67 w 356"/>
                  <a:gd name="T11" fmla="*/ 203 h 363"/>
                  <a:gd name="T12" fmla="*/ 84 w 356"/>
                  <a:gd name="T13" fmla="*/ 176 h 363"/>
                  <a:gd name="T14" fmla="*/ 67 w 356"/>
                  <a:gd name="T15" fmla="*/ 176 h 363"/>
                  <a:gd name="T16" fmla="*/ 84 w 356"/>
                  <a:gd name="T17" fmla="*/ 148 h 363"/>
                  <a:gd name="T18" fmla="*/ 79 w 356"/>
                  <a:gd name="T19" fmla="*/ 148 h 363"/>
                  <a:gd name="T20" fmla="*/ 84 w 356"/>
                  <a:gd name="T21" fmla="*/ 132 h 363"/>
                  <a:gd name="T22" fmla="*/ 84 w 356"/>
                  <a:gd name="T23" fmla="*/ 132 h 363"/>
                  <a:gd name="T24" fmla="*/ 62 w 356"/>
                  <a:gd name="T25" fmla="*/ 148 h 363"/>
                  <a:gd name="T26" fmla="*/ 67 w 356"/>
                  <a:gd name="T27" fmla="*/ 126 h 363"/>
                  <a:gd name="T28" fmla="*/ 56 w 356"/>
                  <a:gd name="T29" fmla="*/ 132 h 363"/>
                  <a:gd name="T30" fmla="*/ 50 w 356"/>
                  <a:gd name="T31" fmla="*/ 99 h 363"/>
                  <a:gd name="T32" fmla="*/ 62 w 356"/>
                  <a:gd name="T33" fmla="*/ 72 h 363"/>
                  <a:gd name="T34" fmla="*/ 39 w 356"/>
                  <a:gd name="T35" fmla="*/ 77 h 363"/>
                  <a:gd name="T36" fmla="*/ 62 w 356"/>
                  <a:gd name="T37" fmla="*/ 44 h 363"/>
                  <a:gd name="T38" fmla="*/ 39 w 356"/>
                  <a:gd name="T39" fmla="*/ 50 h 363"/>
                  <a:gd name="T40" fmla="*/ 95 w 356"/>
                  <a:gd name="T41" fmla="*/ 44 h 363"/>
                  <a:gd name="T42" fmla="*/ 84 w 356"/>
                  <a:gd name="T43" fmla="*/ 72 h 363"/>
                  <a:gd name="T44" fmla="*/ 112 w 356"/>
                  <a:gd name="T45" fmla="*/ 66 h 363"/>
                  <a:gd name="T46" fmla="*/ 174 w 356"/>
                  <a:gd name="T47" fmla="*/ 66 h 363"/>
                  <a:gd name="T48" fmla="*/ 197 w 356"/>
                  <a:gd name="T49" fmla="*/ 88 h 363"/>
                  <a:gd name="T50" fmla="*/ 242 w 356"/>
                  <a:gd name="T51" fmla="*/ 110 h 363"/>
                  <a:gd name="T52" fmla="*/ 315 w 356"/>
                  <a:gd name="T53" fmla="*/ 104 h 363"/>
                  <a:gd name="T54" fmla="*/ 355 w 356"/>
                  <a:gd name="T55" fmla="*/ 66 h 363"/>
                  <a:gd name="T56" fmla="*/ 321 w 356"/>
                  <a:gd name="T57" fmla="*/ 77 h 363"/>
                  <a:gd name="T58" fmla="*/ 304 w 356"/>
                  <a:gd name="T59" fmla="*/ 88 h 363"/>
                  <a:gd name="T60" fmla="*/ 287 w 356"/>
                  <a:gd name="T61" fmla="*/ 88 h 363"/>
                  <a:gd name="T62" fmla="*/ 282 w 356"/>
                  <a:gd name="T63" fmla="*/ 77 h 363"/>
                  <a:gd name="T64" fmla="*/ 253 w 356"/>
                  <a:gd name="T65" fmla="*/ 88 h 363"/>
                  <a:gd name="T66" fmla="*/ 265 w 356"/>
                  <a:gd name="T67" fmla="*/ 72 h 363"/>
                  <a:gd name="T68" fmla="*/ 242 w 356"/>
                  <a:gd name="T69" fmla="*/ 66 h 363"/>
                  <a:gd name="T70" fmla="*/ 214 w 356"/>
                  <a:gd name="T71" fmla="*/ 72 h 363"/>
                  <a:gd name="T72" fmla="*/ 219 w 356"/>
                  <a:gd name="T73" fmla="*/ 44 h 363"/>
                  <a:gd name="T74" fmla="*/ 203 w 356"/>
                  <a:gd name="T75" fmla="*/ 39 h 363"/>
                  <a:gd name="T76" fmla="*/ 152 w 356"/>
                  <a:gd name="T77" fmla="*/ 28 h 363"/>
                  <a:gd name="T78" fmla="*/ 129 w 356"/>
                  <a:gd name="T79" fmla="*/ 22 h 363"/>
                  <a:gd name="T80" fmla="*/ 107 w 356"/>
                  <a:gd name="T81" fmla="*/ 0 h 363"/>
                  <a:gd name="T82" fmla="*/ 79 w 356"/>
                  <a:gd name="T83" fmla="*/ 11 h 363"/>
                  <a:gd name="T84" fmla="*/ 62 w 356"/>
                  <a:gd name="T85" fmla="*/ 22 h 363"/>
                  <a:gd name="T86" fmla="*/ 28 w 356"/>
                  <a:gd name="T87" fmla="*/ 55 h 363"/>
                  <a:gd name="T88" fmla="*/ 0 w 356"/>
                  <a:gd name="T89" fmla="*/ 192 h 363"/>
                  <a:gd name="T90" fmla="*/ 11 w 356"/>
                  <a:gd name="T91" fmla="*/ 280 h 363"/>
                  <a:gd name="T92" fmla="*/ 5 w 356"/>
                  <a:gd name="T93" fmla="*/ 329 h 36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6"/>
                  <a:gd name="T142" fmla="*/ 0 h 363"/>
                  <a:gd name="T143" fmla="*/ 356 w 356"/>
                  <a:gd name="T144" fmla="*/ 363 h 36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6" h="363">
                    <a:moveTo>
                      <a:pt x="5" y="329"/>
                    </a:moveTo>
                    <a:lnTo>
                      <a:pt x="22" y="351"/>
                    </a:lnTo>
                    <a:lnTo>
                      <a:pt x="28" y="362"/>
                    </a:lnTo>
                    <a:lnTo>
                      <a:pt x="22" y="340"/>
                    </a:lnTo>
                    <a:lnTo>
                      <a:pt x="28" y="313"/>
                    </a:lnTo>
                    <a:lnTo>
                      <a:pt x="67" y="258"/>
                    </a:lnTo>
                    <a:lnTo>
                      <a:pt x="73" y="241"/>
                    </a:lnTo>
                    <a:lnTo>
                      <a:pt x="67" y="241"/>
                    </a:lnTo>
                    <a:lnTo>
                      <a:pt x="84" y="198"/>
                    </a:lnTo>
                    <a:lnTo>
                      <a:pt x="84" y="192"/>
                    </a:lnTo>
                    <a:lnTo>
                      <a:pt x="84" y="187"/>
                    </a:lnTo>
                    <a:lnTo>
                      <a:pt x="67" y="203"/>
                    </a:lnTo>
                    <a:lnTo>
                      <a:pt x="84" y="176"/>
                    </a:lnTo>
                    <a:lnTo>
                      <a:pt x="62" y="198"/>
                    </a:lnTo>
                    <a:lnTo>
                      <a:pt x="67" y="176"/>
                    </a:lnTo>
                    <a:lnTo>
                      <a:pt x="79" y="159"/>
                    </a:lnTo>
                    <a:lnTo>
                      <a:pt x="84" y="148"/>
                    </a:lnTo>
                    <a:lnTo>
                      <a:pt x="90" y="143"/>
                    </a:lnTo>
                    <a:lnTo>
                      <a:pt x="79" y="148"/>
                    </a:lnTo>
                    <a:lnTo>
                      <a:pt x="84" y="132"/>
                    </a:lnTo>
                    <a:lnTo>
                      <a:pt x="62" y="148"/>
                    </a:lnTo>
                    <a:lnTo>
                      <a:pt x="56" y="143"/>
                    </a:lnTo>
                    <a:lnTo>
                      <a:pt x="67" y="126"/>
                    </a:lnTo>
                    <a:lnTo>
                      <a:pt x="73" y="121"/>
                    </a:lnTo>
                    <a:lnTo>
                      <a:pt x="56" y="132"/>
                    </a:lnTo>
                    <a:lnTo>
                      <a:pt x="50" y="110"/>
                    </a:lnTo>
                    <a:lnTo>
                      <a:pt x="50" y="99"/>
                    </a:lnTo>
                    <a:lnTo>
                      <a:pt x="56" y="88"/>
                    </a:lnTo>
                    <a:lnTo>
                      <a:pt x="62" y="72"/>
                    </a:lnTo>
                    <a:lnTo>
                      <a:pt x="45" y="83"/>
                    </a:lnTo>
                    <a:lnTo>
                      <a:pt x="39" y="77"/>
                    </a:lnTo>
                    <a:lnTo>
                      <a:pt x="39" y="72"/>
                    </a:lnTo>
                    <a:lnTo>
                      <a:pt x="62" y="44"/>
                    </a:lnTo>
                    <a:lnTo>
                      <a:pt x="39" y="55"/>
                    </a:lnTo>
                    <a:lnTo>
                      <a:pt x="39" y="50"/>
                    </a:lnTo>
                    <a:lnTo>
                      <a:pt x="67" y="28"/>
                    </a:lnTo>
                    <a:lnTo>
                      <a:pt x="95" y="44"/>
                    </a:lnTo>
                    <a:lnTo>
                      <a:pt x="84" y="55"/>
                    </a:lnTo>
                    <a:lnTo>
                      <a:pt x="84" y="72"/>
                    </a:lnTo>
                    <a:lnTo>
                      <a:pt x="73" y="94"/>
                    </a:lnTo>
                    <a:lnTo>
                      <a:pt x="112" y="66"/>
                    </a:lnTo>
                    <a:lnTo>
                      <a:pt x="152" y="44"/>
                    </a:lnTo>
                    <a:lnTo>
                      <a:pt x="174" y="66"/>
                    </a:lnTo>
                    <a:lnTo>
                      <a:pt x="191" y="88"/>
                    </a:lnTo>
                    <a:lnTo>
                      <a:pt x="197" y="88"/>
                    </a:lnTo>
                    <a:lnTo>
                      <a:pt x="242" y="110"/>
                    </a:lnTo>
                    <a:lnTo>
                      <a:pt x="282" y="110"/>
                    </a:lnTo>
                    <a:lnTo>
                      <a:pt x="315" y="104"/>
                    </a:lnTo>
                    <a:lnTo>
                      <a:pt x="355" y="77"/>
                    </a:lnTo>
                    <a:lnTo>
                      <a:pt x="355" y="66"/>
                    </a:lnTo>
                    <a:lnTo>
                      <a:pt x="338" y="77"/>
                    </a:lnTo>
                    <a:lnTo>
                      <a:pt x="321" y="77"/>
                    </a:lnTo>
                    <a:lnTo>
                      <a:pt x="310" y="88"/>
                    </a:lnTo>
                    <a:lnTo>
                      <a:pt x="304" y="88"/>
                    </a:lnTo>
                    <a:lnTo>
                      <a:pt x="282" y="99"/>
                    </a:lnTo>
                    <a:lnTo>
                      <a:pt x="287" y="88"/>
                    </a:lnTo>
                    <a:lnTo>
                      <a:pt x="293" y="83"/>
                    </a:lnTo>
                    <a:lnTo>
                      <a:pt x="282" y="77"/>
                    </a:lnTo>
                    <a:lnTo>
                      <a:pt x="253" y="94"/>
                    </a:lnTo>
                    <a:lnTo>
                      <a:pt x="253" y="88"/>
                    </a:lnTo>
                    <a:lnTo>
                      <a:pt x="265" y="72"/>
                    </a:lnTo>
                    <a:lnTo>
                      <a:pt x="248" y="83"/>
                    </a:lnTo>
                    <a:lnTo>
                      <a:pt x="242" y="66"/>
                    </a:lnTo>
                    <a:lnTo>
                      <a:pt x="219" y="72"/>
                    </a:lnTo>
                    <a:lnTo>
                      <a:pt x="214" y="72"/>
                    </a:lnTo>
                    <a:lnTo>
                      <a:pt x="231" y="66"/>
                    </a:lnTo>
                    <a:lnTo>
                      <a:pt x="219" y="44"/>
                    </a:lnTo>
                    <a:lnTo>
                      <a:pt x="197" y="50"/>
                    </a:lnTo>
                    <a:lnTo>
                      <a:pt x="203" y="39"/>
                    </a:lnTo>
                    <a:lnTo>
                      <a:pt x="186" y="22"/>
                    </a:lnTo>
                    <a:lnTo>
                      <a:pt x="152" y="28"/>
                    </a:lnTo>
                    <a:lnTo>
                      <a:pt x="163" y="17"/>
                    </a:lnTo>
                    <a:lnTo>
                      <a:pt x="129" y="22"/>
                    </a:lnTo>
                    <a:lnTo>
                      <a:pt x="118" y="11"/>
                    </a:lnTo>
                    <a:lnTo>
                      <a:pt x="107" y="0"/>
                    </a:lnTo>
                    <a:lnTo>
                      <a:pt x="95" y="6"/>
                    </a:lnTo>
                    <a:lnTo>
                      <a:pt x="79" y="11"/>
                    </a:lnTo>
                    <a:lnTo>
                      <a:pt x="84" y="22"/>
                    </a:lnTo>
                    <a:lnTo>
                      <a:pt x="62" y="22"/>
                    </a:lnTo>
                    <a:lnTo>
                      <a:pt x="28" y="44"/>
                    </a:lnTo>
                    <a:lnTo>
                      <a:pt x="28" y="55"/>
                    </a:lnTo>
                    <a:lnTo>
                      <a:pt x="28" y="121"/>
                    </a:lnTo>
                    <a:lnTo>
                      <a:pt x="0" y="192"/>
                    </a:lnTo>
                    <a:lnTo>
                      <a:pt x="5" y="231"/>
                    </a:lnTo>
                    <a:lnTo>
                      <a:pt x="11" y="280"/>
                    </a:lnTo>
                    <a:lnTo>
                      <a:pt x="5" y="329"/>
                    </a:lnTo>
                    <a:close/>
                  </a:path>
                </a:pathLst>
              </a:custGeom>
              <a:solidFill>
                <a:srgbClr val="888888"/>
              </a:solidFill>
              <a:ln w="3175">
                <a:solidFill>
                  <a:srgbClr val="000000"/>
                </a:solidFill>
                <a:round/>
                <a:headEnd/>
                <a:tailEnd/>
              </a:ln>
            </p:spPr>
            <p:txBody>
              <a:bodyPr wrap="none" anchor="ctr">
                <a:spAutoFit/>
              </a:bodyPr>
              <a:lstStyle/>
              <a:p>
                <a:endParaRPr lang="zh-CN" altLang="en-US"/>
              </a:p>
            </p:txBody>
          </p:sp>
          <p:sp>
            <p:nvSpPr>
              <p:cNvPr id="30822" name="Freeform 10"/>
              <p:cNvSpPr>
                <a:spLocks/>
              </p:cNvSpPr>
              <p:nvPr/>
            </p:nvSpPr>
            <p:spPr bwMode="auto">
              <a:xfrm>
                <a:off x="2847" y="2096"/>
                <a:ext cx="350" cy="264"/>
              </a:xfrm>
              <a:custGeom>
                <a:avLst/>
                <a:gdLst>
                  <a:gd name="T0" fmla="*/ 343 w 350"/>
                  <a:gd name="T1" fmla="*/ 263 h 264"/>
                  <a:gd name="T2" fmla="*/ 343 w 350"/>
                  <a:gd name="T3" fmla="*/ 247 h 264"/>
                  <a:gd name="T4" fmla="*/ 321 w 350"/>
                  <a:gd name="T5" fmla="*/ 203 h 264"/>
                  <a:gd name="T6" fmla="*/ 327 w 350"/>
                  <a:gd name="T7" fmla="*/ 203 h 264"/>
                  <a:gd name="T8" fmla="*/ 349 w 350"/>
                  <a:gd name="T9" fmla="*/ 143 h 264"/>
                  <a:gd name="T10" fmla="*/ 332 w 350"/>
                  <a:gd name="T11" fmla="*/ 126 h 264"/>
                  <a:gd name="T12" fmla="*/ 321 w 350"/>
                  <a:gd name="T13" fmla="*/ 115 h 264"/>
                  <a:gd name="T14" fmla="*/ 332 w 350"/>
                  <a:gd name="T15" fmla="*/ 82 h 264"/>
                  <a:gd name="T16" fmla="*/ 298 w 350"/>
                  <a:gd name="T17" fmla="*/ 71 h 264"/>
                  <a:gd name="T18" fmla="*/ 293 w 350"/>
                  <a:gd name="T19" fmla="*/ 60 h 264"/>
                  <a:gd name="T20" fmla="*/ 293 w 350"/>
                  <a:gd name="T21" fmla="*/ 49 h 264"/>
                  <a:gd name="T22" fmla="*/ 242 w 350"/>
                  <a:gd name="T23" fmla="*/ 16 h 264"/>
                  <a:gd name="T24" fmla="*/ 214 w 350"/>
                  <a:gd name="T25" fmla="*/ 27 h 264"/>
                  <a:gd name="T26" fmla="*/ 203 w 350"/>
                  <a:gd name="T27" fmla="*/ 27 h 264"/>
                  <a:gd name="T28" fmla="*/ 129 w 350"/>
                  <a:gd name="T29" fmla="*/ 0 h 264"/>
                  <a:gd name="T30" fmla="*/ 101 w 350"/>
                  <a:gd name="T31" fmla="*/ 16 h 264"/>
                  <a:gd name="T32" fmla="*/ 78 w 350"/>
                  <a:gd name="T33" fmla="*/ 5 h 264"/>
                  <a:gd name="T34" fmla="*/ 39 w 350"/>
                  <a:gd name="T35" fmla="*/ 27 h 264"/>
                  <a:gd name="T36" fmla="*/ 16 w 350"/>
                  <a:gd name="T37" fmla="*/ 49 h 264"/>
                  <a:gd name="T38" fmla="*/ 5 w 350"/>
                  <a:gd name="T39" fmla="*/ 55 h 264"/>
                  <a:gd name="T40" fmla="*/ 0 w 350"/>
                  <a:gd name="T41" fmla="*/ 60 h 264"/>
                  <a:gd name="T42" fmla="*/ 5 w 350"/>
                  <a:gd name="T43" fmla="*/ 55 h 264"/>
                  <a:gd name="T44" fmla="*/ 16 w 350"/>
                  <a:gd name="T45" fmla="*/ 49 h 264"/>
                  <a:gd name="T46" fmla="*/ 28 w 350"/>
                  <a:gd name="T47" fmla="*/ 44 h 264"/>
                  <a:gd name="T48" fmla="*/ 39 w 350"/>
                  <a:gd name="T49" fmla="*/ 33 h 264"/>
                  <a:gd name="T50" fmla="*/ 67 w 350"/>
                  <a:gd name="T51" fmla="*/ 11 h 264"/>
                  <a:gd name="T52" fmla="*/ 50 w 350"/>
                  <a:gd name="T53" fmla="*/ 27 h 264"/>
                  <a:gd name="T54" fmla="*/ 50 w 350"/>
                  <a:gd name="T55" fmla="*/ 33 h 264"/>
                  <a:gd name="T56" fmla="*/ 90 w 350"/>
                  <a:gd name="T57" fmla="*/ 33 h 264"/>
                  <a:gd name="T58" fmla="*/ 73 w 350"/>
                  <a:gd name="T59" fmla="*/ 44 h 264"/>
                  <a:gd name="T60" fmla="*/ 78 w 350"/>
                  <a:gd name="T61" fmla="*/ 49 h 264"/>
                  <a:gd name="T62" fmla="*/ 95 w 350"/>
                  <a:gd name="T63" fmla="*/ 49 h 264"/>
                  <a:gd name="T64" fmla="*/ 112 w 350"/>
                  <a:gd name="T65" fmla="*/ 49 h 264"/>
                  <a:gd name="T66" fmla="*/ 140 w 350"/>
                  <a:gd name="T67" fmla="*/ 55 h 264"/>
                  <a:gd name="T68" fmla="*/ 146 w 350"/>
                  <a:gd name="T69" fmla="*/ 66 h 264"/>
                  <a:gd name="T70" fmla="*/ 146 w 350"/>
                  <a:gd name="T71" fmla="*/ 71 h 264"/>
                  <a:gd name="T72" fmla="*/ 163 w 350"/>
                  <a:gd name="T73" fmla="*/ 77 h 264"/>
                  <a:gd name="T74" fmla="*/ 146 w 350"/>
                  <a:gd name="T75" fmla="*/ 88 h 264"/>
                  <a:gd name="T76" fmla="*/ 152 w 350"/>
                  <a:gd name="T77" fmla="*/ 93 h 264"/>
                  <a:gd name="T78" fmla="*/ 163 w 350"/>
                  <a:gd name="T79" fmla="*/ 88 h 264"/>
                  <a:gd name="T80" fmla="*/ 186 w 350"/>
                  <a:gd name="T81" fmla="*/ 93 h 264"/>
                  <a:gd name="T82" fmla="*/ 169 w 350"/>
                  <a:gd name="T83" fmla="*/ 93 h 264"/>
                  <a:gd name="T84" fmla="*/ 163 w 350"/>
                  <a:gd name="T85" fmla="*/ 104 h 264"/>
                  <a:gd name="T86" fmla="*/ 163 w 350"/>
                  <a:gd name="T87" fmla="*/ 110 h 264"/>
                  <a:gd name="T88" fmla="*/ 186 w 350"/>
                  <a:gd name="T89" fmla="*/ 110 h 264"/>
                  <a:gd name="T90" fmla="*/ 180 w 350"/>
                  <a:gd name="T91" fmla="*/ 115 h 264"/>
                  <a:gd name="T92" fmla="*/ 191 w 350"/>
                  <a:gd name="T93" fmla="*/ 115 h 264"/>
                  <a:gd name="T94" fmla="*/ 203 w 350"/>
                  <a:gd name="T95" fmla="*/ 110 h 264"/>
                  <a:gd name="T96" fmla="*/ 214 w 350"/>
                  <a:gd name="T97" fmla="*/ 110 h 264"/>
                  <a:gd name="T98" fmla="*/ 214 w 350"/>
                  <a:gd name="T99" fmla="*/ 115 h 264"/>
                  <a:gd name="T100" fmla="*/ 231 w 350"/>
                  <a:gd name="T101" fmla="*/ 115 h 264"/>
                  <a:gd name="T102" fmla="*/ 236 w 350"/>
                  <a:gd name="T103" fmla="*/ 115 h 264"/>
                  <a:gd name="T104" fmla="*/ 276 w 350"/>
                  <a:gd name="T105" fmla="*/ 115 h 264"/>
                  <a:gd name="T106" fmla="*/ 276 w 350"/>
                  <a:gd name="T107" fmla="*/ 132 h 264"/>
                  <a:gd name="T108" fmla="*/ 281 w 350"/>
                  <a:gd name="T109" fmla="*/ 143 h 264"/>
                  <a:gd name="T110" fmla="*/ 293 w 350"/>
                  <a:gd name="T111" fmla="*/ 186 h 264"/>
                  <a:gd name="T112" fmla="*/ 304 w 350"/>
                  <a:gd name="T113" fmla="*/ 263 h 264"/>
                  <a:gd name="T114" fmla="*/ 343 w 350"/>
                  <a:gd name="T115" fmla="*/ 263 h 264"/>
                  <a:gd name="T116" fmla="*/ 343 w 350"/>
                  <a:gd name="T117" fmla="*/ 263 h 2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0"/>
                  <a:gd name="T178" fmla="*/ 0 h 264"/>
                  <a:gd name="T179" fmla="*/ 350 w 350"/>
                  <a:gd name="T180" fmla="*/ 264 h 26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0" h="264">
                    <a:moveTo>
                      <a:pt x="343" y="263"/>
                    </a:moveTo>
                    <a:lnTo>
                      <a:pt x="343" y="247"/>
                    </a:lnTo>
                    <a:lnTo>
                      <a:pt x="321" y="203"/>
                    </a:lnTo>
                    <a:lnTo>
                      <a:pt x="327" y="203"/>
                    </a:lnTo>
                    <a:lnTo>
                      <a:pt x="349" y="143"/>
                    </a:lnTo>
                    <a:lnTo>
                      <a:pt x="332" y="126"/>
                    </a:lnTo>
                    <a:lnTo>
                      <a:pt x="321" y="115"/>
                    </a:lnTo>
                    <a:lnTo>
                      <a:pt x="332" y="82"/>
                    </a:lnTo>
                    <a:lnTo>
                      <a:pt x="298" y="71"/>
                    </a:lnTo>
                    <a:lnTo>
                      <a:pt x="293" y="60"/>
                    </a:lnTo>
                    <a:lnTo>
                      <a:pt x="293" y="49"/>
                    </a:lnTo>
                    <a:lnTo>
                      <a:pt x="242" y="16"/>
                    </a:lnTo>
                    <a:lnTo>
                      <a:pt x="214" y="27"/>
                    </a:lnTo>
                    <a:lnTo>
                      <a:pt x="203" y="27"/>
                    </a:lnTo>
                    <a:lnTo>
                      <a:pt x="129" y="0"/>
                    </a:lnTo>
                    <a:lnTo>
                      <a:pt x="101" y="16"/>
                    </a:lnTo>
                    <a:lnTo>
                      <a:pt x="78" y="5"/>
                    </a:lnTo>
                    <a:lnTo>
                      <a:pt x="39" y="27"/>
                    </a:lnTo>
                    <a:lnTo>
                      <a:pt x="16" y="49"/>
                    </a:lnTo>
                    <a:lnTo>
                      <a:pt x="5" y="55"/>
                    </a:lnTo>
                    <a:lnTo>
                      <a:pt x="0" y="60"/>
                    </a:lnTo>
                    <a:lnTo>
                      <a:pt x="5" y="55"/>
                    </a:lnTo>
                    <a:lnTo>
                      <a:pt x="16" y="49"/>
                    </a:lnTo>
                    <a:lnTo>
                      <a:pt x="28" y="44"/>
                    </a:lnTo>
                    <a:lnTo>
                      <a:pt x="39" y="33"/>
                    </a:lnTo>
                    <a:lnTo>
                      <a:pt x="67" y="11"/>
                    </a:lnTo>
                    <a:lnTo>
                      <a:pt x="50" y="27"/>
                    </a:lnTo>
                    <a:lnTo>
                      <a:pt x="50" y="33"/>
                    </a:lnTo>
                    <a:lnTo>
                      <a:pt x="90" y="33"/>
                    </a:lnTo>
                    <a:lnTo>
                      <a:pt x="73" y="44"/>
                    </a:lnTo>
                    <a:lnTo>
                      <a:pt x="78" y="49"/>
                    </a:lnTo>
                    <a:lnTo>
                      <a:pt x="95" y="49"/>
                    </a:lnTo>
                    <a:lnTo>
                      <a:pt x="112" y="49"/>
                    </a:lnTo>
                    <a:lnTo>
                      <a:pt x="140" y="55"/>
                    </a:lnTo>
                    <a:lnTo>
                      <a:pt x="146" y="66"/>
                    </a:lnTo>
                    <a:lnTo>
                      <a:pt x="146" y="71"/>
                    </a:lnTo>
                    <a:lnTo>
                      <a:pt x="163" y="77"/>
                    </a:lnTo>
                    <a:lnTo>
                      <a:pt x="146" y="88"/>
                    </a:lnTo>
                    <a:lnTo>
                      <a:pt x="152" y="93"/>
                    </a:lnTo>
                    <a:lnTo>
                      <a:pt x="163" y="88"/>
                    </a:lnTo>
                    <a:lnTo>
                      <a:pt x="186" y="93"/>
                    </a:lnTo>
                    <a:lnTo>
                      <a:pt x="169" y="93"/>
                    </a:lnTo>
                    <a:lnTo>
                      <a:pt x="163" y="104"/>
                    </a:lnTo>
                    <a:lnTo>
                      <a:pt x="163" y="110"/>
                    </a:lnTo>
                    <a:lnTo>
                      <a:pt x="186" y="110"/>
                    </a:lnTo>
                    <a:lnTo>
                      <a:pt x="180" y="115"/>
                    </a:lnTo>
                    <a:lnTo>
                      <a:pt x="191" y="115"/>
                    </a:lnTo>
                    <a:lnTo>
                      <a:pt x="203" y="110"/>
                    </a:lnTo>
                    <a:lnTo>
                      <a:pt x="214" y="110"/>
                    </a:lnTo>
                    <a:lnTo>
                      <a:pt x="214" y="115"/>
                    </a:lnTo>
                    <a:lnTo>
                      <a:pt x="231" y="115"/>
                    </a:lnTo>
                    <a:lnTo>
                      <a:pt x="236" y="115"/>
                    </a:lnTo>
                    <a:lnTo>
                      <a:pt x="276" y="115"/>
                    </a:lnTo>
                    <a:lnTo>
                      <a:pt x="276" y="132"/>
                    </a:lnTo>
                    <a:lnTo>
                      <a:pt x="281" y="143"/>
                    </a:lnTo>
                    <a:lnTo>
                      <a:pt x="293" y="186"/>
                    </a:lnTo>
                    <a:lnTo>
                      <a:pt x="304" y="263"/>
                    </a:lnTo>
                    <a:lnTo>
                      <a:pt x="343" y="263"/>
                    </a:lnTo>
                    <a:close/>
                  </a:path>
                </a:pathLst>
              </a:custGeom>
              <a:solidFill>
                <a:srgbClr val="888888"/>
              </a:solidFill>
              <a:ln w="3175">
                <a:solidFill>
                  <a:srgbClr val="000000"/>
                </a:solidFill>
                <a:round/>
                <a:headEnd/>
                <a:tailEnd/>
              </a:ln>
            </p:spPr>
            <p:txBody>
              <a:bodyPr wrap="none" anchor="ctr">
                <a:spAutoFit/>
              </a:bodyPr>
              <a:lstStyle/>
              <a:p>
                <a:endParaRPr lang="zh-CN" altLang="en-US"/>
              </a:p>
            </p:txBody>
          </p:sp>
          <p:sp>
            <p:nvSpPr>
              <p:cNvPr id="30823" name="Freeform 11"/>
              <p:cNvSpPr>
                <a:spLocks/>
              </p:cNvSpPr>
              <p:nvPr/>
            </p:nvSpPr>
            <p:spPr bwMode="auto">
              <a:xfrm>
                <a:off x="2863" y="2107"/>
                <a:ext cx="261" cy="138"/>
              </a:xfrm>
              <a:custGeom>
                <a:avLst/>
                <a:gdLst>
                  <a:gd name="T0" fmla="*/ 260 w 261"/>
                  <a:gd name="T1" fmla="*/ 104 h 138"/>
                  <a:gd name="T2" fmla="*/ 220 w 261"/>
                  <a:gd name="T3" fmla="*/ 104 h 138"/>
                  <a:gd name="T4" fmla="*/ 215 w 261"/>
                  <a:gd name="T5" fmla="*/ 104 h 138"/>
                  <a:gd name="T6" fmla="*/ 198 w 261"/>
                  <a:gd name="T7" fmla="*/ 104 h 138"/>
                  <a:gd name="T8" fmla="*/ 198 w 261"/>
                  <a:gd name="T9" fmla="*/ 99 h 138"/>
                  <a:gd name="T10" fmla="*/ 187 w 261"/>
                  <a:gd name="T11" fmla="*/ 99 h 138"/>
                  <a:gd name="T12" fmla="*/ 175 w 261"/>
                  <a:gd name="T13" fmla="*/ 104 h 138"/>
                  <a:gd name="T14" fmla="*/ 164 w 261"/>
                  <a:gd name="T15" fmla="*/ 104 h 138"/>
                  <a:gd name="T16" fmla="*/ 170 w 261"/>
                  <a:gd name="T17" fmla="*/ 99 h 138"/>
                  <a:gd name="T18" fmla="*/ 147 w 261"/>
                  <a:gd name="T19" fmla="*/ 99 h 138"/>
                  <a:gd name="T20" fmla="*/ 147 w 261"/>
                  <a:gd name="T21" fmla="*/ 93 h 138"/>
                  <a:gd name="T22" fmla="*/ 153 w 261"/>
                  <a:gd name="T23" fmla="*/ 82 h 138"/>
                  <a:gd name="T24" fmla="*/ 170 w 261"/>
                  <a:gd name="T25" fmla="*/ 82 h 138"/>
                  <a:gd name="T26" fmla="*/ 147 w 261"/>
                  <a:gd name="T27" fmla="*/ 77 h 138"/>
                  <a:gd name="T28" fmla="*/ 136 w 261"/>
                  <a:gd name="T29" fmla="*/ 82 h 138"/>
                  <a:gd name="T30" fmla="*/ 130 w 261"/>
                  <a:gd name="T31" fmla="*/ 77 h 138"/>
                  <a:gd name="T32" fmla="*/ 147 w 261"/>
                  <a:gd name="T33" fmla="*/ 66 h 138"/>
                  <a:gd name="T34" fmla="*/ 130 w 261"/>
                  <a:gd name="T35" fmla="*/ 60 h 138"/>
                  <a:gd name="T36" fmla="*/ 130 w 261"/>
                  <a:gd name="T37" fmla="*/ 55 h 138"/>
                  <a:gd name="T38" fmla="*/ 124 w 261"/>
                  <a:gd name="T39" fmla="*/ 44 h 138"/>
                  <a:gd name="T40" fmla="*/ 102 w 261"/>
                  <a:gd name="T41" fmla="*/ 44 h 138"/>
                  <a:gd name="T42" fmla="*/ 79 w 261"/>
                  <a:gd name="T43" fmla="*/ 38 h 138"/>
                  <a:gd name="T44" fmla="*/ 62 w 261"/>
                  <a:gd name="T45" fmla="*/ 38 h 138"/>
                  <a:gd name="T46" fmla="*/ 57 w 261"/>
                  <a:gd name="T47" fmla="*/ 33 h 138"/>
                  <a:gd name="T48" fmla="*/ 74 w 261"/>
                  <a:gd name="T49" fmla="*/ 22 h 138"/>
                  <a:gd name="T50" fmla="*/ 34 w 261"/>
                  <a:gd name="T51" fmla="*/ 22 h 138"/>
                  <a:gd name="T52" fmla="*/ 34 w 261"/>
                  <a:gd name="T53" fmla="*/ 16 h 138"/>
                  <a:gd name="T54" fmla="*/ 51 w 261"/>
                  <a:gd name="T55" fmla="*/ 0 h 138"/>
                  <a:gd name="T56" fmla="*/ 23 w 261"/>
                  <a:gd name="T57" fmla="*/ 22 h 138"/>
                  <a:gd name="T58" fmla="*/ 0 w 261"/>
                  <a:gd name="T59" fmla="*/ 38 h 138"/>
                  <a:gd name="T60" fmla="*/ 12 w 261"/>
                  <a:gd name="T61" fmla="*/ 38 h 138"/>
                  <a:gd name="T62" fmla="*/ 23 w 261"/>
                  <a:gd name="T63" fmla="*/ 49 h 138"/>
                  <a:gd name="T64" fmla="*/ 34 w 261"/>
                  <a:gd name="T65" fmla="*/ 60 h 138"/>
                  <a:gd name="T66" fmla="*/ 68 w 261"/>
                  <a:gd name="T67" fmla="*/ 55 h 138"/>
                  <a:gd name="T68" fmla="*/ 57 w 261"/>
                  <a:gd name="T69" fmla="*/ 66 h 138"/>
                  <a:gd name="T70" fmla="*/ 91 w 261"/>
                  <a:gd name="T71" fmla="*/ 60 h 138"/>
                  <a:gd name="T72" fmla="*/ 108 w 261"/>
                  <a:gd name="T73" fmla="*/ 77 h 138"/>
                  <a:gd name="T74" fmla="*/ 102 w 261"/>
                  <a:gd name="T75" fmla="*/ 88 h 138"/>
                  <a:gd name="T76" fmla="*/ 124 w 261"/>
                  <a:gd name="T77" fmla="*/ 82 h 138"/>
                  <a:gd name="T78" fmla="*/ 136 w 261"/>
                  <a:gd name="T79" fmla="*/ 104 h 138"/>
                  <a:gd name="T80" fmla="*/ 119 w 261"/>
                  <a:gd name="T81" fmla="*/ 110 h 138"/>
                  <a:gd name="T82" fmla="*/ 124 w 261"/>
                  <a:gd name="T83" fmla="*/ 110 h 138"/>
                  <a:gd name="T84" fmla="*/ 147 w 261"/>
                  <a:gd name="T85" fmla="*/ 104 h 138"/>
                  <a:gd name="T86" fmla="*/ 153 w 261"/>
                  <a:gd name="T87" fmla="*/ 121 h 138"/>
                  <a:gd name="T88" fmla="*/ 170 w 261"/>
                  <a:gd name="T89" fmla="*/ 110 h 138"/>
                  <a:gd name="T90" fmla="*/ 170 w 261"/>
                  <a:gd name="T91" fmla="*/ 110 h 138"/>
                  <a:gd name="T92" fmla="*/ 158 w 261"/>
                  <a:gd name="T93" fmla="*/ 126 h 138"/>
                  <a:gd name="T94" fmla="*/ 158 w 261"/>
                  <a:gd name="T95" fmla="*/ 132 h 138"/>
                  <a:gd name="T96" fmla="*/ 187 w 261"/>
                  <a:gd name="T97" fmla="*/ 115 h 138"/>
                  <a:gd name="T98" fmla="*/ 198 w 261"/>
                  <a:gd name="T99" fmla="*/ 121 h 138"/>
                  <a:gd name="T100" fmla="*/ 192 w 261"/>
                  <a:gd name="T101" fmla="*/ 126 h 138"/>
                  <a:gd name="T102" fmla="*/ 187 w 261"/>
                  <a:gd name="T103" fmla="*/ 137 h 138"/>
                  <a:gd name="T104" fmla="*/ 209 w 261"/>
                  <a:gd name="T105" fmla="*/ 126 h 138"/>
                  <a:gd name="T106" fmla="*/ 215 w 261"/>
                  <a:gd name="T107" fmla="*/ 126 h 138"/>
                  <a:gd name="T108" fmla="*/ 226 w 261"/>
                  <a:gd name="T109" fmla="*/ 115 h 138"/>
                  <a:gd name="T110" fmla="*/ 243 w 261"/>
                  <a:gd name="T111" fmla="*/ 115 h 138"/>
                  <a:gd name="T112" fmla="*/ 260 w 261"/>
                  <a:gd name="T113" fmla="*/ 104 h 138"/>
                  <a:gd name="T114" fmla="*/ 260 w 261"/>
                  <a:gd name="T115" fmla="*/ 104 h 13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1"/>
                  <a:gd name="T175" fmla="*/ 0 h 138"/>
                  <a:gd name="T176" fmla="*/ 261 w 261"/>
                  <a:gd name="T177" fmla="*/ 138 h 13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1" h="138">
                    <a:moveTo>
                      <a:pt x="260" y="104"/>
                    </a:moveTo>
                    <a:lnTo>
                      <a:pt x="220" y="104"/>
                    </a:lnTo>
                    <a:lnTo>
                      <a:pt x="215" y="104"/>
                    </a:lnTo>
                    <a:lnTo>
                      <a:pt x="198" y="104"/>
                    </a:lnTo>
                    <a:lnTo>
                      <a:pt x="198" y="99"/>
                    </a:lnTo>
                    <a:lnTo>
                      <a:pt x="187" y="99"/>
                    </a:lnTo>
                    <a:lnTo>
                      <a:pt x="175" y="104"/>
                    </a:lnTo>
                    <a:lnTo>
                      <a:pt x="164" y="104"/>
                    </a:lnTo>
                    <a:lnTo>
                      <a:pt x="170" y="99"/>
                    </a:lnTo>
                    <a:lnTo>
                      <a:pt x="147" y="99"/>
                    </a:lnTo>
                    <a:lnTo>
                      <a:pt x="147" y="93"/>
                    </a:lnTo>
                    <a:lnTo>
                      <a:pt x="153" y="82"/>
                    </a:lnTo>
                    <a:lnTo>
                      <a:pt x="170" y="82"/>
                    </a:lnTo>
                    <a:lnTo>
                      <a:pt x="147" y="77"/>
                    </a:lnTo>
                    <a:lnTo>
                      <a:pt x="136" y="82"/>
                    </a:lnTo>
                    <a:lnTo>
                      <a:pt x="130" y="77"/>
                    </a:lnTo>
                    <a:lnTo>
                      <a:pt x="147" y="66"/>
                    </a:lnTo>
                    <a:lnTo>
                      <a:pt x="130" y="60"/>
                    </a:lnTo>
                    <a:lnTo>
                      <a:pt x="130" y="55"/>
                    </a:lnTo>
                    <a:lnTo>
                      <a:pt x="124" y="44"/>
                    </a:lnTo>
                    <a:lnTo>
                      <a:pt x="102" y="44"/>
                    </a:lnTo>
                    <a:lnTo>
                      <a:pt x="79" y="38"/>
                    </a:lnTo>
                    <a:lnTo>
                      <a:pt x="62" y="38"/>
                    </a:lnTo>
                    <a:lnTo>
                      <a:pt x="57" y="33"/>
                    </a:lnTo>
                    <a:lnTo>
                      <a:pt x="74" y="22"/>
                    </a:lnTo>
                    <a:lnTo>
                      <a:pt x="34" y="22"/>
                    </a:lnTo>
                    <a:lnTo>
                      <a:pt x="34" y="16"/>
                    </a:lnTo>
                    <a:lnTo>
                      <a:pt x="51" y="0"/>
                    </a:lnTo>
                    <a:lnTo>
                      <a:pt x="23" y="22"/>
                    </a:lnTo>
                    <a:lnTo>
                      <a:pt x="0" y="38"/>
                    </a:lnTo>
                    <a:lnTo>
                      <a:pt x="12" y="38"/>
                    </a:lnTo>
                    <a:lnTo>
                      <a:pt x="23" y="49"/>
                    </a:lnTo>
                    <a:lnTo>
                      <a:pt x="34" y="60"/>
                    </a:lnTo>
                    <a:lnTo>
                      <a:pt x="68" y="55"/>
                    </a:lnTo>
                    <a:lnTo>
                      <a:pt x="57" y="66"/>
                    </a:lnTo>
                    <a:lnTo>
                      <a:pt x="91" y="60"/>
                    </a:lnTo>
                    <a:lnTo>
                      <a:pt x="108" y="77"/>
                    </a:lnTo>
                    <a:lnTo>
                      <a:pt x="102" y="88"/>
                    </a:lnTo>
                    <a:lnTo>
                      <a:pt x="124" y="82"/>
                    </a:lnTo>
                    <a:lnTo>
                      <a:pt x="136" y="104"/>
                    </a:lnTo>
                    <a:lnTo>
                      <a:pt x="119" y="110"/>
                    </a:lnTo>
                    <a:lnTo>
                      <a:pt x="124" y="110"/>
                    </a:lnTo>
                    <a:lnTo>
                      <a:pt x="147" y="104"/>
                    </a:lnTo>
                    <a:lnTo>
                      <a:pt x="153" y="121"/>
                    </a:lnTo>
                    <a:lnTo>
                      <a:pt x="170" y="110"/>
                    </a:lnTo>
                    <a:lnTo>
                      <a:pt x="158" y="126"/>
                    </a:lnTo>
                    <a:lnTo>
                      <a:pt x="158" y="132"/>
                    </a:lnTo>
                    <a:lnTo>
                      <a:pt x="187" y="115"/>
                    </a:lnTo>
                    <a:lnTo>
                      <a:pt x="198" y="121"/>
                    </a:lnTo>
                    <a:lnTo>
                      <a:pt x="192" y="126"/>
                    </a:lnTo>
                    <a:lnTo>
                      <a:pt x="187" y="137"/>
                    </a:lnTo>
                    <a:lnTo>
                      <a:pt x="209" y="126"/>
                    </a:lnTo>
                    <a:lnTo>
                      <a:pt x="215" y="126"/>
                    </a:lnTo>
                    <a:lnTo>
                      <a:pt x="226" y="115"/>
                    </a:lnTo>
                    <a:lnTo>
                      <a:pt x="243" y="115"/>
                    </a:lnTo>
                    <a:lnTo>
                      <a:pt x="260" y="104"/>
                    </a:lnTo>
                    <a:close/>
                  </a:path>
                </a:pathLst>
              </a:custGeom>
              <a:solidFill>
                <a:srgbClr val="888888"/>
              </a:solidFill>
              <a:ln w="3175">
                <a:solidFill>
                  <a:srgbClr val="000000"/>
                </a:solidFill>
                <a:round/>
                <a:headEnd/>
                <a:tailEnd/>
              </a:ln>
            </p:spPr>
            <p:txBody>
              <a:bodyPr wrap="none" anchor="ctr">
                <a:spAutoFit/>
              </a:bodyPr>
              <a:lstStyle/>
              <a:p>
                <a:endParaRPr lang="zh-CN" altLang="en-US"/>
              </a:p>
            </p:txBody>
          </p:sp>
        </p:grpSp>
        <p:sp>
          <p:nvSpPr>
            <p:cNvPr id="30747" name="Freeform 12"/>
            <p:cNvSpPr>
              <a:spLocks/>
            </p:cNvSpPr>
            <p:nvPr/>
          </p:nvSpPr>
          <p:spPr bwMode="auto">
            <a:xfrm>
              <a:off x="2734" y="2491"/>
              <a:ext cx="63" cy="132"/>
            </a:xfrm>
            <a:custGeom>
              <a:avLst/>
              <a:gdLst>
                <a:gd name="T0" fmla="*/ 11 w 63"/>
                <a:gd name="T1" fmla="*/ 0 h 132"/>
                <a:gd name="T2" fmla="*/ 0 w 63"/>
                <a:gd name="T3" fmla="*/ 11 h 132"/>
                <a:gd name="T4" fmla="*/ 5 w 63"/>
                <a:gd name="T5" fmla="*/ 11 h 132"/>
                <a:gd name="T6" fmla="*/ 5 w 63"/>
                <a:gd name="T7" fmla="*/ 11 h 132"/>
                <a:gd name="T8" fmla="*/ 5 w 63"/>
                <a:gd name="T9" fmla="*/ 5 h 132"/>
                <a:gd name="T10" fmla="*/ 11 w 63"/>
                <a:gd name="T11" fmla="*/ 5 h 132"/>
                <a:gd name="T12" fmla="*/ 28 w 63"/>
                <a:gd name="T13" fmla="*/ 27 h 132"/>
                <a:gd name="T14" fmla="*/ 34 w 63"/>
                <a:gd name="T15" fmla="*/ 49 h 132"/>
                <a:gd name="T16" fmla="*/ 34 w 63"/>
                <a:gd name="T17" fmla="*/ 54 h 132"/>
                <a:gd name="T18" fmla="*/ 34 w 63"/>
                <a:gd name="T19" fmla="*/ 54 h 132"/>
                <a:gd name="T20" fmla="*/ 34 w 63"/>
                <a:gd name="T21" fmla="*/ 60 h 132"/>
                <a:gd name="T22" fmla="*/ 34 w 63"/>
                <a:gd name="T23" fmla="*/ 65 h 132"/>
                <a:gd name="T24" fmla="*/ 34 w 63"/>
                <a:gd name="T25" fmla="*/ 71 h 132"/>
                <a:gd name="T26" fmla="*/ 28 w 63"/>
                <a:gd name="T27" fmla="*/ 82 h 132"/>
                <a:gd name="T28" fmla="*/ 34 w 63"/>
                <a:gd name="T29" fmla="*/ 87 h 132"/>
                <a:gd name="T30" fmla="*/ 39 w 63"/>
                <a:gd name="T31" fmla="*/ 98 h 132"/>
                <a:gd name="T32" fmla="*/ 51 w 63"/>
                <a:gd name="T33" fmla="*/ 109 h 132"/>
                <a:gd name="T34" fmla="*/ 51 w 63"/>
                <a:gd name="T35" fmla="*/ 115 h 132"/>
                <a:gd name="T36" fmla="*/ 51 w 63"/>
                <a:gd name="T37" fmla="*/ 115 h 132"/>
                <a:gd name="T38" fmla="*/ 56 w 63"/>
                <a:gd name="T39" fmla="*/ 120 h 132"/>
                <a:gd name="T40" fmla="*/ 56 w 63"/>
                <a:gd name="T41" fmla="*/ 131 h 132"/>
                <a:gd name="T42" fmla="*/ 62 w 63"/>
                <a:gd name="T43" fmla="*/ 131 h 132"/>
                <a:gd name="T44" fmla="*/ 62 w 63"/>
                <a:gd name="T45" fmla="*/ 120 h 132"/>
                <a:gd name="T46" fmla="*/ 56 w 63"/>
                <a:gd name="T47" fmla="*/ 115 h 132"/>
                <a:gd name="T48" fmla="*/ 56 w 63"/>
                <a:gd name="T49" fmla="*/ 109 h 132"/>
                <a:gd name="T50" fmla="*/ 51 w 63"/>
                <a:gd name="T51" fmla="*/ 104 h 132"/>
                <a:gd name="T52" fmla="*/ 51 w 63"/>
                <a:gd name="T53" fmla="*/ 93 h 132"/>
                <a:gd name="T54" fmla="*/ 51 w 63"/>
                <a:gd name="T55" fmla="*/ 82 h 132"/>
                <a:gd name="T56" fmla="*/ 51 w 63"/>
                <a:gd name="T57" fmla="*/ 82 h 132"/>
                <a:gd name="T58" fmla="*/ 62 w 63"/>
                <a:gd name="T59" fmla="*/ 87 h 132"/>
                <a:gd name="T60" fmla="*/ 62 w 63"/>
                <a:gd name="T61" fmla="*/ 87 h 132"/>
                <a:gd name="T62" fmla="*/ 56 w 63"/>
                <a:gd name="T63" fmla="*/ 82 h 132"/>
                <a:gd name="T64" fmla="*/ 56 w 63"/>
                <a:gd name="T65" fmla="*/ 76 h 132"/>
                <a:gd name="T66" fmla="*/ 56 w 63"/>
                <a:gd name="T67" fmla="*/ 71 h 132"/>
                <a:gd name="T68" fmla="*/ 56 w 63"/>
                <a:gd name="T69" fmla="*/ 71 h 132"/>
                <a:gd name="T70" fmla="*/ 56 w 63"/>
                <a:gd name="T71" fmla="*/ 65 h 132"/>
                <a:gd name="T72" fmla="*/ 51 w 63"/>
                <a:gd name="T73" fmla="*/ 60 h 132"/>
                <a:gd name="T74" fmla="*/ 51 w 63"/>
                <a:gd name="T75" fmla="*/ 54 h 132"/>
                <a:gd name="T76" fmla="*/ 51 w 63"/>
                <a:gd name="T77" fmla="*/ 49 h 132"/>
                <a:gd name="T78" fmla="*/ 51 w 63"/>
                <a:gd name="T79" fmla="*/ 43 h 132"/>
                <a:gd name="T80" fmla="*/ 39 w 63"/>
                <a:gd name="T81" fmla="*/ 22 h 132"/>
                <a:gd name="T82" fmla="*/ 22 w 63"/>
                <a:gd name="T83" fmla="*/ 5 h 132"/>
                <a:gd name="T84" fmla="*/ 17 w 63"/>
                <a:gd name="T85" fmla="*/ 5 h 132"/>
                <a:gd name="T86" fmla="*/ 17 w 63"/>
                <a:gd name="T87" fmla="*/ 0 h 132"/>
                <a:gd name="T88" fmla="*/ 11 w 63"/>
                <a:gd name="T89" fmla="*/ 0 h 132"/>
                <a:gd name="T90" fmla="*/ 11 w 63"/>
                <a:gd name="T91" fmla="*/ 0 h 13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3"/>
                <a:gd name="T139" fmla="*/ 0 h 132"/>
                <a:gd name="T140" fmla="*/ 63 w 63"/>
                <a:gd name="T141" fmla="*/ 132 h 13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3" h="132">
                  <a:moveTo>
                    <a:pt x="11" y="0"/>
                  </a:moveTo>
                  <a:lnTo>
                    <a:pt x="0" y="11"/>
                  </a:lnTo>
                  <a:lnTo>
                    <a:pt x="5" y="11"/>
                  </a:lnTo>
                  <a:lnTo>
                    <a:pt x="5" y="5"/>
                  </a:lnTo>
                  <a:lnTo>
                    <a:pt x="11" y="5"/>
                  </a:lnTo>
                  <a:lnTo>
                    <a:pt x="28" y="27"/>
                  </a:lnTo>
                  <a:lnTo>
                    <a:pt x="34" y="49"/>
                  </a:lnTo>
                  <a:lnTo>
                    <a:pt x="34" y="54"/>
                  </a:lnTo>
                  <a:lnTo>
                    <a:pt x="34" y="60"/>
                  </a:lnTo>
                  <a:lnTo>
                    <a:pt x="34" y="65"/>
                  </a:lnTo>
                  <a:lnTo>
                    <a:pt x="34" y="71"/>
                  </a:lnTo>
                  <a:lnTo>
                    <a:pt x="28" y="82"/>
                  </a:lnTo>
                  <a:lnTo>
                    <a:pt x="34" y="87"/>
                  </a:lnTo>
                  <a:lnTo>
                    <a:pt x="39" y="98"/>
                  </a:lnTo>
                  <a:lnTo>
                    <a:pt x="51" y="109"/>
                  </a:lnTo>
                  <a:lnTo>
                    <a:pt x="51" y="115"/>
                  </a:lnTo>
                  <a:lnTo>
                    <a:pt x="56" y="120"/>
                  </a:lnTo>
                  <a:lnTo>
                    <a:pt x="56" y="131"/>
                  </a:lnTo>
                  <a:lnTo>
                    <a:pt x="62" y="131"/>
                  </a:lnTo>
                  <a:lnTo>
                    <a:pt x="62" y="120"/>
                  </a:lnTo>
                  <a:lnTo>
                    <a:pt x="56" y="115"/>
                  </a:lnTo>
                  <a:lnTo>
                    <a:pt x="56" y="109"/>
                  </a:lnTo>
                  <a:lnTo>
                    <a:pt x="51" y="104"/>
                  </a:lnTo>
                  <a:lnTo>
                    <a:pt x="51" y="93"/>
                  </a:lnTo>
                  <a:lnTo>
                    <a:pt x="51" y="82"/>
                  </a:lnTo>
                  <a:lnTo>
                    <a:pt x="62" y="87"/>
                  </a:lnTo>
                  <a:lnTo>
                    <a:pt x="56" y="82"/>
                  </a:lnTo>
                  <a:lnTo>
                    <a:pt x="56" y="76"/>
                  </a:lnTo>
                  <a:lnTo>
                    <a:pt x="56" y="71"/>
                  </a:lnTo>
                  <a:lnTo>
                    <a:pt x="56" y="65"/>
                  </a:lnTo>
                  <a:lnTo>
                    <a:pt x="51" y="60"/>
                  </a:lnTo>
                  <a:lnTo>
                    <a:pt x="51" y="54"/>
                  </a:lnTo>
                  <a:lnTo>
                    <a:pt x="51" y="49"/>
                  </a:lnTo>
                  <a:lnTo>
                    <a:pt x="51" y="43"/>
                  </a:lnTo>
                  <a:lnTo>
                    <a:pt x="39" y="22"/>
                  </a:lnTo>
                  <a:lnTo>
                    <a:pt x="22" y="5"/>
                  </a:lnTo>
                  <a:lnTo>
                    <a:pt x="17" y="5"/>
                  </a:lnTo>
                  <a:lnTo>
                    <a:pt x="17" y="0"/>
                  </a:lnTo>
                  <a:lnTo>
                    <a:pt x="11"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48" name="Freeform 13"/>
            <p:cNvSpPr>
              <a:spLocks/>
            </p:cNvSpPr>
            <p:nvPr/>
          </p:nvSpPr>
          <p:spPr bwMode="auto">
            <a:xfrm>
              <a:off x="2892" y="2299"/>
              <a:ext cx="96" cy="45"/>
            </a:xfrm>
            <a:custGeom>
              <a:avLst/>
              <a:gdLst>
                <a:gd name="T0" fmla="*/ 84 w 96"/>
                <a:gd name="T1" fmla="*/ 0 h 45"/>
                <a:gd name="T2" fmla="*/ 67 w 96"/>
                <a:gd name="T3" fmla="*/ 16 h 45"/>
                <a:gd name="T4" fmla="*/ 67 w 96"/>
                <a:gd name="T5" fmla="*/ 5 h 45"/>
                <a:gd name="T6" fmla="*/ 28 w 96"/>
                <a:gd name="T7" fmla="*/ 22 h 45"/>
                <a:gd name="T8" fmla="*/ 28 w 96"/>
                <a:gd name="T9" fmla="*/ 27 h 45"/>
                <a:gd name="T10" fmla="*/ 28 w 96"/>
                <a:gd name="T11" fmla="*/ 33 h 45"/>
                <a:gd name="T12" fmla="*/ 28 w 96"/>
                <a:gd name="T13" fmla="*/ 33 h 45"/>
                <a:gd name="T14" fmla="*/ 22 w 96"/>
                <a:gd name="T15" fmla="*/ 27 h 45"/>
                <a:gd name="T16" fmla="*/ 0 w 96"/>
                <a:gd name="T17" fmla="*/ 44 h 45"/>
                <a:gd name="T18" fmla="*/ 0 w 96"/>
                <a:gd name="T19" fmla="*/ 44 h 45"/>
                <a:gd name="T20" fmla="*/ 50 w 96"/>
                <a:gd name="T21" fmla="*/ 44 h 45"/>
                <a:gd name="T22" fmla="*/ 95 w 96"/>
                <a:gd name="T23" fmla="*/ 38 h 45"/>
                <a:gd name="T24" fmla="*/ 95 w 96"/>
                <a:gd name="T25" fmla="*/ 33 h 45"/>
                <a:gd name="T26" fmla="*/ 79 w 96"/>
                <a:gd name="T27" fmla="*/ 33 h 45"/>
                <a:gd name="T28" fmla="*/ 79 w 96"/>
                <a:gd name="T29" fmla="*/ 27 h 45"/>
                <a:gd name="T30" fmla="*/ 90 w 96"/>
                <a:gd name="T31" fmla="*/ 22 h 45"/>
                <a:gd name="T32" fmla="*/ 84 w 96"/>
                <a:gd name="T33" fmla="*/ 0 h 45"/>
                <a:gd name="T34" fmla="*/ 84 w 96"/>
                <a:gd name="T35" fmla="*/ 0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45"/>
                <a:gd name="T56" fmla="*/ 96 w 96"/>
                <a:gd name="T57" fmla="*/ 45 h 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45">
                  <a:moveTo>
                    <a:pt x="84" y="0"/>
                  </a:moveTo>
                  <a:lnTo>
                    <a:pt x="67" y="16"/>
                  </a:lnTo>
                  <a:lnTo>
                    <a:pt x="67" y="5"/>
                  </a:lnTo>
                  <a:lnTo>
                    <a:pt x="28" y="22"/>
                  </a:lnTo>
                  <a:lnTo>
                    <a:pt x="28" y="27"/>
                  </a:lnTo>
                  <a:lnTo>
                    <a:pt x="28" y="33"/>
                  </a:lnTo>
                  <a:lnTo>
                    <a:pt x="22" y="27"/>
                  </a:lnTo>
                  <a:lnTo>
                    <a:pt x="0" y="44"/>
                  </a:lnTo>
                  <a:lnTo>
                    <a:pt x="50" y="44"/>
                  </a:lnTo>
                  <a:lnTo>
                    <a:pt x="95" y="38"/>
                  </a:lnTo>
                  <a:lnTo>
                    <a:pt x="95" y="33"/>
                  </a:lnTo>
                  <a:lnTo>
                    <a:pt x="79" y="33"/>
                  </a:lnTo>
                  <a:lnTo>
                    <a:pt x="79" y="27"/>
                  </a:lnTo>
                  <a:lnTo>
                    <a:pt x="90" y="22"/>
                  </a:lnTo>
                  <a:lnTo>
                    <a:pt x="84"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749" name="Freeform 14"/>
            <p:cNvSpPr>
              <a:spLocks/>
            </p:cNvSpPr>
            <p:nvPr/>
          </p:nvSpPr>
          <p:spPr bwMode="auto">
            <a:xfrm>
              <a:off x="3055" y="2310"/>
              <a:ext cx="86" cy="39"/>
            </a:xfrm>
            <a:custGeom>
              <a:avLst/>
              <a:gdLst>
                <a:gd name="T0" fmla="*/ 0 w 86"/>
                <a:gd name="T1" fmla="*/ 0 h 39"/>
                <a:gd name="T2" fmla="*/ 0 w 86"/>
                <a:gd name="T3" fmla="*/ 0 h 39"/>
                <a:gd name="T4" fmla="*/ 17 w 86"/>
                <a:gd name="T5" fmla="*/ 16 h 39"/>
                <a:gd name="T6" fmla="*/ 23 w 86"/>
                <a:gd name="T7" fmla="*/ 16 h 39"/>
                <a:gd name="T8" fmla="*/ 23 w 86"/>
                <a:gd name="T9" fmla="*/ 5 h 39"/>
                <a:gd name="T10" fmla="*/ 51 w 86"/>
                <a:gd name="T11" fmla="*/ 16 h 39"/>
                <a:gd name="T12" fmla="*/ 45 w 86"/>
                <a:gd name="T13" fmla="*/ 27 h 39"/>
                <a:gd name="T14" fmla="*/ 51 w 86"/>
                <a:gd name="T15" fmla="*/ 27 h 39"/>
                <a:gd name="T16" fmla="*/ 62 w 86"/>
                <a:gd name="T17" fmla="*/ 22 h 39"/>
                <a:gd name="T18" fmla="*/ 85 w 86"/>
                <a:gd name="T19" fmla="*/ 33 h 39"/>
                <a:gd name="T20" fmla="*/ 23 w 86"/>
                <a:gd name="T21" fmla="*/ 38 h 39"/>
                <a:gd name="T22" fmla="*/ 23 w 86"/>
                <a:gd name="T23" fmla="*/ 33 h 39"/>
                <a:gd name="T24" fmla="*/ 0 w 86"/>
                <a:gd name="T25" fmla="*/ 38 h 39"/>
                <a:gd name="T26" fmla="*/ 0 w 86"/>
                <a:gd name="T27" fmla="*/ 16 h 39"/>
                <a:gd name="T28" fmla="*/ 0 w 86"/>
                <a:gd name="T29" fmla="*/ 0 h 39"/>
                <a:gd name="T30" fmla="*/ 0 w 86"/>
                <a:gd name="T31" fmla="*/ 0 h 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
                <a:gd name="T49" fmla="*/ 0 h 39"/>
                <a:gd name="T50" fmla="*/ 86 w 86"/>
                <a:gd name="T51" fmla="*/ 39 h 3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 h="39">
                  <a:moveTo>
                    <a:pt x="0" y="0"/>
                  </a:moveTo>
                  <a:lnTo>
                    <a:pt x="0" y="0"/>
                  </a:lnTo>
                  <a:lnTo>
                    <a:pt x="17" y="16"/>
                  </a:lnTo>
                  <a:lnTo>
                    <a:pt x="23" y="16"/>
                  </a:lnTo>
                  <a:lnTo>
                    <a:pt x="23" y="5"/>
                  </a:lnTo>
                  <a:lnTo>
                    <a:pt x="51" y="16"/>
                  </a:lnTo>
                  <a:lnTo>
                    <a:pt x="45" y="27"/>
                  </a:lnTo>
                  <a:lnTo>
                    <a:pt x="51" y="27"/>
                  </a:lnTo>
                  <a:lnTo>
                    <a:pt x="62" y="22"/>
                  </a:lnTo>
                  <a:lnTo>
                    <a:pt x="85" y="33"/>
                  </a:lnTo>
                  <a:lnTo>
                    <a:pt x="23" y="38"/>
                  </a:lnTo>
                  <a:lnTo>
                    <a:pt x="23" y="33"/>
                  </a:lnTo>
                  <a:lnTo>
                    <a:pt x="0" y="38"/>
                  </a:lnTo>
                  <a:lnTo>
                    <a:pt x="0" y="16"/>
                  </a:lnTo>
                  <a:lnTo>
                    <a:pt x="0"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grpSp>
          <p:nvGrpSpPr>
            <p:cNvPr id="30750" name="Group 15"/>
            <p:cNvGrpSpPr>
              <a:grpSpLocks/>
            </p:cNvGrpSpPr>
            <p:nvPr/>
          </p:nvGrpSpPr>
          <p:grpSpPr bwMode="auto">
            <a:xfrm>
              <a:off x="2886" y="2386"/>
              <a:ext cx="232" cy="34"/>
              <a:chOff x="2886" y="2386"/>
              <a:chExt cx="232" cy="34"/>
            </a:xfrm>
          </p:grpSpPr>
          <p:sp>
            <p:nvSpPr>
              <p:cNvPr id="30819" name="Freeform 16"/>
              <p:cNvSpPr>
                <a:spLocks/>
              </p:cNvSpPr>
              <p:nvPr/>
            </p:nvSpPr>
            <p:spPr bwMode="auto">
              <a:xfrm>
                <a:off x="2886" y="2386"/>
                <a:ext cx="97" cy="34"/>
              </a:xfrm>
              <a:custGeom>
                <a:avLst/>
                <a:gdLst>
                  <a:gd name="T0" fmla="*/ 96 w 97"/>
                  <a:gd name="T1" fmla="*/ 0 h 34"/>
                  <a:gd name="T2" fmla="*/ 68 w 97"/>
                  <a:gd name="T3" fmla="*/ 6 h 34"/>
                  <a:gd name="T4" fmla="*/ 39 w 97"/>
                  <a:gd name="T5" fmla="*/ 17 h 34"/>
                  <a:gd name="T6" fmla="*/ 6 w 97"/>
                  <a:gd name="T7" fmla="*/ 28 h 34"/>
                  <a:gd name="T8" fmla="*/ 0 w 97"/>
                  <a:gd name="T9" fmla="*/ 33 h 34"/>
                  <a:gd name="T10" fmla="*/ 45 w 97"/>
                  <a:gd name="T11" fmla="*/ 22 h 34"/>
                  <a:gd name="T12" fmla="*/ 90 w 97"/>
                  <a:gd name="T13" fmla="*/ 17 h 34"/>
                  <a:gd name="T14" fmla="*/ 96 w 97"/>
                  <a:gd name="T15" fmla="*/ 0 h 34"/>
                  <a:gd name="T16" fmla="*/ 96 w 97"/>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34"/>
                  <a:gd name="T29" fmla="*/ 97 w 97"/>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34">
                    <a:moveTo>
                      <a:pt x="96" y="0"/>
                    </a:moveTo>
                    <a:lnTo>
                      <a:pt x="68" y="6"/>
                    </a:lnTo>
                    <a:lnTo>
                      <a:pt x="39" y="17"/>
                    </a:lnTo>
                    <a:lnTo>
                      <a:pt x="6" y="28"/>
                    </a:lnTo>
                    <a:lnTo>
                      <a:pt x="0" y="33"/>
                    </a:lnTo>
                    <a:lnTo>
                      <a:pt x="45" y="22"/>
                    </a:lnTo>
                    <a:lnTo>
                      <a:pt x="90" y="17"/>
                    </a:lnTo>
                    <a:lnTo>
                      <a:pt x="96" y="0"/>
                    </a:lnTo>
                    <a:close/>
                  </a:path>
                </a:pathLst>
              </a:custGeom>
              <a:solidFill>
                <a:srgbClr val="444444"/>
              </a:solidFill>
              <a:ln w="3175">
                <a:solidFill>
                  <a:srgbClr val="000000"/>
                </a:solidFill>
                <a:round/>
                <a:headEnd/>
                <a:tailEnd/>
              </a:ln>
            </p:spPr>
            <p:txBody>
              <a:bodyPr wrap="none" anchor="ctr">
                <a:spAutoFit/>
              </a:bodyPr>
              <a:lstStyle/>
              <a:p>
                <a:endParaRPr lang="zh-CN" altLang="en-US"/>
              </a:p>
            </p:txBody>
          </p:sp>
          <p:sp>
            <p:nvSpPr>
              <p:cNvPr id="30820" name="Freeform 17"/>
              <p:cNvSpPr>
                <a:spLocks/>
              </p:cNvSpPr>
              <p:nvPr/>
            </p:nvSpPr>
            <p:spPr bwMode="auto">
              <a:xfrm>
                <a:off x="3066" y="2392"/>
                <a:ext cx="52" cy="28"/>
              </a:xfrm>
              <a:custGeom>
                <a:avLst/>
                <a:gdLst>
                  <a:gd name="T0" fmla="*/ 51 w 52"/>
                  <a:gd name="T1" fmla="*/ 16 h 28"/>
                  <a:gd name="T2" fmla="*/ 0 w 52"/>
                  <a:gd name="T3" fmla="*/ 0 h 28"/>
                  <a:gd name="T4" fmla="*/ 0 w 52"/>
                  <a:gd name="T5" fmla="*/ 11 h 28"/>
                  <a:gd name="T6" fmla="*/ 51 w 52"/>
                  <a:gd name="T7" fmla="*/ 27 h 28"/>
                  <a:gd name="T8" fmla="*/ 51 w 52"/>
                  <a:gd name="T9" fmla="*/ 16 h 28"/>
                  <a:gd name="T10" fmla="*/ 51 w 52"/>
                  <a:gd name="T11" fmla="*/ 16 h 28"/>
                  <a:gd name="T12" fmla="*/ 0 60000 65536"/>
                  <a:gd name="T13" fmla="*/ 0 60000 65536"/>
                  <a:gd name="T14" fmla="*/ 0 60000 65536"/>
                  <a:gd name="T15" fmla="*/ 0 60000 65536"/>
                  <a:gd name="T16" fmla="*/ 0 60000 65536"/>
                  <a:gd name="T17" fmla="*/ 0 60000 65536"/>
                  <a:gd name="T18" fmla="*/ 0 w 52"/>
                  <a:gd name="T19" fmla="*/ 0 h 28"/>
                  <a:gd name="T20" fmla="*/ 52 w 52"/>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2" h="28">
                    <a:moveTo>
                      <a:pt x="51" y="16"/>
                    </a:moveTo>
                    <a:lnTo>
                      <a:pt x="0" y="0"/>
                    </a:lnTo>
                    <a:lnTo>
                      <a:pt x="0" y="11"/>
                    </a:lnTo>
                    <a:lnTo>
                      <a:pt x="51" y="27"/>
                    </a:lnTo>
                    <a:lnTo>
                      <a:pt x="51" y="16"/>
                    </a:lnTo>
                    <a:close/>
                  </a:path>
                </a:pathLst>
              </a:custGeom>
              <a:solidFill>
                <a:srgbClr val="444444"/>
              </a:solidFill>
              <a:ln w="3175">
                <a:solidFill>
                  <a:srgbClr val="000000"/>
                </a:solidFill>
                <a:round/>
                <a:headEnd/>
                <a:tailEnd/>
              </a:ln>
            </p:spPr>
            <p:txBody>
              <a:bodyPr wrap="none" anchor="ctr">
                <a:spAutoFit/>
              </a:bodyPr>
              <a:lstStyle/>
              <a:p>
                <a:endParaRPr lang="zh-CN" altLang="en-US"/>
              </a:p>
            </p:txBody>
          </p:sp>
        </p:grpSp>
        <p:sp>
          <p:nvSpPr>
            <p:cNvPr id="30751" name="Freeform 18"/>
            <p:cNvSpPr>
              <a:spLocks/>
            </p:cNvSpPr>
            <p:nvPr/>
          </p:nvSpPr>
          <p:spPr bwMode="auto">
            <a:xfrm>
              <a:off x="2847" y="2556"/>
              <a:ext cx="271" cy="248"/>
            </a:xfrm>
            <a:custGeom>
              <a:avLst/>
              <a:gdLst>
                <a:gd name="T0" fmla="*/ 0 w 271"/>
                <a:gd name="T1" fmla="*/ 0 h 248"/>
                <a:gd name="T2" fmla="*/ 39 w 271"/>
                <a:gd name="T3" fmla="*/ 121 h 248"/>
                <a:gd name="T4" fmla="*/ 62 w 271"/>
                <a:gd name="T5" fmla="*/ 220 h 248"/>
                <a:gd name="T6" fmla="*/ 62 w 271"/>
                <a:gd name="T7" fmla="*/ 225 h 248"/>
                <a:gd name="T8" fmla="*/ 62 w 271"/>
                <a:gd name="T9" fmla="*/ 225 h 248"/>
                <a:gd name="T10" fmla="*/ 107 w 271"/>
                <a:gd name="T11" fmla="*/ 242 h 248"/>
                <a:gd name="T12" fmla="*/ 157 w 271"/>
                <a:gd name="T13" fmla="*/ 247 h 248"/>
                <a:gd name="T14" fmla="*/ 186 w 271"/>
                <a:gd name="T15" fmla="*/ 236 h 248"/>
                <a:gd name="T16" fmla="*/ 208 w 271"/>
                <a:gd name="T17" fmla="*/ 220 h 248"/>
                <a:gd name="T18" fmla="*/ 208 w 271"/>
                <a:gd name="T19" fmla="*/ 242 h 248"/>
                <a:gd name="T20" fmla="*/ 208 w 271"/>
                <a:gd name="T21" fmla="*/ 242 h 248"/>
                <a:gd name="T22" fmla="*/ 270 w 271"/>
                <a:gd name="T23" fmla="*/ 121 h 248"/>
                <a:gd name="T24" fmla="*/ 270 w 271"/>
                <a:gd name="T25" fmla="*/ 94 h 248"/>
                <a:gd name="T26" fmla="*/ 265 w 271"/>
                <a:gd name="T27" fmla="*/ 105 h 248"/>
                <a:gd name="T28" fmla="*/ 259 w 271"/>
                <a:gd name="T29" fmla="*/ 115 h 248"/>
                <a:gd name="T30" fmla="*/ 248 w 271"/>
                <a:gd name="T31" fmla="*/ 143 h 248"/>
                <a:gd name="T32" fmla="*/ 231 w 271"/>
                <a:gd name="T33" fmla="*/ 176 h 248"/>
                <a:gd name="T34" fmla="*/ 208 w 271"/>
                <a:gd name="T35" fmla="*/ 209 h 248"/>
                <a:gd name="T36" fmla="*/ 197 w 271"/>
                <a:gd name="T37" fmla="*/ 220 h 248"/>
                <a:gd name="T38" fmla="*/ 180 w 271"/>
                <a:gd name="T39" fmla="*/ 225 h 248"/>
                <a:gd name="T40" fmla="*/ 124 w 271"/>
                <a:gd name="T41" fmla="*/ 236 h 248"/>
                <a:gd name="T42" fmla="*/ 73 w 271"/>
                <a:gd name="T43" fmla="*/ 220 h 248"/>
                <a:gd name="T44" fmla="*/ 50 w 271"/>
                <a:gd name="T45" fmla="*/ 126 h 248"/>
                <a:gd name="T46" fmla="*/ 50 w 271"/>
                <a:gd name="T47" fmla="*/ 115 h 248"/>
                <a:gd name="T48" fmla="*/ 33 w 271"/>
                <a:gd name="T49" fmla="*/ 77 h 248"/>
                <a:gd name="T50" fmla="*/ 22 w 271"/>
                <a:gd name="T51" fmla="*/ 39 h 248"/>
                <a:gd name="T52" fmla="*/ 5 w 271"/>
                <a:gd name="T53" fmla="*/ 0 h 248"/>
                <a:gd name="T54" fmla="*/ 0 w 271"/>
                <a:gd name="T55" fmla="*/ 0 h 248"/>
                <a:gd name="T56" fmla="*/ 0 w 271"/>
                <a:gd name="T57" fmla="*/ 0 h 2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1"/>
                <a:gd name="T88" fmla="*/ 0 h 248"/>
                <a:gd name="T89" fmla="*/ 271 w 271"/>
                <a:gd name="T90" fmla="*/ 248 h 2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1" h="248">
                  <a:moveTo>
                    <a:pt x="0" y="0"/>
                  </a:moveTo>
                  <a:lnTo>
                    <a:pt x="39" y="121"/>
                  </a:lnTo>
                  <a:lnTo>
                    <a:pt x="62" y="220"/>
                  </a:lnTo>
                  <a:lnTo>
                    <a:pt x="62" y="225"/>
                  </a:lnTo>
                  <a:lnTo>
                    <a:pt x="107" y="242"/>
                  </a:lnTo>
                  <a:lnTo>
                    <a:pt x="157" y="247"/>
                  </a:lnTo>
                  <a:lnTo>
                    <a:pt x="186" y="236"/>
                  </a:lnTo>
                  <a:lnTo>
                    <a:pt x="208" y="220"/>
                  </a:lnTo>
                  <a:lnTo>
                    <a:pt x="208" y="242"/>
                  </a:lnTo>
                  <a:lnTo>
                    <a:pt x="270" y="121"/>
                  </a:lnTo>
                  <a:lnTo>
                    <a:pt x="270" y="94"/>
                  </a:lnTo>
                  <a:lnTo>
                    <a:pt x="265" y="105"/>
                  </a:lnTo>
                  <a:lnTo>
                    <a:pt x="259" y="115"/>
                  </a:lnTo>
                  <a:lnTo>
                    <a:pt x="248" y="143"/>
                  </a:lnTo>
                  <a:lnTo>
                    <a:pt x="231" y="176"/>
                  </a:lnTo>
                  <a:lnTo>
                    <a:pt x="208" y="209"/>
                  </a:lnTo>
                  <a:lnTo>
                    <a:pt x="197" y="220"/>
                  </a:lnTo>
                  <a:lnTo>
                    <a:pt x="180" y="225"/>
                  </a:lnTo>
                  <a:lnTo>
                    <a:pt x="124" y="236"/>
                  </a:lnTo>
                  <a:lnTo>
                    <a:pt x="73" y="220"/>
                  </a:lnTo>
                  <a:lnTo>
                    <a:pt x="50" y="126"/>
                  </a:lnTo>
                  <a:lnTo>
                    <a:pt x="50" y="115"/>
                  </a:lnTo>
                  <a:lnTo>
                    <a:pt x="33" y="77"/>
                  </a:lnTo>
                  <a:lnTo>
                    <a:pt x="22" y="39"/>
                  </a:lnTo>
                  <a:lnTo>
                    <a:pt x="5" y="0"/>
                  </a:lnTo>
                  <a:lnTo>
                    <a:pt x="0" y="0"/>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52" name="Freeform 19"/>
            <p:cNvSpPr>
              <a:spLocks/>
            </p:cNvSpPr>
            <p:nvPr/>
          </p:nvSpPr>
          <p:spPr bwMode="auto">
            <a:xfrm>
              <a:off x="2852" y="2556"/>
              <a:ext cx="266" cy="122"/>
            </a:xfrm>
            <a:custGeom>
              <a:avLst/>
              <a:gdLst>
                <a:gd name="T0" fmla="*/ 90 w 266"/>
                <a:gd name="T1" fmla="*/ 17 h 122"/>
                <a:gd name="T2" fmla="*/ 0 w 266"/>
                <a:gd name="T3" fmla="*/ 0 h 122"/>
                <a:gd name="T4" fmla="*/ 28 w 266"/>
                <a:gd name="T5" fmla="*/ 72 h 122"/>
                <a:gd name="T6" fmla="*/ 45 w 266"/>
                <a:gd name="T7" fmla="*/ 115 h 122"/>
                <a:gd name="T8" fmla="*/ 152 w 266"/>
                <a:gd name="T9" fmla="*/ 121 h 122"/>
                <a:gd name="T10" fmla="*/ 260 w 266"/>
                <a:gd name="T11" fmla="*/ 110 h 122"/>
                <a:gd name="T12" fmla="*/ 265 w 266"/>
                <a:gd name="T13" fmla="*/ 94 h 122"/>
                <a:gd name="T14" fmla="*/ 265 w 266"/>
                <a:gd name="T15" fmla="*/ 22 h 122"/>
                <a:gd name="T16" fmla="*/ 169 w 266"/>
                <a:gd name="T17" fmla="*/ 22 h 122"/>
                <a:gd name="T18" fmla="*/ 141 w 266"/>
                <a:gd name="T19" fmla="*/ 28 h 122"/>
                <a:gd name="T20" fmla="*/ 113 w 266"/>
                <a:gd name="T21" fmla="*/ 22 h 122"/>
                <a:gd name="T22" fmla="*/ 90 w 266"/>
                <a:gd name="T23" fmla="*/ 17 h 122"/>
                <a:gd name="T24" fmla="*/ 90 w 266"/>
                <a:gd name="T25" fmla="*/ 17 h 1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6"/>
                <a:gd name="T40" fmla="*/ 0 h 122"/>
                <a:gd name="T41" fmla="*/ 266 w 266"/>
                <a:gd name="T42" fmla="*/ 122 h 1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6" h="122">
                  <a:moveTo>
                    <a:pt x="90" y="17"/>
                  </a:moveTo>
                  <a:lnTo>
                    <a:pt x="0" y="0"/>
                  </a:lnTo>
                  <a:lnTo>
                    <a:pt x="28" y="72"/>
                  </a:lnTo>
                  <a:lnTo>
                    <a:pt x="45" y="115"/>
                  </a:lnTo>
                  <a:lnTo>
                    <a:pt x="152" y="121"/>
                  </a:lnTo>
                  <a:lnTo>
                    <a:pt x="260" y="110"/>
                  </a:lnTo>
                  <a:lnTo>
                    <a:pt x="265" y="94"/>
                  </a:lnTo>
                  <a:lnTo>
                    <a:pt x="265" y="22"/>
                  </a:lnTo>
                  <a:lnTo>
                    <a:pt x="169" y="22"/>
                  </a:lnTo>
                  <a:lnTo>
                    <a:pt x="141" y="28"/>
                  </a:lnTo>
                  <a:lnTo>
                    <a:pt x="113" y="22"/>
                  </a:lnTo>
                  <a:lnTo>
                    <a:pt x="90" y="17"/>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53" name="Freeform 20"/>
            <p:cNvSpPr>
              <a:spLocks/>
            </p:cNvSpPr>
            <p:nvPr/>
          </p:nvSpPr>
          <p:spPr bwMode="auto">
            <a:xfrm>
              <a:off x="2852" y="2469"/>
              <a:ext cx="266" cy="116"/>
            </a:xfrm>
            <a:custGeom>
              <a:avLst/>
              <a:gdLst>
                <a:gd name="T0" fmla="*/ 265 w 266"/>
                <a:gd name="T1" fmla="*/ 38 h 116"/>
                <a:gd name="T2" fmla="*/ 265 w 266"/>
                <a:gd name="T3" fmla="*/ 55 h 116"/>
                <a:gd name="T4" fmla="*/ 248 w 266"/>
                <a:gd name="T5" fmla="*/ 49 h 116"/>
                <a:gd name="T6" fmla="*/ 243 w 266"/>
                <a:gd name="T7" fmla="*/ 60 h 116"/>
                <a:gd name="T8" fmla="*/ 226 w 266"/>
                <a:gd name="T9" fmla="*/ 76 h 116"/>
                <a:gd name="T10" fmla="*/ 186 w 266"/>
                <a:gd name="T11" fmla="*/ 104 h 116"/>
                <a:gd name="T12" fmla="*/ 135 w 266"/>
                <a:gd name="T13" fmla="*/ 115 h 116"/>
                <a:gd name="T14" fmla="*/ 102 w 266"/>
                <a:gd name="T15" fmla="*/ 115 h 116"/>
                <a:gd name="T16" fmla="*/ 85 w 266"/>
                <a:gd name="T17" fmla="*/ 93 h 116"/>
                <a:gd name="T18" fmla="*/ 79 w 266"/>
                <a:gd name="T19" fmla="*/ 76 h 116"/>
                <a:gd name="T20" fmla="*/ 79 w 266"/>
                <a:gd name="T21" fmla="*/ 55 h 116"/>
                <a:gd name="T22" fmla="*/ 57 w 266"/>
                <a:gd name="T23" fmla="*/ 71 h 116"/>
                <a:gd name="T24" fmla="*/ 28 w 266"/>
                <a:gd name="T25" fmla="*/ 82 h 116"/>
                <a:gd name="T26" fmla="*/ 0 w 266"/>
                <a:gd name="T27" fmla="*/ 76 h 116"/>
                <a:gd name="T28" fmla="*/ 28 w 266"/>
                <a:gd name="T29" fmla="*/ 71 h 116"/>
                <a:gd name="T30" fmla="*/ 119 w 266"/>
                <a:gd name="T31" fmla="*/ 11 h 116"/>
                <a:gd name="T32" fmla="*/ 102 w 266"/>
                <a:gd name="T33" fmla="*/ 44 h 116"/>
                <a:gd name="T34" fmla="*/ 96 w 266"/>
                <a:gd name="T35" fmla="*/ 49 h 116"/>
                <a:gd name="T36" fmla="*/ 90 w 266"/>
                <a:gd name="T37" fmla="*/ 65 h 116"/>
                <a:gd name="T38" fmla="*/ 90 w 266"/>
                <a:gd name="T39" fmla="*/ 71 h 116"/>
                <a:gd name="T40" fmla="*/ 102 w 266"/>
                <a:gd name="T41" fmla="*/ 82 h 116"/>
                <a:gd name="T42" fmla="*/ 113 w 266"/>
                <a:gd name="T43" fmla="*/ 93 h 116"/>
                <a:gd name="T44" fmla="*/ 124 w 266"/>
                <a:gd name="T45" fmla="*/ 93 h 116"/>
                <a:gd name="T46" fmla="*/ 181 w 266"/>
                <a:gd name="T47" fmla="*/ 82 h 116"/>
                <a:gd name="T48" fmla="*/ 226 w 266"/>
                <a:gd name="T49" fmla="*/ 55 h 116"/>
                <a:gd name="T50" fmla="*/ 231 w 266"/>
                <a:gd name="T51" fmla="*/ 44 h 116"/>
                <a:gd name="T52" fmla="*/ 237 w 266"/>
                <a:gd name="T53" fmla="*/ 22 h 116"/>
                <a:gd name="T54" fmla="*/ 231 w 266"/>
                <a:gd name="T55" fmla="*/ 0 h 116"/>
                <a:gd name="T56" fmla="*/ 248 w 266"/>
                <a:gd name="T57" fmla="*/ 33 h 116"/>
                <a:gd name="T58" fmla="*/ 265 w 266"/>
                <a:gd name="T59" fmla="*/ 38 h 116"/>
                <a:gd name="T60" fmla="*/ 265 w 266"/>
                <a:gd name="T61" fmla="*/ 38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6"/>
                <a:gd name="T94" fmla="*/ 0 h 116"/>
                <a:gd name="T95" fmla="*/ 266 w 266"/>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6" h="116">
                  <a:moveTo>
                    <a:pt x="265" y="38"/>
                  </a:moveTo>
                  <a:lnTo>
                    <a:pt x="265" y="55"/>
                  </a:lnTo>
                  <a:lnTo>
                    <a:pt x="248" y="49"/>
                  </a:lnTo>
                  <a:lnTo>
                    <a:pt x="243" y="60"/>
                  </a:lnTo>
                  <a:lnTo>
                    <a:pt x="226" y="76"/>
                  </a:lnTo>
                  <a:lnTo>
                    <a:pt x="186" y="104"/>
                  </a:lnTo>
                  <a:lnTo>
                    <a:pt x="135" y="115"/>
                  </a:lnTo>
                  <a:lnTo>
                    <a:pt x="102" y="115"/>
                  </a:lnTo>
                  <a:lnTo>
                    <a:pt x="85" y="93"/>
                  </a:lnTo>
                  <a:lnTo>
                    <a:pt x="79" y="76"/>
                  </a:lnTo>
                  <a:lnTo>
                    <a:pt x="79" y="55"/>
                  </a:lnTo>
                  <a:lnTo>
                    <a:pt x="57" y="71"/>
                  </a:lnTo>
                  <a:lnTo>
                    <a:pt x="28" y="82"/>
                  </a:lnTo>
                  <a:lnTo>
                    <a:pt x="0" y="76"/>
                  </a:lnTo>
                  <a:lnTo>
                    <a:pt x="28" y="71"/>
                  </a:lnTo>
                  <a:lnTo>
                    <a:pt x="119" y="11"/>
                  </a:lnTo>
                  <a:lnTo>
                    <a:pt x="102" y="44"/>
                  </a:lnTo>
                  <a:lnTo>
                    <a:pt x="96" y="49"/>
                  </a:lnTo>
                  <a:lnTo>
                    <a:pt x="90" y="65"/>
                  </a:lnTo>
                  <a:lnTo>
                    <a:pt x="90" y="71"/>
                  </a:lnTo>
                  <a:lnTo>
                    <a:pt x="102" y="82"/>
                  </a:lnTo>
                  <a:lnTo>
                    <a:pt x="113" y="93"/>
                  </a:lnTo>
                  <a:lnTo>
                    <a:pt x="124" y="93"/>
                  </a:lnTo>
                  <a:lnTo>
                    <a:pt x="181" y="82"/>
                  </a:lnTo>
                  <a:lnTo>
                    <a:pt x="226" y="55"/>
                  </a:lnTo>
                  <a:lnTo>
                    <a:pt x="231" y="44"/>
                  </a:lnTo>
                  <a:lnTo>
                    <a:pt x="237" y="22"/>
                  </a:lnTo>
                  <a:lnTo>
                    <a:pt x="231" y="0"/>
                  </a:lnTo>
                  <a:lnTo>
                    <a:pt x="248" y="33"/>
                  </a:lnTo>
                  <a:lnTo>
                    <a:pt x="265" y="38"/>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54" name="Freeform 21"/>
            <p:cNvSpPr>
              <a:spLocks/>
            </p:cNvSpPr>
            <p:nvPr/>
          </p:nvSpPr>
          <p:spPr bwMode="auto">
            <a:xfrm>
              <a:off x="2897" y="2666"/>
              <a:ext cx="216" cy="17"/>
            </a:xfrm>
            <a:custGeom>
              <a:avLst/>
              <a:gdLst>
                <a:gd name="T0" fmla="*/ 215 w 216"/>
                <a:gd name="T1" fmla="*/ 0 h 17"/>
                <a:gd name="T2" fmla="*/ 107 w 216"/>
                <a:gd name="T3" fmla="*/ 11 h 17"/>
                <a:gd name="T4" fmla="*/ 0 w 216"/>
                <a:gd name="T5" fmla="*/ 5 h 17"/>
                <a:gd name="T6" fmla="*/ 0 w 216"/>
                <a:gd name="T7" fmla="*/ 16 h 17"/>
                <a:gd name="T8" fmla="*/ 107 w 216"/>
                <a:gd name="T9" fmla="*/ 16 h 17"/>
                <a:gd name="T10" fmla="*/ 209 w 216"/>
                <a:gd name="T11" fmla="*/ 5 h 17"/>
                <a:gd name="T12" fmla="*/ 215 w 216"/>
                <a:gd name="T13" fmla="*/ 0 h 17"/>
                <a:gd name="T14" fmla="*/ 215 w 216"/>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17"/>
                <a:gd name="T26" fmla="*/ 216 w 216"/>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17">
                  <a:moveTo>
                    <a:pt x="215" y="0"/>
                  </a:moveTo>
                  <a:lnTo>
                    <a:pt x="107" y="11"/>
                  </a:lnTo>
                  <a:lnTo>
                    <a:pt x="0" y="5"/>
                  </a:lnTo>
                  <a:lnTo>
                    <a:pt x="0" y="16"/>
                  </a:lnTo>
                  <a:lnTo>
                    <a:pt x="107" y="16"/>
                  </a:lnTo>
                  <a:lnTo>
                    <a:pt x="209" y="5"/>
                  </a:lnTo>
                  <a:lnTo>
                    <a:pt x="215" y="0"/>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55" name="Freeform 22"/>
            <p:cNvSpPr>
              <a:spLocks/>
            </p:cNvSpPr>
            <p:nvPr/>
          </p:nvSpPr>
          <p:spPr bwMode="auto">
            <a:xfrm>
              <a:off x="2897" y="2671"/>
              <a:ext cx="210" cy="122"/>
            </a:xfrm>
            <a:custGeom>
              <a:avLst/>
              <a:gdLst>
                <a:gd name="T0" fmla="*/ 209 w 210"/>
                <a:gd name="T1" fmla="*/ 0 h 122"/>
                <a:gd name="T2" fmla="*/ 107 w 210"/>
                <a:gd name="T3" fmla="*/ 11 h 122"/>
                <a:gd name="T4" fmla="*/ 0 w 210"/>
                <a:gd name="T5" fmla="*/ 11 h 122"/>
                <a:gd name="T6" fmla="*/ 23 w 210"/>
                <a:gd name="T7" fmla="*/ 105 h 122"/>
                <a:gd name="T8" fmla="*/ 79 w 210"/>
                <a:gd name="T9" fmla="*/ 121 h 122"/>
                <a:gd name="T10" fmla="*/ 136 w 210"/>
                <a:gd name="T11" fmla="*/ 110 h 122"/>
                <a:gd name="T12" fmla="*/ 158 w 210"/>
                <a:gd name="T13" fmla="*/ 94 h 122"/>
                <a:gd name="T14" fmla="*/ 186 w 210"/>
                <a:gd name="T15" fmla="*/ 44 h 122"/>
                <a:gd name="T16" fmla="*/ 209 w 210"/>
                <a:gd name="T17" fmla="*/ 0 h 122"/>
                <a:gd name="T18" fmla="*/ 209 w 210"/>
                <a:gd name="T19" fmla="*/ 0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0"/>
                <a:gd name="T31" fmla="*/ 0 h 122"/>
                <a:gd name="T32" fmla="*/ 210 w 210"/>
                <a:gd name="T33" fmla="*/ 122 h 1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0" h="122">
                  <a:moveTo>
                    <a:pt x="209" y="0"/>
                  </a:moveTo>
                  <a:lnTo>
                    <a:pt x="107" y="11"/>
                  </a:lnTo>
                  <a:lnTo>
                    <a:pt x="0" y="11"/>
                  </a:lnTo>
                  <a:lnTo>
                    <a:pt x="23" y="105"/>
                  </a:lnTo>
                  <a:lnTo>
                    <a:pt x="79" y="121"/>
                  </a:lnTo>
                  <a:lnTo>
                    <a:pt x="136" y="110"/>
                  </a:lnTo>
                  <a:lnTo>
                    <a:pt x="158" y="94"/>
                  </a:lnTo>
                  <a:lnTo>
                    <a:pt x="186" y="44"/>
                  </a:lnTo>
                  <a:lnTo>
                    <a:pt x="209"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56" name="Freeform 23"/>
            <p:cNvSpPr>
              <a:spLocks/>
            </p:cNvSpPr>
            <p:nvPr/>
          </p:nvSpPr>
          <p:spPr bwMode="auto">
            <a:xfrm>
              <a:off x="2818" y="2545"/>
              <a:ext cx="125" cy="29"/>
            </a:xfrm>
            <a:custGeom>
              <a:avLst/>
              <a:gdLst>
                <a:gd name="T0" fmla="*/ 34 w 125"/>
                <a:gd name="T1" fmla="*/ 0 h 29"/>
                <a:gd name="T2" fmla="*/ 0 w 125"/>
                <a:gd name="T3" fmla="*/ 11 h 29"/>
                <a:gd name="T4" fmla="*/ 29 w 125"/>
                <a:gd name="T5" fmla="*/ 11 h 29"/>
                <a:gd name="T6" fmla="*/ 34 w 125"/>
                <a:gd name="T7" fmla="*/ 11 h 29"/>
                <a:gd name="T8" fmla="*/ 124 w 125"/>
                <a:gd name="T9" fmla="*/ 28 h 29"/>
                <a:gd name="T10" fmla="*/ 124 w 125"/>
                <a:gd name="T11" fmla="*/ 17 h 29"/>
                <a:gd name="T12" fmla="*/ 119 w 125"/>
                <a:gd name="T13" fmla="*/ 17 h 29"/>
                <a:gd name="T14" fmla="*/ 79 w 125"/>
                <a:gd name="T15" fmla="*/ 6 h 29"/>
                <a:gd name="T16" fmla="*/ 34 w 125"/>
                <a:gd name="T17" fmla="*/ 0 h 29"/>
                <a:gd name="T18" fmla="*/ 34 w 125"/>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
                <a:gd name="T31" fmla="*/ 0 h 29"/>
                <a:gd name="T32" fmla="*/ 125 w 125"/>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 h="29">
                  <a:moveTo>
                    <a:pt x="34" y="0"/>
                  </a:moveTo>
                  <a:lnTo>
                    <a:pt x="0" y="11"/>
                  </a:lnTo>
                  <a:lnTo>
                    <a:pt x="29" y="11"/>
                  </a:lnTo>
                  <a:lnTo>
                    <a:pt x="34" y="11"/>
                  </a:lnTo>
                  <a:lnTo>
                    <a:pt x="124" y="28"/>
                  </a:lnTo>
                  <a:lnTo>
                    <a:pt x="124" y="17"/>
                  </a:lnTo>
                  <a:lnTo>
                    <a:pt x="119" y="17"/>
                  </a:lnTo>
                  <a:lnTo>
                    <a:pt x="79" y="6"/>
                  </a:lnTo>
                  <a:lnTo>
                    <a:pt x="34"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57" name="Freeform 24"/>
            <p:cNvSpPr>
              <a:spLocks/>
            </p:cNvSpPr>
            <p:nvPr/>
          </p:nvSpPr>
          <p:spPr bwMode="auto">
            <a:xfrm>
              <a:off x="2818" y="2545"/>
              <a:ext cx="125" cy="29"/>
            </a:xfrm>
            <a:custGeom>
              <a:avLst/>
              <a:gdLst>
                <a:gd name="T0" fmla="*/ 34 w 125"/>
                <a:gd name="T1" fmla="*/ 0 h 29"/>
                <a:gd name="T2" fmla="*/ 0 w 125"/>
                <a:gd name="T3" fmla="*/ 11 h 29"/>
                <a:gd name="T4" fmla="*/ 29 w 125"/>
                <a:gd name="T5" fmla="*/ 11 h 29"/>
                <a:gd name="T6" fmla="*/ 34 w 125"/>
                <a:gd name="T7" fmla="*/ 11 h 29"/>
                <a:gd name="T8" fmla="*/ 124 w 125"/>
                <a:gd name="T9" fmla="*/ 28 h 29"/>
                <a:gd name="T10" fmla="*/ 124 w 125"/>
                <a:gd name="T11" fmla="*/ 17 h 29"/>
                <a:gd name="T12" fmla="*/ 119 w 125"/>
                <a:gd name="T13" fmla="*/ 17 h 29"/>
                <a:gd name="T14" fmla="*/ 79 w 125"/>
                <a:gd name="T15" fmla="*/ 6 h 29"/>
                <a:gd name="T16" fmla="*/ 34 w 12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29"/>
                <a:gd name="T29" fmla="*/ 125 w 12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29">
                  <a:moveTo>
                    <a:pt x="34" y="0"/>
                  </a:moveTo>
                  <a:lnTo>
                    <a:pt x="0" y="11"/>
                  </a:lnTo>
                  <a:lnTo>
                    <a:pt x="29" y="11"/>
                  </a:lnTo>
                  <a:lnTo>
                    <a:pt x="34" y="11"/>
                  </a:lnTo>
                  <a:lnTo>
                    <a:pt x="124" y="28"/>
                  </a:lnTo>
                  <a:lnTo>
                    <a:pt x="124" y="17"/>
                  </a:lnTo>
                  <a:lnTo>
                    <a:pt x="119" y="17"/>
                  </a:lnTo>
                  <a:lnTo>
                    <a:pt x="79" y="6"/>
                  </a:lnTo>
                  <a:lnTo>
                    <a:pt x="34" y="0"/>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58" name="Freeform 25"/>
            <p:cNvSpPr>
              <a:spLocks/>
            </p:cNvSpPr>
            <p:nvPr/>
          </p:nvSpPr>
          <p:spPr bwMode="auto">
            <a:xfrm>
              <a:off x="3021" y="2562"/>
              <a:ext cx="97" cy="17"/>
            </a:xfrm>
            <a:custGeom>
              <a:avLst/>
              <a:gdLst>
                <a:gd name="T0" fmla="*/ 96 w 97"/>
                <a:gd name="T1" fmla="*/ 0 h 17"/>
                <a:gd name="T2" fmla="*/ 62 w 97"/>
                <a:gd name="T3" fmla="*/ 0 h 17"/>
                <a:gd name="T4" fmla="*/ 34 w 97"/>
                <a:gd name="T5" fmla="*/ 0 h 17"/>
                <a:gd name="T6" fmla="*/ 12 w 97"/>
                <a:gd name="T7" fmla="*/ 11 h 17"/>
                <a:gd name="T8" fmla="*/ 0 w 97"/>
                <a:gd name="T9" fmla="*/ 16 h 17"/>
                <a:gd name="T10" fmla="*/ 96 w 97"/>
                <a:gd name="T11" fmla="*/ 16 h 17"/>
                <a:gd name="T12" fmla="*/ 96 w 97"/>
                <a:gd name="T13" fmla="*/ 0 h 17"/>
                <a:gd name="T14" fmla="*/ 96 w 9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17"/>
                <a:gd name="T26" fmla="*/ 97 w 9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17">
                  <a:moveTo>
                    <a:pt x="96" y="0"/>
                  </a:moveTo>
                  <a:lnTo>
                    <a:pt x="62" y="0"/>
                  </a:lnTo>
                  <a:lnTo>
                    <a:pt x="34" y="0"/>
                  </a:lnTo>
                  <a:lnTo>
                    <a:pt x="12" y="11"/>
                  </a:lnTo>
                  <a:lnTo>
                    <a:pt x="0" y="16"/>
                  </a:lnTo>
                  <a:lnTo>
                    <a:pt x="96" y="16"/>
                  </a:lnTo>
                  <a:lnTo>
                    <a:pt x="96" y="0"/>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59" name="Freeform 26"/>
            <p:cNvSpPr>
              <a:spLocks/>
            </p:cNvSpPr>
            <p:nvPr/>
          </p:nvSpPr>
          <p:spPr bwMode="auto">
            <a:xfrm>
              <a:off x="3055" y="2518"/>
              <a:ext cx="63" cy="45"/>
            </a:xfrm>
            <a:custGeom>
              <a:avLst/>
              <a:gdLst>
                <a:gd name="T0" fmla="*/ 62 w 63"/>
                <a:gd name="T1" fmla="*/ 6 h 45"/>
                <a:gd name="T2" fmla="*/ 45 w 63"/>
                <a:gd name="T3" fmla="*/ 0 h 45"/>
                <a:gd name="T4" fmla="*/ 34 w 63"/>
                <a:gd name="T5" fmla="*/ 16 h 45"/>
                <a:gd name="T6" fmla="*/ 17 w 63"/>
                <a:gd name="T7" fmla="*/ 33 h 45"/>
                <a:gd name="T8" fmla="*/ 0 w 63"/>
                <a:gd name="T9" fmla="*/ 44 h 45"/>
                <a:gd name="T10" fmla="*/ 0 w 63"/>
                <a:gd name="T11" fmla="*/ 44 h 45"/>
                <a:gd name="T12" fmla="*/ 0 w 63"/>
                <a:gd name="T13" fmla="*/ 44 h 45"/>
                <a:gd name="T14" fmla="*/ 28 w 63"/>
                <a:gd name="T15" fmla="*/ 44 h 45"/>
                <a:gd name="T16" fmla="*/ 62 w 63"/>
                <a:gd name="T17" fmla="*/ 44 h 45"/>
                <a:gd name="T18" fmla="*/ 62 w 63"/>
                <a:gd name="T19" fmla="*/ 6 h 45"/>
                <a:gd name="T20" fmla="*/ 62 w 63"/>
                <a:gd name="T21" fmla="*/ 6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45"/>
                <a:gd name="T35" fmla="*/ 63 w 63"/>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45">
                  <a:moveTo>
                    <a:pt x="62" y="6"/>
                  </a:moveTo>
                  <a:lnTo>
                    <a:pt x="45" y="0"/>
                  </a:lnTo>
                  <a:lnTo>
                    <a:pt x="34" y="16"/>
                  </a:lnTo>
                  <a:lnTo>
                    <a:pt x="17" y="33"/>
                  </a:lnTo>
                  <a:lnTo>
                    <a:pt x="0" y="44"/>
                  </a:lnTo>
                  <a:lnTo>
                    <a:pt x="28" y="44"/>
                  </a:lnTo>
                  <a:lnTo>
                    <a:pt x="62" y="44"/>
                  </a:lnTo>
                  <a:lnTo>
                    <a:pt x="62" y="6"/>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60" name="Freeform 27"/>
            <p:cNvSpPr>
              <a:spLocks/>
            </p:cNvSpPr>
            <p:nvPr/>
          </p:nvSpPr>
          <p:spPr bwMode="auto">
            <a:xfrm>
              <a:off x="2880" y="2524"/>
              <a:ext cx="58" cy="39"/>
            </a:xfrm>
            <a:custGeom>
              <a:avLst/>
              <a:gdLst>
                <a:gd name="T0" fmla="*/ 57 w 58"/>
                <a:gd name="T1" fmla="*/ 38 h 39"/>
                <a:gd name="T2" fmla="*/ 51 w 58"/>
                <a:gd name="T3" fmla="*/ 21 h 39"/>
                <a:gd name="T4" fmla="*/ 51 w 58"/>
                <a:gd name="T5" fmla="*/ 0 h 39"/>
                <a:gd name="T6" fmla="*/ 29 w 58"/>
                <a:gd name="T7" fmla="*/ 16 h 39"/>
                <a:gd name="T8" fmla="*/ 0 w 58"/>
                <a:gd name="T9" fmla="*/ 27 h 39"/>
                <a:gd name="T10" fmla="*/ 57 w 58"/>
                <a:gd name="T11" fmla="*/ 38 h 39"/>
                <a:gd name="T12" fmla="*/ 57 w 58"/>
                <a:gd name="T13" fmla="*/ 38 h 39"/>
                <a:gd name="T14" fmla="*/ 0 60000 65536"/>
                <a:gd name="T15" fmla="*/ 0 60000 65536"/>
                <a:gd name="T16" fmla="*/ 0 60000 65536"/>
                <a:gd name="T17" fmla="*/ 0 60000 65536"/>
                <a:gd name="T18" fmla="*/ 0 60000 65536"/>
                <a:gd name="T19" fmla="*/ 0 60000 65536"/>
                <a:gd name="T20" fmla="*/ 0 60000 65536"/>
                <a:gd name="T21" fmla="*/ 0 w 58"/>
                <a:gd name="T22" fmla="*/ 0 h 39"/>
                <a:gd name="T23" fmla="*/ 58 w 58"/>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39">
                  <a:moveTo>
                    <a:pt x="57" y="38"/>
                  </a:moveTo>
                  <a:lnTo>
                    <a:pt x="51" y="21"/>
                  </a:lnTo>
                  <a:lnTo>
                    <a:pt x="51" y="0"/>
                  </a:lnTo>
                  <a:lnTo>
                    <a:pt x="29" y="16"/>
                  </a:lnTo>
                  <a:lnTo>
                    <a:pt x="0" y="27"/>
                  </a:lnTo>
                  <a:lnTo>
                    <a:pt x="57" y="38"/>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61" name="Freeform 28"/>
            <p:cNvSpPr>
              <a:spLocks/>
            </p:cNvSpPr>
            <p:nvPr/>
          </p:nvSpPr>
          <p:spPr bwMode="auto">
            <a:xfrm>
              <a:off x="2621" y="2935"/>
              <a:ext cx="255" cy="494"/>
            </a:xfrm>
            <a:custGeom>
              <a:avLst/>
              <a:gdLst>
                <a:gd name="T0" fmla="*/ 6 w 255"/>
                <a:gd name="T1" fmla="*/ 493 h 494"/>
                <a:gd name="T2" fmla="*/ 11 w 255"/>
                <a:gd name="T3" fmla="*/ 487 h 494"/>
                <a:gd name="T4" fmla="*/ 6 w 255"/>
                <a:gd name="T5" fmla="*/ 438 h 494"/>
                <a:gd name="T6" fmla="*/ 96 w 255"/>
                <a:gd name="T7" fmla="*/ 350 h 494"/>
                <a:gd name="T8" fmla="*/ 90 w 255"/>
                <a:gd name="T9" fmla="*/ 307 h 494"/>
                <a:gd name="T10" fmla="*/ 85 w 255"/>
                <a:gd name="T11" fmla="*/ 263 h 494"/>
                <a:gd name="T12" fmla="*/ 73 w 255"/>
                <a:gd name="T13" fmla="*/ 224 h 494"/>
                <a:gd name="T14" fmla="*/ 68 w 255"/>
                <a:gd name="T15" fmla="*/ 180 h 494"/>
                <a:gd name="T16" fmla="*/ 51 w 255"/>
                <a:gd name="T17" fmla="*/ 142 h 494"/>
                <a:gd name="T18" fmla="*/ 118 w 255"/>
                <a:gd name="T19" fmla="*/ 115 h 494"/>
                <a:gd name="T20" fmla="*/ 107 w 255"/>
                <a:gd name="T21" fmla="*/ 93 h 494"/>
                <a:gd name="T22" fmla="*/ 192 w 255"/>
                <a:gd name="T23" fmla="*/ 60 h 494"/>
                <a:gd name="T24" fmla="*/ 180 w 255"/>
                <a:gd name="T25" fmla="*/ 11 h 494"/>
                <a:gd name="T26" fmla="*/ 254 w 255"/>
                <a:gd name="T27" fmla="*/ 22 h 494"/>
                <a:gd name="T28" fmla="*/ 248 w 255"/>
                <a:gd name="T29" fmla="*/ 16 h 494"/>
                <a:gd name="T30" fmla="*/ 164 w 255"/>
                <a:gd name="T31" fmla="*/ 0 h 494"/>
                <a:gd name="T32" fmla="*/ 175 w 255"/>
                <a:gd name="T33" fmla="*/ 60 h 494"/>
                <a:gd name="T34" fmla="*/ 96 w 255"/>
                <a:gd name="T35" fmla="*/ 87 h 494"/>
                <a:gd name="T36" fmla="*/ 102 w 255"/>
                <a:gd name="T37" fmla="*/ 115 h 494"/>
                <a:gd name="T38" fmla="*/ 45 w 255"/>
                <a:gd name="T39" fmla="*/ 137 h 494"/>
                <a:gd name="T40" fmla="*/ 68 w 255"/>
                <a:gd name="T41" fmla="*/ 230 h 494"/>
                <a:gd name="T42" fmla="*/ 73 w 255"/>
                <a:gd name="T43" fmla="*/ 285 h 494"/>
                <a:gd name="T44" fmla="*/ 73 w 255"/>
                <a:gd name="T45" fmla="*/ 345 h 494"/>
                <a:gd name="T46" fmla="*/ 34 w 255"/>
                <a:gd name="T47" fmla="*/ 394 h 494"/>
                <a:gd name="T48" fmla="*/ 0 w 255"/>
                <a:gd name="T49" fmla="*/ 433 h 494"/>
                <a:gd name="T50" fmla="*/ 6 w 255"/>
                <a:gd name="T51" fmla="*/ 493 h 494"/>
                <a:gd name="T52" fmla="*/ 6 w 255"/>
                <a:gd name="T53" fmla="*/ 493 h 49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5"/>
                <a:gd name="T82" fmla="*/ 0 h 494"/>
                <a:gd name="T83" fmla="*/ 255 w 255"/>
                <a:gd name="T84" fmla="*/ 494 h 49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5" h="494">
                  <a:moveTo>
                    <a:pt x="6" y="493"/>
                  </a:moveTo>
                  <a:lnTo>
                    <a:pt x="11" y="487"/>
                  </a:lnTo>
                  <a:lnTo>
                    <a:pt x="6" y="438"/>
                  </a:lnTo>
                  <a:lnTo>
                    <a:pt x="96" y="350"/>
                  </a:lnTo>
                  <a:lnTo>
                    <a:pt x="90" y="307"/>
                  </a:lnTo>
                  <a:lnTo>
                    <a:pt x="85" y="263"/>
                  </a:lnTo>
                  <a:lnTo>
                    <a:pt x="73" y="224"/>
                  </a:lnTo>
                  <a:lnTo>
                    <a:pt x="68" y="180"/>
                  </a:lnTo>
                  <a:lnTo>
                    <a:pt x="51" y="142"/>
                  </a:lnTo>
                  <a:lnTo>
                    <a:pt x="118" y="115"/>
                  </a:lnTo>
                  <a:lnTo>
                    <a:pt x="107" y="93"/>
                  </a:lnTo>
                  <a:lnTo>
                    <a:pt x="192" y="60"/>
                  </a:lnTo>
                  <a:lnTo>
                    <a:pt x="180" y="11"/>
                  </a:lnTo>
                  <a:lnTo>
                    <a:pt x="254" y="22"/>
                  </a:lnTo>
                  <a:lnTo>
                    <a:pt x="248" y="16"/>
                  </a:lnTo>
                  <a:lnTo>
                    <a:pt x="164" y="0"/>
                  </a:lnTo>
                  <a:lnTo>
                    <a:pt x="175" y="60"/>
                  </a:lnTo>
                  <a:lnTo>
                    <a:pt x="96" y="87"/>
                  </a:lnTo>
                  <a:lnTo>
                    <a:pt x="102" y="115"/>
                  </a:lnTo>
                  <a:lnTo>
                    <a:pt x="45" y="137"/>
                  </a:lnTo>
                  <a:lnTo>
                    <a:pt x="68" y="230"/>
                  </a:lnTo>
                  <a:lnTo>
                    <a:pt x="73" y="285"/>
                  </a:lnTo>
                  <a:lnTo>
                    <a:pt x="73" y="345"/>
                  </a:lnTo>
                  <a:lnTo>
                    <a:pt x="34" y="394"/>
                  </a:lnTo>
                  <a:lnTo>
                    <a:pt x="0" y="433"/>
                  </a:lnTo>
                  <a:lnTo>
                    <a:pt x="6" y="493"/>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62" name="Freeform 29"/>
            <p:cNvSpPr>
              <a:spLocks/>
            </p:cNvSpPr>
            <p:nvPr/>
          </p:nvSpPr>
          <p:spPr bwMode="auto">
            <a:xfrm>
              <a:off x="2627" y="2946"/>
              <a:ext cx="384" cy="477"/>
            </a:xfrm>
            <a:custGeom>
              <a:avLst/>
              <a:gdLst>
                <a:gd name="T0" fmla="*/ 248 w 384"/>
                <a:gd name="T1" fmla="*/ 11 h 477"/>
                <a:gd name="T2" fmla="*/ 174 w 384"/>
                <a:gd name="T3" fmla="*/ 0 h 477"/>
                <a:gd name="T4" fmla="*/ 186 w 384"/>
                <a:gd name="T5" fmla="*/ 49 h 477"/>
                <a:gd name="T6" fmla="*/ 101 w 384"/>
                <a:gd name="T7" fmla="*/ 82 h 477"/>
                <a:gd name="T8" fmla="*/ 112 w 384"/>
                <a:gd name="T9" fmla="*/ 104 h 477"/>
                <a:gd name="T10" fmla="*/ 45 w 384"/>
                <a:gd name="T11" fmla="*/ 131 h 477"/>
                <a:gd name="T12" fmla="*/ 62 w 384"/>
                <a:gd name="T13" fmla="*/ 180 h 477"/>
                <a:gd name="T14" fmla="*/ 73 w 384"/>
                <a:gd name="T15" fmla="*/ 235 h 477"/>
                <a:gd name="T16" fmla="*/ 84 w 384"/>
                <a:gd name="T17" fmla="*/ 296 h 477"/>
                <a:gd name="T18" fmla="*/ 90 w 384"/>
                <a:gd name="T19" fmla="*/ 339 h 477"/>
                <a:gd name="T20" fmla="*/ 0 w 384"/>
                <a:gd name="T21" fmla="*/ 427 h 477"/>
                <a:gd name="T22" fmla="*/ 5 w 384"/>
                <a:gd name="T23" fmla="*/ 476 h 477"/>
                <a:gd name="T24" fmla="*/ 45 w 384"/>
                <a:gd name="T25" fmla="*/ 465 h 477"/>
                <a:gd name="T26" fmla="*/ 118 w 384"/>
                <a:gd name="T27" fmla="*/ 444 h 477"/>
                <a:gd name="T28" fmla="*/ 163 w 384"/>
                <a:gd name="T29" fmla="*/ 433 h 477"/>
                <a:gd name="T30" fmla="*/ 186 w 384"/>
                <a:gd name="T31" fmla="*/ 422 h 477"/>
                <a:gd name="T32" fmla="*/ 180 w 384"/>
                <a:gd name="T33" fmla="*/ 378 h 477"/>
                <a:gd name="T34" fmla="*/ 158 w 384"/>
                <a:gd name="T35" fmla="*/ 350 h 477"/>
                <a:gd name="T36" fmla="*/ 135 w 384"/>
                <a:gd name="T37" fmla="*/ 334 h 477"/>
                <a:gd name="T38" fmla="*/ 112 w 384"/>
                <a:gd name="T39" fmla="*/ 317 h 477"/>
                <a:gd name="T40" fmla="*/ 118 w 384"/>
                <a:gd name="T41" fmla="*/ 317 h 477"/>
                <a:gd name="T42" fmla="*/ 163 w 384"/>
                <a:gd name="T43" fmla="*/ 345 h 477"/>
                <a:gd name="T44" fmla="*/ 191 w 384"/>
                <a:gd name="T45" fmla="*/ 389 h 477"/>
                <a:gd name="T46" fmla="*/ 197 w 384"/>
                <a:gd name="T47" fmla="*/ 389 h 477"/>
                <a:gd name="T48" fmla="*/ 197 w 384"/>
                <a:gd name="T49" fmla="*/ 372 h 477"/>
                <a:gd name="T50" fmla="*/ 180 w 384"/>
                <a:gd name="T51" fmla="*/ 279 h 477"/>
                <a:gd name="T52" fmla="*/ 141 w 384"/>
                <a:gd name="T53" fmla="*/ 191 h 477"/>
                <a:gd name="T54" fmla="*/ 152 w 384"/>
                <a:gd name="T55" fmla="*/ 197 h 477"/>
                <a:gd name="T56" fmla="*/ 180 w 384"/>
                <a:gd name="T57" fmla="*/ 252 h 477"/>
                <a:gd name="T58" fmla="*/ 203 w 384"/>
                <a:gd name="T59" fmla="*/ 312 h 477"/>
                <a:gd name="T60" fmla="*/ 208 w 384"/>
                <a:gd name="T61" fmla="*/ 367 h 477"/>
                <a:gd name="T62" fmla="*/ 220 w 384"/>
                <a:gd name="T63" fmla="*/ 356 h 477"/>
                <a:gd name="T64" fmla="*/ 242 w 384"/>
                <a:gd name="T65" fmla="*/ 312 h 477"/>
                <a:gd name="T66" fmla="*/ 265 w 384"/>
                <a:gd name="T67" fmla="*/ 274 h 477"/>
                <a:gd name="T68" fmla="*/ 270 w 384"/>
                <a:gd name="T69" fmla="*/ 279 h 477"/>
                <a:gd name="T70" fmla="*/ 236 w 384"/>
                <a:gd name="T71" fmla="*/ 317 h 477"/>
                <a:gd name="T72" fmla="*/ 220 w 384"/>
                <a:gd name="T73" fmla="*/ 367 h 477"/>
                <a:gd name="T74" fmla="*/ 220 w 384"/>
                <a:gd name="T75" fmla="*/ 394 h 477"/>
                <a:gd name="T76" fmla="*/ 220 w 384"/>
                <a:gd name="T77" fmla="*/ 416 h 477"/>
                <a:gd name="T78" fmla="*/ 236 w 384"/>
                <a:gd name="T79" fmla="*/ 422 h 477"/>
                <a:gd name="T80" fmla="*/ 248 w 384"/>
                <a:gd name="T81" fmla="*/ 427 h 477"/>
                <a:gd name="T82" fmla="*/ 270 w 384"/>
                <a:gd name="T83" fmla="*/ 438 h 477"/>
                <a:gd name="T84" fmla="*/ 293 w 384"/>
                <a:gd name="T85" fmla="*/ 460 h 477"/>
                <a:gd name="T86" fmla="*/ 321 w 384"/>
                <a:gd name="T87" fmla="*/ 444 h 477"/>
                <a:gd name="T88" fmla="*/ 338 w 384"/>
                <a:gd name="T89" fmla="*/ 378 h 477"/>
                <a:gd name="T90" fmla="*/ 355 w 384"/>
                <a:gd name="T91" fmla="*/ 317 h 477"/>
                <a:gd name="T92" fmla="*/ 366 w 384"/>
                <a:gd name="T93" fmla="*/ 230 h 477"/>
                <a:gd name="T94" fmla="*/ 377 w 384"/>
                <a:gd name="T95" fmla="*/ 153 h 477"/>
                <a:gd name="T96" fmla="*/ 383 w 384"/>
                <a:gd name="T97" fmla="*/ 142 h 477"/>
                <a:gd name="T98" fmla="*/ 360 w 384"/>
                <a:gd name="T99" fmla="*/ 126 h 477"/>
                <a:gd name="T100" fmla="*/ 338 w 384"/>
                <a:gd name="T101" fmla="*/ 109 h 477"/>
                <a:gd name="T102" fmla="*/ 327 w 384"/>
                <a:gd name="T103" fmla="*/ 137 h 477"/>
                <a:gd name="T104" fmla="*/ 310 w 384"/>
                <a:gd name="T105" fmla="*/ 158 h 477"/>
                <a:gd name="T106" fmla="*/ 304 w 384"/>
                <a:gd name="T107" fmla="*/ 131 h 477"/>
                <a:gd name="T108" fmla="*/ 282 w 384"/>
                <a:gd name="T109" fmla="*/ 71 h 477"/>
                <a:gd name="T110" fmla="*/ 248 w 384"/>
                <a:gd name="T111" fmla="*/ 11 h 477"/>
                <a:gd name="T112" fmla="*/ 248 w 384"/>
                <a:gd name="T113" fmla="*/ 11 h 4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84"/>
                <a:gd name="T172" fmla="*/ 0 h 477"/>
                <a:gd name="T173" fmla="*/ 384 w 384"/>
                <a:gd name="T174" fmla="*/ 477 h 4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84" h="477">
                  <a:moveTo>
                    <a:pt x="248" y="11"/>
                  </a:moveTo>
                  <a:lnTo>
                    <a:pt x="174" y="0"/>
                  </a:lnTo>
                  <a:lnTo>
                    <a:pt x="186" y="49"/>
                  </a:lnTo>
                  <a:lnTo>
                    <a:pt x="101" y="82"/>
                  </a:lnTo>
                  <a:lnTo>
                    <a:pt x="112" y="104"/>
                  </a:lnTo>
                  <a:lnTo>
                    <a:pt x="45" y="131"/>
                  </a:lnTo>
                  <a:lnTo>
                    <a:pt x="62" y="180"/>
                  </a:lnTo>
                  <a:lnTo>
                    <a:pt x="73" y="235"/>
                  </a:lnTo>
                  <a:lnTo>
                    <a:pt x="84" y="296"/>
                  </a:lnTo>
                  <a:lnTo>
                    <a:pt x="90" y="339"/>
                  </a:lnTo>
                  <a:lnTo>
                    <a:pt x="0" y="427"/>
                  </a:lnTo>
                  <a:lnTo>
                    <a:pt x="5" y="476"/>
                  </a:lnTo>
                  <a:lnTo>
                    <a:pt x="45" y="465"/>
                  </a:lnTo>
                  <a:lnTo>
                    <a:pt x="118" y="444"/>
                  </a:lnTo>
                  <a:lnTo>
                    <a:pt x="163" y="433"/>
                  </a:lnTo>
                  <a:lnTo>
                    <a:pt x="186" y="422"/>
                  </a:lnTo>
                  <a:lnTo>
                    <a:pt x="180" y="378"/>
                  </a:lnTo>
                  <a:lnTo>
                    <a:pt x="158" y="350"/>
                  </a:lnTo>
                  <a:lnTo>
                    <a:pt x="135" y="334"/>
                  </a:lnTo>
                  <a:lnTo>
                    <a:pt x="112" y="317"/>
                  </a:lnTo>
                  <a:lnTo>
                    <a:pt x="118" y="317"/>
                  </a:lnTo>
                  <a:lnTo>
                    <a:pt x="163" y="345"/>
                  </a:lnTo>
                  <a:lnTo>
                    <a:pt x="191" y="389"/>
                  </a:lnTo>
                  <a:lnTo>
                    <a:pt x="197" y="389"/>
                  </a:lnTo>
                  <a:lnTo>
                    <a:pt x="197" y="372"/>
                  </a:lnTo>
                  <a:lnTo>
                    <a:pt x="180" y="279"/>
                  </a:lnTo>
                  <a:lnTo>
                    <a:pt x="141" y="191"/>
                  </a:lnTo>
                  <a:lnTo>
                    <a:pt x="152" y="197"/>
                  </a:lnTo>
                  <a:lnTo>
                    <a:pt x="180" y="252"/>
                  </a:lnTo>
                  <a:lnTo>
                    <a:pt x="203" y="312"/>
                  </a:lnTo>
                  <a:lnTo>
                    <a:pt x="208" y="367"/>
                  </a:lnTo>
                  <a:lnTo>
                    <a:pt x="220" y="356"/>
                  </a:lnTo>
                  <a:lnTo>
                    <a:pt x="242" y="312"/>
                  </a:lnTo>
                  <a:lnTo>
                    <a:pt x="265" y="274"/>
                  </a:lnTo>
                  <a:lnTo>
                    <a:pt x="270" y="279"/>
                  </a:lnTo>
                  <a:lnTo>
                    <a:pt x="236" y="317"/>
                  </a:lnTo>
                  <a:lnTo>
                    <a:pt x="220" y="367"/>
                  </a:lnTo>
                  <a:lnTo>
                    <a:pt x="220" y="394"/>
                  </a:lnTo>
                  <a:lnTo>
                    <a:pt x="220" y="416"/>
                  </a:lnTo>
                  <a:lnTo>
                    <a:pt x="236" y="422"/>
                  </a:lnTo>
                  <a:lnTo>
                    <a:pt x="248" y="427"/>
                  </a:lnTo>
                  <a:lnTo>
                    <a:pt x="270" y="438"/>
                  </a:lnTo>
                  <a:lnTo>
                    <a:pt x="293" y="460"/>
                  </a:lnTo>
                  <a:lnTo>
                    <a:pt x="321" y="444"/>
                  </a:lnTo>
                  <a:lnTo>
                    <a:pt x="338" y="378"/>
                  </a:lnTo>
                  <a:lnTo>
                    <a:pt x="355" y="317"/>
                  </a:lnTo>
                  <a:lnTo>
                    <a:pt x="366" y="230"/>
                  </a:lnTo>
                  <a:lnTo>
                    <a:pt x="377" y="153"/>
                  </a:lnTo>
                  <a:lnTo>
                    <a:pt x="383" y="142"/>
                  </a:lnTo>
                  <a:lnTo>
                    <a:pt x="360" y="126"/>
                  </a:lnTo>
                  <a:lnTo>
                    <a:pt x="338" y="109"/>
                  </a:lnTo>
                  <a:lnTo>
                    <a:pt x="327" y="137"/>
                  </a:lnTo>
                  <a:lnTo>
                    <a:pt x="310" y="158"/>
                  </a:lnTo>
                  <a:lnTo>
                    <a:pt x="304" y="131"/>
                  </a:lnTo>
                  <a:lnTo>
                    <a:pt x="282" y="71"/>
                  </a:lnTo>
                  <a:lnTo>
                    <a:pt x="248" y="11"/>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63" name="Freeform 30"/>
            <p:cNvSpPr>
              <a:spLocks/>
            </p:cNvSpPr>
            <p:nvPr/>
          </p:nvSpPr>
          <p:spPr bwMode="auto">
            <a:xfrm>
              <a:off x="2576" y="3362"/>
              <a:ext cx="396" cy="308"/>
            </a:xfrm>
            <a:custGeom>
              <a:avLst/>
              <a:gdLst>
                <a:gd name="T0" fmla="*/ 366 w 396"/>
                <a:gd name="T1" fmla="*/ 132 h 308"/>
                <a:gd name="T2" fmla="*/ 299 w 396"/>
                <a:gd name="T3" fmla="*/ 148 h 308"/>
                <a:gd name="T4" fmla="*/ 310 w 396"/>
                <a:gd name="T5" fmla="*/ 99 h 308"/>
                <a:gd name="T6" fmla="*/ 299 w 396"/>
                <a:gd name="T7" fmla="*/ 82 h 308"/>
                <a:gd name="T8" fmla="*/ 287 w 396"/>
                <a:gd name="T9" fmla="*/ 197 h 308"/>
                <a:gd name="T10" fmla="*/ 321 w 396"/>
                <a:gd name="T11" fmla="*/ 285 h 308"/>
                <a:gd name="T12" fmla="*/ 259 w 396"/>
                <a:gd name="T13" fmla="*/ 285 h 308"/>
                <a:gd name="T14" fmla="*/ 192 w 396"/>
                <a:gd name="T15" fmla="*/ 252 h 308"/>
                <a:gd name="T16" fmla="*/ 135 w 396"/>
                <a:gd name="T17" fmla="*/ 258 h 308"/>
                <a:gd name="T18" fmla="*/ 68 w 396"/>
                <a:gd name="T19" fmla="*/ 258 h 308"/>
                <a:gd name="T20" fmla="*/ 62 w 396"/>
                <a:gd name="T21" fmla="*/ 214 h 308"/>
                <a:gd name="T22" fmla="*/ 34 w 396"/>
                <a:gd name="T23" fmla="*/ 181 h 308"/>
                <a:gd name="T24" fmla="*/ 23 w 396"/>
                <a:gd name="T25" fmla="*/ 143 h 308"/>
                <a:gd name="T26" fmla="*/ 28 w 396"/>
                <a:gd name="T27" fmla="*/ 115 h 308"/>
                <a:gd name="T28" fmla="*/ 96 w 396"/>
                <a:gd name="T29" fmla="*/ 55 h 308"/>
                <a:gd name="T30" fmla="*/ 214 w 396"/>
                <a:gd name="T31" fmla="*/ 22 h 308"/>
                <a:gd name="T32" fmla="*/ 259 w 396"/>
                <a:gd name="T33" fmla="*/ 11 h 308"/>
                <a:gd name="T34" fmla="*/ 299 w 396"/>
                <a:gd name="T35" fmla="*/ 17 h 308"/>
                <a:gd name="T36" fmla="*/ 299 w 396"/>
                <a:gd name="T37" fmla="*/ 82 h 308"/>
                <a:gd name="T38" fmla="*/ 321 w 396"/>
                <a:gd name="T39" fmla="*/ 71 h 308"/>
                <a:gd name="T40" fmla="*/ 395 w 396"/>
                <a:gd name="T41" fmla="*/ 11 h 308"/>
                <a:gd name="T42" fmla="*/ 344 w 396"/>
                <a:gd name="T43" fmla="*/ 44 h 308"/>
                <a:gd name="T44" fmla="*/ 316 w 396"/>
                <a:gd name="T45" fmla="*/ 17 h 308"/>
                <a:gd name="T46" fmla="*/ 271 w 396"/>
                <a:gd name="T47" fmla="*/ 0 h 308"/>
                <a:gd name="T48" fmla="*/ 209 w 396"/>
                <a:gd name="T49" fmla="*/ 11 h 308"/>
                <a:gd name="T50" fmla="*/ 152 w 396"/>
                <a:gd name="T51" fmla="*/ 28 h 308"/>
                <a:gd name="T52" fmla="*/ 56 w 396"/>
                <a:gd name="T53" fmla="*/ 60 h 308"/>
                <a:gd name="T54" fmla="*/ 11 w 396"/>
                <a:gd name="T55" fmla="*/ 110 h 308"/>
                <a:gd name="T56" fmla="*/ 0 w 396"/>
                <a:gd name="T57" fmla="*/ 126 h 308"/>
                <a:gd name="T58" fmla="*/ 11 w 396"/>
                <a:gd name="T59" fmla="*/ 154 h 308"/>
                <a:gd name="T60" fmla="*/ 28 w 396"/>
                <a:gd name="T61" fmla="*/ 181 h 308"/>
                <a:gd name="T62" fmla="*/ 34 w 396"/>
                <a:gd name="T63" fmla="*/ 208 h 308"/>
                <a:gd name="T64" fmla="*/ 51 w 396"/>
                <a:gd name="T65" fmla="*/ 274 h 308"/>
                <a:gd name="T66" fmla="*/ 90 w 396"/>
                <a:gd name="T67" fmla="*/ 280 h 308"/>
                <a:gd name="T68" fmla="*/ 192 w 396"/>
                <a:gd name="T69" fmla="*/ 274 h 308"/>
                <a:gd name="T70" fmla="*/ 259 w 396"/>
                <a:gd name="T71" fmla="*/ 302 h 308"/>
                <a:gd name="T72" fmla="*/ 333 w 396"/>
                <a:gd name="T73" fmla="*/ 302 h 308"/>
                <a:gd name="T74" fmla="*/ 355 w 396"/>
                <a:gd name="T75" fmla="*/ 214 h 308"/>
                <a:gd name="T76" fmla="*/ 366 w 396"/>
                <a:gd name="T77" fmla="*/ 143 h 3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96"/>
                <a:gd name="T118" fmla="*/ 0 h 308"/>
                <a:gd name="T119" fmla="*/ 396 w 396"/>
                <a:gd name="T120" fmla="*/ 308 h 3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96" h="308">
                  <a:moveTo>
                    <a:pt x="366" y="143"/>
                  </a:moveTo>
                  <a:lnTo>
                    <a:pt x="366" y="132"/>
                  </a:lnTo>
                  <a:lnTo>
                    <a:pt x="299" y="170"/>
                  </a:lnTo>
                  <a:lnTo>
                    <a:pt x="299" y="148"/>
                  </a:lnTo>
                  <a:lnTo>
                    <a:pt x="299" y="126"/>
                  </a:lnTo>
                  <a:lnTo>
                    <a:pt x="310" y="99"/>
                  </a:lnTo>
                  <a:lnTo>
                    <a:pt x="321" y="71"/>
                  </a:lnTo>
                  <a:lnTo>
                    <a:pt x="299" y="82"/>
                  </a:lnTo>
                  <a:lnTo>
                    <a:pt x="287" y="137"/>
                  </a:lnTo>
                  <a:lnTo>
                    <a:pt x="287" y="197"/>
                  </a:lnTo>
                  <a:lnTo>
                    <a:pt x="299" y="241"/>
                  </a:lnTo>
                  <a:lnTo>
                    <a:pt x="321" y="285"/>
                  </a:lnTo>
                  <a:lnTo>
                    <a:pt x="287" y="291"/>
                  </a:lnTo>
                  <a:lnTo>
                    <a:pt x="259" y="285"/>
                  </a:lnTo>
                  <a:lnTo>
                    <a:pt x="225" y="274"/>
                  </a:lnTo>
                  <a:lnTo>
                    <a:pt x="192" y="252"/>
                  </a:lnTo>
                  <a:lnTo>
                    <a:pt x="163" y="252"/>
                  </a:lnTo>
                  <a:lnTo>
                    <a:pt x="135" y="258"/>
                  </a:lnTo>
                  <a:lnTo>
                    <a:pt x="101" y="258"/>
                  </a:lnTo>
                  <a:lnTo>
                    <a:pt x="68" y="258"/>
                  </a:lnTo>
                  <a:lnTo>
                    <a:pt x="73" y="230"/>
                  </a:lnTo>
                  <a:lnTo>
                    <a:pt x="62" y="214"/>
                  </a:lnTo>
                  <a:lnTo>
                    <a:pt x="39" y="197"/>
                  </a:lnTo>
                  <a:lnTo>
                    <a:pt x="34" y="181"/>
                  </a:lnTo>
                  <a:lnTo>
                    <a:pt x="34" y="159"/>
                  </a:lnTo>
                  <a:lnTo>
                    <a:pt x="23" y="143"/>
                  </a:lnTo>
                  <a:lnTo>
                    <a:pt x="17" y="126"/>
                  </a:lnTo>
                  <a:lnTo>
                    <a:pt x="28" y="115"/>
                  </a:lnTo>
                  <a:lnTo>
                    <a:pt x="56" y="77"/>
                  </a:lnTo>
                  <a:lnTo>
                    <a:pt x="96" y="55"/>
                  </a:lnTo>
                  <a:lnTo>
                    <a:pt x="186" y="28"/>
                  </a:lnTo>
                  <a:lnTo>
                    <a:pt x="214" y="22"/>
                  </a:lnTo>
                  <a:lnTo>
                    <a:pt x="248" y="11"/>
                  </a:lnTo>
                  <a:lnTo>
                    <a:pt x="259" y="11"/>
                  </a:lnTo>
                  <a:lnTo>
                    <a:pt x="271" y="11"/>
                  </a:lnTo>
                  <a:lnTo>
                    <a:pt x="299" y="17"/>
                  </a:lnTo>
                  <a:lnTo>
                    <a:pt x="316" y="33"/>
                  </a:lnTo>
                  <a:lnTo>
                    <a:pt x="299" y="82"/>
                  </a:lnTo>
                  <a:lnTo>
                    <a:pt x="321" y="71"/>
                  </a:lnTo>
                  <a:lnTo>
                    <a:pt x="395" y="17"/>
                  </a:lnTo>
                  <a:lnTo>
                    <a:pt x="395" y="11"/>
                  </a:lnTo>
                  <a:lnTo>
                    <a:pt x="372" y="28"/>
                  </a:lnTo>
                  <a:lnTo>
                    <a:pt x="344" y="44"/>
                  </a:lnTo>
                  <a:lnTo>
                    <a:pt x="333" y="28"/>
                  </a:lnTo>
                  <a:lnTo>
                    <a:pt x="316" y="17"/>
                  </a:lnTo>
                  <a:lnTo>
                    <a:pt x="299" y="6"/>
                  </a:lnTo>
                  <a:lnTo>
                    <a:pt x="271" y="0"/>
                  </a:lnTo>
                  <a:lnTo>
                    <a:pt x="237" y="6"/>
                  </a:lnTo>
                  <a:lnTo>
                    <a:pt x="209" y="11"/>
                  </a:lnTo>
                  <a:lnTo>
                    <a:pt x="180" y="22"/>
                  </a:lnTo>
                  <a:lnTo>
                    <a:pt x="152" y="28"/>
                  </a:lnTo>
                  <a:lnTo>
                    <a:pt x="107" y="38"/>
                  </a:lnTo>
                  <a:lnTo>
                    <a:pt x="56" y="60"/>
                  </a:lnTo>
                  <a:lnTo>
                    <a:pt x="34" y="82"/>
                  </a:lnTo>
                  <a:lnTo>
                    <a:pt x="11" y="110"/>
                  </a:lnTo>
                  <a:lnTo>
                    <a:pt x="0" y="126"/>
                  </a:lnTo>
                  <a:lnTo>
                    <a:pt x="0" y="132"/>
                  </a:lnTo>
                  <a:lnTo>
                    <a:pt x="11" y="154"/>
                  </a:lnTo>
                  <a:lnTo>
                    <a:pt x="28" y="175"/>
                  </a:lnTo>
                  <a:lnTo>
                    <a:pt x="28" y="181"/>
                  </a:lnTo>
                  <a:lnTo>
                    <a:pt x="28" y="192"/>
                  </a:lnTo>
                  <a:lnTo>
                    <a:pt x="34" y="208"/>
                  </a:lnTo>
                  <a:lnTo>
                    <a:pt x="56" y="230"/>
                  </a:lnTo>
                  <a:lnTo>
                    <a:pt x="51" y="274"/>
                  </a:lnTo>
                  <a:lnTo>
                    <a:pt x="68" y="274"/>
                  </a:lnTo>
                  <a:lnTo>
                    <a:pt x="90" y="280"/>
                  </a:lnTo>
                  <a:lnTo>
                    <a:pt x="141" y="274"/>
                  </a:lnTo>
                  <a:lnTo>
                    <a:pt x="192" y="274"/>
                  </a:lnTo>
                  <a:lnTo>
                    <a:pt x="197" y="285"/>
                  </a:lnTo>
                  <a:lnTo>
                    <a:pt x="259" y="302"/>
                  </a:lnTo>
                  <a:lnTo>
                    <a:pt x="327" y="307"/>
                  </a:lnTo>
                  <a:lnTo>
                    <a:pt x="333" y="302"/>
                  </a:lnTo>
                  <a:lnTo>
                    <a:pt x="344" y="263"/>
                  </a:lnTo>
                  <a:lnTo>
                    <a:pt x="355" y="214"/>
                  </a:lnTo>
                  <a:lnTo>
                    <a:pt x="366" y="181"/>
                  </a:lnTo>
                  <a:lnTo>
                    <a:pt x="366" y="143"/>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64" name="Freeform 31"/>
            <p:cNvSpPr>
              <a:spLocks/>
            </p:cNvSpPr>
            <p:nvPr/>
          </p:nvSpPr>
          <p:spPr bwMode="auto">
            <a:xfrm>
              <a:off x="2779" y="3373"/>
              <a:ext cx="119" cy="281"/>
            </a:xfrm>
            <a:custGeom>
              <a:avLst/>
              <a:gdLst>
                <a:gd name="T0" fmla="*/ 68 w 119"/>
                <a:gd name="T1" fmla="*/ 0 h 281"/>
                <a:gd name="T2" fmla="*/ 34 w 119"/>
                <a:gd name="T3" fmla="*/ 44 h 281"/>
                <a:gd name="T4" fmla="*/ 17 w 119"/>
                <a:gd name="T5" fmla="*/ 104 h 281"/>
                <a:gd name="T6" fmla="*/ 6 w 119"/>
                <a:gd name="T7" fmla="*/ 170 h 281"/>
                <a:gd name="T8" fmla="*/ 0 w 119"/>
                <a:gd name="T9" fmla="*/ 214 h 281"/>
                <a:gd name="T10" fmla="*/ 6 w 119"/>
                <a:gd name="T11" fmla="*/ 241 h 281"/>
                <a:gd name="T12" fmla="*/ 6 w 119"/>
                <a:gd name="T13" fmla="*/ 258 h 281"/>
                <a:gd name="T14" fmla="*/ 62 w 119"/>
                <a:gd name="T15" fmla="*/ 274 h 281"/>
                <a:gd name="T16" fmla="*/ 90 w 119"/>
                <a:gd name="T17" fmla="*/ 280 h 281"/>
                <a:gd name="T18" fmla="*/ 118 w 119"/>
                <a:gd name="T19" fmla="*/ 274 h 281"/>
                <a:gd name="T20" fmla="*/ 96 w 119"/>
                <a:gd name="T21" fmla="*/ 214 h 281"/>
                <a:gd name="T22" fmla="*/ 84 w 119"/>
                <a:gd name="T23" fmla="*/ 148 h 281"/>
                <a:gd name="T24" fmla="*/ 90 w 119"/>
                <a:gd name="T25" fmla="*/ 104 h 281"/>
                <a:gd name="T26" fmla="*/ 96 w 119"/>
                <a:gd name="T27" fmla="*/ 71 h 281"/>
                <a:gd name="T28" fmla="*/ 96 w 119"/>
                <a:gd name="T29" fmla="*/ 71 h 281"/>
                <a:gd name="T30" fmla="*/ 84 w 119"/>
                <a:gd name="T31" fmla="*/ 88 h 281"/>
                <a:gd name="T32" fmla="*/ 62 w 119"/>
                <a:gd name="T33" fmla="*/ 121 h 281"/>
                <a:gd name="T34" fmla="*/ 45 w 119"/>
                <a:gd name="T35" fmla="*/ 186 h 281"/>
                <a:gd name="T36" fmla="*/ 39 w 119"/>
                <a:gd name="T37" fmla="*/ 186 h 281"/>
                <a:gd name="T38" fmla="*/ 45 w 119"/>
                <a:gd name="T39" fmla="*/ 170 h 281"/>
                <a:gd name="T40" fmla="*/ 51 w 119"/>
                <a:gd name="T41" fmla="*/ 148 h 281"/>
                <a:gd name="T42" fmla="*/ 62 w 119"/>
                <a:gd name="T43" fmla="*/ 110 h 281"/>
                <a:gd name="T44" fmla="*/ 84 w 119"/>
                <a:gd name="T45" fmla="*/ 71 h 281"/>
                <a:gd name="T46" fmla="*/ 113 w 119"/>
                <a:gd name="T47" fmla="*/ 22 h 281"/>
                <a:gd name="T48" fmla="*/ 101 w 119"/>
                <a:gd name="T49" fmla="*/ 11 h 281"/>
                <a:gd name="T50" fmla="*/ 84 w 119"/>
                <a:gd name="T51" fmla="*/ 0 h 281"/>
                <a:gd name="T52" fmla="*/ 68 w 119"/>
                <a:gd name="T53" fmla="*/ 0 h 281"/>
                <a:gd name="T54" fmla="*/ 68 w 119"/>
                <a:gd name="T55" fmla="*/ 0 h 28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9"/>
                <a:gd name="T85" fmla="*/ 0 h 281"/>
                <a:gd name="T86" fmla="*/ 119 w 119"/>
                <a:gd name="T87" fmla="*/ 281 h 28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9" h="281">
                  <a:moveTo>
                    <a:pt x="68" y="0"/>
                  </a:moveTo>
                  <a:lnTo>
                    <a:pt x="34" y="44"/>
                  </a:lnTo>
                  <a:lnTo>
                    <a:pt x="17" y="104"/>
                  </a:lnTo>
                  <a:lnTo>
                    <a:pt x="6" y="170"/>
                  </a:lnTo>
                  <a:lnTo>
                    <a:pt x="0" y="214"/>
                  </a:lnTo>
                  <a:lnTo>
                    <a:pt x="6" y="241"/>
                  </a:lnTo>
                  <a:lnTo>
                    <a:pt x="6" y="258"/>
                  </a:lnTo>
                  <a:lnTo>
                    <a:pt x="62" y="274"/>
                  </a:lnTo>
                  <a:lnTo>
                    <a:pt x="90" y="280"/>
                  </a:lnTo>
                  <a:lnTo>
                    <a:pt x="118" y="274"/>
                  </a:lnTo>
                  <a:lnTo>
                    <a:pt x="96" y="214"/>
                  </a:lnTo>
                  <a:lnTo>
                    <a:pt x="84" y="148"/>
                  </a:lnTo>
                  <a:lnTo>
                    <a:pt x="90" y="104"/>
                  </a:lnTo>
                  <a:lnTo>
                    <a:pt x="96" y="71"/>
                  </a:lnTo>
                  <a:lnTo>
                    <a:pt x="84" y="88"/>
                  </a:lnTo>
                  <a:lnTo>
                    <a:pt x="62" y="121"/>
                  </a:lnTo>
                  <a:lnTo>
                    <a:pt x="45" y="186"/>
                  </a:lnTo>
                  <a:lnTo>
                    <a:pt x="39" y="186"/>
                  </a:lnTo>
                  <a:lnTo>
                    <a:pt x="45" y="170"/>
                  </a:lnTo>
                  <a:lnTo>
                    <a:pt x="51" y="148"/>
                  </a:lnTo>
                  <a:lnTo>
                    <a:pt x="62" y="110"/>
                  </a:lnTo>
                  <a:lnTo>
                    <a:pt x="84" y="71"/>
                  </a:lnTo>
                  <a:lnTo>
                    <a:pt x="113" y="22"/>
                  </a:lnTo>
                  <a:lnTo>
                    <a:pt x="101" y="11"/>
                  </a:lnTo>
                  <a:lnTo>
                    <a:pt x="84" y="0"/>
                  </a:lnTo>
                  <a:lnTo>
                    <a:pt x="68"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65" name="Freeform 32"/>
            <p:cNvSpPr>
              <a:spLocks/>
            </p:cNvSpPr>
            <p:nvPr/>
          </p:nvSpPr>
          <p:spPr bwMode="auto">
            <a:xfrm>
              <a:off x="2768" y="3373"/>
              <a:ext cx="80" cy="259"/>
            </a:xfrm>
            <a:custGeom>
              <a:avLst/>
              <a:gdLst>
                <a:gd name="T0" fmla="*/ 79 w 80"/>
                <a:gd name="T1" fmla="*/ 0 h 259"/>
                <a:gd name="T2" fmla="*/ 62 w 80"/>
                <a:gd name="T3" fmla="*/ 0 h 259"/>
                <a:gd name="T4" fmla="*/ 11 w 80"/>
                <a:gd name="T5" fmla="*/ 115 h 259"/>
                <a:gd name="T6" fmla="*/ 0 w 80"/>
                <a:gd name="T7" fmla="*/ 241 h 259"/>
                <a:gd name="T8" fmla="*/ 11 w 80"/>
                <a:gd name="T9" fmla="*/ 247 h 259"/>
                <a:gd name="T10" fmla="*/ 17 w 80"/>
                <a:gd name="T11" fmla="*/ 258 h 259"/>
                <a:gd name="T12" fmla="*/ 17 w 80"/>
                <a:gd name="T13" fmla="*/ 241 h 259"/>
                <a:gd name="T14" fmla="*/ 17 w 80"/>
                <a:gd name="T15" fmla="*/ 203 h 259"/>
                <a:gd name="T16" fmla="*/ 22 w 80"/>
                <a:gd name="T17" fmla="*/ 164 h 259"/>
                <a:gd name="T18" fmla="*/ 28 w 80"/>
                <a:gd name="T19" fmla="*/ 132 h 259"/>
                <a:gd name="T20" fmla="*/ 28 w 80"/>
                <a:gd name="T21" fmla="*/ 110 h 259"/>
                <a:gd name="T22" fmla="*/ 39 w 80"/>
                <a:gd name="T23" fmla="*/ 66 h 259"/>
                <a:gd name="T24" fmla="*/ 79 w 80"/>
                <a:gd name="T25" fmla="*/ 0 h 259"/>
                <a:gd name="T26" fmla="*/ 79 w 80"/>
                <a:gd name="T27" fmla="*/ 0 h 2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0"/>
                <a:gd name="T43" fmla="*/ 0 h 259"/>
                <a:gd name="T44" fmla="*/ 80 w 80"/>
                <a:gd name="T45" fmla="*/ 259 h 2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0" h="259">
                  <a:moveTo>
                    <a:pt x="79" y="0"/>
                  </a:moveTo>
                  <a:lnTo>
                    <a:pt x="62" y="0"/>
                  </a:lnTo>
                  <a:lnTo>
                    <a:pt x="11" y="115"/>
                  </a:lnTo>
                  <a:lnTo>
                    <a:pt x="0" y="241"/>
                  </a:lnTo>
                  <a:lnTo>
                    <a:pt x="11" y="247"/>
                  </a:lnTo>
                  <a:lnTo>
                    <a:pt x="17" y="258"/>
                  </a:lnTo>
                  <a:lnTo>
                    <a:pt x="17" y="241"/>
                  </a:lnTo>
                  <a:lnTo>
                    <a:pt x="17" y="203"/>
                  </a:lnTo>
                  <a:lnTo>
                    <a:pt x="22" y="164"/>
                  </a:lnTo>
                  <a:lnTo>
                    <a:pt x="28" y="132"/>
                  </a:lnTo>
                  <a:lnTo>
                    <a:pt x="28" y="110"/>
                  </a:lnTo>
                  <a:lnTo>
                    <a:pt x="39" y="66"/>
                  </a:lnTo>
                  <a:lnTo>
                    <a:pt x="79"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66" name="Freeform 33"/>
            <p:cNvSpPr>
              <a:spLocks/>
            </p:cNvSpPr>
            <p:nvPr/>
          </p:nvSpPr>
          <p:spPr bwMode="auto">
            <a:xfrm>
              <a:off x="2768" y="3373"/>
              <a:ext cx="80" cy="259"/>
            </a:xfrm>
            <a:custGeom>
              <a:avLst/>
              <a:gdLst>
                <a:gd name="T0" fmla="*/ 79 w 80"/>
                <a:gd name="T1" fmla="*/ 0 h 259"/>
                <a:gd name="T2" fmla="*/ 62 w 80"/>
                <a:gd name="T3" fmla="*/ 0 h 259"/>
                <a:gd name="T4" fmla="*/ 11 w 80"/>
                <a:gd name="T5" fmla="*/ 115 h 259"/>
                <a:gd name="T6" fmla="*/ 0 w 80"/>
                <a:gd name="T7" fmla="*/ 241 h 259"/>
                <a:gd name="T8" fmla="*/ 11 w 80"/>
                <a:gd name="T9" fmla="*/ 247 h 259"/>
                <a:gd name="T10" fmla="*/ 17 w 80"/>
                <a:gd name="T11" fmla="*/ 258 h 259"/>
                <a:gd name="T12" fmla="*/ 17 w 80"/>
                <a:gd name="T13" fmla="*/ 241 h 259"/>
                <a:gd name="T14" fmla="*/ 17 w 80"/>
                <a:gd name="T15" fmla="*/ 203 h 259"/>
                <a:gd name="T16" fmla="*/ 22 w 80"/>
                <a:gd name="T17" fmla="*/ 164 h 259"/>
                <a:gd name="T18" fmla="*/ 28 w 80"/>
                <a:gd name="T19" fmla="*/ 132 h 259"/>
                <a:gd name="T20" fmla="*/ 28 w 80"/>
                <a:gd name="T21" fmla="*/ 110 h 259"/>
                <a:gd name="T22" fmla="*/ 39 w 80"/>
                <a:gd name="T23" fmla="*/ 66 h 259"/>
                <a:gd name="T24" fmla="*/ 79 w 80"/>
                <a:gd name="T25" fmla="*/ 0 h 2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259"/>
                <a:gd name="T41" fmla="*/ 80 w 80"/>
                <a:gd name="T42" fmla="*/ 259 h 2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259">
                  <a:moveTo>
                    <a:pt x="79" y="0"/>
                  </a:moveTo>
                  <a:lnTo>
                    <a:pt x="62" y="0"/>
                  </a:lnTo>
                  <a:lnTo>
                    <a:pt x="11" y="115"/>
                  </a:lnTo>
                  <a:lnTo>
                    <a:pt x="0" y="241"/>
                  </a:lnTo>
                  <a:lnTo>
                    <a:pt x="11" y="247"/>
                  </a:lnTo>
                  <a:lnTo>
                    <a:pt x="17" y="258"/>
                  </a:lnTo>
                  <a:lnTo>
                    <a:pt x="17" y="241"/>
                  </a:lnTo>
                  <a:lnTo>
                    <a:pt x="17" y="203"/>
                  </a:lnTo>
                  <a:lnTo>
                    <a:pt x="22" y="164"/>
                  </a:lnTo>
                  <a:lnTo>
                    <a:pt x="28" y="132"/>
                  </a:lnTo>
                  <a:lnTo>
                    <a:pt x="28" y="110"/>
                  </a:lnTo>
                  <a:lnTo>
                    <a:pt x="39" y="66"/>
                  </a:lnTo>
                  <a:lnTo>
                    <a:pt x="79"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67" name="Freeform 34"/>
            <p:cNvSpPr>
              <a:spLocks/>
            </p:cNvSpPr>
            <p:nvPr/>
          </p:nvSpPr>
          <p:spPr bwMode="auto">
            <a:xfrm>
              <a:off x="2644" y="3373"/>
              <a:ext cx="187" cy="248"/>
            </a:xfrm>
            <a:custGeom>
              <a:avLst/>
              <a:gdLst>
                <a:gd name="T0" fmla="*/ 186 w 187"/>
                <a:gd name="T1" fmla="*/ 0 h 248"/>
                <a:gd name="T2" fmla="*/ 157 w 187"/>
                <a:gd name="T3" fmla="*/ 6 h 248"/>
                <a:gd name="T4" fmla="*/ 112 w 187"/>
                <a:gd name="T5" fmla="*/ 27 h 248"/>
                <a:gd name="T6" fmla="*/ 67 w 187"/>
                <a:gd name="T7" fmla="*/ 82 h 248"/>
                <a:gd name="T8" fmla="*/ 22 w 187"/>
                <a:gd name="T9" fmla="*/ 154 h 248"/>
                <a:gd name="T10" fmla="*/ 0 w 187"/>
                <a:gd name="T11" fmla="*/ 247 h 248"/>
                <a:gd name="T12" fmla="*/ 33 w 187"/>
                <a:gd name="T13" fmla="*/ 247 h 248"/>
                <a:gd name="T14" fmla="*/ 67 w 187"/>
                <a:gd name="T15" fmla="*/ 247 h 248"/>
                <a:gd name="T16" fmla="*/ 95 w 187"/>
                <a:gd name="T17" fmla="*/ 241 h 248"/>
                <a:gd name="T18" fmla="*/ 135 w 187"/>
                <a:gd name="T19" fmla="*/ 247 h 248"/>
                <a:gd name="T20" fmla="*/ 135 w 187"/>
                <a:gd name="T21" fmla="*/ 192 h 248"/>
                <a:gd name="T22" fmla="*/ 146 w 187"/>
                <a:gd name="T23" fmla="*/ 104 h 248"/>
                <a:gd name="T24" fmla="*/ 157 w 187"/>
                <a:gd name="T25" fmla="*/ 71 h 248"/>
                <a:gd name="T26" fmla="*/ 186 w 187"/>
                <a:gd name="T27" fmla="*/ 17 h 248"/>
                <a:gd name="T28" fmla="*/ 186 w 187"/>
                <a:gd name="T29" fmla="*/ 0 h 248"/>
                <a:gd name="T30" fmla="*/ 186 w 187"/>
                <a:gd name="T31" fmla="*/ 0 h 2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
                <a:gd name="T49" fmla="*/ 0 h 248"/>
                <a:gd name="T50" fmla="*/ 187 w 187"/>
                <a:gd name="T51" fmla="*/ 248 h 2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 h="248">
                  <a:moveTo>
                    <a:pt x="186" y="0"/>
                  </a:moveTo>
                  <a:lnTo>
                    <a:pt x="157" y="6"/>
                  </a:lnTo>
                  <a:lnTo>
                    <a:pt x="112" y="27"/>
                  </a:lnTo>
                  <a:lnTo>
                    <a:pt x="67" y="82"/>
                  </a:lnTo>
                  <a:lnTo>
                    <a:pt x="22" y="154"/>
                  </a:lnTo>
                  <a:lnTo>
                    <a:pt x="0" y="247"/>
                  </a:lnTo>
                  <a:lnTo>
                    <a:pt x="33" y="247"/>
                  </a:lnTo>
                  <a:lnTo>
                    <a:pt x="67" y="247"/>
                  </a:lnTo>
                  <a:lnTo>
                    <a:pt x="95" y="241"/>
                  </a:lnTo>
                  <a:lnTo>
                    <a:pt x="135" y="247"/>
                  </a:lnTo>
                  <a:lnTo>
                    <a:pt x="135" y="192"/>
                  </a:lnTo>
                  <a:lnTo>
                    <a:pt x="146" y="104"/>
                  </a:lnTo>
                  <a:lnTo>
                    <a:pt x="157" y="71"/>
                  </a:lnTo>
                  <a:lnTo>
                    <a:pt x="186" y="17"/>
                  </a:lnTo>
                  <a:lnTo>
                    <a:pt x="186"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68" name="Freeform 35"/>
            <p:cNvSpPr>
              <a:spLocks/>
            </p:cNvSpPr>
            <p:nvPr/>
          </p:nvSpPr>
          <p:spPr bwMode="auto">
            <a:xfrm>
              <a:off x="2858" y="2858"/>
              <a:ext cx="153" cy="247"/>
            </a:xfrm>
            <a:custGeom>
              <a:avLst/>
              <a:gdLst>
                <a:gd name="T0" fmla="*/ 11 w 153"/>
                <a:gd name="T1" fmla="*/ 93 h 247"/>
                <a:gd name="T2" fmla="*/ 17 w 153"/>
                <a:gd name="T3" fmla="*/ 99 h 247"/>
                <a:gd name="T4" fmla="*/ 28 w 153"/>
                <a:gd name="T5" fmla="*/ 115 h 247"/>
                <a:gd name="T6" fmla="*/ 62 w 153"/>
                <a:gd name="T7" fmla="*/ 181 h 247"/>
                <a:gd name="T8" fmla="*/ 79 w 153"/>
                <a:gd name="T9" fmla="*/ 246 h 247"/>
                <a:gd name="T10" fmla="*/ 96 w 153"/>
                <a:gd name="T11" fmla="*/ 225 h 247"/>
                <a:gd name="T12" fmla="*/ 107 w 153"/>
                <a:gd name="T13" fmla="*/ 197 h 247"/>
                <a:gd name="T14" fmla="*/ 124 w 153"/>
                <a:gd name="T15" fmla="*/ 170 h 247"/>
                <a:gd name="T16" fmla="*/ 129 w 153"/>
                <a:gd name="T17" fmla="*/ 148 h 247"/>
                <a:gd name="T18" fmla="*/ 141 w 153"/>
                <a:gd name="T19" fmla="*/ 126 h 247"/>
                <a:gd name="T20" fmla="*/ 152 w 153"/>
                <a:gd name="T21" fmla="*/ 99 h 247"/>
                <a:gd name="T22" fmla="*/ 135 w 153"/>
                <a:gd name="T23" fmla="*/ 93 h 247"/>
                <a:gd name="T24" fmla="*/ 84 w 153"/>
                <a:gd name="T25" fmla="*/ 203 h 247"/>
                <a:gd name="T26" fmla="*/ 84 w 153"/>
                <a:gd name="T27" fmla="*/ 186 h 247"/>
                <a:gd name="T28" fmla="*/ 79 w 153"/>
                <a:gd name="T29" fmla="*/ 175 h 247"/>
                <a:gd name="T30" fmla="*/ 73 w 153"/>
                <a:gd name="T31" fmla="*/ 164 h 247"/>
                <a:gd name="T32" fmla="*/ 45 w 153"/>
                <a:gd name="T33" fmla="*/ 115 h 247"/>
                <a:gd name="T34" fmla="*/ 17 w 153"/>
                <a:gd name="T35" fmla="*/ 77 h 247"/>
                <a:gd name="T36" fmla="*/ 34 w 153"/>
                <a:gd name="T37" fmla="*/ 16 h 247"/>
                <a:gd name="T38" fmla="*/ 34 w 153"/>
                <a:gd name="T39" fmla="*/ 0 h 247"/>
                <a:gd name="T40" fmla="*/ 22 w 153"/>
                <a:gd name="T41" fmla="*/ 11 h 247"/>
                <a:gd name="T42" fmla="*/ 0 w 153"/>
                <a:gd name="T43" fmla="*/ 77 h 247"/>
                <a:gd name="T44" fmla="*/ 11 w 153"/>
                <a:gd name="T45" fmla="*/ 93 h 247"/>
                <a:gd name="T46" fmla="*/ 11 w 153"/>
                <a:gd name="T47" fmla="*/ 93 h 2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3"/>
                <a:gd name="T73" fmla="*/ 0 h 247"/>
                <a:gd name="T74" fmla="*/ 153 w 153"/>
                <a:gd name="T75" fmla="*/ 247 h 24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3" h="247">
                  <a:moveTo>
                    <a:pt x="11" y="93"/>
                  </a:moveTo>
                  <a:lnTo>
                    <a:pt x="17" y="99"/>
                  </a:lnTo>
                  <a:lnTo>
                    <a:pt x="28" y="115"/>
                  </a:lnTo>
                  <a:lnTo>
                    <a:pt x="62" y="181"/>
                  </a:lnTo>
                  <a:lnTo>
                    <a:pt x="79" y="246"/>
                  </a:lnTo>
                  <a:lnTo>
                    <a:pt x="96" y="225"/>
                  </a:lnTo>
                  <a:lnTo>
                    <a:pt x="107" y="197"/>
                  </a:lnTo>
                  <a:lnTo>
                    <a:pt x="124" y="170"/>
                  </a:lnTo>
                  <a:lnTo>
                    <a:pt x="129" y="148"/>
                  </a:lnTo>
                  <a:lnTo>
                    <a:pt x="141" y="126"/>
                  </a:lnTo>
                  <a:lnTo>
                    <a:pt x="152" y="99"/>
                  </a:lnTo>
                  <a:lnTo>
                    <a:pt x="135" y="93"/>
                  </a:lnTo>
                  <a:lnTo>
                    <a:pt x="84" y="203"/>
                  </a:lnTo>
                  <a:lnTo>
                    <a:pt x="84" y="186"/>
                  </a:lnTo>
                  <a:lnTo>
                    <a:pt x="79" y="175"/>
                  </a:lnTo>
                  <a:lnTo>
                    <a:pt x="73" y="164"/>
                  </a:lnTo>
                  <a:lnTo>
                    <a:pt x="45" y="115"/>
                  </a:lnTo>
                  <a:lnTo>
                    <a:pt x="17" y="77"/>
                  </a:lnTo>
                  <a:lnTo>
                    <a:pt x="34" y="16"/>
                  </a:lnTo>
                  <a:lnTo>
                    <a:pt x="34" y="0"/>
                  </a:lnTo>
                  <a:lnTo>
                    <a:pt x="22" y="11"/>
                  </a:lnTo>
                  <a:lnTo>
                    <a:pt x="0" y="77"/>
                  </a:lnTo>
                  <a:lnTo>
                    <a:pt x="11" y="93"/>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69" name="Freeform 36"/>
            <p:cNvSpPr>
              <a:spLocks/>
            </p:cNvSpPr>
            <p:nvPr/>
          </p:nvSpPr>
          <p:spPr bwMode="auto">
            <a:xfrm>
              <a:off x="2739" y="3137"/>
              <a:ext cx="159" cy="232"/>
            </a:xfrm>
            <a:custGeom>
              <a:avLst/>
              <a:gdLst>
                <a:gd name="T0" fmla="*/ 108 w 159"/>
                <a:gd name="T1" fmla="*/ 225 h 232"/>
                <a:gd name="T2" fmla="*/ 108 w 159"/>
                <a:gd name="T3" fmla="*/ 198 h 232"/>
                <a:gd name="T4" fmla="*/ 108 w 159"/>
                <a:gd name="T5" fmla="*/ 176 h 232"/>
                <a:gd name="T6" fmla="*/ 130 w 159"/>
                <a:gd name="T7" fmla="*/ 132 h 232"/>
                <a:gd name="T8" fmla="*/ 158 w 159"/>
                <a:gd name="T9" fmla="*/ 88 h 232"/>
                <a:gd name="T10" fmla="*/ 153 w 159"/>
                <a:gd name="T11" fmla="*/ 83 h 232"/>
                <a:gd name="T12" fmla="*/ 136 w 159"/>
                <a:gd name="T13" fmla="*/ 105 h 232"/>
                <a:gd name="T14" fmla="*/ 113 w 159"/>
                <a:gd name="T15" fmla="*/ 132 h 232"/>
                <a:gd name="T16" fmla="*/ 102 w 159"/>
                <a:gd name="T17" fmla="*/ 165 h 232"/>
                <a:gd name="T18" fmla="*/ 96 w 159"/>
                <a:gd name="T19" fmla="*/ 170 h 232"/>
                <a:gd name="T20" fmla="*/ 96 w 159"/>
                <a:gd name="T21" fmla="*/ 176 h 232"/>
                <a:gd name="T22" fmla="*/ 91 w 159"/>
                <a:gd name="T23" fmla="*/ 121 h 232"/>
                <a:gd name="T24" fmla="*/ 68 w 159"/>
                <a:gd name="T25" fmla="*/ 61 h 232"/>
                <a:gd name="T26" fmla="*/ 40 w 159"/>
                <a:gd name="T27" fmla="*/ 6 h 232"/>
                <a:gd name="T28" fmla="*/ 29 w 159"/>
                <a:gd name="T29" fmla="*/ 0 h 232"/>
                <a:gd name="T30" fmla="*/ 68 w 159"/>
                <a:gd name="T31" fmla="*/ 88 h 232"/>
                <a:gd name="T32" fmla="*/ 85 w 159"/>
                <a:gd name="T33" fmla="*/ 181 h 232"/>
                <a:gd name="T34" fmla="*/ 85 w 159"/>
                <a:gd name="T35" fmla="*/ 198 h 232"/>
                <a:gd name="T36" fmla="*/ 79 w 159"/>
                <a:gd name="T37" fmla="*/ 198 h 232"/>
                <a:gd name="T38" fmla="*/ 74 w 159"/>
                <a:gd name="T39" fmla="*/ 181 h 232"/>
                <a:gd name="T40" fmla="*/ 62 w 159"/>
                <a:gd name="T41" fmla="*/ 170 h 232"/>
                <a:gd name="T42" fmla="*/ 40 w 159"/>
                <a:gd name="T43" fmla="*/ 143 h 232"/>
                <a:gd name="T44" fmla="*/ 6 w 159"/>
                <a:gd name="T45" fmla="*/ 126 h 232"/>
                <a:gd name="T46" fmla="*/ 0 w 159"/>
                <a:gd name="T47" fmla="*/ 126 h 232"/>
                <a:gd name="T48" fmla="*/ 34 w 159"/>
                <a:gd name="T49" fmla="*/ 148 h 232"/>
                <a:gd name="T50" fmla="*/ 62 w 159"/>
                <a:gd name="T51" fmla="*/ 181 h 232"/>
                <a:gd name="T52" fmla="*/ 74 w 159"/>
                <a:gd name="T53" fmla="*/ 231 h 232"/>
                <a:gd name="T54" fmla="*/ 108 w 159"/>
                <a:gd name="T55" fmla="*/ 225 h 232"/>
                <a:gd name="T56" fmla="*/ 108 w 159"/>
                <a:gd name="T57" fmla="*/ 225 h 2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9"/>
                <a:gd name="T88" fmla="*/ 0 h 232"/>
                <a:gd name="T89" fmla="*/ 159 w 159"/>
                <a:gd name="T90" fmla="*/ 232 h 23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9" h="232">
                  <a:moveTo>
                    <a:pt x="108" y="225"/>
                  </a:moveTo>
                  <a:lnTo>
                    <a:pt x="108" y="198"/>
                  </a:lnTo>
                  <a:lnTo>
                    <a:pt x="108" y="176"/>
                  </a:lnTo>
                  <a:lnTo>
                    <a:pt x="130" y="132"/>
                  </a:lnTo>
                  <a:lnTo>
                    <a:pt x="158" y="88"/>
                  </a:lnTo>
                  <a:lnTo>
                    <a:pt x="153" y="83"/>
                  </a:lnTo>
                  <a:lnTo>
                    <a:pt x="136" y="105"/>
                  </a:lnTo>
                  <a:lnTo>
                    <a:pt x="113" y="132"/>
                  </a:lnTo>
                  <a:lnTo>
                    <a:pt x="102" y="165"/>
                  </a:lnTo>
                  <a:lnTo>
                    <a:pt x="96" y="170"/>
                  </a:lnTo>
                  <a:lnTo>
                    <a:pt x="96" y="176"/>
                  </a:lnTo>
                  <a:lnTo>
                    <a:pt x="91" y="121"/>
                  </a:lnTo>
                  <a:lnTo>
                    <a:pt x="68" y="61"/>
                  </a:lnTo>
                  <a:lnTo>
                    <a:pt x="40" y="6"/>
                  </a:lnTo>
                  <a:lnTo>
                    <a:pt x="29" y="0"/>
                  </a:lnTo>
                  <a:lnTo>
                    <a:pt x="68" y="88"/>
                  </a:lnTo>
                  <a:lnTo>
                    <a:pt x="85" y="181"/>
                  </a:lnTo>
                  <a:lnTo>
                    <a:pt x="85" y="198"/>
                  </a:lnTo>
                  <a:lnTo>
                    <a:pt x="79" y="198"/>
                  </a:lnTo>
                  <a:lnTo>
                    <a:pt x="74" y="181"/>
                  </a:lnTo>
                  <a:lnTo>
                    <a:pt x="62" y="170"/>
                  </a:lnTo>
                  <a:lnTo>
                    <a:pt x="40" y="143"/>
                  </a:lnTo>
                  <a:lnTo>
                    <a:pt x="6" y="126"/>
                  </a:lnTo>
                  <a:lnTo>
                    <a:pt x="0" y="126"/>
                  </a:lnTo>
                  <a:lnTo>
                    <a:pt x="34" y="148"/>
                  </a:lnTo>
                  <a:lnTo>
                    <a:pt x="62" y="181"/>
                  </a:lnTo>
                  <a:lnTo>
                    <a:pt x="74" y="231"/>
                  </a:lnTo>
                  <a:lnTo>
                    <a:pt x="108" y="225"/>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70" name="Freeform 37"/>
            <p:cNvSpPr>
              <a:spLocks/>
            </p:cNvSpPr>
            <p:nvPr/>
          </p:nvSpPr>
          <p:spPr bwMode="auto">
            <a:xfrm>
              <a:off x="2954" y="3472"/>
              <a:ext cx="170" cy="209"/>
            </a:xfrm>
            <a:custGeom>
              <a:avLst/>
              <a:gdLst>
                <a:gd name="T0" fmla="*/ 169 w 170"/>
                <a:gd name="T1" fmla="*/ 60 h 209"/>
                <a:gd name="T2" fmla="*/ 169 w 170"/>
                <a:gd name="T3" fmla="*/ 0 h 209"/>
                <a:gd name="T4" fmla="*/ 163 w 170"/>
                <a:gd name="T5" fmla="*/ 0 h 209"/>
                <a:gd name="T6" fmla="*/ 163 w 170"/>
                <a:gd name="T7" fmla="*/ 27 h 209"/>
                <a:gd name="T8" fmla="*/ 158 w 170"/>
                <a:gd name="T9" fmla="*/ 44 h 209"/>
                <a:gd name="T10" fmla="*/ 158 w 170"/>
                <a:gd name="T11" fmla="*/ 60 h 209"/>
                <a:gd name="T12" fmla="*/ 107 w 170"/>
                <a:gd name="T13" fmla="*/ 120 h 209"/>
                <a:gd name="T14" fmla="*/ 96 w 170"/>
                <a:gd name="T15" fmla="*/ 148 h 209"/>
                <a:gd name="T16" fmla="*/ 79 w 170"/>
                <a:gd name="T17" fmla="*/ 181 h 209"/>
                <a:gd name="T18" fmla="*/ 73 w 170"/>
                <a:gd name="T19" fmla="*/ 164 h 209"/>
                <a:gd name="T20" fmla="*/ 67 w 170"/>
                <a:gd name="T21" fmla="*/ 142 h 209"/>
                <a:gd name="T22" fmla="*/ 67 w 170"/>
                <a:gd name="T23" fmla="*/ 126 h 209"/>
                <a:gd name="T24" fmla="*/ 56 w 170"/>
                <a:gd name="T25" fmla="*/ 104 h 209"/>
                <a:gd name="T26" fmla="*/ 50 w 170"/>
                <a:gd name="T27" fmla="*/ 82 h 209"/>
                <a:gd name="T28" fmla="*/ 39 w 170"/>
                <a:gd name="T29" fmla="*/ 65 h 209"/>
                <a:gd name="T30" fmla="*/ 28 w 170"/>
                <a:gd name="T31" fmla="*/ 49 h 209"/>
                <a:gd name="T32" fmla="*/ 17 w 170"/>
                <a:gd name="T33" fmla="*/ 33 h 209"/>
                <a:gd name="T34" fmla="*/ 11 w 170"/>
                <a:gd name="T35" fmla="*/ 27 h 209"/>
                <a:gd name="T36" fmla="*/ 0 w 170"/>
                <a:gd name="T37" fmla="*/ 33 h 209"/>
                <a:gd name="T38" fmla="*/ 5 w 170"/>
                <a:gd name="T39" fmla="*/ 33 h 209"/>
                <a:gd name="T40" fmla="*/ 45 w 170"/>
                <a:gd name="T41" fmla="*/ 120 h 209"/>
                <a:gd name="T42" fmla="*/ 62 w 170"/>
                <a:gd name="T43" fmla="*/ 208 h 209"/>
                <a:gd name="T44" fmla="*/ 62 w 170"/>
                <a:gd name="T45" fmla="*/ 208 h 209"/>
                <a:gd name="T46" fmla="*/ 107 w 170"/>
                <a:gd name="T47" fmla="*/ 131 h 209"/>
                <a:gd name="T48" fmla="*/ 169 w 170"/>
                <a:gd name="T49" fmla="*/ 60 h 209"/>
                <a:gd name="T50" fmla="*/ 169 w 170"/>
                <a:gd name="T51" fmla="*/ 60 h 2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0"/>
                <a:gd name="T79" fmla="*/ 0 h 209"/>
                <a:gd name="T80" fmla="*/ 170 w 170"/>
                <a:gd name="T81" fmla="*/ 209 h 2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0" h="209">
                  <a:moveTo>
                    <a:pt x="169" y="60"/>
                  </a:moveTo>
                  <a:lnTo>
                    <a:pt x="169" y="0"/>
                  </a:lnTo>
                  <a:lnTo>
                    <a:pt x="163" y="0"/>
                  </a:lnTo>
                  <a:lnTo>
                    <a:pt x="163" y="27"/>
                  </a:lnTo>
                  <a:lnTo>
                    <a:pt x="158" y="44"/>
                  </a:lnTo>
                  <a:lnTo>
                    <a:pt x="158" y="60"/>
                  </a:lnTo>
                  <a:lnTo>
                    <a:pt x="107" y="120"/>
                  </a:lnTo>
                  <a:lnTo>
                    <a:pt x="96" y="148"/>
                  </a:lnTo>
                  <a:lnTo>
                    <a:pt x="79" y="181"/>
                  </a:lnTo>
                  <a:lnTo>
                    <a:pt x="73" y="164"/>
                  </a:lnTo>
                  <a:lnTo>
                    <a:pt x="67" y="142"/>
                  </a:lnTo>
                  <a:lnTo>
                    <a:pt x="67" y="126"/>
                  </a:lnTo>
                  <a:lnTo>
                    <a:pt x="56" y="104"/>
                  </a:lnTo>
                  <a:lnTo>
                    <a:pt x="50" y="82"/>
                  </a:lnTo>
                  <a:lnTo>
                    <a:pt x="39" y="65"/>
                  </a:lnTo>
                  <a:lnTo>
                    <a:pt x="28" y="49"/>
                  </a:lnTo>
                  <a:lnTo>
                    <a:pt x="17" y="33"/>
                  </a:lnTo>
                  <a:lnTo>
                    <a:pt x="11" y="27"/>
                  </a:lnTo>
                  <a:lnTo>
                    <a:pt x="0" y="33"/>
                  </a:lnTo>
                  <a:lnTo>
                    <a:pt x="5" y="33"/>
                  </a:lnTo>
                  <a:lnTo>
                    <a:pt x="45" y="120"/>
                  </a:lnTo>
                  <a:lnTo>
                    <a:pt x="62" y="208"/>
                  </a:lnTo>
                  <a:lnTo>
                    <a:pt x="107" y="131"/>
                  </a:lnTo>
                  <a:lnTo>
                    <a:pt x="169" y="60"/>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71" name="Freeform 38"/>
            <p:cNvSpPr>
              <a:spLocks/>
            </p:cNvSpPr>
            <p:nvPr/>
          </p:nvSpPr>
          <p:spPr bwMode="auto">
            <a:xfrm>
              <a:off x="2610" y="3379"/>
              <a:ext cx="198" cy="214"/>
            </a:xfrm>
            <a:custGeom>
              <a:avLst/>
              <a:gdLst>
                <a:gd name="T0" fmla="*/ 39 w 198"/>
                <a:gd name="T1" fmla="*/ 213 h 214"/>
                <a:gd name="T2" fmla="*/ 45 w 198"/>
                <a:gd name="T3" fmla="*/ 186 h 214"/>
                <a:gd name="T4" fmla="*/ 96 w 198"/>
                <a:gd name="T5" fmla="*/ 87 h 214"/>
                <a:gd name="T6" fmla="*/ 146 w 198"/>
                <a:gd name="T7" fmla="*/ 27 h 214"/>
                <a:gd name="T8" fmla="*/ 197 w 198"/>
                <a:gd name="T9" fmla="*/ 0 h 214"/>
                <a:gd name="T10" fmla="*/ 175 w 198"/>
                <a:gd name="T11" fmla="*/ 5 h 214"/>
                <a:gd name="T12" fmla="*/ 152 w 198"/>
                <a:gd name="T13" fmla="*/ 11 h 214"/>
                <a:gd name="T14" fmla="*/ 129 w 198"/>
                <a:gd name="T15" fmla="*/ 16 h 214"/>
                <a:gd name="T16" fmla="*/ 118 w 198"/>
                <a:gd name="T17" fmla="*/ 32 h 214"/>
                <a:gd name="T18" fmla="*/ 73 w 198"/>
                <a:gd name="T19" fmla="*/ 60 h 214"/>
                <a:gd name="T20" fmla="*/ 34 w 198"/>
                <a:gd name="T21" fmla="*/ 93 h 214"/>
                <a:gd name="T22" fmla="*/ 17 w 198"/>
                <a:gd name="T23" fmla="*/ 109 h 214"/>
                <a:gd name="T24" fmla="*/ 0 w 198"/>
                <a:gd name="T25" fmla="*/ 142 h 214"/>
                <a:gd name="T26" fmla="*/ 0 w 198"/>
                <a:gd name="T27" fmla="*/ 169 h 214"/>
                <a:gd name="T28" fmla="*/ 17 w 198"/>
                <a:gd name="T29" fmla="*/ 142 h 214"/>
                <a:gd name="T30" fmla="*/ 62 w 198"/>
                <a:gd name="T31" fmla="*/ 87 h 214"/>
                <a:gd name="T32" fmla="*/ 107 w 198"/>
                <a:gd name="T33" fmla="*/ 49 h 214"/>
                <a:gd name="T34" fmla="*/ 62 w 198"/>
                <a:gd name="T35" fmla="*/ 115 h 214"/>
                <a:gd name="T36" fmla="*/ 28 w 198"/>
                <a:gd name="T37" fmla="*/ 197 h 214"/>
                <a:gd name="T38" fmla="*/ 39 w 198"/>
                <a:gd name="T39" fmla="*/ 213 h 214"/>
                <a:gd name="T40" fmla="*/ 39 w 198"/>
                <a:gd name="T41" fmla="*/ 213 h 2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8"/>
                <a:gd name="T64" fmla="*/ 0 h 214"/>
                <a:gd name="T65" fmla="*/ 198 w 198"/>
                <a:gd name="T66" fmla="*/ 214 h 2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8" h="214">
                  <a:moveTo>
                    <a:pt x="39" y="213"/>
                  </a:moveTo>
                  <a:lnTo>
                    <a:pt x="45" y="186"/>
                  </a:lnTo>
                  <a:lnTo>
                    <a:pt x="96" y="87"/>
                  </a:lnTo>
                  <a:lnTo>
                    <a:pt x="146" y="27"/>
                  </a:lnTo>
                  <a:lnTo>
                    <a:pt x="197" y="0"/>
                  </a:lnTo>
                  <a:lnTo>
                    <a:pt x="175" y="5"/>
                  </a:lnTo>
                  <a:lnTo>
                    <a:pt x="152" y="11"/>
                  </a:lnTo>
                  <a:lnTo>
                    <a:pt x="129" y="16"/>
                  </a:lnTo>
                  <a:lnTo>
                    <a:pt x="118" y="32"/>
                  </a:lnTo>
                  <a:lnTo>
                    <a:pt x="73" y="60"/>
                  </a:lnTo>
                  <a:lnTo>
                    <a:pt x="34" y="93"/>
                  </a:lnTo>
                  <a:lnTo>
                    <a:pt x="17" y="109"/>
                  </a:lnTo>
                  <a:lnTo>
                    <a:pt x="0" y="142"/>
                  </a:lnTo>
                  <a:lnTo>
                    <a:pt x="0" y="169"/>
                  </a:lnTo>
                  <a:lnTo>
                    <a:pt x="17" y="142"/>
                  </a:lnTo>
                  <a:lnTo>
                    <a:pt x="62" y="87"/>
                  </a:lnTo>
                  <a:lnTo>
                    <a:pt x="107" y="49"/>
                  </a:lnTo>
                  <a:lnTo>
                    <a:pt x="62" y="115"/>
                  </a:lnTo>
                  <a:lnTo>
                    <a:pt x="28" y="197"/>
                  </a:lnTo>
                  <a:lnTo>
                    <a:pt x="39" y="213"/>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72" name="Freeform 39"/>
            <p:cNvSpPr>
              <a:spLocks/>
            </p:cNvSpPr>
            <p:nvPr/>
          </p:nvSpPr>
          <p:spPr bwMode="auto">
            <a:xfrm>
              <a:off x="2610" y="3379"/>
              <a:ext cx="198" cy="214"/>
            </a:xfrm>
            <a:custGeom>
              <a:avLst/>
              <a:gdLst>
                <a:gd name="T0" fmla="*/ 39 w 198"/>
                <a:gd name="T1" fmla="*/ 213 h 214"/>
                <a:gd name="T2" fmla="*/ 45 w 198"/>
                <a:gd name="T3" fmla="*/ 186 h 214"/>
                <a:gd name="T4" fmla="*/ 96 w 198"/>
                <a:gd name="T5" fmla="*/ 87 h 214"/>
                <a:gd name="T6" fmla="*/ 146 w 198"/>
                <a:gd name="T7" fmla="*/ 27 h 214"/>
                <a:gd name="T8" fmla="*/ 197 w 198"/>
                <a:gd name="T9" fmla="*/ 0 h 214"/>
                <a:gd name="T10" fmla="*/ 175 w 198"/>
                <a:gd name="T11" fmla="*/ 5 h 214"/>
                <a:gd name="T12" fmla="*/ 152 w 198"/>
                <a:gd name="T13" fmla="*/ 11 h 214"/>
                <a:gd name="T14" fmla="*/ 129 w 198"/>
                <a:gd name="T15" fmla="*/ 16 h 214"/>
                <a:gd name="T16" fmla="*/ 118 w 198"/>
                <a:gd name="T17" fmla="*/ 32 h 214"/>
                <a:gd name="T18" fmla="*/ 73 w 198"/>
                <a:gd name="T19" fmla="*/ 60 h 214"/>
                <a:gd name="T20" fmla="*/ 34 w 198"/>
                <a:gd name="T21" fmla="*/ 93 h 214"/>
                <a:gd name="T22" fmla="*/ 17 w 198"/>
                <a:gd name="T23" fmla="*/ 109 h 214"/>
                <a:gd name="T24" fmla="*/ 0 w 198"/>
                <a:gd name="T25" fmla="*/ 142 h 214"/>
                <a:gd name="T26" fmla="*/ 0 w 198"/>
                <a:gd name="T27" fmla="*/ 169 h 214"/>
                <a:gd name="T28" fmla="*/ 17 w 198"/>
                <a:gd name="T29" fmla="*/ 142 h 214"/>
                <a:gd name="T30" fmla="*/ 62 w 198"/>
                <a:gd name="T31" fmla="*/ 87 h 214"/>
                <a:gd name="T32" fmla="*/ 107 w 198"/>
                <a:gd name="T33" fmla="*/ 49 h 214"/>
                <a:gd name="T34" fmla="*/ 62 w 198"/>
                <a:gd name="T35" fmla="*/ 115 h 214"/>
                <a:gd name="T36" fmla="*/ 28 w 198"/>
                <a:gd name="T37" fmla="*/ 197 h 214"/>
                <a:gd name="T38" fmla="*/ 39 w 198"/>
                <a:gd name="T39" fmla="*/ 213 h 2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8"/>
                <a:gd name="T61" fmla="*/ 0 h 214"/>
                <a:gd name="T62" fmla="*/ 198 w 198"/>
                <a:gd name="T63" fmla="*/ 214 h 2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8" h="214">
                  <a:moveTo>
                    <a:pt x="39" y="213"/>
                  </a:moveTo>
                  <a:lnTo>
                    <a:pt x="45" y="186"/>
                  </a:lnTo>
                  <a:lnTo>
                    <a:pt x="96" y="87"/>
                  </a:lnTo>
                  <a:lnTo>
                    <a:pt x="146" y="27"/>
                  </a:lnTo>
                  <a:lnTo>
                    <a:pt x="197" y="0"/>
                  </a:lnTo>
                  <a:lnTo>
                    <a:pt x="175" y="5"/>
                  </a:lnTo>
                  <a:lnTo>
                    <a:pt x="152" y="11"/>
                  </a:lnTo>
                  <a:lnTo>
                    <a:pt x="129" y="16"/>
                  </a:lnTo>
                  <a:lnTo>
                    <a:pt x="118" y="32"/>
                  </a:lnTo>
                  <a:lnTo>
                    <a:pt x="73" y="60"/>
                  </a:lnTo>
                  <a:lnTo>
                    <a:pt x="34" y="93"/>
                  </a:lnTo>
                  <a:lnTo>
                    <a:pt x="17" y="109"/>
                  </a:lnTo>
                  <a:lnTo>
                    <a:pt x="0" y="142"/>
                  </a:lnTo>
                  <a:lnTo>
                    <a:pt x="0" y="169"/>
                  </a:lnTo>
                  <a:lnTo>
                    <a:pt x="17" y="142"/>
                  </a:lnTo>
                  <a:lnTo>
                    <a:pt x="62" y="87"/>
                  </a:lnTo>
                  <a:lnTo>
                    <a:pt x="107" y="49"/>
                  </a:lnTo>
                  <a:lnTo>
                    <a:pt x="62" y="115"/>
                  </a:lnTo>
                  <a:lnTo>
                    <a:pt x="28" y="197"/>
                  </a:lnTo>
                  <a:lnTo>
                    <a:pt x="39" y="213"/>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73" name="Freeform 40"/>
            <p:cNvSpPr>
              <a:spLocks/>
            </p:cNvSpPr>
            <p:nvPr/>
          </p:nvSpPr>
          <p:spPr bwMode="auto">
            <a:xfrm>
              <a:off x="3033" y="2891"/>
              <a:ext cx="85" cy="204"/>
            </a:xfrm>
            <a:custGeom>
              <a:avLst/>
              <a:gdLst>
                <a:gd name="T0" fmla="*/ 84 w 85"/>
                <a:gd name="T1" fmla="*/ 44 h 204"/>
                <a:gd name="T2" fmla="*/ 45 w 85"/>
                <a:gd name="T3" fmla="*/ 76 h 204"/>
                <a:gd name="T4" fmla="*/ 33 w 85"/>
                <a:gd name="T5" fmla="*/ 49 h 204"/>
                <a:gd name="T6" fmla="*/ 22 w 85"/>
                <a:gd name="T7" fmla="*/ 27 h 204"/>
                <a:gd name="T8" fmla="*/ 5 w 85"/>
                <a:gd name="T9" fmla="*/ 0 h 204"/>
                <a:gd name="T10" fmla="*/ 0 w 85"/>
                <a:gd name="T11" fmla="*/ 11 h 204"/>
                <a:gd name="T12" fmla="*/ 22 w 85"/>
                <a:gd name="T13" fmla="*/ 66 h 204"/>
                <a:gd name="T14" fmla="*/ 50 w 85"/>
                <a:gd name="T15" fmla="*/ 126 h 204"/>
                <a:gd name="T16" fmla="*/ 79 w 85"/>
                <a:gd name="T17" fmla="*/ 181 h 204"/>
                <a:gd name="T18" fmla="*/ 45 w 85"/>
                <a:gd name="T19" fmla="*/ 153 h 204"/>
                <a:gd name="T20" fmla="*/ 39 w 85"/>
                <a:gd name="T21" fmla="*/ 175 h 204"/>
                <a:gd name="T22" fmla="*/ 73 w 85"/>
                <a:gd name="T23" fmla="*/ 197 h 204"/>
                <a:gd name="T24" fmla="*/ 84 w 85"/>
                <a:gd name="T25" fmla="*/ 203 h 204"/>
                <a:gd name="T26" fmla="*/ 84 w 85"/>
                <a:gd name="T27" fmla="*/ 186 h 204"/>
                <a:gd name="T28" fmla="*/ 84 w 85"/>
                <a:gd name="T29" fmla="*/ 159 h 204"/>
                <a:gd name="T30" fmla="*/ 67 w 85"/>
                <a:gd name="T31" fmla="*/ 131 h 204"/>
                <a:gd name="T32" fmla="*/ 50 w 85"/>
                <a:gd name="T33" fmla="*/ 87 h 204"/>
                <a:gd name="T34" fmla="*/ 84 w 85"/>
                <a:gd name="T35" fmla="*/ 66 h 204"/>
                <a:gd name="T36" fmla="*/ 84 w 85"/>
                <a:gd name="T37" fmla="*/ 44 h 204"/>
                <a:gd name="T38" fmla="*/ 84 w 85"/>
                <a:gd name="T39" fmla="*/ 44 h 2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5"/>
                <a:gd name="T61" fmla="*/ 0 h 204"/>
                <a:gd name="T62" fmla="*/ 85 w 85"/>
                <a:gd name="T63" fmla="*/ 204 h 2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5" h="204">
                  <a:moveTo>
                    <a:pt x="84" y="44"/>
                  </a:moveTo>
                  <a:lnTo>
                    <a:pt x="45" y="76"/>
                  </a:lnTo>
                  <a:lnTo>
                    <a:pt x="33" y="49"/>
                  </a:lnTo>
                  <a:lnTo>
                    <a:pt x="22" y="27"/>
                  </a:lnTo>
                  <a:lnTo>
                    <a:pt x="5" y="0"/>
                  </a:lnTo>
                  <a:lnTo>
                    <a:pt x="0" y="11"/>
                  </a:lnTo>
                  <a:lnTo>
                    <a:pt x="22" y="66"/>
                  </a:lnTo>
                  <a:lnTo>
                    <a:pt x="50" y="126"/>
                  </a:lnTo>
                  <a:lnTo>
                    <a:pt x="79" y="181"/>
                  </a:lnTo>
                  <a:lnTo>
                    <a:pt x="45" y="153"/>
                  </a:lnTo>
                  <a:lnTo>
                    <a:pt x="39" y="175"/>
                  </a:lnTo>
                  <a:lnTo>
                    <a:pt x="73" y="197"/>
                  </a:lnTo>
                  <a:lnTo>
                    <a:pt x="84" y="203"/>
                  </a:lnTo>
                  <a:lnTo>
                    <a:pt x="84" y="186"/>
                  </a:lnTo>
                  <a:lnTo>
                    <a:pt x="84" y="159"/>
                  </a:lnTo>
                  <a:lnTo>
                    <a:pt x="67" y="131"/>
                  </a:lnTo>
                  <a:lnTo>
                    <a:pt x="50" y="87"/>
                  </a:lnTo>
                  <a:lnTo>
                    <a:pt x="84" y="66"/>
                  </a:lnTo>
                  <a:lnTo>
                    <a:pt x="84" y="44"/>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74" name="Freeform 41"/>
            <p:cNvSpPr>
              <a:spLocks/>
            </p:cNvSpPr>
            <p:nvPr/>
          </p:nvSpPr>
          <p:spPr bwMode="auto">
            <a:xfrm>
              <a:off x="2818" y="3395"/>
              <a:ext cx="75" cy="165"/>
            </a:xfrm>
            <a:custGeom>
              <a:avLst/>
              <a:gdLst>
                <a:gd name="T0" fmla="*/ 74 w 75"/>
                <a:gd name="T1" fmla="*/ 0 h 165"/>
                <a:gd name="T2" fmla="*/ 45 w 75"/>
                <a:gd name="T3" fmla="*/ 49 h 165"/>
                <a:gd name="T4" fmla="*/ 34 w 75"/>
                <a:gd name="T5" fmla="*/ 71 h 165"/>
                <a:gd name="T6" fmla="*/ 23 w 75"/>
                <a:gd name="T7" fmla="*/ 93 h 165"/>
                <a:gd name="T8" fmla="*/ 12 w 75"/>
                <a:gd name="T9" fmla="*/ 132 h 165"/>
                <a:gd name="T10" fmla="*/ 0 w 75"/>
                <a:gd name="T11" fmla="*/ 164 h 165"/>
                <a:gd name="T12" fmla="*/ 6 w 75"/>
                <a:gd name="T13" fmla="*/ 164 h 165"/>
                <a:gd name="T14" fmla="*/ 12 w 75"/>
                <a:gd name="T15" fmla="*/ 132 h 165"/>
                <a:gd name="T16" fmla="*/ 23 w 75"/>
                <a:gd name="T17" fmla="*/ 104 h 165"/>
                <a:gd name="T18" fmla="*/ 45 w 75"/>
                <a:gd name="T19" fmla="*/ 66 h 165"/>
                <a:gd name="T20" fmla="*/ 57 w 75"/>
                <a:gd name="T21" fmla="*/ 49 h 165"/>
                <a:gd name="T22" fmla="*/ 74 w 75"/>
                <a:gd name="T23" fmla="*/ 0 h 165"/>
                <a:gd name="T24" fmla="*/ 74 w 75"/>
                <a:gd name="T25" fmla="*/ 0 h 1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165"/>
                <a:gd name="T41" fmla="*/ 75 w 75"/>
                <a:gd name="T42" fmla="*/ 165 h 1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165">
                  <a:moveTo>
                    <a:pt x="74" y="0"/>
                  </a:moveTo>
                  <a:lnTo>
                    <a:pt x="45" y="49"/>
                  </a:lnTo>
                  <a:lnTo>
                    <a:pt x="34" y="71"/>
                  </a:lnTo>
                  <a:lnTo>
                    <a:pt x="23" y="93"/>
                  </a:lnTo>
                  <a:lnTo>
                    <a:pt x="12" y="132"/>
                  </a:lnTo>
                  <a:lnTo>
                    <a:pt x="0" y="164"/>
                  </a:lnTo>
                  <a:lnTo>
                    <a:pt x="6" y="164"/>
                  </a:lnTo>
                  <a:lnTo>
                    <a:pt x="12" y="132"/>
                  </a:lnTo>
                  <a:lnTo>
                    <a:pt x="23" y="104"/>
                  </a:lnTo>
                  <a:lnTo>
                    <a:pt x="45" y="66"/>
                  </a:lnTo>
                  <a:lnTo>
                    <a:pt x="57" y="49"/>
                  </a:lnTo>
                  <a:lnTo>
                    <a:pt x="74"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75" name="Freeform 42"/>
            <p:cNvSpPr>
              <a:spLocks/>
            </p:cNvSpPr>
            <p:nvPr/>
          </p:nvSpPr>
          <p:spPr bwMode="auto">
            <a:xfrm>
              <a:off x="2818" y="3395"/>
              <a:ext cx="75" cy="165"/>
            </a:xfrm>
            <a:custGeom>
              <a:avLst/>
              <a:gdLst>
                <a:gd name="T0" fmla="*/ 74 w 75"/>
                <a:gd name="T1" fmla="*/ 0 h 165"/>
                <a:gd name="T2" fmla="*/ 45 w 75"/>
                <a:gd name="T3" fmla="*/ 49 h 165"/>
                <a:gd name="T4" fmla="*/ 34 w 75"/>
                <a:gd name="T5" fmla="*/ 71 h 165"/>
                <a:gd name="T6" fmla="*/ 23 w 75"/>
                <a:gd name="T7" fmla="*/ 93 h 165"/>
                <a:gd name="T8" fmla="*/ 12 w 75"/>
                <a:gd name="T9" fmla="*/ 132 h 165"/>
                <a:gd name="T10" fmla="*/ 0 w 75"/>
                <a:gd name="T11" fmla="*/ 164 h 165"/>
                <a:gd name="T12" fmla="*/ 6 w 75"/>
                <a:gd name="T13" fmla="*/ 164 h 165"/>
                <a:gd name="T14" fmla="*/ 12 w 75"/>
                <a:gd name="T15" fmla="*/ 132 h 165"/>
                <a:gd name="T16" fmla="*/ 23 w 75"/>
                <a:gd name="T17" fmla="*/ 104 h 165"/>
                <a:gd name="T18" fmla="*/ 45 w 75"/>
                <a:gd name="T19" fmla="*/ 66 h 165"/>
                <a:gd name="T20" fmla="*/ 57 w 75"/>
                <a:gd name="T21" fmla="*/ 49 h 165"/>
                <a:gd name="T22" fmla="*/ 74 w 75"/>
                <a:gd name="T23" fmla="*/ 0 h 1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5"/>
                <a:gd name="T37" fmla="*/ 0 h 165"/>
                <a:gd name="T38" fmla="*/ 75 w 75"/>
                <a:gd name="T39" fmla="*/ 165 h 1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5" h="165">
                  <a:moveTo>
                    <a:pt x="74" y="0"/>
                  </a:moveTo>
                  <a:lnTo>
                    <a:pt x="45" y="49"/>
                  </a:lnTo>
                  <a:lnTo>
                    <a:pt x="34" y="71"/>
                  </a:lnTo>
                  <a:lnTo>
                    <a:pt x="23" y="93"/>
                  </a:lnTo>
                  <a:lnTo>
                    <a:pt x="12" y="132"/>
                  </a:lnTo>
                  <a:lnTo>
                    <a:pt x="0" y="164"/>
                  </a:lnTo>
                  <a:lnTo>
                    <a:pt x="6" y="164"/>
                  </a:lnTo>
                  <a:lnTo>
                    <a:pt x="12" y="132"/>
                  </a:lnTo>
                  <a:lnTo>
                    <a:pt x="23" y="104"/>
                  </a:lnTo>
                  <a:lnTo>
                    <a:pt x="45" y="66"/>
                  </a:lnTo>
                  <a:lnTo>
                    <a:pt x="57" y="49"/>
                  </a:lnTo>
                  <a:lnTo>
                    <a:pt x="74"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76" name="Freeform 43"/>
            <p:cNvSpPr>
              <a:spLocks/>
            </p:cNvSpPr>
            <p:nvPr/>
          </p:nvSpPr>
          <p:spPr bwMode="auto">
            <a:xfrm>
              <a:off x="3016" y="2902"/>
              <a:ext cx="97" cy="171"/>
            </a:xfrm>
            <a:custGeom>
              <a:avLst/>
              <a:gdLst>
                <a:gd name="T0" fmla="*/ 17 w 97"/>
                <a:gd name="T1" fmla="*/ 0 h 171"/>
                <a:gd name="T2" fmla="*/ 0 w 97"/>
                <a:gd name="T3" fmla="*/ 44 h 171"/>
                <a:gd name="T4" fmla="*/ 11 w 97"/>
                <a:gd name="T5" fmla="*/ 49 h 171"/>
                <a:gd name="T6" fmla="*/ 17 w 97"/>
                <a:gd name="T7" fmla="*/ 60 h 171"/>
                <a:gd name="T8" fmla="*/ 34 w 97"/>
                <a:gd name="T9" fmla="*/ 76 h 171"/>
                <a:gd name="T10" fmla="*/ 50 w 97"/>
                <a:gd name="T11" fmla="*/ 104 h 171"/>
                <a:gd name="T12" fmla="*/ 62 w 97"/>
                <a:gd name="T13" fmla="*/ 142 h 171"/>
                <a:gd name="T14" fmla="*/ 96 w 97"/>
                <a:gd name="T15" fmla="*/ 170 h 171"/>
                <a:gd name="T16" fmla="*/ 67 w 97"/>
                <a:gd name="T17" fmla="*/ 115 h 171"/>
                <a:gd name="T18" fmla="*/ 39 w 97"/>
                <a:gd name="T19" fmla="*/ 55 h 171"/>
                <a:gd name="T20" fmla="*/ 17 w 97"/>
                <a:gd name="T21" fmla="*/ 0 h 171"/>
                <a:gd name="T22" fmla="*/ 17 w 97"/>
                <a:gd name="T23" fmla="*/ 0 h 1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
                <a:gd name="T37" fmla="*/ 0 h 171"/>
                <a:gd name="T38" fmla="*/ 97 w 97"/>
                <a:gd name="T39" fmla="*/ 171 h 1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 h="171">
                  <a:moveTo>
                    <a:pt x="17" y="0"/>
                  </a:moveTo>
                  <a:lnTo>
                    <a:pt x="0" y="44"/>
                  </a:lnTo>
                  <a:lnTo>
                    <a:pt x="11" y="49"/>
                  </a:lnTo>
                  <a:lnTo>
                    <a:pt x="17" y="60"/>
                  </a:lnTo>
                  <a:lnTo>
                    <a:pt x="34" y="76"/>
                  </a:lnTo>
                  <a:lnTo>
                    <a:pt x="50" y="104"/>
                  </a:lnTo>
                  <a:lnTo>
                    <a:pt x="62" y="142"/>
                  </a:lnTo>
                  <a:lnTo>
                    <a:pt x="96" y="170"/>
                  </a:lnTo>
                  <a:lnTo>
                    <a:pt x="67" y="115"/>
                  </a:lnTo>
                  <a:lnTo>
                    <a:pt x="39" y="55"/>
                  </a:lnTo>
                  <a:lnTo>
                    <a:pt x="17"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77" name="Freeform 44"/>
            <p:cNvSpPr>
              <a:spLocks/>
            </p:cNvSpPr>
            <p:nvPr/>
          </p:nvSpPr>
          <p:spPr bwMode="auto">
            <a:xfrm>
              <a:off x="2593" y="3390"/>
              <a:ext cx="170" cy="132"/>
            </a:xfrm>
            <a:custGeom>
              <a:avLst/>
              <a:gdLst>
                <a:gd name="T0" fmla="*/ 169 w 170"/>
                <a:gd name="T1" fmla="*/ 0 h 132"/>
                <a:gd name="T2" fmla="*/ 79 w 170"/>
                <a:gd name="T3" fmla="*/ 27 h 132"/>
                <a:gd name="T4" fmla="*/ 34 w 170"/>
                <a:gd name="T5" fmla="*/ 54 h 132"/>
                <a:gd name="T6" fmla="*/ 0 w 170"/>
                <a:gd name="T7" fmla="*/ 98 h 132"/>
                <a:gd name="T8" fmla="*/ 0 w 170"/>
                <a:gd name="T9" fmla="*/ 109 h 132"/>
                <a:gd name="T10" fmla="*/ 17 w 170"/>
                <a:gd name="T11" fmla="*/ 131 h 132"/>
                <a:gd name="T12" fmla="*/ 34 w 170"/>
                <a:gd name="T13" fmla="*/ 98 h 132"/>
                <a:gd name="T14" fmla="*/ 51 w 170"/>
                <a:gd name="T15" fmla="*/ 82 h 132"/>
                <a:gd name="T16" fmla="*/ 107 w 170"/>
                <a:gd name="T17" fmla="*/ 43 h 132"/>
                <a:gd name="T18" fmla="*/ 169 w 170"/>
                <a:gd name="T19" fmla="*/ 0 h 132"/>
                <a:gd name="T20" fmla="*/ 169 w 170"/>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0"/>
                <a:gd name="T34" fmla="*/ 0 h 132"/>
                <a:gd name="T35" fmla="*/ 170 w 170"/>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0" h="132">
                  <a:moveTo>
                    <a:pt x="169" y="0"/>
                  </a:moveTo>
                  <a:lnTo>
                    <a:pt x="79" y="27"/>
                  </a:lnTo>
                  <a:lnTo>
                    <a:pt x="34" y="54"/>
                  </a:lnTo>
                  <a:lnTo>
                    <a:pt x="0" y="98"/>
                  </a:lnTo>
                  <a:lnTo>
                    <a:pt x="0" y="109"/>
                  </a:lnTo>
                  <a:lnTo>
                    <a:pt x="17" y="131"/>
                  </a:lnTo>
                  <a:lnTo>
                    <a:pt x="34" y="98"/>
                  </a:lnTo>
                  <a:lnTo>
                    <a:pt x="51" y="82"/>
                  </a:lnTo>
                  <a:lnTo>
                    <a:pt x="107" y="43"/>
                  </a:lnTo>
                  <a:lnTo>
                    <a:pt x="169"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78" name="Freeform 45"/>
            <p:cNvSpPr>
              <a:spLocks/>
            </p:cNvSpPr>
            <p:nvPr/>
          </p:nvSpPr>
          <p:spPr bwMode="auto">
            <a:xfrm>
              <a:off x="2610" y="3428"/>
              <a:ext cx="108" cy="149"/>
            </a:xfrm>
            <a:custGeom>
              <a:avLst/>
              <a:gdLst>
                <a:gd name="T0" fmla="*/ 28 w 108"/>
                <a:gd name="T1" fmla="*/ 148 h 149"/>
                <a:gd name="T2" fmla="*/ 45 w 108"/>
                <a:gd name="T3" fmla="*/ 99 h 149"/>
                <a:gd name="T4" fmla="*/ 73 w 108"/>
                <a:gd name="T5" fmla="*/ 49 h 149"/>
                <a:gd name="T6" fmla="*/ 107 w 108"/>
                <a:gd name="T7" fmla="*/ 0 h 149"/>
                <a:gd name="T8" fmla="*/ 84 w 108"/>
                <a:gd name="T9" fmla="*/ 16 h 149"/>
                <a:gd name="T10" fmla="*/ 56 w 108"/>
                <a:gd name="T11" fmla="*/ 38 h 149"/>
                <a:gd name="T12" fmla="*/ 22 w 108"/>
                <a:gd name="T13" fmla="*/ 77 h 149"/>
                <a:gd name="T14" fmla="*/ 0 w 108"/>
                <a:gd name="T15" fmla="*/ 120 h 149"/>
                <a:gd name="T16" fmla="*/ 5 w 108"/>
                <a:gd name="T17" fmla="*/ 131 h 149"/>
                <a:gd name="T18" fmla="*/ 28 w 108"/>
                <a:gd name="T19" fmla="*/ 148 h 149"/>
                <a:gd name="T20" fmla="*/ 28 w 108"/>
                <a:gd name="T21" fmla="*/ 148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
                <a:gd name="T34" fmla="*/ 0 h 149"/>
                <a:gd name="T35" fmla="*/ 108 w 108"/>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 h="149">
                  <a:moveTo>
                    <a:pt x="28" y="148"/>
                  </a:moveTo>
                  <a:lnTo>
                    <a:pt x="45" y="99"/>
                  </a:lnTo>
                  <a:lnTo>
                    <a:pt x="73" y="49"/>
                  </a:lnTo>
                  <a:lnTo>
                    <a:pt x="107" y="0"/>
                  </a:lnTo>
                  <a:lnTo>
                    <a:pt x="84" y="16"/>
                  </a:lnTo>
                  <a:lnTo>
                    <a:pt x="56" y="38"/>
                  </a:lnTo>
                  <a:lnTo>
                    <a:pt x="22" y="77"/>
                  </a:lnTo>
                  <a:lnTo>
                    <a:pt x="0" y="120"/>
                  </a:lnTo>
                  <a:lnTo>
                    <a:pt x="5" y="131"/>
                  </a:lnTo>
                  <a:lnTo>
                    <a:pt x="28" y="148"/>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79" name="Freeform 46"/>
            <p:cNvSpPr>
              <a:spLocks/>
            </p:cNvSpPr>
            <p:nvPr/>
          </p:nvSpPr>
          <p:spPr bwMode="auto">
            <a:xfrm>
              <a:off x="3083" y="2957"/>
              <a:ext cx="35" cy="94"/>
            </a:xfrm>
            <a:custGeom>
              <a:avLst/>
              <a:gdLst>
                <a:gd name="T0" fmla="*/ 34 w 35"/>
                <a:gd name="T1" fmla="*/ 0 h 94"/>
                <a:gd name="T2" fmla="*/ 0 w 35"/>
                <a:gd name="T3" fmla="*/ 21 h 94"/>
                <a:gd name="T4" fmla="*/ 34 w 35"/>
                <a:gd name="T5" fmla="*/ 93 h 94"/>
                <a:gd name="T6" fmla="*/ 34 w 35"/>
                <a:gd name="T7" fmla="*/ 0 h 94"/>
                <a:gd name="T8" fmla="*/ 34 w 35"/>
                <a:gd name="T9" fmla="*/ 0 h 94"/>
                <a:gd name="T10" fmla="*/ 0 60000 65536"/>
                <a:gd name="T11" fmla="*/ 0 60000 65536"/>
                <a:gd name="T12" fmla="*/ 0 60000 65536"/>
                <a:gd name="T13" fmla="*/ 0 60000 65536"/>
                <a:gd name="T14" fmla="*/ 0 60000 65536"/>
                <a:gd name="T15" fmla="*/ 0 w 35"/>
                <a:gd name="T16" fmla="*/ 0 h 94"/>
                <a:gd name="T17" fmla="*/ 35 w 35"/>
                <a:gd name="T18" fmla="*/ 94 h 94"/>
              </a:gdLst>
              <a:ahLst/>
              <a:cxnLst>
                <a:cxn ang="T10">
                  <a:pos x="T0" y="T1"/>
                </a:cxn>
                <a:cxn ang="T11">
                  <a:pos x="T2" y="T3"/>
                </a:cxn>
                <a:cxn ang="T12">
                  <a:pos x="T4" y="T5"/>
                </a:cxn>
                <a:cxn ang="T13">
                  <a:pos x="T6" y="T7"/>
                </a:cxn>
                <a:cxn ang="T14">
                  <a:pos x="T8" y="T9"/>
                </a:cxn>
              </a:cxnLst>
              <a:rect l="T15" t="T16" r="T17" b="T18"/>
              <a:pathLst>
                <a:path w="35" h="94">
                  <a:moveTo>
                    <a:pt x="34" y="0"/>
                  </a:moveTo>
                  <a:lnTo>
                    <a:pt x="0" y="21"/>
                  </a:lnTo>
                  <a:lnTo>
                    <a:pt x="34" y="93"/>
                  </a:lnTo>
                  <a:lnTo>
                    <a:pt x="34"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80" name="Freeform 47"/>
            <p:cNvSpPr>
              <a:spLocks/>
            </p:cNvSpPr>
            <p:nvPr/>
          </p:nvSpPr>
          <p:spPr bwMode="auto">
            <a:xfrm>
              <a:off x="2948" y="3028"/>
              <a:ext cx="69" cy="363"/>
            </a:xfrm>
            <a:custGeom>
              <a:avLst/>
              <a:gdLst>
                <a:gd name="T0" fmla="*/ 17 w 69"/>
                <a:gd name="T1" fmla="*/ 27 h 363"/>
                <a:gd name="T2" fmla="*/ 39 w 69"/>
                <a:gd name="T3" fmla="*/ 44 h 363"/>
                <a:gd name="T4" fmla="*/ 62 w 69"/>
                <a:gd name="T5" fmla="*/ 60 h 363"/>
                <a:gd name="T6" fmla="*/ 56 w 69"/>
                <a:gd name="T7" fmla="*/ 71 h 363"/>
                <a:gd name="T8" fmla="*/ 51 w 69"/>
                <a:gd name="T9" fmla="*/ 126 h 363"/>
                <a:gd name="T10" fmla="*/ 39 w 69"/>
                <a:gd name="T11" fmla="*/ 175 h 363"/>
                <a:gd name="T12" fmla="*/ 28 w 69"/>
                <a:gd name="T13" fmla="*/ 246 h 363"/>
                <a:gd name="T14" fmla="*/ 11 w 69"/>
                <a:gd name="T15" fmla="*/ 318 h 363"/>
                <a:gd name="T16" fmla="*/ 0 w 69"/>
                <a:gd name="T17" fmla="*/ 362 h 363"/>
                <a:gd name="T18" fmla="*/ 23 w 69"/>
                <a:gd name="T19" fmla="*/ 345 h 363"/>
                <a:gd name="T20" fmla="*/ 28 w 69"/>
                <a:gd name="T21" fmla="*/ 312 h 363"/>
                <a:gd name="T22" fmla="*/ 39 w 69"/>
                <a:gd name="T23" fmla="*/ 268 h 363"/>
                <a:gd name="T24" fmla="*/ 45 w 69"/>
                <a:gd name="T25" fmla="*/ 219 h 363"/>
                <a:gd name="T26" fmla="*/ 56 w 69"/>
                <a:gd name="T27" fmla="*/ 153 h 363"/>
                <a:gd name="T28" fmla="*/ 62 w 69"/>
                <a:gd name="T29" fmla="*/ 126 h 363"/>
                <a:gd name="T30" fmla="*/ 62 w 69"/>
                <a:gd name="T31" fmla="*/ 104 h 363"/>
                <a:gd name="T32" fmla="*/ 62 w 69"/>
                <a:gd name="T33" fmla="*/ 82 h 363"/>
                <a:gd name="T34" fmla="*/ 62 w 69"/>
                <a:gd name="T35" fmla="*/ 76 h 363"/>
                <a:gd name="T36" fmla="*/ 68 w 69"/>
                <a:gd name="T37" fmla="*/ 55 h 363"/>
                <a:gd name="T38" fmla="*/ 68 w 69"/>
                <a:gd name="T39" fmla="*/ 49 h 363"/>
                <a:gd name="T40" fmla="*/ 56 w 69"/>
                <a:gd name="T41" fmla="*/ 38 h 363"/>
                <a:gd name="T42" fmla="*/ 39 w 69"/>
                <a:gd name="T43" fmla="*/ 22 h 363"/>
                <a:gd name="T44" fmla="*/ 34 w 69"/>
                <a:gd name="T45" fmla="*/ 5 h 363"/>
                <a:gd name="T46" fmla="*/ 34 w 69"/>
                <a:gd name="T47" fmla="*/ 0 h 363"/>
                <a:gd name="T48" fmla="*/ 17 w 69"/>
                <a:gd name="T49" fmla="*/ 27 h 363"/>
                <a:gd name="T50" fmla="*/ 17 w 69"/>
                <a:gd name="T51" fmla="*/ 27 h 3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
                <a:gd name="T79" fmla="*/ 0 h 363"/>
                <a:gd name="T80" fmla="*/ 69 w 69"/>
                <a:gd name="T81" fmla="*/ 363 h 3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 h="363">
                  <a:moveTo>
                    <a:pt x="17" y="27"/>
                  </a:moveTo>
                  <a:lnTo>
                    <a:pt x="39" y="44"/>
                  </a:lnTo>
                  <a:lnTo>
                    <a:pt x="62" y="60"/>
                  </a:lnTo>
                  <a:lnTo>
                    <a:pt x="56" y="71"/>
                  </a:lnTo>
                  <a:lnTo>
                    <a:pt x="51" y="126"/>
                  </a:lnTo>
                  <a:lnTo>
                    <a:pt x="39" y="175"/>
                  </a:lnTo>
                  <a:lnTo>
                    <a:pt x="28" y="246"/>
                  </a:lnTo>
                  <a:lnTo>
                    <a:pt x="11" y="318"/>
                  </a:lnTo>
                  <a:lnTo>
                    <a:pt x="0" y="362"/>
                  </a:lnTo>
                  <a:lnTo>
                    <a:pt x="23" y="345"/>
                  </a:lnTo>
                  <a:lnTo>
                    <a:pt x="28" y="312"/>
                  </a:lnTo>
                  <a:lnTo>
                    <a:pt x="39" y="268"/>
                  </a:lnTo>
                  <a:lnTo>
                    <a:pt x="45" y="219"/>
                  </a:lnTo>
                  <a:lnTo>
                    <a:pt x="56" y="153"/>
                  </a:lnTo>
                  <a:lnTo>
                    <a:pt x="62" y="126"/>
                  </a:lnTo>
                  <a:lnTo>
                    <a:pt x="62" y="104"/>
                  </a:lnTo>
                  <a:lnTo>
                    <a:pt x="62" y="82"/>
                  </a:lnTo>
                  <a:lnTo>
                    <a:pt x="62" y="76"/>
                  </a:lnTo>
                  <a:lnTo>
                    <a:pt x="68" y="55"/>
                  </a:lnTo>
                  <a:lnTo>
                    <a:pt x="68" y="49"/>
                  </a:lnTo>
                  <a:lnTo>
                    <a:pt x="56" y="38"/>
                  </a:lnTo>
                  <a:lnTo>
                    <a:pt x="39" y="22"/>
                  </a:lnTo>
                  <a:lnTo>
                    <a:pt x="34" y="5"/>
                  </a:lnTo>
                  <a:lnTo>
                    <a:pt x="34" y="0"/>
                  </a:lnTo>
                  <a:lnTo>
                    <a:pt x="17" y="27"/>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81" name="Freeform 48"/>
            <p:cNvSpPr>
              <a:spLocks/>
            </p:cNvSpPr>
            <p:nvPr/>
          </p:nvSpPr>
          <p:spPr bwMode="auto">
            <a:xfrm>
              <a:off x="3010" y="2946"/>
              <a:ext cx="74" cy="192"/>
            </a:xfrm>
            <a:custGeom>
              <a:avLst/>
              <a:gdLst>
                <a:gd name="T0" fmla="*/ 68 w 74"/>
                <a:gd name="T1" fmla="*/ 98 h 192"/>
                <a:gd name="T2" fmla="*/ 68 w 74"/>
                <a:gd name="T3" fmla="*/ 87 h 192"/>
                <a:gd name="T4" fmla="*/ 68 w 74"/>
                <a:gd name="T5" fmla="*/ 76 h 192"/>
                <a:gd name="T6" fmla="*/ 45 w 74"/>
                <a:gd name="T7" fmla="*/ 38 h 192"/>
                <a:gd name="T8" fmla="*/ 17 w 74"/>
                <a:gd name="T9" fmla="*/ 5 h 192"/>
                <a:gd name="T10" fmla="*/ 6 w 74"/>
                <a:gd name="T11" fmla="*/ 0 h 192"/>
                <a:gd name="T12" fmla="*/ 0 w 74"/>
                <a:gd name="T13" fmla="*/ 5 h 192"/>
                <a:gd name="T14" fmla="*/ 17 w 74"/>
                <a:gd name="T15" fmla="*/ 21 h 192"/>
                <a:gd name="T16" fmla="*/ 28 w 74"/>
                <a:gd name="T17" fmla="*/ 32 h 192"/>
                <a:gd name="T18" fmla="*/ 40 w 74"/>
                <a:gd name="T19" fmla="*/ 43 h 192"/>
                <a:gd name="T20" fmla="*/ 45 w 74"/>
                <a:gd name="T21" fmla="*/ 54 h 192"/>
                <a:gd name="T22" fmla="*/ 45 w 74"/>
                <a:gd name="T23" fmla="*/ 60 h 192"/>
                <a:gd name="T24" fmla="*/ 56 w 74"/>
                <a:gd name="T25" fmla="*/ 82 h 192"/>
                <a:gd name="T26" fmla="*/ 56 w 74"/>
                <a:gd name="T27" fmla="*/ 104 h 192"/>
                <a:gd name="T28" fmla="*/ 45 w 74"/>
                <a:gd name="T29" fmla="*/ 120 h 192"/>
                <a:gd name="T30" fmla="*/ 45 w 74"/>
                <a:gd name="T31" fmla="*/ 126 h 192"/>
                <a:gd name="T32" fmla="*/ 45 w 74"/>
                <a:gd name="T33" fmla="*/ 137 h 192"/>
                <a:gd name="T34" fmla="*/ 45 w 74"/>
                <a:gd name="T35" fmla="*/ 148 h 192"/>
                <a:gd name="T36" fmla="*/ 56 w 74"/>
                <a:gd name="T37" fmla="*/ 164 h 192"/>
                <a:gd name="T38" fmla="*/ 56 w 74"/>
                <a:gd name="T39" fmla="*/ 180 h 192"/>
                <a:gd name="T40" fmla="*/ 62 w 74"/>
                <a:gd name="T41" fmla="*/ 191 h 192"/>
                <a:gd name="T42" fmla="*/ 73 w 74"/>
                <a:gd name="T43" fmla="*/ 180 h 192"/>
                <a:gd name="T44" fmla="*/ 68 w 74"/>
                <a:gd name="T45" fmla="*/ 158 h 192"/>
                <a:gd name="T46" fmla="*/ 56 w 74"/>
                <a:gd name="T47" fmla="*/ 142 h 192"/>
                <a:gd name="T48" fmla="*/ 62 w 74"/>
                <a:gd name="T49" fmla="*/ 120 h 192"/>
                <a:gd name="T50" fmla="*/ 68 w 74"/>
                <a:gd name="T51" fmla="*/ 98 h 192"/>
                <a:gd name="T52" fmla="*/ 68 w 74"/>
                <a:gd name="T53" fmla="*/ 98 h 1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192"/>
                <a:gd name="T83" fmla="*/ 74 w 74"/>
                <a:gd name="T84" fmla="*/ 192 h 19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192">
                  <a:moveTo>
                    <a:pt x="68" y="98"/>
                  </a:moveTo>
                  <a:lnTo>
                    <a:pt x="68" y="87"/>
                  </a:lnTo>
                  <a:lnTo>
                    <a:pt x="68" y="76"/>
                  </a:lnTo>
                  <a:lnTo>
                    <a:pt x="45" y="38"/>
                  </a:lnTo>
                  <a:lnTo>
                    <a:pt x="17" y="5"/>
                  </a:lnTo>
                  <a:lnTo>
                    <a:pt x="6" y="0"/>
                  </a:lnTo>
                  <a:lnTo>
                    <a:pt x="0" y="5"/>
                  </a:lnTo>
                  <a:lnTo>
                    <a:pt x="17" y="21"/>
                  </a:lnTo>
                  <a:lnTo>
                    <a:pt x="28" y="32"/>
                  </a:lnTo>
                  <a:lnTo>
                    <a:pt x="40" y="43"/>
                  </a:lnTo>
                  <a:lnTo>
                    <a:pt x="45" y="54"/>
                  </a:lnTo>
                  <a:lnTo>
                    <a:pt x="45" y="60"/>
                  </a:lnTo>
                  <a:lnTo>
                    <a:pt x="56" y="82"/>
                  </a:lnTo>
                  <a:lnTo>
                    <a:pt x="56" y="104"/>
                  </a:lnTo>
                  <a:lnTo>
                    <a:pt x="45" y="120"/>
                  </a:lnTo>
                  <a:lnTo>
                    <a:pt x="45" y="126"/>
                  </a:lnTo>
                  <a:lnTo>
                    <a:pt x="45" y="137"/>
                  </a:lnTo>
                  <a:lnTo>
                    <a:pt x="45" y="148"/>
                  </a:lnTo>
                  <a:lnTo>
                    <a:pt x="56" y="164"/>
                  </a:lnTo>
                  <a:lnTo>
                    <a:pt x="56" y="180"/>
                  </a:lnTo>
                  <a:lnTo>
                    <a:pt x="62" y="191"/>
                  </a:lnTo>
                  <a:lnTo>
                    <a:pt x="73" y="180"/>
                  </a:lnTo>
                  <a:lnTo>
                    <a:pt x="68" y="158"/>
                  </a:lnTo>
                  <a:lnTo>
                    <a:pt x="56" y="142"/>
                  </a:lnTo>
                  <a:lnTo>
                    <a:pt x="62" y="120"/>
                  </a:lnTo>
                  <a:lnTo>
                    <a:pt x="68" y="98"/>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82" name="Freeform 49"/>
            <p:cNvSpPr>
              <a:spLocks/>
            </p:cNvSpPr>
            <p:nvPr/>
          </p:nvSpPr>
          <p:spPr bwMode="auto">
            <a:xfrm>
              <a:off x="3066" y="3066"/>
              <a:ext cx="52" cy="61"/>
            </a:xfrm>
            <a:custGeom>
              <a:avLst/>
              <a:gdLst>
                <a:gd name="T0" fmla="*/ 51 w 52"/>
                <a:gd name="T1" fmla="*/ 28 h 61"/>
                <a:gd name="T2" fmla="*/ 40 w 52"/>
                <a:gd name="T3" fmla="*/ 22 h 61"/>
                <a:gd name="T4" fmla="*/ 6 w 52"/>
                <a:gd name="T5" fmla="*/ 0 h 61"/>
                <a:gd name="T6" fmla="*/ 0 w 52"/>
                <a:gd name="T7" fmla="*/ 22 h 61"/>
                <a:gd name="T8" fmla="*/ 12 w 52"/>
                <a:gd name="T9" fmla="*/ 38 h 61"/>
                <a:gd name="T10" fmla="*/ 17 w 52"/>
                <a:gd name="T11" fmla="*/ 60 h 61"/>
                <a:gd name="T12" fmla="*/ 34 w 52"/>
                <a:gd name="T13" fmla="*/ 49 h 61"/>
                <a:gd name="T14" fmla="*/ 51 w 52"/>
                <a:gd name="T15" fmla="*/ 44 h 61"/>
                <a:gd name="T16" fmla="*/ 51 w 52"/>
                <a:gd name="T17" fmla="*/ 28 h 61"/>
                <a:gd name="T18" fmla="*/ 51 w 52"/>
                <a:gd name="T19" fmla="*/ 28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61"/>
                <a:gd name="T32" fmla="*/ 52 w 52"/>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61">
                  <a:moveTo>
                    <a:pt x="51" y="28"/>
                  </a:moveTo>
                  <a:lnTo>
                    <a:pt x="40" y="22"/>
                  </a:lnTo>
                  <a:lnTo>
                    <a:pt x="6" y="0"/>
                  </a:lnTo>
                  <a:lnTo>
                    <a:pt x="0" y="22"/>
                  </a:lnTo>
                  <a:lnTo>
                    <a:pt x="12" y="38"/>
                  </a:lnTo>
                  <a:lnTo>
                    <a:pt x="17" y="60"/>
                  </a:lnTo>
                  <a:lnTo>
                    <a:pt x="34" y="49"/>
                  </a:lnTo>
                  <a:lnTo>
                    <a:pt x="51" y="44"/>
                  </a:lnTo>
                  <a:lnTo>
                    <a:pt x="51" y="28"/>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grpSp>
          <p:nvGrpSpPr>
            <p:cNvPr id="30783" name="Group 50"/>
            <p:cNvGrpSpPr>
              <a:grpSpLocks/>
            </p:cNvGrpSpPr>
            <p:nvPr/>
          </p:nvGrpSpPr>
          <p:grpSpPr bwMode="auto">
            <a:xfrm>
              <a:off x="2965" y="2951"/>
              <a:ext cx="153" cy="703"/>
              <a:chOff x="2965" y="2951"/>
              <a:chExt cx="153" cy="703"/>
            </a:xfrm>
          </p:grpSpPr>
          <p:sp>
            <p:nvSpPr>
              <p:cNvPr id="30793" name="Freeform 51"/>
              <p:cNvSpPr>
                <a:spLocks/>
              </p:cNvSpPr>
              <p:nvPr/>
            </p:nvSpPr>
            <p:spPr bwMode="auto">
              <a:xfrm>
                <a:off x="2982" y="3444"/>
                <a:ext cx="136" cy="89"/>
              </a:xfrm>
              <a:custGeom>
                <a:avLst/>
                <a:gdLst>
                  <a:gd name="T0" fmla="*/ 135 w 136"/>
                  <a:gd name="T1" fmla="*/ 11 h 89"/>
                  <a:gd name="T2" fmla="*/ 135 w 136"/>
                  <a:gd name="T3" fmla="*/ 0 h 89"/>
                  <a:gd name="T4" fmla="*/ 96 w 136"/>
                  <a:gd name="T5" fmla="*/ 0 h 89"/>
                  <a:gd name="T6" fmla="*/ 0 w 136"/>
                  <a:gd name="T7" fmla="*/ 77 h 89"/>
                  <a:gd name="T8" fmla="*/ 5 w 136"/>
                  <a:gd name="T9" fmla="*/ 88 h 89"/>
                  <a:gd name="T10" fmla="*/ 73 w 136"/>
                  <a:gd name="T11" fmla="*/ 44 h 89"/>
                  <a:gd name="T12" fmla="*/ 135 w 136"/>
                  <a:gd name="T13" fmla="*/ 11 h 89"/>
                  <a:gd name="T14" fmla="*/ 135 w 136"/>
                  <a:gd name="T15" fmla="*/ 11 h 8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89"/>
                  <a:gd name="T26" fmla="*/ 136 w 136"/>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89">
                    <a:moveTo>
                      <a:pt x="135" y="11"/>
                    </a:moveTo>
                    <a:lnTo>
                      <a:pt x="135" y="0"/>
                    </a:lnTo>
                    <a:lnTo>
                      <a:pt x="96" y="0"/>
                    </a:lnTo>
                    <a:lnTo>
                      <a:pt x="0" y="77"/>
                    </a:lnTo>
                    <a:lnTo>
                      <a:pt x="5" y="88"/>
                    </a:lnTo>
                    <a:lnTo>
                      <a:pt x="73" y="44"/>
                    </a:lnTo>
                    <a:lnTo>
                      <a:pt x="135" y="11"/>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794" name="Freeform 52"/>
              <p:cNvSpPr>
                <a:spLocks/>
              </p:cNvSpPr>
              <p:nvPr/>
            </p:nvSpPr>
            <p:spPr bwMode="auto">
              <a:xfrm>
                <a:off x="2987" y="3455"/>
                <a:ext cx="131" cy="100"/>
              </a:xfrm>
              <a:custGeom>
                <a:avLst/>
                <a:gdLst>
                  <a:gd name="T0" fmla="*/ 130 w 131"/>
                  <a:gd name="T1" fmla="*/ 0 h 100"/>
                  <a:gd name="T2" fmla="*/ 68 w 131"/>
                  <a:gd name="T3" fmla="*/ 33 h 100"/>
                  <a:gd name="T4" fmla="*/ 0 w 131"/>
                  <a:gd name="T5" fmla="*/ 77 h 100"/>
                  <a:gd name="T6" fmla="*/ 17 w 131"/>
                  <a:gd name="T7" fmla="*/ 99 h 100"/>
                  <a:gd name="T8" fmla="*/ 130 w 131"/>
                  <a:gd name="T9" fmla="*/ 17 h 100"/>
                  <a:gd name="T10" fmla="*/ 130 w 131"/>
                  <a:gd name="T11" fmla="*/ 0 h 100"/>
                  <a:gd name="T12" fmla="*/ 130 w 131"/>
                  <a:gd name="T13" fmla="*/ 0 h 100"/>
                  <a:gd name="T14" fmla="*/ 0 60000 65536"/>
                  <a:gd name="T15" fmla="*/ 0 60000 65536"/>
                  <a:gd name="T16" fmla="*/ 0 60000 65536"/>
                  <a:gd name="T17" fmla="*/ 0 60000 65536"/>
                  <a:gd name="T18" fmla="*/ 0 60000 65536"/>
                  <a:gd name="T19" fmla="*/ 0 60000 65536"/>
                  <a:gd name="T20" fmla="*/ 0 60000 65536"/>
                  <a:gd name="T21" fmla="*/ 0 w 131"/>
                  <a:gd name="T22" fmla="*/ 0 h 100"/>
                  <a:gd name="T23" fmla="*/ 131 w 131"/>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100">
                    <a:moveTo>
                      <a:pt x="130" y="0"/>
                    </a:moveTo>
                    <a:lnTo>
                      <a:pt x="68" y="33"/>
                    </a:lnTo>
                    <a:lnTo>
                      <a:pt x="0" y="77"/>
                    </a:lnTo>
                    <a:lnTo>
                      <a:pt x="17" y="99"/>
                    </a:lnTo>
                    <a:lnTo>
                      <a:pt x="130" y="17"/>
                    </a:lnTo>
                    <a:lnTo>
                      <a:pt x="130"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795" name="Freeform 53"/>
              <p:cNvSpPr>
                <a:spLocks/>
              </p:cNvSpPr>
              <p:nvPr/>
            </p:nvSpPr>
            <p:spPr bwMode="auto">
              <a:xfrm>
                <a:off x="3004" y="3472"/>
                <a:ext cx="114" cy="110"/>
              </a:xfrm>
              <a:custGeom>
                <a:avLst/>
                <a:gdLst>
                  <a:gd name="T0" fmla="*/ 113 w 114"/>
                  <a:gd name="T1" fmla="*/ 27 h 110"/>
                  <a:gd name="T2" fmla="*/ 113 w 114"/>
                  <a:gd name="T3" fmla="*/ 0 h 110"/>
                  <a:gd name="T4" fmla="*/ 0 w 114"/>
                  <a:gd name="T5" fmla="*/ 82 h 110"/>
                  <a:gd name="T6" fmla="*/ 6 w 114"/>
                  <a:gd name="T7" fmla="*/ 109 h 110"/>
                  <a:gd name="T8" fmla="*/ 113 w 114"/>
                  <a:gd name="T9" fmla="*/ 27 h 110"/>
                  <a:gd name="T10" fmla="*/ 113 w 114"/>
                  <a:gd name="T11" fmla="*/ 27 h 110"/>
                  <a:gd name="T12" fmla="*/ 0 60000 65536"/>
                  <a:gd name="T13" fmla="*/ 0 60000 65536"/>
                  <a:gd name="T14" fmla="*/ 0 60000 65536"/>
                  <a:gd name="T15" fmla="*/ 0 60000 65536"/>
                  <a:gd name="T16" fmla="*/ 0 60000 65536"/>
                  <a:gd name="T17" fmla="*/ 0 60000 65536"/>
                  <a:gd name="T18" fmla="*/ 0 w 114"/>
                  <a:gd name="T19" fmla="*/ 0 h 110"/>
                  <a:gd name="T20" fmla="*/ 114 w 114"/>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14" h="110">
                    <a:moveTo>
                      <a:pt x="113" y="27"/>
                    </a:moveTo>
                    <a:lnTo>
                      <a:pt x="113" y="0"/>
                    </a:lnTo>
                    <a:lnTo>
                      <a:pt x="0" y="82"/>
                    </a:lnTo>
                    <a:lnTo>
                      <a:pt x="6" y="109"/>
                    </a:lnTo>
                    <a:lnTo>
                      <a:pt x="113" y="27"/>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796" name="Freeform 54"/>
              <p:cNvSpPr>
                <a:spLocks/>
              </p:cNvSpPr>
              <p:nvPr/>
            </p:nvSpPr>
            <p:spPr bwMode="auto">
              <a:xfrm>
                <a:off x="2971" y="3439"/>
                <a:ext cx="108" cy="83"/>
              </a:xfrm>
              <a:custGeom>
                <a:avLst/>
                <a:gdLst>
                  <a:gd name="T0" fmla="*/ 84 w 108"/>
                  <a:gd name="T1" fmla="*/ 0 h 83"/>
                  <a:gd name="T2" fmla="*/ 45 w 108"/>
                  <a:gd name="T3" fmla="*/ 38 h 83"/>
                  <a:gd name="T4" fmla="*/ 0 w 108"/>
                  <a:gd name="T5" fmla="*/ 66 h 83"/>
                  <a:gd name="T6" fmla="*/ 11 w 108"/>
                  <a:gd name="T7" fmla="*/ 82 h 83"/>
                  <a:gd name="T8" fmla="*/ 107 w 108"/>
                  <a:gd name="T9" fmla="*/ 5 h 83"/>
                  <a:gd name="T10" fmla="*/ 84 w 108"/>
                  <a:gd name="T11" fmla="*/ 0 h 83"/>
                  <a:gd name="T12" fmla="*/ 84 w 108"/>
                  <a:gd name="T13" fmla="*/ 0 h 83"/>
                  <a:gd name="T14" fmla="*/ 0 60000 65536"/>
                  <a:gd name="T15" fmla="*/ 0 60000 65536"/>
                  <a:gd name="T16" fmla="*/ 0 60000 65536"/>
                  <a:gd name="T17" fmla="*/ 0 60000 65536"/>
                  <a:gd name="T18" fmla="*/ 0 60000 65536"/>
                  <a:gd name="T19" fmla="*/ 0 60000 65536"/>
                  <a:gd name="T20" fmla="*/ 0 60000 65536"/>
                  <a:gd name="T21" fmla="*/ 0 w 108"/>
                  <a:gd name="T22" fmla="*/ 0 h 83"/>
                  <a:gd name="T23" fmla="*/ 108 w 108"/>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83">
                    <a:moveTo>
                      <a:pt x="84" y="0"/>
                    </a:moveTo>
                    <a:lnTo>
                      <a:pt x="45" y="38"/>
                    </a:lnTo>
                    <a:lnTo>
                      <a:pt x="0" y="66"/>
                    </a:lnTo>
                    <a:lnTo>
                      <a:pt x="11" y="82"/>
                    </a:lnTo>
                    <a:lnTo>
                      <a:pt x="107" y="5"/>
                    </a:lnTo>
                    <a:lnTo>
                      <a:pt x="84"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797" name="Freeform 55"/>
              <p:cNvSpPr>
                <a:spLocks/>
              </p:cNvSpPr>
              <p:nvPr/>
            </p:nvSpPr>
            <p:spPr bwMode="auto">
              <a:xfrm>
                <a:off x="3010" y="3499"/>
                <a:ext cx="108" cy="100"/>
              </a:xfrm>
              <a:custGeom>
                <a:avLst/>
                <a:gdLst>
                  <a:gd name="T0" fmla="*/ 107 w 108"/>
                  <a:gd name="T1" fmla="*/ 0 h 100"/>
                  <a:gd name="T2" fmla="*/ 0 w 108"/>
                  <a:gd name="T3" fmla="*/ 82 h 100"/>
                  <a:gd name="T4" fmla="*/ 11 w 108"/>
                  <a:gd name="T5" fmla="*/ 99 h 100"/>
                  <a:gd name="T6" fmla="*/ 102 w 108"/>
                  <a:gd name="T7" fmla="*/ 22 h 100"/>
                  <a:gd name="T8" fmla="*/ 107 w 108"/>
                  <a:gd name="T9" fmla="*/ 0 h 100"/>
                  <a:gd name="T10" fmla="*/ 107 w 108"/>
                  <a:gd name="T11" fmla="*/ 0 h 100"/>
                  <a:gd name="T12" fmla="*/ 0 60000 65536"/>
                  <a:gd name="T13" fmla="*/ 0 60000 65536"/>
                  <a:gd name="T14" fmla="*/ 0 60000 65536"/>
                  <a:gd name="T15" fmla="*/ 0 60000 65536"/>
                  <a:gd name="T16" fmla="*/ 0 60000 65536"/>
                  <a:gd name="T17" fmla="*/ 0 60000 65536"/>
                  <a:gd name="T18" fmla="*/ 0 w 108"/>
                  <a:gd name="T19" fmla="*/ 0 h 100"/>
                  <a:gd name="T20" fmla="*/ 108 w 10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108" h="100">
                    <a:moveTo>
                      <a:pt x="107" y="0"/>
                    </a:moveTo>
                    <a:lnTo>
                      <a:pt x="0" y="82"/>
                    </a:lnTo>
                    <a:lnTo>
                      <a:pt x="11" y="99"/>
                    </a:lnTo>
                    <a:lnTo>
                      <a:pt x="102" y="22"/>
                    </a:lnTo>
                    <a:lnTo>
                      <a:pt x="107"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798" name="Freeform 56"/>
              <p:cNvSpPr>
                <a:spLocks/>
              </p:cNvSpPr>
              <p:nvPr/>
            </p:nvSpPr>
            <p:spPr bwMode="auto">
              <a:xfrm>
                <a:off x="3021" y="3521"/>
                <a:ext cx="92" cy="100"/>
              </a:xfrm>
              <a:custGeom>
                <a:avLst/>
                <a:gdLst>
                  <a:gd name="T0" fmla="*/ 40 w 92"/>
                  <a:gd name="T1" fmla="*/ 71 h 100"/>
                  <a:gd name="T2" fmla="*/ 91 w 92"/>
                  <a:gd name="T3" fmla="*/ 11 h 100"/>
                  <a:gd name="T4" fmla="*/ 91 w 92"/>
                  <a:gd name="T5" fmla="*/ 0 h 100"/>
                  <a:gd name="T6" fmla="*/ 0 w 92"/>
                  <a:gd name="T7" fmla="*/ 77 h 100"/>
                  <a:gd name="T8" fmla="*/ 0 w 92"/>
                  <a:gd name="T9" fmla="*/ 99 h 100"/>
                  <a:gd name="T10" fmla="*/ 40 w 92"/>
                  <a:gd name="T11" fmla="*/ 71 h 100"/>
                  <a:gd name="T12" fmla="*/ 40 w 92"/>
                  <a:gd name="T13" fmla="*/ 71 h 100"/>
                  <a:gd name="T14" fmla="*/ 0 60000 65536"/>
                  <a:gd name="T15" fmla="*/ 0 60000 65536"/>
                  <a:gd name="T16" fmla="*/ 0 60000 65536"/>
                  <a:gd name="T17" fmla="*/ 0 60000 65536"/>
                  <a:gd name="T18" fmla="*/ 0 60000 65536"/>
                  <a:gd name="T19" fmla="*/ 0 60000 65536"/>
                  <a:gd name="T20" fmla="*/ 0 60000 65536"/>
                  <a:gd name="T21" fmla="*/ 0 w 92"/>
                  <a:gd name="T22" fmla="*/ 0 h 100"/>
                  <a:gd name="T23" fmla="*/ 92 w 92"/>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0">
                    <a:moveTo>
                      <a:pt x="40" y="71"/>
                    </a:moveTo>
                    <a:lnTo>
                      <a:pt x="91" y="11"/>
                    </a:lnTo>
                    <a:lnTo>
                      <a:pt x="91" y="0"/>
                    </a:lnTo>
                    <a:lnTo>
                      <a:pt x="0" y="77"/>
                    </a:lnTo>
                    <a:lnTo>
                      <a:pt x="0" y="99"/>
                    </a:lnTo>
                    <a:lnTo>
                      <a:pt x="40" y="71"/>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799" name="Freeform 57"/>
              <p:cNvSpPr>
                <a:spLocks/>
              </p:cNvSpPr>
              <p:nvPr/>
            </p:nvSpPr>
            <p:spPr bwMode="auto">
              <a:xfrm>
                <a:off x="2965" y="3439"/>
                <a:ext cx="91" cy="67"/>
              </a:xfrm>
              <a:custGeom>
                <a:avLst/>
                <a:gdLst>
                  <a:gd name="T0" fmla="*/ 90 w 91"/>
                  <a:gd name="T1" fmla="*/ 0 h 67"/>
                  <a:gd name="T2" fmla="*/ 79 w 91"/>
                  <a:gd name="T3" fmla="*/ 0 h 67"/>
                  <a:gd name="T4" fmla="*/ 39 w 91"/>
                  <a:gd name="T5" fmla="*/ 33 h 67"/>
                  <a:gd name="T6" fmla="*/ 0 w 91"/>
                  <a:gd name="T7" fmla="*/ 60 h 67"/>
                  <a:gd name="T8" fmla="*/ 6 w 91"/>
                  <a:gd name="T9" fmla="*/ 66 h 67"/>
                  <a:gd name="T10" fmla="*/ 51 w 91"/>
                  <a:gd name="T11" fmla="*/ 38 h 67"/>
                  <a:gd name="T12" fmla="*/ 90 w 91"/>
                  <a:gd name="T13" fmla="*/ 0 h 67"/>
                  <a:gd name="T14" fmla="*/ 90 w 91"/>
                  <a:gd name="T15" fmla="*/ 0 h 67"/>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67"/>
                  <a:gd name="T26" fmla="*/ 91 w 91"/>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67">
                    <a:moveTo>
                      <a:pt x="90" y="0"/>
                    </a:moveTo>
                    <a:lnTo>
                      <a:pt x="79" y="0"/>
                    </a:lnTo>
                    <a:lnTo>
                      <a:pt x="39" y="33"/>
                    </a:lnTo>
                    <a:lnTo>
                      <a:pt x="0" y="60"/>
                    </a:lnTo>
                    <a:lnTo>
                      <a:pt x="6" y="66"/>
                    </a:lnTo>
                    <a:lnTo>
                      <a:pt x="51" y="38"/>
                    </a:lnTo>
                    <a:lnTo>
                      <a:pt x="90"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0" name="Freeform 58"/>
              <p:cNvSpPr>
                <a:spLocks/>
              </p:cNvSpPr>
              <p:nvPr/>
            </p:nvSpPr>
            <p:spPr bwMode="auto">
              <a:xfrm>
                <a:off x="2987" y="3203"/>
                <a:ext cx="52" cy="83"/>
              </a:xfrm>
              <a:custGeom>
                <a:avLst/>
                <a:gdLst>
                  <a:gd name="T0" fmla="*/ 40 w 52"/>
                  <a:gd name="T1" fmla="*/ 55 h 83"/>
                  <a:gd name="T2" fmla="*/ 51 w 52"/>
                  <a:gd name="T3" fmla="*/ 0 h 83"/>
                  <a:gd name="T4" fmla="*/ 12 w 52"/>
                  <a:gd name="T5" fmla="*/ 28 h 83"/>
                  <a:gd name="T6" fmla="*/ 0 w 52"/>
                  <a:gd name="T7" fmla="*/ 82 h 83"/>
                  <a:gd name="T8" fmla="*/ 40 w 52"/>
                  <a:gd name="T9" fmla="*/ 55 h 83"/>
                  <a:gd name="T10" fmla="*/ 40 w 52"/>
                  <a:gd name="T11" fmla="*/ 55 h 83"/>
                  <a:gd name="T12" fmla="*/ 0 60000 65536"/>
                  <a:gd name="T13" fmla="*/ 0 60000 65536"/>
                  <a:gd name="T14" fmla="*/ 0 60000 65536"/>
                  <a:gd name="T15" fmla="*/ 0 60000 65536"/>
                  <a:gd name="T16" fmla="*/ 0 60000 65536"/>
                  <a:gd name="T17" fmla="*/ 0 60000 65536"/>
                  <a:gd name="T18" fmla="*/ 0 w 52"/>
                  <a:gd name="T19" fmla="*/ 0 h 83"/>
                  <a:gd name="T20" fmla="*/ 52 w 52"/>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52" h="83">
                    <a:moveTo>
                      <a:pt x="40" y="55"/>
                    </a:moveTo>
                    <a:lnTo>
                      <a:pt x="51" y="0"/>
                    </a:lnTo>
                    <a:lnTo>
                      <a:pt x="12" y="28"/>
                    </a:lnTo>
                    <a:lnTo>
                      <a:pt x="0" y="82"/>
                    </a:lnTo>
                    <a:lnTo>
                      <a:pt x="40" y="55"/>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1" name="Freeform 59"/>
              <p:cNvSpPr>
                <a:spLocks/>
              </p:cNvSpPr>
              <p:nvPr/>
            </p:nvSpPr>
            <p:spPr bwMode="auto">
              <a:xfrm>
                <a:off x="2987" y="3000"/>
                <a:ext cx="75" cy="67"/>
              </a:xfrm>
              <a:custGeom>
                <a:avLst/>
                <a:gdLst>
                  <a:gd name="T0" fmla="*/ 68 w 75"/>
                  <a:gd name="T1" fmla="*/ 0 h 67"/>
                  <a:gd name="T2" fmla="*/ 0 w 75"/>
                  <a:gd name="T3" fmla="*/ 50 h 67"/>
                  <a:gd name="T4" fmla="*/ 17 w 75"/>
                  <a:gd name="T5" fmla="*/ 66 h 67"/>
                  <a:gd name="T6" fmla="*/ 74 w 75"/>
                  <a:gd name="T7" fmla="*/ 22 h 67"/>
                  <a:gd name="T8" fmla="*/ 74 w 75"/>
                  <a:gd name="T9" fmla="*/ 11 h 67"/>
                  <a:gd name="T10" fmla="*/ 68 w 75"/>
                  <a:gd name="T11" fmla="*/ 6 h 67"/>
                  <a:gd name="T12" fmla="*/ 68 w 75"/>
                  <a:gd name="T13" fmla="*/ 0 h 67"/>
                  <a:gd name="T14" fmla="*/ 68 w 75"/>
                  <a:gd name="T15" fmla="*/ 0 h 67"/>
                  <a:gd name="T16" fmla="*/ 0 60000 65536"/>
                  <a:gd name="T17" fmla="*/ 0 60000 65536"/>
                  <a:gd name="T18" fmla="*/ 0 60000 65536"/>
                  <a:gd name="T19" fmla="*/ 0 60000 65536"/>
                  <a:gd name="T20" fmla="*/ 0 60000 65536"/>
                  <a:gd name="T21" fmla="*/ 0 60000 65536"/>
                  <a:gd name="T22" fmla="*/ 0 60000 65536"/>
                  <a:gd name="T23" fmla="*/ 0 60000 65536"/>
                  <a:gd name="T24" fmla="*/ 0 w 75"/>
                  <a:gd name="T25" fmla="*/ 0 h 67"/>
                  <a:gd name="T26" fmla="*/ 75 w 75"/>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 h="67">
                    <a:moveTo>
                      <a:pt x="68" y="0"/>
                    </a:moveTo>
                    <a:lnTo>
                      <a:pt x="0" y="50"/>
                    </a:lnTo>
                    <a:lnTo>
                      <a:pt x="17" y="66"/>
                    </a:lnTo>
                    <a:lnTo>
                      <a:pt x="74" y="22"/>
                    </a:lnTo>
                    <a:lnTo>
                      <a:pt x="74" y="11"/>
                    </a:lnTo>
                    <a:lnTo>
                      <a:pt x="68" y="6"/>
                    </a:lnTo>
                    <a:lnTo>
                      <a:pt x="68"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2" name="Freeform 60"/>
              <p:cNvSpPr>
                <a:spLocks/>
              </p:cNvSpPr>
              <p:nvPr/>
            </p:nvSpPr>
            <p:spPr bwMode="auto">
              <a:xfrm>
                <a:off x="2999" y="3132"/>
                <a:ext cx="74" cy="72"/>
              </a:xfrm>
              <a:custGeom>
                <a:avLst/>
                <a:gdLst>
                  <a:gd name="T0" fmla="*/ 73 w 74"/>
                  <a:gd name="T1" fmla="*/ 0 h 72"/>
                  <a:gd name="T2" fmla="*/ 5 w 74"/>
                  <a:gd name="T3" fmla="*/ 49 h 72"/>
                  <a:gd name="T4" fmla="*/ 0 w 74"/>
                  <a:gd name="T5" fmla="*/ 71 h 72"/>
                  <a:gd name="T6" fmla="*/ 56 w 74"/>
                  <a:gd name="T7" fmla="*/ 33 h 72"/>
                  <a:gd name="T8" fmla="*/ 62 w 74"/>
                  <a:gd name="T9" fmla="*/ 22 h 72"/>
                  <a:gd name="T10" fmla="*/ 73 w 74"/>
                  <a:gd name="T11" fmla="*/ 5 h 72"/>
                  <a:gd name="T12" fmla="*/ 73 w 74"/>
                  <a:gd name="T13" fmla="*/ 0 h 72"/>
                  <a:gd name="T14" fmla="*/ 73 w 74"/>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74"/>
                  <a:gd name="T25" fmla="*/ 0 h 72"/>
                  <a:gd name="T26" fmla="*/ 74 w 74"/>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 h="72">
                    <a:moveTo>
                      <a:pt x="73" y="0"/>
                    </a:moveTo>
                    <a:lnTo>
                      <a:pt x="5" y="49"/>
                    </a:lnTo>
                    <a:lnTo>
                      <a:pt x="0" y="71"/>
                    </a:lnTo>
                    <a:lnTo>
                      <a:pt x="56" y="33"/>
                    </a:lnTo>
                    <a:lnTo>
                      <a:pt x="62" y="22"/>
                    </a:lnTo>
                    <a:lnTo>
                      <a:pt x="73" y="5"/>
                    </a:lnTo>
                    <a:lnTo>
                      <a:pt x="73"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3" name="Freeform 61"/>
              <p:cNvSpPr>
                <a:spLocks/>
              </p:cNvSpPr>
              <p:nvPr/>
            </p:nvSpPr>
            <p:spPr bwMode="auto">
              <a:xfrm>
                <a:off x="2982" y="2989"/>
                <a:ext cx="74" cy="62"/>
              </a:xfrm>
              <a:custGeom>
                <a:avLst/>
                <a:gdLst>
                  <a:gd name="T0" fmla="*/ 68 w 74"/>
                  <a:gd name="T1" fmla="*/ 0 h 62"/>
                  <a:gd name="T2" fmla="*/ 0 w 74"/>
                  <a:gd name="T3" fmla="*/ 44 h 62"/>
                  <a:gd name="T4" fmla="*/ 5 w 74"/>
                  <a:gd name="T5" fmla="*/ 61 h 62"/>
                  <a:gd name="T6" fmla="*/ 73 w 74"/>
                  <a:gd name="T7" fmla="*/ 11 h 62"/>
                  <a:gd name="T8" fmla="*/ 68 w 74"/>
                  <a:gd name="T9" fmla="*/ 0 h 62"/>
                  <a:gd name="T10" fmla="*/ 68 w 74"/>
                  <a:gd name="T11" fmla="*/ 0 h 62"/>
                  <a:gd name="T12" fmla="*/ 0 60000 65536"/>
                  <a:gd name="T13" fmla="*/ 0 60000 65536"/>
                  <a:gd name="T14" fmla="*/ 0 60000 65536"/>
                  <a:gd name="T15" fmla="*/ 0 60000 65536"/>
                  <a:gd name="T16" fmla="*/ 0 60000 65536"/>
                  <a:gd name="T17" fmla="*/ 0 60000 65536"/>
                  <a:gd name="T18" fmla="*/ 0 w 74"/>
                  <a:gd name="T19" fmla="*/ 0 h 62"/>
                  <a:gd name="T20" fmla="*/ 74 w 74"/>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74" h="62">
                    <a:moveTo>
                      <a:pt x="68" y="0"/>
                    </a:moveTo>
                    <a:lnTo>
                      <a:pt x="0" y="44"/>
                    </a:lnTo>
                    <a:lnTo>
                      <a:pt x="5" y="61"/>
                    </a:lnTo>
                    <a:lnTo>
                      <a:pt x="73" y="11"/>
                    </a:lnTo>
                    <a:lnTo>
                      <a:pt x="68"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4" name="Freeform 62"/>
              <p:cNvSpPr>
                <a:spLocks/>
              </p:cNvSpPr>
              <p:nvPr/>
            </p:nvSpPr>
            <p:spPr bwMode="auto">
              <a:xfrm>
                <a:off x="3010" y="3044"/>
                <a:ext cx="57" cy="67"/>
              </a:xfrm>
              <a:custGeom>
                <a:avLst/>
                <a:gdLst>
                  <a:gd name="T0" fmla="*/ 56 w 57"/>
                  <a:gd name="T1" fmla="*/ 0 h 67"/>
                  <a:gd name="T2" fmla="*/ 6 w 57"/>
                  <a:gd name="T3" fmla="*/ 33 h 67"/>
                  <a:gd name="T4" fmla="*/ 6 w 57"/>
                  <a:gd name="T5" fmla="*/ 39 h 67"/>
                  <a:gd name="T6" fmla="*/ 0 w 57"/>
                  <a:gd name="T7" fmla="*/ 60 h 67"/>
                  <a:gd name="T8" fmla="*/ 0 w 57"/>
                  <a:gd name="T9" fmla="*/ 66 h 67"/>
                  <a:gd name="T10" fmla="*/ 45 w 57"/>
                  <a:gd name="T11" fmla="*/ 39 h 67"/>
                  <a:gd name="T12" fmla="*/ 45 w 57"/>
                  <a:gd name="T13" fmla="*/ 22 h 67"/>
                  <a:gd name="T14" fmla="*/ 56 w 57"/>
                  <a:gd name="T15" fmla="*/ 11 h 67"/>
                  <a:gd name="T16" fmla="*/ 56 w 57"/>
                  <a:gd name="T17" fmla="*/ 0 h 67"/>
                  <a:gd name="T18" fmla="*/ 56 w 57"/>
                  <a:gd name="T19" fmla="*/ 0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67"/>
                  <a:gd name="T32" fmla="*/ 57 w 57"/>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67">
                    <a:moveTo>
                      <a:pt x="56" y="0"/>
                    </a:moveTo>
                    <a:lnTo>
                      <a:pt x="6" y="33"/>
                    </a:lnTo>
                    <a:lnTo>
                      <a:pt x="6" y="39"/>
                    </a:lnTo>
                    <a:lnTo>
                      <a:pt x="0" y="60"/>
                    </a:lnTo>
                    <a:lnTo>
                      <a:pt x="0" y="66"/>
                    </a:lnTo>
                    <a:lnTo>
                      <a:pt x="45" y="39"/>
                    </a:lnTo>
                    <a:lnTo>
                      <a:pt x="45" y="22"/>
                    </a:lnTo>
                    <a:lnTo>
                      <a:pt x="56" y="11"/>
                    </a:lnTo>
                    <a:lnTo>
                      <a:pt x="56"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5" name="Freeform 63"/>
              <p:cNvSpPr>
                <a:spLocks/>
              </p:cNvSpPr>
              <p:nvPr/>
            </p:nvSpPr>
            <p:spPr bwMode="auto">
              <a:xfrm>
                <a:off x="3004" y="3110"/>
                <a:ext cx="69" cy="72"/>
              </a:xfrm>
              <a:custGeom>
                <a:avLst/>
                <a:gdLst>
                  <a:gd name="T0" fmla="*/ 62 w 69"/>
                  <a:gd name="T1" fmla="*/ 0 h 72"/>
                  <a:gd name="T2" fmla="*/ 6 w 69"/>
                  <a:gd name="T3" fmla="*/ 44 h 72"/>
                  <a:gd name="T4" fmla="*/ 0 w 69"/>
                  <a:gd name="T5" fmla="*/ 71 h 72"/>
                  <a:gd name="T6" fmla="*/ 68 w 69"/>
                  <a:gd name="T7" fmla="*/ 22 h 72"/>
                  <a:gd name="T8" fmla="*/ 62 w 69"/>
                  <a:gd name="T9" fmla="*/ 0 h 72"/>
                  <a:gd name="T10" fmla="*/ 62 w 69"/>
                  <a:gd name="T11" fmla="*/ 0 h 72"/>
                  <a:gd name="T12" fmla="*/ 0 60000 65536"/>
                  <a:gd name="T13" fmla="*/ 0 60000 65536"/>
                  <a:gd name="T14" fmla="*/ 0 60000 65536"/>
                  <a:gd name="T15" fmla="*/ 0 60000 65536"/>
                  <a:gd name="T16" fmla="*/ 0 60000 65536"/>
                  <a:gd name="T17" fmla="*/ 0 60000 65536"/>
                  <a:gd name="T18" fmla="*/ 0 w 69"/>
                  <a:gd name="T19" fmla="*/ 0 h 72"/>
                  <a:gd name="T20" fmla="*/ 69 w 69"/>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69" h="72">
                    <a:moveTo>
                      <a:pt x="62" y="0"/>
                    </a:moveTo>
                    <a:lnTo>
                      <a:pt x="6" y="44"/>
                    </a:lnTo>
                    <a:lnTo>
                      <a:pt x="0" y="71"/>
                    </a:lnTo>
                    <a:lnTo>
                      <a:pt x="68" y="22"/>
                    </a:lnTo>
                    <a:lnTo>
                      <a:pt x="62"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6" name="Freeform 64"/>
              <p:cNvSpPr>
                <a:spLocks/>
              </p:cNvSpPr>
              <p:nvPr/>
            </p:nvSpPr>
            <p:spPr bwMode="auto">
              <a:xfrm>
                <a:off x="2999" y="3165"/>
                <a:ext cx="57" cy="67"/>
              </a:xfrm>
              <a:custGeom>
                <a:avLst/>
                <a:gdLst>
                  <a:gd name="T0" fmla="*/ 56 w 57"/>
                  <a:gd name="T1" fmla="*/ 0 h 67"/>
                  <a:gd name="T2" fmla="*/ 0 w 57"/>
                  <a:gd name="T3" fmla="*/ 38 h 67"/>
                  <a:gd name="T4" fmla="*/ 0 w 57"/>
                  <a:gd name="T5" fmla="*/ 66 h 67"/>
                  <a:gd name="T6" fmla="*/ 39 w 57"/>
                  <a:gd name="T7" fmla="*/ 38 h 67"/>
                  <a:gd name="T8" fmla="*/ 56 w 57"/>
                  <a:gd name="T9" fmla="*/ 0 h 67"/>
                  <a:gd name="T10" fmla="*/ 56 w 57"/>
                  <a:gd name="T11" fmla="*/ 0 h 67"/>
                  <a:gd name="T12" fmla="*/ 0 60000 65536"/>
                  <a:gd name="T13" fmla="*/ 0 60000 65536"/>
                  <a:gd name="T14" fmla="*/ 0 60000 65536"/>
                  <a:gd name="T15" fmla="*/ 0 60000 65536"/>
                  <a:gd name="T16" fmla="*/ 0 60000 65536"/>
                  <a:gd name="T17" fmla="*/ 0 60000 65536"/>
                  <a:gd name="T18" fmla="*/ 0 w 57"/>
                  <a:gd name="T19" fmla="*/ 0 h 67"/>
                  <a:gd name="T20" fmla="*/ 57 w 57"/>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57" h="67">
                    <a:moveTo>
                      <a:pt x="56" y="0"/>
                    </a:moveTo>
                    <a:lnTo>
                      <a:pt x="0" y="38"/>
                    </a:lnTo>
                    <a:lnTo>
                      <a:pt x="0" y="66"/>
                    </a:lnTo>
                    <a:lnTo>
                      <a:pt x="39" y="38"/>
                    </a:lnTo>
                    <a:lnTo>
                      <a:pt x="56"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7" name="Freeform 65"/>
              <p:cNvSpPr>
                <a:spLocks/>
              </p:cNvSpPr>
              <p:nvPr/>
            </p:nvSpPr>
            <p:spPr bwMode="auto">
              <a:xfrm>
                <a:off x="2982" y="2978"/>
                <a:ext cx="69" cy="56"/>
              </a:xfrm>
              <a:custGeom>
                <a:avLst/>
                <a:gdLst>
                  <a:gd name="T0" fmla="*/ 68 w 69"/>
                  <a:gd name="T1" fmla="*/ 11 h 56"/>
                  <a:gd name="T2" fmla="*/ 56 w 69"/>
                  <a:gd name="T3" fmla="*/ 0 h 56"/>
                  <a:gd name="T4" fmla="*/ 5 w 69"/>
                  <a:gd name="T5" fmla="*/ 28 h 56"/>
                  <a:gd name="T6" fmla="*/ 0 w 69"/>
                  <a:gd name="T7" fmla="*/ 50 h 56"/>
                  <a:gd name="T8" fmla="*/ 0 w 69"/>
                  <a:gd name="T9" fmla="*/ 55 h 56"/>
                  <a:gd name="T10" fmla="*/ 68 w 69"/>
                  <a:gd name="T11" fmla="*/ 11 h 56"/>
                  <a:gd name="T12" fmla="*/ 68 w 69"/>
                  <a:gd name="T13" fmla="*/ 11 h 56"/>
                  <a:gd name="T14" fmla="*/ 0 60000 65536"/>
                  <a:gd name="T15" fmla="*/ 0 60000 65536"/>
                  <a:gd name="T16" fmla="*/ 0 60000 65536"/>
                  <a:gd name="T17" fmla="*/ 0 60000 65536"/>
                  <a:gd name="T18" fmla="*/ 0 60000 65536"/>
                  <a:gd name="T19" fmla="*/ 0 60000 65536"/>
                  <a:gd name="T20" fmla="*/ 0 60000 65536"/>
                  <a:gd name="T21" fmla="*/ 0 w 69"/>
                  <a:gd name="T22" fmla="*/ 0 h 56"/>
                  <a:gd name="T23" fmla="*/ 69 w 6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56">
                    <a:moveTo>
                      <a:pt x="68" y="11"/>
                    </a:moveTo>
                    <a:lnTo>
                      <a:pt x="56" y="0"/>
                    </a:lnTo>
                    <a:lnTo>
                      <a:pt x="5" y="28"/>
                    </a:lnTo>
                    <a:lnTo>
                      <a:pt x="0" y="50"/>
                    </a:lnTo>
                    <a:lnTo>
                      <a:pt x="0" y="55"/>
                    </a:lnTo>
                    <a:lnTo>
                      <a:pt x="68" y="11"/>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8" name="Freeform 66"/>
              <p:cNvSpPr>
                <a:spLocks/>
              </p:cNvSpPr>
              <p:nvPr/>
            </p:nvSpPr>
            <p:spPr bwMode="auto">
              <a:xfrm>
                <a:off x="3004" y="3022"/>
                <a:ext cx="63" cy="56"/>
              </a:xfrm>
              <a:custGeom>
                <a:avLst/>
                <a:gdLst>
                  <a:gd name="T0" fmla="*/ 57 w 63"/>
                  <a:gd name="T1" fmla="*/ 0 h 56"/>
                  <a:gd name="T2" fmla="*/ 0 w 63"/>
                  <a:gd name="T3" fmla="*/ 44 h 56"/>
                  <a:gd name="T4" fmla="*/ 12 w 63"/>
                  <a:gd name="T5" fmla="*/ 55 h 56"/>
                  <a:gd name="T6" fmla="*/ 62 w 63"/>
                  <a:gd name="T7" fmla="*/ 22 h 56"/>
                  <a:gd name="T8" fmla="*/ 57 w 63"/>
                  <a:gd name="T9" fmla="*/ 0 h 56"/>
                  <a:gd name="T10" fmla="*/ 57 w 63"/>
                  <a:gd name="T11" fmla="*/ 0 h 56"/>
                  <a:gd name="T12" fmla="*/ 0 60000 65536"/>
                  <a:gd name="T13" fmla="*/ 0 60000 65536"/>
                  <a:gd name="T14" fmla="*/ 0 60000 65536"/>
                  <a:gd name="T15" fmla="*/ 0 60000 65536"/>
                  <a:gd name="T16" fmla="*/ 0 60000 65536"/>
                  <a:gd name="T17" fmla="*/ 0 60000 65536"/>
                  <a:gd name="T18" fmla="*/ 0 w 63"/>
                  <a:gd name="T19" fmla="*/ 0 h 56"/>
                  <a:gd name="T20" fmla="*/ 63 w 63"/>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63" h="56">
                    <a:moveTo>
                      <a:pt x="57" y="0"/>
                    </a:moveTo>
                    <a:lnTo>
                      <a:pt x="0" y="44"/>
                    </a:lnTo>
                    <a:lnTo>
                      <a:pt x="12" y="55"/>
                    </a:lnTo>
                    <a:lnTo>
                      <a:pt x="62" y="22"/>
                    </a:lnTo>
                    <a:lnTo>
                      <a:pt x="57"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09" name="Freeform 67"/>
              <p:cNvSpPr>
                <a:spLocks/>
              </p:cNvSpPr>
              <p:nvPr/>
            </p:nvSpPr>
            <p:spPr bwMode="auto">
              <a:xfrm>
                <a:off x="3010" y="3094"/>
                <a:ext cx="57" cy="61"/>
              </a:xfrm>
              <a:custGeom>
                <a:avLst/>
                <a:gdLst>
                  <a:gd name="T0" fmla="*/ 56 w 57"/>
                  <a:gd name="T1" fmla="*/ 16 h 61"/>
                  <a:gd name="T2" fmla="*/ 45 w 57"/>
                  <a:gd name="T3" fmla="*/ 0 h 61"/>
                  <a:gd name="T4" fmla="*/ 0 w 57"/>
                  <a:gd name="T5" fmla="*/ 38 h 61"/>
                  <a:gd name="T6" fmla="*/ 0 w 57"/>
                  <a:gd name="T7" fmla="*/ 60 h 61"/>
                  <a:gd name="T8" fmla="*/ 56 w 57"/>
                  <a:gd name="T9" fmla="*/ 16 h 61"/>
                  <a:gd name="T10" fmla="*/ 56 w 57"/>
                  <a:gd name="T11" fmla="*/ 16 h 61"/>
                  <a:gd name="T12" fmla="*/ 0 60000 65536"/>
                  <a:gd name="T13" fmla="*/ 0 60000 65536"/>
                  <a:gd name="T14" fmla="*/ 0 60000 65536"/>
                  <a:gd name="T15" fmla="*/ 0 60000 65536"/>
                  <a:gd name="T16" fmla="*/ 0 60000 65536"/>
                  <a:gd name="T17" fmla="*/ 0 60000 65536"/>
                  <a:gd name="T18" fmla="*/ 0 w 57"/>
                  <a:gd name="T19" fmla="*/ 0 h 61"/>
                  <a:gd name="T20" fmla="*/ 57 w 57"/>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57" h="61">
                    <a:moveTo>
                      <a:pt x="56" y="16"/>
                    </a:moveTo>
                    <a:lnTo>
                      <a:pt x="45" y="0"/>
                    </a:lnTo>
                    <a:lnTo>
                      <a:pt x="0" y="38"/>
                    </a:lnTo>
                    <a:lnTo>
                      <a:pt x="0" y="60"/>
                    </a:lnTo>
                    <a:lnTo>
                      <a:pt x="56" y="16"/>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10" name="Freeform 68"/>
              <p:cNvSpPr>
                <a:spLocks/>
              </p:cNvSpPr>
              <p:nvPr/>
            </p:nvSpPr>
            <p:spPr bwMode="auto">
              <a:xfrm>
                <a:off x="2971" y="3285"/>
                <a:ext cx="51" cy="67"/>
              </a:xfrm>
              <a:custGeom>
                <a:avLst/>
                <a:gdLst>
                  <a:gd name="T0" fmla="*/ 50 w 51"/>
                  <a:gd name="T1" fmla="*/ 0 h 67"/>
                  <a:gd name="T2" fmla="*/ 11 w 51"/>
                  <a:gd name="T3" fmla="*/ 28 h 67"/>
                  <a:gd name="T4" fmla="*/ 0 w 51"/>
                  <a:gd name="T5" fmla="*/ 66 h 67"/>
                  <a:gd name="T6" fmla="*/ 45 w 51"/>
                  <a:gd name="T7" fmla="*/ 33 h 67"/>
                  <a:gd name="T8" fmla="*/ 50 w 51"/>
                  <a:gd name="T9" fmla="*/ 0 h 67"/>
                  <a:gd name="T10" fmla="*/ 50 w 51"/>
                  <a:gd name="T11" fmla="*/ 0 h 67"/>
                  <a:gd name="T12" fmla="*/ 0 60000 65536"/>
                  <a:gd name="T13" fmla="*/ 0 60000 65536"/>
                  <a:gd name="T14" fmla="*/ 0 60000 65536"/>
                  <a:gd name="T15" fmla="*/ 0 60000 65536"/>
                  <a:gd name="T16" fmla="*/ 0 60000 65536"/>
                  <a:gd name="T17" fmla="*/ 0 60000 65536"/>
                  <a:gd name="T18" fmla="*/ 0 w 51"/>
                  <a:gd name="T19" fmla="*/ 0 h 67"/>
                  <a:gd name="T20" fmla="*/ 51 w 51"/>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51" h="67">
                    <a:moveTo>
                      <a:pt x="50" y="0"/>
                    </a:moveTo>
                    <a:lnTo>
                      <a:pt x="11" y="28"/>
                    </a:lnTo>
                    <a:lnTo>
                      <a:pt x="0" y="66"/>
                    </a:lnTo>
                    <a:lnTo>
                      <a:pt x="45" y="33"/>
                    </a:lnTo>
                    <a:lnTo>
                      <a:pt x="50"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11" name="Freeform 69"/>
              <p:cNvSpPr>
                <a:spLocks/>
              </p:cNvSpPr>
              <p:nvPr/>
            </p:nvSpPr>
            <p:spPr bwMode="auto">
              <a:xfrm>
                <a:off x="2971" y="3318"/>
                <a:ext cx="46" cy="62"/>
              </a:xfrm>
              <a:custGeom>
                <a:avLst/>
                <a:gdLst>
                  <a:gd name="T0" fmla="*/ 0 w 46"/>
                  <a:gd name="T1" fmla="*/ 61 h 62"/>
                  <a:gd name="T2" fmla="*/ 39 w 46"/>
                  <a:gd name="T3" fmla="*/ 33 h 62"/>
                  <a:gd name="T4" fmla="*/ 45 w 46"/>
                  <a:gd name="T5" fmla="*/ 0 h 62"/>
                  <a:gd name="T6" fmla="*/ 0 w 46"/>
                  <a:gd name="T7" fmla="*/ 33 h 62"/>
                  <a:gd name="T8" fmla="*/ 0 w 46"/>
                  <a:gd name="T9" fmla="*/ 55 h 62"/>
                  <a:gd name="T10" fmla="*/ 0 w 46"/>
                  <a:gd name="T11" fmla="*/ 61 h 62"/>
                  <a:gd name="T12" fmla="*/ 0 w 46"/>
                  <a:gd name="T13" fmla="*/ 61 h 62"/>
                  <a:gd name="T14" fmla="*/ 0 60000 65536"/>
                  <a:gd name="T15" fmla="*/ 0 60000 65536"/>
                  <a:gd name="T16" fmla="*/ 0 60000 65536"/>
                  <a:gd name="T17" fmla="*/ 0 60000 65536"/>
                  <a:gd name="T18" fmla="*/ 0 60000 65536"/>
                  <a:gd name="T19" fmla="*/ 0 60000 65536"/>
                  <a:gd name="T20" fmla="*/ 0 60000 65536"/>
                  <a:gd name="T21" fmla="*/ 0 w 46"/>
                  <a:gd name="T22" fmla="*/ 0 h 62"/>
                  <a:gd name="T23" fmla="*/ 46 w 46"/>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62">
                    <a:moveTo>
                      <a:pt x="0" y="61"/>
                    </a:moveTo>
                    <a:lnTo>
                      <a:pt x="39" y="33"/>
                    </a:lnTo>
                    <a:lnTo>
                      <a:pt x="45" y="0"/>
                    </a:lnTo>
                    <a:lnTo>
                      <a:pt x="0" y="33"/>
                    </a:lnTo>
                    <a:lnTo>
                      <a:pt x="0" y="55"/>
                    </a:lnTo>
                    <a:lnTo>
                      <a:pt x="0" y="61"/>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12" name="Freeform 70"/>
              <p:cNvSpPr>
                <a:spLocks/>
              </p:cNvSpPr>
              <p:nvPr/>
            </p:nvSpPr>
            <p:spPr bwMode="auto">
              <a:xfrm>
                <a:off x="2982" y="3258"/>
                <a:ext cx="46" cy="56"/>
              </a:xfrm>
              <a:custGeom>
                <a:avLst/>
                <a:gdLst>
                  <a:gd name="T0" fmla="*/ 45 w 46"/>
                  <a:gd name="T1" fmla="*/ 0 h 56"/>
                  <a:gd name="T2" fmla="*/ 5 w 46"/>
                  <a:gd name="T3" fmla="*/ 27 h 56"/>
                  <a:gd name="T4" fmla="*/ 0 w 46"/>
                  <a:gd name="T5" fmla="*/ 55 h 56"/>
                  <a:gd name="T6" fmla="*/ 39 w 46"/>
                  <a:gd name="T7" fmla="*/ 27 h 56"/>
                  <a:gd name="T8" fmla="*/ 45 w 46"/>
                  <a:gd name="T9" fmla="*/ 0 h 56"/>
                  <a:gd name="T10" fmla="*/ 45 w 46"/>
                  <a:gd name="T11" fmla="*/ 0 h 56"/>
                  <a:gd name="T12" fmla="*/ 0 60000 65536"/>
                  <a:gd name="T13" fmla="*/ 0 60000 65536"/>
                  <a:gd name="T14" fmla="*/ 0 60000 65536"/>
                  <a:gd name="T15" fmla="*/ 0 60000 65536"/>
                  <a:gd name="T16" fmla="*/ 0 60000 65536"/>
                  <a:gd name="T17" fmla="*/ 0 60000 65536"/>
                  <a:gd name="T18" fmla="*/ 0 w 46"/>
                  <a:gd name="T19" fmla="*/ 0 h 56"/>
                  <a:gd name="T20" fmla="*/ 46 w 4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46" h="56">
                    <a:moveTo>
                      <a:pt x="45" y="0"/>
                    </a:moveTo>
                    <a:lnTo>
                      <a:pt x="5" y="27"/>
                    </a:lnTo>
                    <a:lnTo>
                      <a:pt x="0" y="55"/>
                    </a:lnTo>
                    <a:lnTo>
                      <a:pt x="39" y="27"/>
                    </a:lnTo>
                    <a:lnTo>
                      <a:pt x="45"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13" name="Freeform 71"/>
              <p:cNvSpPr>
                <a:spLocks/>
              </p:cNvSpPr>
              <p:nvPr/>
            </p:nvSpPr>
            <p:spPr bwMode="auto">
              <a:xfrm>
                <a:off x="3010" y="3083"/>
                <a:ext cx="46" cy="50"/>
              </a:xfrm>
              <a:custGeom>
                <a:avLst/>
                <a:gdLst>
                  <a:gd name="T0" fmla="*/ 45 w 46"/>
                  <a:gd name="T1" fmla="*/ 0 h 50"/>
                  <a:gd name="T2" fmla="*/ 0 w 46"/>
                  <a:gd name="T3" fmla="*/ 27 h 50"/>
                  <a:gd name="T4" fmla="*/ 0 w 46"/>
                  <a:gd name="T5" fmla="*/ 49 h 50"/>
                  <a:gd name="T6" fmla="*/ 45 w 46"/>
                  <a:gd name="T7" fmla="*/ 11 h 50"/>
                  <a:gd name="T8" fmla="*/ 45 w 46"/>
                  <a:gd name="T9" fmla="*/ 0 h 50"/>
                  <a:gd name="T10" fmla="*/ 45 w 46"/>
                  <a:gd name="T11" fmla="*/ 0 h 50"/>
                  <a:gd name="T12" fmla="*/ 0 60000 65536"/>
                  <a:gd name="T13" fmla="*/ 0 60000 65536"/>
                  <a:gd name="T14" fmla="*/ 0 60000 65536"/>
                  <a:gd name="T15" fmla="*/ 0 60000 65536"/>
                  <a:gd name="T16" fmla="*/ 0 60000 65536"/>
                  <a:gd name="T17" fmla="*/ 0 60000 65536"/>
                  <a:gd name="T18" fmla="*/ 0 w 46"/>
                  <a:gd name="T19" fmla="*/ 0 h 50"/>
                  <a:gd name="T20" fmla="*/ 46 w 46"/>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6" h="50">
                    <a:moveTo>
                      <a:pt x="45" y="0"/>
                    </a:moveTo>
                    <a:lnTo>
                      <a:pt x="0" y="27"/>
                    </a:lnTo>
                    <a:lnTo>
                      <a:pt x="0" y="49"/>
                    </a:lnTo>
                    <a:lnTo>
                      <a:pt x="45" y="11"/>
                    </a:lnTo>
                    <a:lnTo>
                      <a:pt x="45"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14" name="Freeform 72"/>
              <p:cNvSpPr>
                <a:spLocks/>
              </p:cNvSpPr>
              <p:nvPr/>
            </p:nvSpPr>
            <p:spPr bwMode="auto">
              <a:xfrm>
                <a:off x="3021" y="3592"/>
                <a:ext cx="41" cy="45"/>
              </a:xfrm>
              <a:custGeom>
                <a:avLst/>
                <a:gdLst>
                  <a:gd name="T0" fmla="*/ 40 w 41"/>
                  <a:gd name="T1" fmla="*/ 0 h 45"/>
                  <a:gd name="T2" fmla="*/ 0 w 41"/>
                  <a:gd name="T3" fmla="*/ 28 h 45"/>
                  <a:gd name="T4" fmla="*/ 6 w 41"/>
                  <a:gd name="T5" fmla="*/ 44 h 45"/>
                  <a:gd name="T6" fmla="*/ 34 w 41"/>
                  <a:gd name="T7" fmla="*/ 22 h 45"/>
                  <a:gd name="T8" fmla="*/ 40 w 41"/>
                  <a:gd name="T9" fmla="*/ 0 h 45"/>
                  <a:gd name="T10" fmla="*/ 40 w 41"/>
                  <a:gd name="T11" fmla="*/ 0 h 45"/>
                  <a:gd name="T12" fmla="*/ 0 60000 65536"/>
                  <a:gd name="T13" fmla="*/ 0 60000 65536"/>
                  <a:gd name="T14" fmla="*/ 0 60000 65536"/>
                  <a:gd name="T15" fmla="*/ 0 60000 65536"/>
                  <a:gd name="T16" fmla="*/ 0 60000 65536"/>
                  <a:gd name="T17" fmla="*/ 0 60000 65536"/>
                  <a:gd name="T18" fmla="*/ 0 w 41"/>
                  <a:gd name="T19" fmla="*/ 0 h 45"/>
                  <a:gd name="T20" fmla="*/ 41 w 41"/>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41" h="45">
                    <a:moveTo>
                      <a:pt x="40" y="0"/>
                    </a:moveTo>
                    <a:lnTo>
                      <a:pt x="0" y="28"/>
                    </a:lnTo>
                    <a:lnTo>
                      <a:pt x="6" y="44"/>
                    </a:lnTo>
                    <a:lnTo>
                      <a:pt x="34" y="22"/>
                    </a:lnTo>
                    <a:lnTo>
                      <a:pt x="40"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15" name="Freeform 73"/>
              <p:cNvSpPr>
                <a:spLocks/>
              </p:cNvSpPr>
              <p:nvPr/>
            </p:nvSpPr>
            <p:spPr bwMode="auto">
              <a:xfrm>
                <a:off x="3027" y="3614"/>
                <a:ext cx="29" cy="40"/>
              </a:xfrm>
              <a:custGeom>
                <a:avLst/>
                <a:gdLst>
                  <a:gd name="T0" fmla="*/ 0 w 29"/>
                  <a:gd name="T1" fmla="*/ 22 h 40"/>
                  <a:gd name="T2" fmla="*/ 6 w 29"/>
                  <a:gd name="T3" fmla="*/ 39 h 40"/>
                  <a:gd name="T4" fmla="*/ 28 w 29"/>
                  <a:gd name="T5" fmla="*/ 0 h 40"/>
                  <a:gd name="T6" fmla="*/ 0 w 29"/>
                  <a:gd name="T7" fmla="*/ 22 h 40"/>
                  <a:gd name="T8" fmla="*/ 0 w 29"/>
                  <a:gd name="T9" fmla="*/ 22 h 40"/>
                  <a:gd name="T10" fmla="*/ 0 60000 65536"/>
                  <a:gd name="T11" fmla="*/ 0 60000 65536"/>
                  <a:gd name="T12" fmla="*/ 0 60000 65536"/>
                  <a:gd name="T13" fmla="*/ 0 60000 65536"/>
                  <a:gd name="T14" fmla="*/ 0 60000 65536"/>
                  <a:gd name="T15" fmla="*/ 0 w 29"/>
                  <a:gd name="T16" fmla="*/ 0 h 40"/>
                  <a:gd name="T17" fmla="*/ 29 w 29"/>
                  <a:gd name="T18" fmla="*/ 40 h 40"/>
                </a:gdLst>
                <a:ahLst/>
                <a:cxnLst>
                  <a:cxn ang="T10">
                    <a:pos x="T0" y="T1"/>
                  </a:cxn>
                  <a:cxn ang="T11">
                    <a:pos x="T2" y="T3"/>
                  </a:cxn>
                  <a:cxn ang="T12">
                    <a:pos x="T4" y="T5"/>
                  </a:cxn>
                  <a:cxn ang="T13">
                    <a:pos x="T6" y="T7"/>
                  </a:cxn>
                  <a:cxn ang="T14">
                    <a:pos x="T8" y="T9"/>
                  </a:cxn>
                </a:cxnLst>
                <a:rect l="T15" t="T16" r="T17" b="T18"/>
                <a:pathLst>
                  <a:path w="29" h="40">
                    <a:moveTo>
                      <a:pt x="0" y="22"/>
                    </a:moveTo>
                    <a:lnTo>
                      <a:pt x="6" y="39"/>
                    </a:lnTo>
                    <a:lnTo>
                      <a:pt x="28" y="0"/>
                    </a:lnTo>
                    <a:lnTo>
                      <a:pt x="0" y="22"/>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16" name="Freeform 74"/>
              <p:cNvSpPr>
                <a:spLocks/>
              </p:cNvSpPr>
              <p:nvPr/>
            </p:nvSpPr>
            <p:spPr bwMode="auto">
              <a:xfrm>
                <a:off x="2987" y="2967"/>
                <a:ext cx="52" cy="40"/>
              </a:xfrm>
              <a:custGeom>
                <a:avLst/>
                <a:gdLst>
                  <a:gd name="T0" fmla="*/ 40 w 52"/>
                  <a:gd name="T1" fmla="*/ 0 h 40"/>
                  <a:gd name="T2" fmla="*/ 12 w 52"/>
                  <a:gd name="T3" fmla="*/ 17 h 40"/>
                  <a:gd name="T4" fmla="*/ 0 w 52"/>
                  <a:gd name="T5" fmla="*/ 39 h 40"/>
                  <a:gd name="T6" fmla="*/ 51 w 52"/>
                  <a:gd name="T7" fmla="*/ 11 h 40"/>
                  <a:gd name="T8" fmla="*/ 40 w 52"/>
                  <a:gd name="T9" fmla="*/ 0 h 40"/>
                  <a:gd name="T10" fmla="*/ 40 w 52"/>
                  <a:gd name="T11" fmla="*/ 0 h 40"/>
                  <a:gd name="T12" fmla="*/ 0 60000 65536"/>
                  <a:gd name="T13" fmla="*/ 0 60000 65536"/>
                  <a:gd name="T14" fmla="*/ 0 60000 65536"/>
                  <a:gd name="T15" fmla="*/ 0 60000 65536"/>
                  <a:gd name="T16" fmla="*/ 0 60000 65536"/>
                  <a:gd name="T17" fmla="*/ 0 60000 65536"/>
                  <a:gd name="T18" fmla="*/ 0 w 52"/>
                  <a:gd name="T19" fmla="*/ 0 h 40"/>
                  <a:gd name="T20" fmla="*/ 52 w 52"/>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52" h="40">
                    <a:moveTo>
                      <a:pt x="40" y="0"/>
                    </a:moveTo>
                    <a:lnTo>
                      <a:pt x="12" y="17"/>
                    </a:lnTo>
                    <a:lnTo>
                      <a:pt x="0" y="39"/>
                    </a:lnTo>
                    <a:lnTo>
                      <a:pt x="51" y="11"/>
                    </a:lnTo>
                    <a:lnTo>
                      <a:pt x="40"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17" name="Freeform 75"/>
              <p:cNvSpPr>
                <a:spLocks/>
              </p:cNvSpPr>
              <p:nvPr/>
            </p:nvSpPr>
            <p:spPr bwMode="auto">
              <a:xfrm>
                <a:off x="2999" y="2951"/>
                <a:ext cx="29" cy="34"/>
              </a:xfrm>
              <a:custGeom>
                <a:avLst/>
                <a:gdLst>
                  <a:gd name="T0" fmla="*/ 28 w 29"/>
                  <a:gd name="T1" fmla="*/ 16 h 34"/>
                  <a:gd name="T2" fmla="*/ 11 w 29"/>
                  <a:gd name="T3" fmla="*/ 0 h 34"/>
                  <a:gd name="T4" fmla="*/ 11 w 29"/>
                  <a:gd name="T5" fmla="*/ 6 h 34"/>
                  <a:gd name="T6" fmla="*/ 0 w 29"/>
                  <a:gd name="T7" fmla="*/ 33 h 34"/>
                  <a:gd name="T8" fmla="*/ 28 w 29"/>
                  <a:gd name="T9" fmla="*/ 16 h 34"/>
                  <a:gd name="T10" fmla="*/ 28 w 29"/>
                  <a:gd name="T11" fmla="*/ 16 h 34"/>
                  <a:gd name="T12" fmla="*/ 0 60000 65536"/>
                  <a:gd name="T13" fmla="*/ 0 60000 65536"/>
                  <a:gd name="T14" fmla="*/ 0 60000 65536"/>
                  <a:gd name="T15" fmla="*/ 0 60000 65536"/>
                  <a:gd name="T16" fmla="*/ 0 60000 65536"/>
                  <a:gd name="T17" fmla="*/ 0 60000 65536"/>
                  <a:gd name="T18" fmla="*/ 0 w 29"/>
                  <a:gd name="T19" fmla="*/ 0 h 34"/>
                  <a:gd name="T20" fmla="*/ 29 w 29"/>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29" h="34">
                    <a:moveTo>
                      <a:pt x="28" y="16"/>
                    </a:moveTo>
                    <a:lnTo>
                      <a:pt x="11" y="0"/>
                    </a:lnTo>
                    <a:lnTo>
                      <a:pt x="11" y="6"/>
                    </a:lnTo>
                    <a:lnTo>
                      <a:pt x="0" y="33"/>
                    </a:lnTo>
                    <a:lnTo>
                      <a:pt x="28" y="16"/>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0818" name="Freeform 76"/>
              <p:cNvSpPr>
                <a:spLocks/>
              </p:cNvSpPr>
              <p:nvPr/>
            </p:nvSpPr>
            <p:spPr bwMode="auto">
              <a:xfrm>
                <a:off x="2999" y="2951"/>
                <a:ext cx="29" cy="34"/>
              </a:xfrm>
              <a:custGeom>
                <a:avLst/>
                <a:gdLst>
                  <a:gd name="T0" fmla="*/ 28 w 29"/>
                  <a:gd name="T1" fmla="*/ 16 h 34"/>
                  <a:gd name="T2" fmla="*/ 11 w 29"/>
                  <a:gd name="T3" fmla="*/ 0 h 34"/>
                  <a:gd name="T4" fmla="*/ 11 w 29"/>
                  <a:gd name="T5" fmla="*/ 6 h 34"/>
                  <a:gd name="T6" fmla="*/ 0 w 29"/>
                  <a:gd name="T7" fmla="*/ 33 h 34"/>
                  <a:gd name="T8" fmla="*/ 28 w 29"/>
                  <a:gd name="T9" fmla="*/ 16 h 34"/>
                  <a:gd name="T10" fmla="*/ 0 60000 65536"/>
                  <a:gd name="T11" fmla="*/ 0 60000 65536"/>
                  <a:gd name="T12" fmla="*/ 0 60000 65536"/>
                  <a:gd name="T13" fmla="*/ 0 60000 65536"/>
                  <a:gd name="T14" fmla="*/ 0 60000 65536"/>
                  <a:gd name="T15" fmla="*/ 0 w 29"/>
                  <a:gd name="T16" fmla="*/ 0 h 34"/>
                  <a:gd name="T17" fmla="*/ 29 w 29"/>
                  <a:gd name="T18" fmla="*/ 34 h 34"/>
                </a:gdLst>
                <a:ahLst/>
                <a:cxnLst>
                  <a:cxn ang="T10">
                    <a:pos x="T0" y="T1"/>
                  </a:cxn>
                  <a:cxn ang="T11">
                    <a:pos x="T2" y="T3"/>
                  </a:cxn>
                  <a:cxn ang="T12">
                    <a:pos x="T4" y="T5"/>
                  </a:cxn>
                  <a:cxn ang="T13">
                    <a:pos x="T6" y="T7"/>
                  </a:cxn>
                  <a:cxn ang="T14">
                    <a:pos x="T8" y="T9"/>
                  </a:cxn>
                </a:cxnLst>
                <a:rect l="T15" t="T16" r="T17" b="T18"/>
                <a:pathLst>
                  <a:path w="29" h="34">
                    <a:moveTo>
                      <a:pt x="28" y="16"/>
                    </a:moveTo>
                    <a:lnTo>
                      <a:pt x="11" y="0"/>
                    </a:lnTo>
                    <a:lnTo>
                      <a:pt x="11" y="6"/>
                    </a:lnTo>
                    <a:lnTo>
                      <a:pt x="0" y="33"/>
                    </a:lnTo>
                    <a:lnTo>
                      <a:pt x="28" y="16"/>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grpSp>
        <p:sp>
          <p:nvSpPr>
            <p:cNvPr id="30784" name="Freeform 77"/>
            <p:cNvSpPr>
              <a:spLocks/>
            </p:cNvSpPr>
            <p:nvPr/>
          </p:nvSpPr>
          <p:spPr bwMode="auto">
            <a:xfrm>
              <a:off x="2965" y="2811"/>
              <a:ext cx="86" cy="56"/>
            </a:xfrm>
            <a:custGeom>
              <a:avLst/>
              <a:gdLst>
                <a:gd name="T0" fmla="*/ 85 w 86"/>
                <a:gd name="T1" fmla="*/ 11 h 56"/>
                <a:gd name="T2" fmla="*/ 85 w 86"/>
                <a:gd name="T3" fmla="*/ 0 h 56"/>
                <a:gd name="T4" fmla="*/ 79 w 86"/>
                <a:gd name="T5" fmla="*/ 11 h 56"/>
                <a:gd name="T6" fmla="*/ 68 w 86"/>
                <a:gd name="T7" fmla="*/ 28 h 56"/>
                <a:gd name="T8" fmla="*/ 28 w 86"/>
                <a:gd name="T9" fmla="*/ 33 h 56"/>
                <a:gd name="T10" fmla="*/ 0 w 86"/>
                <a:gd name="T11" fmla="*/ 17 h 56"/>
                <a:gd name="T12" fmla="*/ 0 w 86"/>
                <a:gd name="T13" fmla="*/ 28 h 56"/>
                <a:gd name="T14" fmla="*/ 6 w 86"/>
                <a:gd name="T15" fmla="*/ 33 h 56"/>
                <a:gd name="T16" fmla="*/ 39 w 86"/>
                <a:gd name="T17" fmla="*/ 55 h 56"/>
                <a:gd name="T18" fmla="*/ 73 w 86"/>
                <a:gd name="T19" fmla="*/ 33 h 56"/>
                <a:gd name="T20" fmla="*/ 79 w 86"/>
                <a:gd name="T21" fmla="*/ 28 h 56"/>
                <a:gd name="T22" fmla="*/ 85 w 86"/>
                <a:gd name="T23" fmla="*/ 11 h 56"/>
                <a:gd name="T24" fmla="*/ 85 w 86"/>
                <a:gd name="T25" fmla="*/ 1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6"/>
                <a:gd name="T41" fmla="*/ 86 w 86"/>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6">
                  <a:moveTo>
                    <a:pt x="85" y="11"/>
                  </a:moveTo>
                  <a:lnTo>
                    <a:pt x="85" y="0"/>
                  </a:lnTo>
                  <a:lnTo>
                    <a:pt x="79" y="11"/>
                  </a:lnTo>
                  <a:lnTo>
                    <a:pt x="68" y="28"/>
                  </a:lnTo>
                  <a:lnTo>
                    <a:pt x="28" y="33"/>
                  </a:lnTo>
                  <a:lnTo>
                    <a:pt x="0" y="17"/>
                  </a:lnTo>
                  <a:lnTo>
                    <a:pt x="0" y="28"/>
                  </a:lnTo>
                  <a:lnTo>
                    <a:pt x="6" y="33"/>
                  </a:lnTo>
                  <a:lnTo>
                    <a:pt x="39" y="55"/>
                  </a:lnTo>
                  <a:lnTo>
                    <a:pt x="73" y="33"/>
                  </a:lnTo>
                  <a:lnTo>
                    <a:pt x="79" y="28"/>
                  </a:lnTo>
                  <a:lnTo>
                    <a:pt x="85" y="11"/>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85" name="Freeform 78"/>
            <p:cNvSpPr>
              <a:spLocks/>
            </p:cNvSpPr>
            <p:nvPr/>
          </p:nvSpPr>
          <p:spPr bwMode="auto">
            <a:xfrm>
              <a:off x="2875" y="3099"/>
              <a:ext cx="412" cy="434"/>
            </a:xfrm>
            <a:custGeom>
              <a:avLst/>
              <a:gdLst>
                <a:gd name="T0" fmla="*/ 67 w 412"/>
                <a:gd name="T1" fmla="*/ 395 h 434"/>
                <a:gd name="T2" fmla="*/ 112 w 412"/>
                <a:gd name="T3" fmla="*/ 367 h 434"/>
                <a:gd name="T4" fmla="*/ 163 w 412"/>
                <a:gd name="T5" fmla="*/ 334 h 434"/>
                <a:gd name="T6" fmla="*/ 163 w 412"/>
                <a:gd name="T7" fmla="*/ 329 h 434"/>
                <a:gd name="T8" fmla="*/ 146 w 412"/>
                <a:gd name="T9" fmla="*/ 318 h 434"/>
                <a:gd name="T10" fmla="*/ 146 w 412"/>
                <a:gd name="T11" fmla="*/ 312 h 434"/>
                <a:gd name="T12" fmla="*/ 175 w 412"/>
                <a:gd name="T13" fmla="*/ 318 h 434"/>
                <a:gd name="T14" fmla="*/ 242 w 412"/>
                <a:gd name="T15" fmla="*/ 334 h 434"/>
                <a:gd name="T16" fmla="*/ 293 w 412"/>
                <a:gd name="T17" fmla="*/ 318 h 434"/>
                <a:gd name="T18" fmla="*/ 293 w 412"/>
                <a:gd name="T19" fmla="*/ 318 h 434"/>
                <a:gd name="T20" fmla="*/ 259 w 412"/>
                <a:gd name="T21" fmla="*/ 340 h 434"/>
                <a:gd name="T22" fmla="*/ 270 w 412"/>
                <a:gd name="T23" fmla="*/ 373 h 434"/>
                <a:gd name="T24" fmla="*/ 287 w 412"/>
                <a:gd name="T25" fmla="*/ 378 h 434"/>
                <a:gd name="T26" fmla="*/ 321 w 412"/>
                <a:gd name="T27" fmla="*/ 362 h 434"/>
                <a:gd name="T28" fmla="*/ 344 w 412"/>
                <a:gd name="T29" fmla="*/ 329 h 434"/>
                <a:gd name="T30" fmla="*/ 349 w 412"/>
                <a:gd name="T31" fmla="*/ 312 h 434"/>
                <a:gd name="T32" fmla="*/ 349 w 412"/>
                <a:gd name="T33" fmla="*/ 296 h 434"/>
                <a:gd name="T34" fmla="*/ 338 w 412"/>
                <a:gd name="T35" fmla="*/ 307 h 434"/>
                <a:gd name="T36" fmla="*/ 332 w 412"/>
                <a:gd name="T37" fmla="*/ 307 h 434"/>
                <a:gd name="T38" fmla="*/ 332 w 412"/>
                <a:gd name="T39" fmla="*/ 301 h 434"/>
                <a:gd name="T40" fmla="*/ 349 w 412"/>
                <a:gd name="T41" fmla="*/ 291 h 434"/>
                <a:gd name="T42" fmla="*/ 366 w 412"/>
                <a:gd name="T43" fmla="*/ 247 h 434"/>
                <a:gd name="T44" fmla="*/ 361 w 412"/>
                <a:gd name="T45" fmla="*/ 225 h 434"/>
                <a:gd name="T46" fmla="*/ 361 w 412"/>
                <a:gd name="T47" fmla="*/ 214 h 434"/>
                <a:gd name="T48" fmla="*/ 321 w 412"/>
                <a:gd name="T49" fmla="*/ 186 h 434"/>
                <a:gd name="T50" fmla="*/ 321 w 412"/>
                <a:gd name="T51" fmla="*/ 181 h 434"/>
                <a:gd name="T52" fmla="*/ 338 w 412"/>
                <a:gd name="T53" fmla="*/ 192 h 434"/>
                <a:gd name="T54" fmla="*/ 361 w 412"/>
                <a:gd name="T55" fmla="*/ 197 h 434"/>
                <a:gd name="T56" fmla="*/ 383 w 412"/>
                <a:gd name="T57" fmla="*/ 197 h 434"/>
                <a:gd name="T58" fmla="*/ 411 w 412"/>
                <a:gd name="T59" fmla="*/ 170 h 434"/>
                <a:gd name="T60" fmla="*/ 400 w 412"/>
                <a:gd name="T61" fmla="*/ 137 h 434"/>
                <a:gd name="T62" fmla="*/ 372 w 412"/>
                <a:gd name="T63" fmla="*/ 110 h 434"/>
                <a:gd name="T64" fmla="*/ 321 w 412"/>
                <a:gd name="T65" fmla="*/ 77 h 434"/>
                <a:gd name="T66" fmla="*/ 361 w 412"/>
                <a:gd name="T67" fmla="*/ 82 h 434"/>
                <a:gd name="T68" fmla="*/ 394 w 412"/>
                <a:gd name="T69" fmla="*/ 71 h 434"/>
                <a:gd name="T70" fmla="*/ 400 w 412"/>
                <a:gd name="T71" fmla="*/ 66 h 434"/>
                <a:gd name="T72" fmla="*/ 400 w 412"/>
                <a:gd name="T73" fmla="*/ 38 h 434"/>
                <a:gd name="T74" fmla="*/ 394 w 412"/>
                <a:gd name="T75" fmla="*/ 11 h 434"/>
                <a:gd name="T76" fmla="*/ 377 w 412"/>
                <a:gd name="T77" fmla="*/ 0 h 434"/>
                <a:gd name="T78" fmla="*/ 304 w 412"/>
                <a:gd name="T79" fmla="*/ 5 h 434"/>
                <a:gd name="T80" fmla="*/ 225 w 412"/>
                <a:gd name="T81" fmla="*/ 33 h 434"/>
                <a:gd name="T82" fmla="*/ 220 w 412"/>
                <a:gd name="T83" fmla="*/ 33 h 434"/>
                <a:gd name="T84" fmla="*/ 208 w 412"/>
                <a:gd name="T85" fmla="*/ 44 h 434"/>
                <a:gd name="T86" fmla="*/ 180 w 412"/>
                <a:gd name="T87" fmla="*/ 99 h 434"/>
                <a:gd name="T88" fmla="*/ 163 w 412"/>
                <a:gd name="T89" fmla="*/ 153 h 434"/>
                <a:gd name="T90" fmla="*/ 152 w 412"/>
                <a:gd name="T91" fmla="*/ 208 h 434"/>
                <a:gd name="T92" fmla="*/ 146 w 412"/>
                <a:gd name="T93" fmla="*/ 269 h 434"/>
                <a:gd name="T94" fmla="*/ 135 w 412"/>
                <a:gd name="T95" fmla="*/ 269 h 434"/>
                <a:gd name="T96" fmla="*/ 135 w 412"/>
                <a:gd name="T97" fmla="*/ 252 h 434"/>
                <a:gd name="T98" fmla="*/ 96 w 412"/>
                <a:gd name="T99" fmla="*/ 280 h 434"/>
                <a:gd name="T100" fmla="*/ 22 w 412"/>
                <a:gd name="T101" fmla="*/ 334 h 434"/>
                <a:gd name="T102" fmla="*/ 5 w 412"/>
                <a:gd name="T103" fmla="*/ 373 h 434"/>
                <a:gd name="T104" fmla="*/ 0 w 412"/>
                <a:gd name="T105" fmla="*/ 433 h 434"/>
                <a:gd name="T106" fmla="*/ 67 w 412"/>
                <a:gd name="T107" fmla="*/ 395 h 434"/>
                <a:gd name="T108" fmla="*/ 67 w 412"/>
                <a:gd name="T109" fmla="*/ 395 h 4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12"/>
                <a:gd name="T166" fmla="*/ 0 h 434"/>
                <a:gd name="T167" fmla="*/ 412 w 412"/>
                <a:gd name="T168" fmla="*/ 434 h 4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12" h="434">
                  <a:moveTo>
                    <a:pt x="67" y="395"/>
                  </a:moveTo>
                  <a:lnTo>
                    <a:pt x="112" y="367"/>
                  </a:lnTo>
                  <a:lnTo>
                    <a:pt x="163" y="334"/>
                  </a:lnTo>
                  <a:lnTo>
                    <a:pt x="163" y="329"/>
                  </a:lnTo>
                  <a:lnTo>
                    <a:pt x="146" y="318"/>
                  </a:lnTo>
                  <a:lnTo>
                    <a:pt x="146" y="312"/>
                  </a:lnTo>
                  <a:lnTo>
                    <a:pt x="175" y="318"/>
                  </a:lnTo>
                  <a:lnTo>
                    <a:pt x="242" y="334"/>
                  </a:lnTo>
                  <a:lnTo>
                    <a:pt x="293" y="318"/>
                  </a:lnTo>
                  <a:lnTo>
                    <a:pt x="259" y="340"/>
                  </a:lnTo>
                  <a:lnTo>
                    <a:pt x="270" y="373"/>
                  </a:lnTo>
                  <a:lnTo>
                    <a:pt x="287" y="378"/>
                  </a:lnTo>
                  <a:lnTo>
                    <a:pt x="321" y="362"/>
                  </a:lnTo>
                  <a:lnTo>
                    <a:pt x="344" y="329"/>
                  </a:lnTo>
                  <a:lnTo>
                    <a:pt x="349" y="312"/>
                  </a:lnTo>
                  <a:lnTo>
                    <a:pt x="349" y="296"/>
                  </a:lnTo>
                  <a:lnTo>
                    <a:pt x="338" y="307"/>
                  </a:lnTo>
                  <a:lnTo>
                    <a:pt x="332" y="307"/>
                  </a:lnTo>
                  <a:lnTo>
                    <a:pt x="332" y="301"/>
                  </a:lnTo>
                  <a:lnTo>
                    <a:pt x="349" y="291"/>
                  </a:lnTo>
                  <a:lnTo>
                    <a:pt x="366" y="247"/>
                  </a:lnTo>
                  <a:lnTo>
                    <a:pt x="361" y="225"/>
                  </a:lnTo>
                  <a:lnTo>
                    <a:pt x="361" y="214"/>
                  </a:lnTo>
                  <a:lnTo>
                    <a:pt x="321" y="186"/>
                  </a:lnTo>
                  <a:lnTo>
                    <a:pt x="321" y="181"/>
                  </a:lnTo>
                  <a:lnTo>
                    <a:pt x="338" y="192"/>
                  </a:lnTo>
                  <a:lnTo>
                    <a:pt x="361" y="197"/>
                  </a:lnTo>
                  <a:lnTo>
                    <a:pt x="383" y="197"/>
                  </a:lnTo>
                  <a:lnTo>
                    <a:pt x="411" y="170"/>
                  </a:lnTo>
                  <a:lnTo>
                    <a:pt x="400" y="137"/>
                  </a:lnTo>
                  <a:lnTo>
                    <a:pt x="372" y="110"/>
                  </a:lnTo>
                  <a:lnTo>
                    <a:pt x="321" y="77"/>
                  </a:lnTo>
                  <a:lnTo>
                    <a:pt x="361" y="82"/>
                  </a:lnTo>
                  <a:lnTo>
                    <a:pt x="394" y="71"/>
                  </a:lnTo>
                  <a:lnTo>
                    <a:pt x="400" y="66"/>
                  </a:lnTo>
                  <a:lnTo>
                    <a:pt x="400" y="38"/>
                  </a:lnTo>
                  <a:lnTo>
                    <a:pt x="394" y="11"/>
                  </a:lnTo>
                  <a:lnTo>
                    <a:pt x="377" y="0"/>
                  </a:lnTo>
                  <a:lnTo>
                    <a:pt x="304" y="5"/>
                  </a:lnTo>
                  <a:lnTo>
                    <a:pt x="225" y="33"/>
                  </a:lnTo>
                  <a:lnTo>
                    <a:pt x="220" y="33"/>
                  </a:lnTo>
                  <a:lnTo>
                    <a:pt x="208" y="44"/>
                  </a:lnTo>
                  <a:lnTo>
                    <a:pt x="180" y="99"/>
                  </a:lnTo>
                  <a:lnTo>
                    <a:pt x="163" y="153"/>
                  </a:lnTo>
                  <a:lnTo>
                    <a:pt x="152" y="208"/>
                  </a:lnTo>
                  <a:lnTo>
                    <a:pt x="146" y="269"/>
                  </a:lnTo>
                  <a:lnTo>
                    <a:pt x="135" y="269"/>
                  </a:lnTo>
                  <a:lnTo>
                    <a:pt x="135" y="252"/>
                  </a:lnTo>
                  <a:lnTo>
                    <a:pt x="96" y="280"/>
                  </a:lnTo>
                  <a:lnTo>
                    <a:pt x="22" y="334"/>
                  </a:lnTo>
                  <a:lnTo>
                    <a:pt x="5" y="373"/>
                  </a:lnTo>
                  <a:lnTo>
                    <a:pt x="0" y="433"/>
                  </a:lnTo>
                  <a:lnTo>
                    <a:pt x="67" y="395"/>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86" name="Freeform 79"/>
            <p:cNvSpPr>
              <a:spLocks/>
            </p:cNvSpPr>
            <p:nvPr/>
          </p:nvSpPr>
          <p:spPr bwMode="auto">
            <a:xfrm>
              <a:off x="2942" y="3088"/>
              <a:ext cx="357" cy="418"/>
            </a:xfrm>
            <a:custGeom>
              <a:avLst/>
              <a:gdLst>
                <a:gd name="T0" fmla="*/ 23 w 357"/>
                <a:gd name="T1" fmla="*/ 411 h 418"/>
                <a:gd name="T2" fmla="*/ 102 w 357"/>
                <a:gd name="T3" fmla="*/ 351 h 418"/>
                <a:gd name="T4" fmla="*/ 136 w 357"/>
                <a:gd name="T5" fmla="*/ 356 h 418"/>
                <a:gd name="T6" fmla="*/ 175 w 357"/>
                <a:gd name="T7" fmla="*/ 356 h 418"/>
                <a:gd name="T8" fmla="*/ 175 w 357"/>
                <a:gd name="T9" fmla="*/ 384 h 418"/>
                <a:gd name="T10" fmla="*/ 192 w 357"/>
                <a:gd name="T11" fmla="*/ 395 h 418"/>
                <a:gd name="T12" fmla="*/ 254 w 357"/>
                <a:gd name="T13" fmla="*/ 395 h 418"/>
                <a:gd name="T14" fmla="*/ 294 w 357"/>
                <a:gd name="T15" fmla="*/ 323 h 418"/>
                <a:gd name="T16" fmla="*/ 294 w 357"/>
                <a:gd name="T17" fmla="*/ 274 h 418"/>
                <a:gd name="T18" fmla="*/ 299 w 357"/>
                <a:gd name="T19" fmla="*/ 241 h 418"/>
                <a:gd name="T20" fmla="*/ 316 w 357"/>
                <a:gd name="T21" fmla="*/ 236 h 418"/>
                <a:gd name="T22" fmla="*/ 356 w 357"/>
                <a:gd name="T23" fmla="*/ 170 h 418"/>
                <a:gd name="T24" fmla="*/ 322 w 357"/>
                <a:gd name="T25" fmla="*/ 115 h 418"/>
                <a:gd name="T26" fmla="*/ 339 w 357"/>
                <a:gd name="T27" fmla="*/ 104 h 418"/>
                <a:gd name="T28" fmla="*/ 344 w 357"/>
                <a:gd name="T29" fmla="*/ 60 h 418"/>
                <a:gd name="T30" fmla="*/ 322 w 357"/>
                <a:gd name="T31" fmla="*/ 0 h 418"/>
                <a:gd name="T32" fmla="*/ 271 w 357"/>
                <a:gd name="T33" fmla="*/ 0 h 418"/>
                <a:gd name="T34" fmla="*/ 164 w 357"/>
                <a:gd name="T35" fmla="*/ 22 h 418"/>
                <a:gd name="T36" fmla="*/ 130 w 357"/>
                <a:gd name="T37" fmla="*/ 49 h 418"/>
                <a:gd name="T38" fmla="*/ 113 w 357"/>
                <a:gd name="T39" fmla="*/ 77 h 418"/>
                <a:gd name="T40" fmla="*/ 96 w 357"/>
                <a:gd name="T41" fmla="*/ 115 h 418"/>
                <a:gd name="T42" fmla="*/ 85 w 357"/>
                <a:gd name="T43" fmla="*/ 170 h 418"/>
                <a:gd name="T44" fmla="*/ 79 w 357"/>
                <a:gd name="T45" fmla="*/ 203 h 418"/>
                <a:gd name="T46" fmla="*/ 74 w 357"/>
                <a:gd name="T47" fmla="*/ 230 h 418"/>
                <a:gd name="T48" fmla="*/ 68 w 357"/>
                <a:gd name="T49" fmla="*/ 280 h 418"/>
                <a:gd name="T50" fmla="*/ 85 w 357"/>
                <a:gd name="T51" fmla="*/ 258 h 418"/>
                <a:gd name="T52" fmla="*/ 91 w 357"/>
                <a:gd name="T53" fmla="*/ 197 h 418"/>
                <a:gd name="T54" fmla="*/ 113 w 357"/>
                <a:gd name="T55" fmla="*/ 110 h 418"/>
                <a:gd name="T56" fmla="*/ 153 w 357"/>
                <a:gd name="T57" fmla="*/ 44 h 418"/>
                <a:gd name="T58" fmla="*/ 237 w 357"/>
                <a:gd name="T59" fmla="*/ 16 h 418"/>
                <a:gd name="T60" fmla="*/ 322 w 357"/>
                <a:gd name="T61" fmla="*/ 16 h 418"/>
                <a:gd name="T62" fmla="*/ 333 w 357"/>
                <a:gd name="T63" fmla="*/ 77 h 418"/>
                <a:gd name="T64" fmla="*/ 294 w 357"/>
                <a:gd name="T65" fmla="*/ 93 h 418"/>
                <a:gd name="T66" fmla="*/ 277 w 357"/>
                <a:gd name="T67" fmla="*/ 104 h 418"/>
                <a:gd name="T68" fmla="*/ 316 w 357"/>
                <a:gd name="T69" fmla="*/ 132 h 418"/>
                <a:gd name="T70" fmla="*/ 339 w 357"/>
                <a:gd name="T71" fmla="*/ 164 h 418"/>
                <a:gd name="T72" fmla="*/ 327 w 357"/>
                <a:gd name="T73" fmla="*/ 197 h 418"/>
                <a:gd name="T74" fmla="*/ 288 w 357"/>
                <a:gd name="T75" fmla="*/ 208 h 418"/>
                <a:gd name="T76" fmla="*/ 254 w 357"/>
                <a:gd name="T77" fmla="*/ 197 h 418"/>
                <a:gd name="T78" fmla="*/ 282 w 357"/>
                <a:gd name="T79" fmla="*/ 219 h 418"/>
                <a:gd name="T80" fmla="*/ 294 w 357"/>
                <a:gd name="T81" fmla="*/ 252 h 418"/>
                <a:gd name="T82" fmla="*/ 282 w 357"/>
                <a:gd name="T83" fmla="*/ 296 h 418"/>
                <a:gd name="T84" fmla="*/ 265 w 357"/>
                <a:gd name="T85" fmla="*/ 318 h 418"/>
                <a:gd name="T86" fmla="*/ 282 w 357"/>
                <a:gd name="T87" fmla="*/ 307 h 418"/>
                <a:gd name="T88" fmla="*/ 277 w 357"/>
                <a:gd name="T89" fmla="*/ 340 h 418"/>
                <a:gd name="T90" fmla="*/ 220 w 357"/>
                <a:gd name="T91" fmla="*/ 389 h 418"/>
                <a:gd name="T92" fmla="*/ 192 w 357"/>
                <a:gd name="T93" fmla="*/ 351 h 418"/>
                <a:gd name="T94" fmla="*/ 226 w 357"/>
                <a:gd name="T95" fmla="*/ 329 h 418"/>
                <a:gd name="T96" fmla="*/ 141 w 357"/>
                <a:gd name="T97" fmla="*/ 340 h 418"/>
                <a:gd name="T98" fmla="*/ 91 w 357"/>
                <a:gd name="T99" fmla="*/ 323 h 418"/>
                <a:gd name="T100" fmla="*/ 79 w 357"/>
                <a:gd name="T101" fmla="*/ 329 h 418"/>
                <a:gd name="T102" fmla="*/ 96 w 357"/>
                <a:gd name="T103" fmla="*/ 345 h 418"/>
                <a:gd name="T104" fmla="*/ 0 w 357"/>
                <a:gd name="T105" fmla="*/ 406 h 418"/>
                <a:gd name="T106" fmla="*/ 12 w 357"/>
                <a:gd name="T107" fmla="*/ 417 h 4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57"/>
                <a:gd name="T163" fmla="*/ 0 h 418"/>
                <a:gd name="T164" fmla="*/ 357 w 357"/>
                <a:gd name="T165" fmla="*/ 418 h 4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57" h="418">
                  <a:moveTo>
                    <a:pt x="12" y="417"/>
                  </a:moveTo>
                  <a:lnTo>
                    <a:pt x="23" y="411"/>
                  </a:lnTo>
                  <a:lnTo>
                    <a:pt x="62" y="384"/>
                  </a:lnTo>
                  <a:lnTo>
                    <a:pt x="102" y="351"/>
                  </a:lnTo>
                  <a:lnTo>
                    <a:pt x="119" y="351"/>
                  </a:lnTo>
                  <a:lnTo>
                    <a:pt x="136" y="356"/>
                  </a:lnTo>
                  <a:lnTo>
                    <a:pt x="153" y="356"/>
                  </a:lnTo>
                  <a:lnTo>
                    <a:pt x="175" y="356"/>
                  </a:lnTo>
                  <a:lnTo>
                    <a:pt x="175" y="367"/>
                  </a:lnTo>
                  <a:lnTo>
                    <a:pt x="175" y="384"/>
                  </a:lnTo>
                  <a:lnTo>
                    <a:pt x="181" y="384"/>
                  </a:lnTo>
                  <a:lnTo>
                    <a:pt x="192" y="395"/>
                  </a:lnTo>
                  <a:lnTo>
                    <a:pt x="203" y="400"/>
                  </a:lnTo>
                  <a:lnTo>
                    <a:pt x="254" y="395"/>
                  </a:lnTo>
                  <a:lnTo>
                    <a:pt x="288" y="351"/>
                  </a:lnTo>
                  <a:lnTo>
                    <a:pt x="294" y="323"/>
                  </a:lnTo>
                  <a:lnTo>
                    <a:pt x="294" y="291"/>
                  </a:lnTo>
                  <a:lnTo>
                    <a:pt x="294" y="274"/>
                  </a:lnTo>
                  <a:lnTo>
                    <a:pt x="299" y="258"/>
                  </a:lnTo>
                  <a:lnTo>
                    <a:pt x="299" y="241"/>
                  </a:lnTo>
                  <a:lnTo>
                    <a:pt x="299" y="236"/>
                  </a:lnTo>
                  <a:lnTo>
                    <a:pt x="316" y="236"/>
                  </a:lnTo>
                  <a:lnTo>
                    <a:pt x="344" y="208"/>
                  </a:lnTo>
                  <a:lnTo>
                    <a:pt x="356" y="170"/>
                  </a:lnTo>
                  <a:lnTo>
                    <a:pt x="339" y="132"/>
                  </a:lnTo>
                  <a:lnTo>
                    <a:pt x="322" y="115"/>
                  </a:lnTo>
                  <a:lnTo>
                    <a:pt x="322" y="110"/>
                  </a:lnTo>
                  <a:lnTo>
                    <a:pt x="339" y="104"/>
                  </a:lnTo>
                  <a:lnTo>
                    <a:pt x="339" y="77"/>
                  </a:lnTo>
                  <a:lnTo>
                    <a:pt x="344" y="60"/>
                  </a:lnTo>
                  <a:lnTo>
                    <a:pt x="339" y="16"/>
                  </a:lnTo>
                  <a:lnTo>
                    <a:pt x="322" y="0"/>
                  </a:lnTo>
                  <a:lnTo>
                    <a:pt x="294" y="0"/>
                  </a:lnTo>
                  <a:lnTo>
                    <a:pt x="271" y="0"/>
                  </a:lnTo>
                  <a:lnTo>
                    <a:pt x="192" y="22"/>
                  </a:lnTo>
                  <a:lnTo>
                    <a:pt x="164" y="22"/>
                  </a:lnTo>
                  <a:lnTo>
                    <a:pt x="141" y="38"/>
                  </a:lnTo>
                  <a:lnTo>
                    <a:pt x="130" y="49"/>
                  </a:lnTo>
                  <a:lnTo>
                    <a:pt x="119" y="66"/>
                  </a:lnTo>
                  <a:lnTo>
                    <a:pt x="113" y="77"/>
                  </a:lnTo>
                  <a:lnTo>
                    <a:pt x="108" y="99"/>
                  </a:lnTo>
                  <a:lnTo>
                    <a:pt x="96" y="115"/>
                  </a:lnTo>
                  <a:lnTo>
                    <a:pt x="91" y="148"/>
                  </a:lnTo>
                  <a:lnTo>
                    <a:pt x="85" y="170"/>
                  </a:lnTo>
                  <a:lnTo>
                    <a:pt x="79" y="186"/>
                  </a:lnTo>
                  <a:lnTo>
                    <a:pt x="79" y="203"/>
                  </a:lnTo>
                  <a:lnTo>
                    <a:pt x="74" y="219"/>
                  </a:lnTo>
                  <a:lnTo>
                    <a:pt x="74" y="230"/>
                  </a:lnTo>
                  <a:lnTo>
                    <a:pt x="68" y="258"/>
                  </a:lnTo>
                  <a:lnTo>
                    <a:pt x="68" y="280"/>
                  </a:lnTo>
                  <a:lnTo>
                    <a:pt x="79" y="280"/>
                  </a:lnTo>
                  <a:lnTo>
                    <a:pt x="85" y="258"/>
                  </a:lnTo>
                  <a:lnTo>
                    <a:pt x="85" y="230"/>
                  </a:lnTo>
                  <a:lnTo>
                    <a:pt x="91" y="197"/>
                  </a:lnTo>
                  <a:lnTo>
                    <a:pt x="96" y="159"/>
                  </a:lnTo>
                  <a:lnTo>
                    <a:pt x="113" y="110"/>
                  </a:lnTo>
                  <a:lnTo>
                    <a:pt x="141" y="55"/>
                  </a:lnTo>
                  <a:lnTo>
                    <a:pt x="153" y="44"/>
                  </a:lnTo>
                  <a:lnTo>
                    <a:pt x="158" y="44"/>
                  </a:lnTo>
                  <a:lnTo>
                    <a:pt x="237" y="16"/>
                  </a:lnTo>
                  <a:lnTo>
                    <a:pt x="310" y="11"/>
                  </a:lnTo>
                  <a:lnTo>
                    <a:pt x="322" y="16"/>
                  </a:lnTo>
                  <a:lnTo>
                    <a:pt x="333" y="44"/>
                  </a:lnTo>
                  <a:lnTo>
                    <a:pt x="333" y="77"/>
                  </a:lnTo>
                  <a:lnTo>
                    <a:pt x="327" y="82"/>
                  </a:lnTo>
                  <a:lnTo>
                    <a:pt x="294" y="93"/>
                  </a:lnTo>
                  <a:lnTo>
                    <a:pt x="254" y="88"/>
                  </a:lnTo>
                  <a:lnTo>
                    <a:pt x="277" y="104"/>
                  </a:lnTo>
                  <a:lnTo>
                    <a:pt x="294" y="115"/>
                  </a:lnTo>
                  <a:lnTo>
                    <a:pt x="316" y="132"/>
                  </a:lnTo>
                  <a:lnTo>
                    <a:pt x="333" y="148"/>
                  </a:lnTo>
                  <a:lnTo>
                    <a:pt x="339" y="164"/>
                  </a:lnTo>
                  <a:lnTo>
                    <a:pt x="339" y="181"/>
                  </a:lnTo>
                  <a:lnTo>
                    <a:pt x="327" y="197"/>
                  </a:lnTo>
                  <a:lnTo>
                    <a:pt x="316" y="208"/>
                  </a:lnTo>
                  <a:lnTo>
                    <a:pt x="288" y="208"/>
                  </a:lnTo>
                  <a:lnTo>
                    <a:pt x="254" y="192"/>
                  </a:lnTo>
                  <a:lnTo>
                    <a:pt x="254" y="197"/>
                  </a:lnTo>
                  <a:lnTo>
                    <a:pt x="271" y="208"/>
                  </a:lnTo>
                  <a:lnTo>
                    <a:pt x="282" y="219"/>
                  </a:lnTo>
                  <a:lnTo>
                    <a:pt x="294" y="236"/>
                  </a:lnTo>
                  <a:lnTo>
                    <a:pt x="294" y="252"/>
                  </a:lnTo>
                  <a:lnTo>
                    <a:pt x="294" y="269"/>
                  </a:lnTo>
                  <a:lnTo>
                    <a:pt x="282" y="296"/>
                  </a:lnTo>
                  <a:lnTo>
                    <a:pt x="265" y="312"/>
                  </a:lnTo>
                  <a:lnTo>
                    <a:pt x="265" y="318"/>
                  </a:lnTo>
                  <a:lnTo>
                    <a:pt x="271" y="318"/>
                  </a:lnTo>
                  <a:lnTo>
                    <a:pt x="282" y="307"/>
                  </a:lnTo>
                  <a:lnTo>
                    <a:pt x="282" y="323"/>
                  </a:lnTo>
                  <a:lnTo>
                    <a:pt x="277" y="340"/>
                  </a:lnTo>
                  <a:lnTo>
                    <a:pt x="254" y="373"/>
                  </a:lnTo>
                  <a:lnTo>
                    <a:pt x="220" y="389"/>
                  </a:lnTo>
                  <a:lnTo>
                    <a:pt x="203" y="384"/>
                  </a:lnTo>
                  <a:lnTo>
                    <a:pt x="192" y="351"/>
                  </a:lnTo>
                  <a:lnTo>
                    <a:pt x="226" y="329"/>
                  </a:lnTo>
                  <a:lnTo>
                    <a:pt x="203" y="334"/>
                  </a:lnTo>
                  <a:lnTo>
                    <a:pt x="141" y="340"/>
                  </a:lnTo>
                  <a:lnTo>
                    <a:pt x="91" y="329"/>
                  </a:lnTo>
                  <a:lnTo>
                    <a:pt x="91" y="323"/>
                  </a:lnTo>
                  <a:lnTo>
                    <a:pt x="79" y="323"/>
                  </a:lnTo>
                  <a:lnTo>
                    <a:pt x="79" y="329"/>
                  </a:lnTo>
                  <a:lnTo>
                    <a:pt x="96" y="340"/>
                  </a:lnTo>
                  <a:lnTo>
                    <a:pt x="96" y="345"/>
                  </a:lnTo>
                  <a:lnTo>
                    <a:pt x="51" y="373"/>
                  </a:lnTo>
                  <a:lnTo>
                    <a:pt x="0" y="406"/>
                  </a:lnTo>
                  <a:lnTo>
                    <a:pt x="0" y="417"/>
                  </a:lnTo>
                  <a:lnTo>
                    <a:pt x="12" y="417"/>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87" name="Freeform 80"/>
            <p:cNvSpPr>
              <a:spLocks/>
            </p:cNvSpPr>
            <p:nvPr/>
          </p:nvSpPr>
          <p:spPr bwMode="auto">
            <a:xfrm>
              <a:off x="3134" y="2381"/>
              <a:ext cx="937" cy="1240"/>
            </a:xfrm>
            <a:custGeom>
              <a:avLst/>
              <a:gdLst>
                <a:gd name="T0" fmla="*/ 936 w 937"/>
                <a:gd name="T1" fmla="*/ 603 h 1240"/>
                <a:gd name="T2" fmla="*/ 936 w 937"/>
                <a:gd name="T3" fmla="*/ 0 h 1240"/>
                <a:gd name="T4" fmla="*/ 0 w 937"/>
                <a:gd name="T5" fmla="*/ 0 h 1240"/>
                <a:gd name="T6" fmla="*/ 0 w 937"/>
                <a:gd name="T7" fmla="*/ 733 h 1240"/>
                <a:gd name="T8" fmla="*/ 79 w 937"/>
                <a:gd name="T9" fmla="*/ 712 h 1240"/>
                <a:gd name="T10" fmla="*/ 102 w 937"/>
                <a:gd name="T11" fmla="*/ 712 h 1240"/>
                <a:gd name="T12" fmla="*/ 130 w 937"/>
                <a:gd name="T13" fmla="*/ 712 h 1240"/>
                <a:gd name="T14" fmla="*/ 147 w 937"/>
                <a:gd name="T15" fmla="*/ 733 h 1240"/>
                <a:gd name="T16" fmla="*/ 147 w 937"/>
                <a:gd name="T17" fmla="*/ 782 h 1240"/>
                <a:gd name="T18" fmla="*/ 147 w 937"/>
                <a:gd name="T19" fmla="*/ 815 h 1240"/>
                <a:gd name="T20" fmla="*/ 130 w 937"/>
                <a:gd name="T21" fmla="*/ 820 h 1240"/>
                <a:gd name="T22" fmla="*/ 124 w 937"/>
                <a:gd name="T23" fmla="*/ 826 h 1240"/>
                <a:gd name="T24" fmla="*/ 135 w 937"/>
                <a:gd name="T25" fmla="*/ 842 h 1240"/>
                <a:gd name="T26" fmla="*/ 147 w 937"/>
                <a:gd name="T27" fmla="*/ 858 h 1240"/>
                <a:gd name="T28" fmla="*/ 152 w 937"/>
                <a:gd name="T29" fmla="*/ 886 h 1240"/>
                <a:gd name="T30" fmla="*/ 147 w 937"/>
                <a:gd name="T31" fmla="*/ 913 h 1240"/>
                <a:gd name="T32" fmla="*/ 135 w 937"/>
                <a:gd name="T33" fmla="*/ 929 h 1240"/>
                <a:gd name="T34" fmla="*/ 124 w 937"/>
                <a:gd name="T35" fmla="*/ 945 h 1240"/>
                <a:gd name="T36" fmla="*/ 107 w 937"/>
                <a:gd name="T37" fmla="*/ 945 h 1240"/>
                <a:gd name="T38" fmla="*/ 107 w 937"/>
                <a:gd name="T39" fmla="*/ 951 h 1240"/>
                <a:gd name="T40" fmla="*/ 107 w 937"/>
                <a:gd name="T41" fmla="*/ 967 h 1240"/>
                <a:gd name="T42" fmla="*/ 102 w 937"/>
                <a:gd name="T43" fmla="*/ 983 h 1240"/>
                <a:gd name="T44" fmla="*/ 102 w 937"/>
                <a:gd name="T45" fmla="*/ 1000 h 1240"/>
                <a:gd name="T46" fmla="*/ 102 w 937"/>
                <a:gd name="T47" fmla="*/ 1016 h 1240"/>
                <a:gd name="T48" fmla="*/ 102 w 937"/>
                <a:gd name="T49" fmla="*/ 1038 h 1240"/>
                <a:gd name="T50" fmla="*/ 96 w 937"/>
                <a:gd name="T51" fmla="*/ 1059 h 1240"/>
                <a:gd name="T52" fmla="*/ 62 w 937"/>
                <a:gd name="T53" fmla="*/ 1103 h 1240"/>
                <a:gd name="T54" fmla="*/ 11 w 937"/>
                <a:gd name="T55" fmla="*/ 1108 h 1240"/>
                <a:gd name="T56" fmla="*/ 0 w 937"/>
                <a:gd name="T57" fmla="*/ 1103 h 1240"/>
                <a:gd name="T58" fmla="*/ 0 w 937"/>
                <a:gd name="T59" fmla="*/ 1239 h 1240"/>
                <a:gd name="T60" fmla="*/ 936 w 937"/>
                <a:gd name="T61" fmla="*/ 1239 h 1240"/>
                <a:gd name="T62" fmla="*/ 936 w 937"/>
                <a:gd name="T63" fmla="*/ 1059 h 1240"/>
                <a:gd name="T64" fmla="*/ 913 w 937"/>
                <a:gd name="T65" fmla="*/ 1070 h 1240"/>
                <a:gd name="T66" fmla="*/ 891 w 937"/>
                <a:gd name="T67" fmla="*/ 1065 h 1240"/>
                <a:gd name="T68" fmla="*/ 874 w 937"/>
                <a:gd name="T69" fmla="*/ 1054 h 1240"/>
                <a:gd name="T70" fmla="*/ 868 w 937"/>
                <a:gd name="T71" fmla="*/ 1027 h 1240"/>
                <a:gd name="T72" fmla="*/ 863 w 937"/>
                <a:gd name="T73" fmla="*/ 1000 h 1240"/>
                <a:gd name="T74" fmla="*/ 857 w 937"/>
                <a:gd name="T75" fmla="*/ 972 h 1240"/>
                <a:gd name="T76" fmla="*/ 846 w 937"/>
                <a:gd name="T77" fmla="*/ 972 h 1240"/>
                <a:gd name="T78" fmla="*/ 823 w 937"/>
                <a:gd name="T79" fmla="*/ 956 h 1240"/>
                <a:gd name="T80" fmla="*/ 823 w 937"/>
                <a:gd name="T81" fmla="*/ 934 h 1240"/>
                <a:gd name="T82" fmla="*/ 823 w 937"/>
                <a:gd name="T83" fmla="*/ 907 h 1240"/>
                <a:gd name="T84" fmla="*/ 829 w 937"/>
                <a:gd name="T85" fmla="*/ 880 h 1240"/>
                <a:gd name="T86" fmla="*/ 806 w 937"/>
                <a:gd name="T87" fmla="*/ 875 h 1240"/>
                <a:gd name="T88" fmla="*/ 789 w 937"/>
                <a:gd name="T89" fmla="*/ 858 h 1240"/>
                <a:gd name="T90" fmla="*/ 784 w 937"/>
                <a:gd name="T91" fmla="*/ 837 h 1240"/>
                <a:gd name="T92" fmla="*/ 789 w 937"/>
                <a:gd name="T93" fmla="*/ 810 h 1240"/>
                <a:gd name="T94" fmla="*/ 823 w 937"/>
                <a:gd name="T95" fmla="*/ 777 h 1240"/>
                <a:gd name="T96" fmla="*/ 851 w 937"/>
                <a:gd name="T97" fmla="*/ 755 h 1240"/>
                <a:gd name="T98" fmla="*/ 823 w 937"/>
                <a:gd name="T99" fmla="*/ 739 h 1240"/>
                <a:gd name="T100" fmla="*/ 806 w 937"/>
                <a:gd name="T101" fmla="*/ 706 h 1240"/>
                <a:gd name="T102" fmla="*/ 806 w 937"/>
                <a:gd name="T103" fmla="*/ 679 h 1240"/>
                <a:gd name="T104" fmla="*/ 868 w 937"/>
                <a:gd name="T105" fmla="*/ 636 h 1240"/>
                <a:gd name="T106" fmla="*/ 936 w 937"/>
                <a:gd name="T107" fmla="*/ 603 h 1240"/>
                <a:gd name="T108" fmla="*/ 936 w 937"/>
                <a:gd name="T109" fmla="*/ 603 h 12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37"/>
                <a:gd name="T166" fmla="*/ 0 h 1240"/>
                <a:gd name="T167" fmla="*/ 937 w 937"/>
                <a:gd name="T168" fmla="*/ 1240 h 124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37" h="1240">
                  <a:moveTo>
                    <a:pt x="936" y="603"/>
                  </a:moveTo>
                  <a:lnTo>
                    <a:pt x="936" y="0"/>
                  </a:lnTo>
                  <a:lnTo>
                    <a:pt x="0" y="0"/>
                  </a:lnTo>
                  <a:lnTo>
                    <a:pt x="0" y="733"/>
                  </a:lnTo>
                  <a:lnTo>
                    <a:pt x="79" y="712"/>
                  </a:lnTo>
                  <a:lnTo>
                    <a:pt x="102" y="712"/>
                  </a:lnTo>
                  <a:lnTo>
                    <a:pt x="130" y="712"/>
                  </a:lnTo>
                  <a:lnTo>
                    <a:pt x="147" y="733"/>
                  </a:lnTo>
                  <a:lnTo>
                    <a:pt x="147" y="782"/>
                  </a:lnTo>
                  <a:lnTo>
                    <a:pt x="147" y="815"/>
                  </a:lnTo>
                  <a:lnTo>
                    <a:pt x="130" y="820"/>
                  </a:lnTo>
                  <a:lnTo>
                    <a:pt x="124" y="826"/>
                  </a:lnTo>
                  <a:lnTo>
                    <a:pt x="135" y="842"/>
                  </a:lnTo>
                  <a:lnTo>
                    <a:pt x="147" y="858"/>
                  </a:lnTo>
                  <a:lnTo>
                    <a:pt x="152" y="886"/>
                  </a:lnTo>
                  <a:lnTo>
                    <a:pt x="147" y="913"/>
                  </a:lnTo>
                  <a:lnTo>
                    <a:pt x="135" y="929"/>
                  </a:lnTo>
                  <a:lnTo>
                    <a:pt x="124" y="945"/>
                  </a:lnTo>
                  <a:lnTo>
                    <a:pt x="107" y="945"/>
                  </a:lnTo>
                  <a:lnTo>
                    <a:pt x="107" y="951"/>
                  </a:lnTo>
                  <a:lnTo>
                    <a:pt x="107" y="967"/>
                  </a:lnTo>
                  <a:lnTo>
                    <a:pt x="102" y="983"/>
                  </a:lnTo>
                  <a:lnTo>
                    <a:pt x="102" y="1000"/>
                  </a:lnTo>
                  <a:lnTo>
                    <a:pt x="102" y="1016"/>
                  </a:lnTo>
                  <a:lnTo>
                    <a:pt x="102" y="1038"/>
                  </a:lnTo>
                  <a:lnTo>
                    <a:pt x="96" y="1059"/>
                  </a:lnTo>
                  <a:lnTo>
                    <a:pt x="62" y="1103"/>
                  </a:lnTo>
                  <a:lnTo>
                    <a:pt x="11" y="1108"/>
                  </a:lnTo>
                  <a:lnTo>
                    <a:pt x="0" y="1103"/>
                  </a:lnTo>
                  <a:lnTo>
                    <a:pt x="0" y="1239"/>
                  </a:lnTo>
                  <a:lnTo>
                    <a:pt x="936" y="1239"/>
                  </a:lnTo>
                  <a:lnTo>
                    <a:pt x="936" y="1059"/>
                  </a:lnTo>
                  <a:lnTo>
                    <a:pt x="913" y="1070"/>
                  </a:lnTo>
                  <a:lnTo>
                    <a:pt x="891" y="1065"/>
                  </a:lnTo>
                  <a:lnTo>
                    <a:pt x="874" y="1054"/>
                  </a:lnTo>
                  <a:lnTo>
                    <a:pt x="868" y="1027"/>
                  </a:lnTo>
                  <a:lnTo>
                    <a:pt x="863" y="1000"/>
                  </a:lnTo>
                  <a:lnTo>
                    <a:pt x="857" y="972"/>
                  </a:lnTo>
                  <a:lnTo>
                    <a:pt x="846" y="972"/>
                  </a:lnTo>
                  <a:lnTo>
                    <a:pt x="823" y="956"/>
                  </a:lnTo>
                  <a:lnTo>
                    <a:pt x="823" y="934"/>
                  </a:lnTo>
                  <a:lnTo>
                    <a:pt x="823" y="907"/>
                  </a:lnTo>
                  <a:lnTo>
                    <a:pt x="829" y="880"/>
                  </a:lnTo>
                  <a:lnTo>
                    <a:pt x="806" y="875"/>
                  </a:lnTo>
                  <a:lnTo>
                    <a:pt x="789" y="858"/>
                  </a:lnTo>
                  <a:lnTo>
                    <a:pt x="784" y="837"/>
                  </a:lnTo>
                  <a:lnTo>
                    <a:pt x="789" y="810"/>
                  </a:lnTo>
                  <a:lnTo>
                    <a:pt x="823" y="777"/>
                  </a:lnTo>
                  <a:lnTo>
                    <a:pt x="851" y="755"/>
                  </a:lnTo>
                  <a:lnTo>
                    <a:pt x="823" y="739"/>
                  </a:lnTo>
                  <a:lnTo>
                    <a:pt x="806" y="706"/>
                  </a:lnTo>
                  <a:lnTo>
                    <a:pt x="806" y="679"/>
                  </a:lnTo>
                  <a:lnTo>
                    <a:pt x="868" y="636"/>
                  </a:lnTo>
                  <a:lnTo>
                    <a:pt x="936" y="603"/>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88" name="Freeform 81"/>
            <p:cNvSpPr>
              <a:spLocks/>
            </p:cNvSpPr>
            <p:nvPr/>
          </p:nvSpPr>
          <p:spPr bwMode="auto">
            <a:xfrm>
              <a:off x="3117" y="2359"/>
              <a:ext cx="976" cy="752"/>
            </a:xfrm>
            <a:custGeom>
              <a:avLst/>
              <a:gdLst>
                <a:gd name="T0" fmla="*/ 73 w 976"/>
                <a:gd name="T1" fmla="*/ 0 h 752"/>
                <a:gd name="T2" fmla="*/ 0 w 976"/>
                <a:gd name="T3" fmla="*/ 0 h 752"/>
                <a:gd name="T4" fmla="*/ 0 w 976"/>
                <a:gd name="T5" fmla="*/ 751 h 752"/>
                <a:gd name="T6" fmla="*/ 17 w 976"/>
                <a:gd name="T7" fmla="*/ 751 h 752"/>
                <a:gd name="T8" fmla="*/ 17 w 976"/>
                <a:gd name="T9" fmla="*/ 22 h 752"/>
                <a:gd name="T10" fmla="*/ 953 w 976"/>
                <a:gd name="T11" fmla="*/ 22 h 752"/>
                <a:gd name="T12" fmla="*/ 953 w 976"/>
                <a:gd name="T13" fmla="*/ 619 h 752"/>
                <a:gd name="T14" fmla="*/ 975 w 976"/>
                <a:gd name="T15" fmla="*/ 608 h 752"/>
                <a:gd name="T16" fmla="*/ 975 w 976"/>
                <a:gd name="T17" fmla="*/ 603 h 752"/>
                <a:gd name="T18" fmla="*/ 975 w 976"/>
                <a:gd name="T19" fmla="*/ 0 h 752"/>
                <a:gd name="T20" fmla="*/ 73 w 976"/>
                <a:gd name="T21" fmla="*/ 0 h 7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6"/>
                <a:gd name="T34" fmla="*/ 0 h 752"/>
                <a:gd name="T35" fmla="*/ 976 w 976"/>
                <a:gd name="T36" fmla="*/ 752 h 7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6" h="752">
                  <a:moveTo>
                    <a:pt x="73" y="0"/>
                  </a:moveTo>
                  <a:lnTo>
                    <a:pt x="0" y="0"/>
                  </a:lnTo>
                  <a:lnTo>
                    <a:pt x="0" y="751"/>
                  </a:lnTo>
                  <a:lnTo>
                    <a:pt x="17" y="751"/>
                  </a:lnTo>
                  <a:lnTo>
                    <a:pt x="17" y="22"/>
                  </a:lnTo>
                  <a:lnTo>
                    <a:pt x="953" y="22"/>
                  </a:lnTo>
                  <a:lnTo>
                    <a:pt x="953" y="619"/>
                  </a:lnTo>
                  <a:lnTo>
                    <a:pt x="975" y="608"/>
                  </a:lnTo>
                  <a:lnTo>
                    <a:pt x="975" y="603"/>
                  </a:lnTo>
                  <a:lnTo>
                    <a:pt x="975" y="0"/>
                  </a:lnTo>
                  <a:lnTo>
                    <a:pt x="73" y="0"/>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89" name="Freeform 82"/>
            <p:cNvSpPr>
              <a:spLocks/>
            </p:cNvSpPr>
            <p:nvPr/>
          </p:nvSpPr>
          <p:spPr bwMode="auto">
            <a:xfrm>
              <a:off x="3123" y="3417"/>
              <a:ext cx="970" cy="220"/>
            </a:xfrm>
            <a:custGeom>
              <a:avLst/>
              <a:gdLst>
                <a:gd name="T0" fmla="*/ 969 w 970"/>
                <a:gd name="T1" fmla="*/ 0 h 220"/>
                <a:gd name="T2" fmla="*/ 947 w 970"/>
                <a:gd name="T3" fmla="*/ 22 h 220"/>
                <a:gd name="T4" fmla="*/ 947 w 970"/>
                <a:gd name="T5" fmla="*/ 203 h 220"/>
                <a:gd name="T6" fmla="*/ 11 w 970"/>
                <a:gd name="T7" fmla="*/ 203 h 220"/>
                <a:gd name="T8" fmla="*/ 11 w 970"/>
                <a:gd name="T9" fmla="*/ 66 h 220"/>
                <a:gd name="T10" fmla="*/ 0 w 970"/>
                <a:gd name="T11" fmla="*/ 55 h 220"/>
                <a:gd name="T12" fmla="*/ 0 w 970"/>
                <a:gd name="T13" fmla="*/ 137 h 220"/>
                <a:gd name="T14" fmla="*/ 0 w 970"/>
                <a:gd name="T15" fmla="*/ 219 h 220"/>
                <a:gd name="T16" fmla="*/ 969 w 970"/>
                <a:gd name="T17" fmla="*/ 219 h 220"/>
                <a:gd name="T18" fmla="*/ 969 w 970"/>
                <a:gd name="T19" fmla="*/ 0 h 220"/>
                <a:gd name="T20" fmla="*/ 969 w 970"/>
                <a:gd name="T21" fmla="*/ 0 h 2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0"/>
                <a:gd name="T34" fmla="*/ 0 h 220"/>
                <a:gd name="T35" fmla="*/ 970 w 970"/>
                <a:gd name="T36" fmla="*/ 220 h 2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0" h="220">
                  <a:moveTo>
                    <a:pt x="969" y="0"/>
                  </a:moveTo>
                  <a:lnTo>
                    <a:pt x="947" y="22"/>
                  </a:lnTo>
                  <a:lnTo>
                    <a:pt x="947" y="203"/>
                  </a:lnTo>
                  <a:lnTo>
                    <a:pt x="11" y="203"/>
                  </a:lnTo>
                  <a:lnTo>
                    <a:pt x="11" y="66"/>
                  </a:lnTo>
                  <a:lnTo>
                    <a:pt x="0" y="55"/>
                  </a:lnTo>
                  <a:lnTo>
                    <a:pt x="0" y="137"/>
                  </a:lnTo>
                  <a:lnTo>
                    <a:pt x="0" y="219"/>
                  </a:lnTo>
                  <a:lnTo>
                    <a:pt x="969" y="219"/>
                  </a:lnTo>
                  <a:lnTo>
                    <a:pt x="969" y="0"/>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90" name="Freeform 83"/>
            <p:cNvSpPr>
              <a:spLocks/>
            </p:cNvSpPr>
            <p:nvPr/>
          </p:nvSpPr>
          <p:spPr bwMode="auto">
            <a:xfrm>
              <a:off x="3918" y="2962"/>
              <a:ext cx="243" cy="489"/>
            </a:xfrm>
            <a:custGeom>
              <a:avLst/>
              <a:gdLst>
                <a:gd name="T0" fmla="*/ 174 w 243"/>
                <a:gd name="T1" fmla="*/ 5 h 489"/>
                <a:gd name="T2" fmla="*/ 225 w 243"/>
                <a:gd name="T3" fmla="*/ 60 h 489"/>
                <a:gd name="T4" fmla="*/ 197 w 243"/>
                <a:gd name="T5" fmla="*/ 126 h 489"/>
                <a:gd name="T6" fmla="*/ 180 w 243"/>
                <a:gd name="T7" fmla="*/ 142 h 489"/>
                <a:gd name="T8" fmla="*/ 231 w 243"/>
                <a:gd name="T9" fmla="*/ 148 h 489"/>
                <a:gd name="T10" fmla="*/ 225 w 243"/>
                <a:gd name="T11" fmla="*/ 192 h 489"/>
                <a:gd name="T12" fmla="*/ 186 w 243"/>
                <a:gd name="T13" fmla="*/ 247 h 489"/>
                <a:gd name="T14" fmla="*/ 191 w 243"/>
                <a:gd name="T15" fmla="*/ 301 h 489"/>
                <a:gd name="T16" fmla="*/ 169 w 243"/>
                <a:gd name="T17" fmla="*/ 340 h 489"/>
                <a:gd name="T18" fmla="*/ 186 w 243"/>
                <a:gd name="T19" fmla="*/ 389 h 489"/>
                <a:gd name="T20" fmla="*/ 107 w 243"/>
                <a:gd name="T21" fmla="*/ 466 h 489"/>
                <a:gd name="T22" fmla="*/ 95 w 243"/>
                <a:gd name="T23" fmla="*/ 411 h 489"/>
                <a:gd name="T24" fmla="*/ 118 w 243"/>
                <a:gd name="T25" fmla="*/ 389 h 489"/>
                <a:gd name="T26" fmla="*/ 101 w 243"/>
                <a:gd name="T27" fmla="*/ 389 h 489"/>
                <a:gd name="T28" fmla="*/ 73 w 243"/>
                <a:gd name="T29" fmla="*/ 389 h 489"/>
                <a:gd name="T30" fmla="*/ 50 w 243"/>
                <a:gd name="T31" fmla="*/ 345 h 489"/>
                <a:gd name="T32" fmla="*/ 62 w 243"/>
                <a:gd name="T33" fmla="*/ 290 h 489"/>
                <a:gd name="T34" fmla="*/ 107 w 243"/>
                <a:gd name="T35" fmla="*/ 269 h 489"/>
                <a:gd name="T36" fmla="*/ 90 w 243"/>
                <a:gd name="T37" fmla="*/ 269 h 489"/>
                <a:gd name="T38" fmla="*/ 39 w 243"/>
                <a:gd name="T39" fmla="*/ 280 h 489"/>
                <a:gd name="T40" fmla="*/ 17 w 243"/>
                <a:gd name="T41" fmla="*/ 258 h 489"/>
                <a:gd name="T42" fmla="*/ 17 w 243"/>
                <a:gd name="T43" fmla="*/ 225 h 489"/>
                <a:gd name="T44" fmla="*/ 45 w 243"/>
                <a:gd name="T45" fmla="*/ 197 h 489"/>
                <a:gd name="T46" fmla="*/ 112 w 243"/>
                <a:gd name="T47" fmla="*/ 148 h 489"/>
                <a:gd name="T48" fmla="*/ 84 w 243"/>
                <a:gd name="T49" fmla="*/ 148 h 489"/>
                <a:gd name="T50" fmla="*/ 50 w 243"/>
                <a:gd name="T51" fmla="*/ 142 h 489"/>
                <a:gd name="T52" fmla="*/ 39 w 243"/>
                <a:gd name="T53" fmla="*/ 93 h 489"/>
                <a:gd name="T54" fmla="*/ 174 w 243"/>
                <a:gd name="T55" fmla="*/ 16 h 489"/>
                <a:gd name="T56" fmla="*/ 152 w 243"/>
                <a:gd name="T57" fmla="*/ 16 h 489"/>
                <a:gd name="T58" fmla="*/ 45 w 243"/>
                <a:gd name="T59" fmla="*/ 66 h 489"/>
                <a:gd name="T60" fmla="*/ 17 w 243"/>
                <a:gd name="T61" fmla="*/ 115 h 489"/>
                <a:gd name="T62" fmla="*/ 39 w 243"/>
                <a:gd name="T63" fmla="*/ 153 h 489"/>
                <a:gd name="T64" fmla="*/ 39 w 243"/>
                <a:gd name="T65" fmla="*/ 192 h 489"/>
                <a:gd name="T66" fmla="*/ 5 w 243"/>
                <a:gd name="T67" fmla="*/ 225 h 489"/>
                <a:gd name="T68" fmla="*/ 5 w 243"/>
                <a:gd name="T69" fmla="*/ 274 h 489"/>
                <a:gd name="T70" fmla="*/ 45 w 243"/>
                <a:gd name="T71" fmla="*/ 296 h 489"/>
                <a:gd name="T72" fmla="*/ 39 w 243"/>
                <a:gd name="T73" fmla="*/ 351 h 489"/>
                <a:gd name="T74" fmla="*/ 62 w 243"/>
                <a:gd name="T75" fmla="*/ 389 h 489"/>
                <a:gd name="T76" fmla="*/ 79 w 243"/>
                <a:gd name="T77" fmla="*/ 417 h 489"/>
                <a:gd name="T78" fmla="*/ 90 w 243"/>
                <a:gd name="T79" fmla="*/ 471 h 489"/>
                <a:gd name="T80" fmla="*/ 129 w 243"/>
                <a:gd name="T81" fmla="*/ 488 h 489"/>
                <a:gd name="T82" fmla="*/ 180 w 243"/>
                <a:gd name="T83" fmla="*/ 449 h 489"/>
                <a:gd name="T84" fmla="*/ 197 w 243"/>
                <a:gd name="T85" fmla="*/ 384 h 489"/>
                <a:gd name="T86" fmla="*/ 180 w 243"/>
                <a:gd name="T87" fmla="*/ 345 h 489"/>
                <a:gd name="T88" fmla="*/ 191 w 243"/>
                <a:gd name="T89" fmla="*/ 334 h 489"/>
                <a:gd name="T90" fmla="*/ 197 w 243"/>
                <a:gd name="T91" fmla="*/ 301 h 489"/>
                <a:gd name="T92" fmla="*/ 197 w 243"/>
                <a:gd name="T93" fmla="*/ 258 h 489"/>
                <a:gd name="T94" fmla="*/ 197 w 243"/>
                <a:gd name="T95" fmla="*/ 236 h 489"/>
                <a:gd name="T96" fmla="*/ 231 w 243"/>
                <a:gd name="T97" fmla="*/ 214 h 489"/>
                <a:gd name="T98" fmla="*/ 242 w 243"/>
                <a:gd name="T99" fmla="*/ 170 h 489"/>
                <a:gd name="T100" fmla="*/ 214 w 243"/>
                <a:gd name="T101" fmla="*/ 110 h 489"/>
                <a:gd name="T102" fmla="*/ 231 w 243"/>
                <a:gd name="T103" fmla="*/ 99 h 489"/>
                <a:gd name="T104" fmla="*/ 242 w 243"/>
                <a:gd name="T105" fmla="*/ 66 h 489"/>
                <a:gd name="T106" fmla="*/ 219 w 243"/>
                <a:gd name="T107" fmla="*/ 16 h 489"/>
                <a:gd name="T108" fmla="*/ 174 w 243"/>
                <a:gd name="T109" fmla="*/ 0 h 4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3"/>
                <a:gd name="T166" fmla="*/ 0 h 489"/>
                <a:gd name="T167" fmla="*/ 243 w 243"/>
                <a:gd name="T168" fmla="*/ 489 h 4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3" h="489">
                  <a:moveTo>
                    <a:pt x="174" y="0"/>
                  </a:moveTo>
                  <a:lnTo>
                    <a:pt x="174" y="5"/>
                  </a:lnTo>
                  <a:lnTo>
                    <a:pt x="203" y="16"/>
                  </a:lnTo>
                  <a:lnTo>
                    <a:pt x="225" y="60"/>
                  </a:lnTo>
                  <a:lnTo>
                    <a:pt x="219" y="88"/>
                  </a:lnTo>
                  <a:lnTo>
                    <a:pt x="197" y="126"/>
                  </a:lnTo>
                  <a:lnTo>
                    <a:pt x="174" y="137"/>
                  </a:lnTo>
                  <a:lnTo>
                    <a:pt x="180" y="142"/>
                  </a:lnTo>
                  <a:lnTo>
                    <a:pt x="208" y="121"/>
                  </a:lnTo>
                  <a:lnTo>
                    <a:pt x="231" y="148"/>
                  </a:lnTo>
                  <a:lnTo>
                    <a:pt x="231" y="170"/>
                  </a:lnTo>
                  <a:lnTo>
                    <a:pt x="225" y="192"/>
                  </a:lnTo>
                  <a:lnTo>
                    <a:pt x="152" y="258"/>
                  </a:lnTo>
                  <a:lnTo>
                    <a:pt x="186" y="247"/>
                  </a:lnTo>
                  <a:lnTo>
                    <a:pt x="197" y="285"/>
                  </a:lnTo>
                  <a:lnTo>
                    <a:pt x="191" y="301"/>
                  </a:lnTo>
                  <a:lnTo>
                    <a:pt x="174" y="323"/>
                  </a:lnTo>
                  <a:lnTo>
                    <a:pt x="169" y="340"/>
                  </a:lnTo>
                  <a:lnTo>
                    <a:pt x="186" y="378"/>
                  </a:lnTo>
                  <a:lnTo>
                    <a:pt x="186" y="389"/>
                  </a:lnTo>
                  <a:lnTo>
                    <a:pt x="157" y="444"/>
                  </a:lnTo>
                  <a:lnTo>
                    <a:pt x="107" y="466"/>
                  </a:lnTo>
                  <a:lnTo>
                    <a:pt x="95" y="438"/>
                  </a:lnTo>
                  <a:lnTo>
                    <a:pt x="95" y="411"/>
                  </a:lnTo>
                  <a:lnTo>
                    <a:pt x="107" y="395"/>
                  </a:lnTo>
                  <a:lnTo>
                    <a:pt x="118" y="389"/>
                  </a:lnTo>
                  <a:lnTo>
                    <a:pt x="101" y="389"/>
                  </a:lnTo>
                  <a:lnTo>
                    <a:pt x="90" y="389"/>
                  </a:lnTo>
                  <a:lnTo>
                    <a:pt x="73" y="389"/>
                  </a:lnTo>
                  <a:lnTo>
                    <a:pt x="62" y="373"/>
                  </a:lnTo>
                  <a:lnTo>
                    <a:pt x="50" y="345"/>
                  </a:lnTo>
                  <a:lnTo>
                    <a:pt x="56" y="323"/>
                  </a:lnTo>
                  <a:lnTo>
                    <a:pt x="62" y="290"/>
                  </a:lnTo>
                  <a:lnTo>
                    <a:pt x="101" y="274"/>
                  </a:lnTo>
                  <a:lnTo>
                    <a:pt x="107" y="269"/>
                  </a:lnTo>
                  <a:lnTo>
                    <a:pt x="95" y="269"/>
                  </a:lnTo>
                  <a:lnTo>
                    <a:pt x="90" y="269"/>
                  </a:lnTo>
                  <a:lnTo>
                    <a:pt x="56" y="280"/>
                  </a:lnTo>
                  <a:lnTo>
                    <a:pt x="39" y="280"/>
                  </a:lnTo>
                  <a:lnTo>
                    <a:pt x="33" y="280"/>
                  </a:lnTo>
                  <a:lnTo>
                    <a:pt x="17" y="258"/>
                  </a:lnTo>
                  <a:lnTo>
                    <a:pt x="17" y="236"/>
                  </a:lnTo>
                  <a:lnTo>
                    <a:pt x="17" y="225"/>
                  </a:lnTo>
                  <a:lnTo>
                    <a:pt x="33" y="214"/>
                  </a:lnTo>
                  <a:lnTo>
                    <a:pt x="45" y="197"/>
                  </a:lnTo>
                  <a:lnTo>
                    <a:pt x="112" y="153"/>
                  </a:lnTo>
                  <a:lnTo>
                    <a:pt x="112" y="148"/>
                  </a:lnTo>
                  <a:lnTo>
                    <a:pt x="95" y="148"/>
                  </a:lnTo>
                  <a:lnTo>
                    <a:pt x="84" y="148"/>
                  </a:lnTo>
                  <a:lnTo>
                    <a:pt x="62" y="148"/>
                  </a:lnTo>
                  <a:lnTo>
                    <a:pt x="50" y="142"/>
                  </a:lnTo>
                  <a:lnTo>
                    <a:pt x="39" y="126"/>
                  </a:lnTo>
                  <a:lnTo>
                    <a:pt x="39" y="93"/>
                  </a:lnTo>
                  <a:lnTo>
                    <a:pt x="50" y="82"/>
                  </a:lnTo>
                  <a:lnTo>
                    <a:pt x="174" y="16"/>
                  </a:lnTo>
                  <a:lnTo>
                    <a:pt x="174" y="5"/>
                  </a:lnTo>
                  <a:lnTo>
                    <a:pt x="152" y="16"/>
                  </a:lnTo>
                  <a:lnTo>
                    <a:pt x="95" y="38"/>
                  </a:lnTo>
                  <a:lnTo>
                    <a:pt x="45" y="66"/>
                  </a:lnTo>
                  <a:lnTo>
                    <a:pt x="22" y="93"/>
                  </a:lnTo>
                  <a:lnTo>
                    <a:pt x="17" y="115"/>
                  </a:lnTo>
                  <a:lnTo>
                    <a:pt x="22" y="137"/>
                  </a:lnTo>
                  <a:lnTo>
                    <a:pt x="39" y="153"/>
                  </a:lnTo>
                  <a:lnTo>
                    <a:pt x="67" y="170"/>
                  </a:lnTo>
                  <a:lnTo>
                    <a:pt x="39" y="192"/>
                  </a:lnTo>
                  <a:lnTo>
                    <a:pt x="17" y="208"/>
                  </a:lnTo>
                  <a:lnTo>
                    <a:pt x="5" y="225"/>
                  </a:lnTo>
                  <a:lnTo>
                    <a:pt x="0" y="252"/>
                  </a:lnTo>
                  <a:lnTo>
                    <a:pt x="5" y="274"/>
                  </a:lnTo>
                  <a:lnTo>
                    <a:pt x="22" y="290"/>
                  </a:lnTo>
                  <a:lnTo>
                    <a:pt x="45" y="296"/>
                  </a:lnTo>
                  <a:lnTo>
                    <a:pt x="39" y="323"/>
                  </a:lnTo>
                  <a:lnTo>
                    <a:pt x="39" y="351"/>
                  </a:lnTo>
                  <a:lnTo>
                    <a:pt x="39" y="373"/>
                  </a:lnTo>
                  <a:lnTo>
                    <a:pt x="62" y="389"/>
                  </a:lnTo>
                  <a:lnTo>
                    <a:pt x="73" y="389"/>
                  </a:lnTo>
                  <a:lnTo>
                    <a:pt x="79" y="417"/>
                  </a:lnTo>
                  <a:lnTo>
                    <a:pt x="84" y="444"/>
                  </a:lnTo>
                  <a:lnTo>
                    <a:pt x="90" y="471"/>
                  </a:lnTo>
                  <a:lnTo>
                    <a:pt x="107" y="482"/>
                  </a:lnTo>
                  <a:lnTo>
                    <a:pt x="129" y="488"/>
                  </a:lnTo>
                  <a:lnTo>
                    <a:pt x="157" y="471"/>
                  </a:lnTo>
                  <a:lnTo>
                    <a:pt x="180" y="449"/>
                  </a:lnTo>
                  <a:lnTo>
                    <a:pt x="191" y="422"/>
                  </a:lnTo>
                  <a:lnTo>
                    <a:pt x="197" y="384"/>
                  </a:lnTo>
                  <a:lnTo>
                    <a:pt x="191" y="367"/>
                  </a:lnTo>
                  <a:lnTo>
                    <a:pt x="180" y="345"/>
                  </a:lnTo>
                  <a:lnTo>
                    <a:pt x="191" y="334"/>
                  </a:lnTo>
                  <a:lnTo>
                    <a:pt x="197" y="323"/>
                  </a:lnTo>
                  <a:lnTo>
                    <a:pt x="197" y="301"/>
                  </a:lnTo>
                  <a:lnTo>
                    <a:pt x="197" y="280"/>
                  </a:lnTo>
                  <a:lnTo>
                    <a:pt x="197" y="258"/>
                  </a:lnTo>
                  <a:lnTo>
                    <a:pt x="191" y="236"/>
                  </a:lnTo>
                  <a:lnTo>
                    <a:pt x="197" y="236"/>
                  </a:lnTo>
                  <a:lnTo>
                    <a:pt x="214" y="230"/>
                  </a:lnTo>
                  <a:lnTo>
                    <a:pt x="231" y="214"/>
                  </a:lnTo>
                  <a:lnTo>
                    <a:pt x="242" y="197"/>
                  </a:lnTo>
                  <a:lnTo>
                    <a:pt x="242" y="170"/>
                  </a:lnTo>
                  <a:lnTo>
                    <a:pt x="231" y="137"/>
                  </a:lnTo>
                  <a:lnTo>
                    <a:pt x="214" y="110"/>
                  </a:lnTo>
                  <a:lnTo>
                    <a:pt x="219" y="110"/>
                  </a:lnTo>
                  <a:lnTo>
                    <a:pt x="231" y="99"/>
                  </a:lnTo>
                  <a:lnTo>
                    <a:pt x="242" y="82"/>
                  </a:lnTo>
                  <a:lnTo>
                    <a:pt x="242" y="66"/>
                  </a:lnTo>
                  <a:lnTo>
                    <a:pt x="242" y="49"/>
                  </a:lnTo>
                  <a:lnTo>
                    <a:pt x="219" y="16"/>
                  </a:lnTo>
                  <a:lnTo>
                    <a:pt x="174" y="0"/>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0791" name="Freeform 84"/>
            <p:cNvSpPr>
              <a:spLocks/>
            </p:cNvSpPr>
            <p:nvPr/>
          </p:nvSpPr>
          <p:spPr bwMode="auto">
            <a:xfrm>
              <a:off x="3929" y="2967"/>
              <a:ext cx="221" cy="462"/>
            </a:xfrm>
            <a:custGeom>
              <a:avLst/>
              <a:gdLst>
                <a:gd name="T0" fmla="*/ 163 w 221"/>
                <a:gd name="T1" fmla="*/ 0 h 462"/>
                <a:gd name="T2" fmla="*/ 163 w 221"/>
                <a:gd name="T3" fmla="*/ 11 h 462"/>
                <a:gd name="T4" fmla="*/ 39 w 221"/>
                <a:gd name="T5" fmla="*/ 77 h 462"/>
                <a:gd name="T6" fmla="*/ 28 w 221"/>
                <a:gd name="T7" fmla="*/ 88 h 462"/>
                <a:gd name="T8" fmla="*/ 28 w 221"/>
                <a:gd name="T9" fmla="*/ 105 h 462"/>
                <a:gd name="T10" fmla="*/ 28 w 221"/>
                <a:gd name="T11" fmla="*/ 121 h 462"/>
                <a:gd name="T12" fmla="*/ 39 w 221"/>
                <a:gd name="T13" fmla="*/ 137 h 462"/>
                <a:gd name="T14" fmla="*/ 73 w 221"/>
                <a:gd name="T15" fmla="*/ 143 h 462"/>
                <a:gd name="T16" fmla="*/ 101 w 221"/>
                <a:gd name="T17" fmla="*/ 143 h 462"/>
                <a:gd name="T18" fmla="*/ 101 w 221"/>
                <a:gd name="T19" fmla="*/ 148 h 462"/>
                <a:gd name="T20" fmla="*/ 34 w 221"/>
                <a:gd name="T21" fmla="*/ 192 h 462"/>
                <a:gd name="T22" fmla="*/ 22 w 221"/>
                <a:gd name="T23" fmla="*/ 209 h 462"/>
                <a:gd name="T24" fmla="*/ 6 w 221"/>
                <a:gd name="T25" fmla="*/ 220 h 462"/>
                <a:gd name="T26" fmla="*/ 0 w 221"/>
                <a:gd name="T27" fmla="*/ 242 h 462"/>
                <a:gd name="T28" fmla="*/ 6 w 221"/>
                <a:gd name="T29" fmla="*/ 258 h 462"/>
                <a:gd name="T30" fmla="*/ 22 w 221"/>
                <a:gd name="T31" fmla="*/ 275 h 462"/>
                <a:gd name="T32" fmla="*/ 51 w 221"/>
                <a:gd name="T33" fmla="*/ 275 h 462"/>
                <a:gd name="T34" fmla="*/ 84 w 221"/>
                <a:gd name="T35" fmla="*/ 264 h 462"/>
                <a:gd name="T36" fmla="*/ 96 w 221"/>
                <a:gd name="T37" fmla="*/ 264 h 462"/>
                <a:gd name="T38" fmla="*/ 90 w 221"/>
                <a:gd name="T39" fmla="*/ 269 h 462"/>
                <a:gd name="T40" fmla="*/ 51 w 221"/>
                <a:gd name="T41" fmla="*/ 285 h 462"/>
                <a:gd name="T42" fmla="*/ 45 w 221"/>
                <a:gd name="T43" fmla="*/ 313 h 462"/>
                <a:gd name="T44" fmla="*/ 39 w 221"/>
                <a:gd name="T45" fmla="*/ 340 h 462"/>
                <a:gd name="T46" fmla="*/ 51 w 221"/>
                <a:gd name="T47" fmla="*/ 368 h 462"/>
                <a:gd name="T48" fmla="*/ 62 w 221"/>
                <a:gd name="T49" fmla="*/ 384 h 462"/>
                <a:gd name="T50" fmla="*/ 79 w 221"/>
                <a:gd name="T51" fmla="*/ 384 h 462"/>
                <a:gd name="T52" fmla="*/ 107 w 221"/>
                <a:gd name="T53" fmla="*/ 384 h 462"/>
                <a:gd name="T54" fmla="*/ 107 w 221"/>
                <a:gd name="T55" fmla="*/ 384 h 462"/>
                <a:gd name="T56" fmla="*/ 96 w 221"/>
                <a:gd name="T57" fmla="*/ 390 h 462"/>
                <a:gd name="T58" fmla="*/ 84 w 221"/>
                <a:gd name="T59" fmla="*/ 406 h 462"/>
                <a:gd name="T60" fmla="*/ 84 w 221"/>
                <a:gd name="T61" fmla="*/ 417 h 462"/>
                <a:gd name="T62" fmla="*/ 84 w 221"/>
                <a:gd name="T63" fmla="*/ 428 h 462"/>
                <a:gd name="T64" fmla="*/ 90 w 221"/>
                <a:gd name="T65" fmla="*/ 450 h 462"/>
                <a:gd name="T66" fmla="*/ 96 w 221"/>
                <a:gd name="T67" fmla="*/ 461 h 462"/>
                <a:gd name="T68" fmla="*/ 130 w 221"/>
                <a:gd name="T69" fmla="*/ 455 h 462"/>
                <a:gd name="T70" fmla="*/ 158 w 221"/>
                <a:gd name="T71" fmla="*/ 433 h 462"/>
                <a:gd name="T72" fmla="*/ 169 w 221"/>
                <a:gd name="T73" fmla="*/ 406 h 462"/>
                <a:gd name="T74" fmla="*/ 175 w 221"/>
                <a:gd name="T75" fmla="*/ 373 h 462"/>
                <a:gd name="T76" fmla="*/ 158 w 221"/>
                <a:gd name="T77" fmla="*/ 335 h 462"/>
                <a:gd name="T78" fmla="*/ 163 w 221"/>
                <a:gd name="T79" fmla="*/ 318 h 462"/>
                <a:gd name="T80" fmla="*/ 169 w 221"/>
                <a:gd name="T81" fmla="*/ 313 h 462"/>
                <a:gd name="T82" fmla="*/ 180 w 221"/>
                <a:gd name="T83" fmla="*/ 296 h 462"/>
                <a:gd name="T84" fmla="*/ 186 w 221"/>
                <a:gd name="T85" fmla="*/ 275 h 462"/>
                <a:gd name="T86" fmla="*/ 175 w 221"/>
                <a:gd name="T87" fmla="*/ 242 h 462"/>
                <a:gd name="T88" fmla="*/ 141 w 221"/>
                <a:gd name="T89" fmla="*/ 253 h 462"/>
                <a:gd name="T90" fmla="*/ 186 w 221"/>
                <a:gd name="T91" fmla="*/ 231 h 462"/>
                <a:gd name="T92" fmla="*/ 214 w 221"/>
                <a:gd name="T93" fmla="*/ 187 h 462"/>
                <a:gd name="T94" fmla="*/ 220 w 221"/>
                <a:gd name="T95" fmla="*/ 165 h 462"/>
                <a:gd name="T96" fmla="*/ 220 w 221"/>
                <a:gd name="T97" fmla="*/ 143 h 462"/>
                <a:gd name="T98" fmla="*/ 197 w 221"/>
                <a:gd name="T99" fmla="*/ 116 h 462"/>
                <a:gd name="T100" fmla="*/ 169 w 221"/>
                <a:gd name="T101" fmla="*/ 137 h 462"/>
                <a:gd name="T102" fmla="*/ 163 w 221"/>
                <a:gd name="T103" fmla="*/ 132 h 462"/>
                <a:gd name="T104" fmla="*/ 186 w 221"/>
                <a:gd name="T105" fmla="*/ 121 h 462"/>
                <a:gd name="T106" fmla="*/ 208 w 221"/>
                <a:gd name="T107" fmla="*/ 88 h 462"/>
                <a:gd name="T108" fmla="*/ 214 w 221"/>
                <a:gd name="T109" fmla="*/ 55 h 462"/>
                <a:gd name="T110" fmla="*/ 192 w 221"/>
                <a:gd name="T111" fmla="*/ 11 h 462"/>
                <a:gd name="T112" fmla="*/ 163 w 221"/>
                <a:gd name="T113" fmla="*/ 0 h 462"/>
                <a:gd name="T114" fmla="*/ 163 w 221"/>
                <a:gd name="T115" fmla="*/ 0 h 4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1"/>
                <a:gd name="T175" fmla="*/ 0 h 462"/>
                <a:gd name="T176" fmla="*/ 221 w 221"/>
                <a:gd name="T177" fmla="*/ 462 h 46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1" h="462">
                  <a:moveTo>
                    <a:pt x="163" y="0"/>
                  </a:moveTo>
                  <a:lnTo>
                    <a:pt x="163" y="11"/>
                  </a:lnTo>
                  <a:lnTo>
                    <a:pt x="39" y="77"/>
                  </a:lnTo>
                  <a:lnTo>
                    <a:pt x="28" y="88"/>
                  </a:lnTo>
                  <a:lnTo>
                    <a:pt x="28" y="105"/>
                  </a:lnTo>
                  <a:lnTo>
                    <a:pt x="28" y="121"/>
                  </a:lnTo>
                  <a:lnTo>
                    <a:pt x="39" y="137"/>
                  </a:lnTo>
                  <a:lnTo>
                    <a:pt x="73" y="143"/>
                  </a:lnTo>
                  <a:lnTo>
                    <a:pt x="101" y="143"/>
                  </a:lnTo>
                  <a:lnTo>
                    <a:pt x="101" y="148"/>
                  </a:lnTo>
                  <a:lnTo>
                    <a:pt x="34" y="192"/>
                  </a:lnTo>
                  <a:lnTo>
                    <a:pt x="22" y="209"/>
                  </a:lnTo>
                  <a:lnTo>
                    <a:pt x="6" y="220"/>
                  </a:lnTo>
                  <a:lnTo>
                    <a:pt x="0" y="242"/>
                  </a:lnTo>
                  <a:lnTo>
                    <a:pt x="6" y="258"/>
                  </a:lnTo>
                  <a:lnTo>
                    <a:pt x="22" y="275"/>
                  </a:lnTo>
                  <a:lnTo>
                    <a:pt x="51" y="275"/>
                  </a:lnTo>
                  <a:lnTo>
                    <a:pt x="84" y="264"/>
                  </a:lnTo>
                  <a:lnTo>
                    <a:pt x="96" y="264"/>
                  </a:lnTo>
                  <a:lnTo>
                    <a:pt x="90" y="269"/>
                  </a:lnTo>
                  <a:lnTo>
                    <a:pt x="51" y="285"/>
                  </a:lnTo>
                  <a:lnTo>
                    <a:pt x="45" y="313"/>
                  </a:lnTo>
                  <a:lnTo>
                    <a:pt x="39" y="340"/>
                  </a:lnTo>
                  <a:lnTo>
                    <a:pt x="51" y="368"/>
                  </a:lnTo>
                  <a:lnTo>
                    <a:pt x="62" y="384"/>
                  </a:lnTo>
                  <a:lnTo>
                    <a:pt x="79" y="384"/>
                  </a:lnTo>
                  <a:lnTo>
                    <a:pt x="107" y="384"/>
                  </a:lnTo>
                  <a:lnTo>
                    <a:pt x="96" y="390"/>
                  </a:lnTo>
                  <a:lnTo>
                    <a:pt x="84" y="406"/>
                  </a:lnTo>
                  <a:lnTo>
                    <a:pt x="84" y="417"/>
                  </a:lnTo>
                  <a:lnTo>
                    <a:pt x="84" y="428"/>
                  </a:lnTo>
                  <a:lnTo>
                    <a:pt x="90" y="450"/>
                  </a:lnTo>
                  <a:lnTo>
                    <a:pt x="96" y="461"/>
                  </a:lnTo>
                  <a:lnTo>
                    <a:pt x="130" y="455"/>
                  </a:lnTo>
                  <a:lnTo>
                    <a:pt x="158" y="433"/>
                  </a:lnTo>
                  <a:lnTo>
                    <a:pt x="169" y="406"/>
                  </a:lnTo>
                  <a:lnTo>
                    <a:pt x="175" y="373"/>
                  </a:lnTo>
                  <a:lnTo>
                    <a:pt x="158" y="335"/>
                  </a:lnTo>
                  <a:lnTo>
                    <a:pt x="163" y="318"/>
                  </a:lnTo>
                  <a:lnTo>
                    <a:pt x="169" y="313"/>
                  </a:lnTo>
                  <a:lnTo>
                    <a:pt x="180" y="296"/>
                  </a:lnTo>
                  <a:lnTo>
                    <a:pt x="186" y="275"/>
                  </a:lnTo>
                  <a:lnTo>
                    <a:pt x="175" y="242"/>
                  </a:lnTo>
                  <a:lnTo>
                    <a:pt x="141" y="253"/>
                  </a:lnTo>
                  <a:lnTo>
                    <a:pt x="186" y="231"/>
                  </a:lnTo>
                  <a:lnTo>
                    <a:pt x="214" y="187"/>
                  </a:lnTo>
                  <a:lnTo>
                    <a:pt x="220" y="165"/>
                  </a:lnTo>
                  <a:lnTo>
                    <a:pt x="220" y="143"/>
                  </a:lnTo>
                  <a:lnTo>
                    <a:pt x="197" y="116"/>
                  </a:lnTo>
                  <a:lnTo>
                    <a:pt x="169" y="137"/>
                  </a:lnTo>
                  <a:lnTo>
                    <a:pt x="163" y="132"/>
                  </a:lnTo>
                  <a:lnTo>
                    <a:pt x="186" y="121"/>
                  </a:lnTo>
                  <a:lnTo>
                    <a:pt x="208" y="88"/>
                  </a:lnTo>
                  <a:lnTo>
                    <a:pt x="214" y="55"/>
                  </a:lnTo>
                  <a:lnTo>
                    <a:pt x="192" y="11"/>
                  </a:lnTo>
                  <a:lnTo>
                    <a:pt x="163"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sp>
          <p:nvSpPr>
            <p:cNvPr id="30792" name="Freeform 85"/>
            <p:cNvSpPr>
              <a:spLocks/>
            </p:cNvSpPr>
            <p:nvPr/>
          </p:nvSpPr>
          <p:spPr bwMode="auto">
            <a:xfrm>
              <a:off x="2875" y="2874"/>
              <a:ext cx="119" cy="188"/>
            </a:xfrm>
            <a:custGeom>
              <a:avLst/>
              <a:gdLst>
                <a:gd name="T0" fmla="*/ 17 w 119"/>
                <a:gd name="T1" fmla="*/ 0 h 188"/>
                <a:gd name="T2" fmla="*/ 0 w 119"/>
                <a:gd name="T3" fmla="*/ 61 h 188"/>
                <a:gd name="T4" fmla="*/ 11 w 119"/>
                <a:gd name="T5" fmla="*/ 77 h 188"/>
                <a:gd name="T6" fmla="*/ 45 w 119"/>
                <a:gd name="T7" fmla="*/ 126 h 188"/>
                <a:gd name="T8" fmla="*/ 67 w 119"/>
                <a:gd name="T9" fmla="*/ 170 h 188"/>
                <a:gd name="T10" fmla="*/ 67 w 119"/>
                <a:gd name="T11" fmla="*/ 187 h 188"/>
                <a:gd name="T12" fmla="*/ 118 w 119"/>
                <a:gd name="T13" fmla="*/ 77 h 188"/>
                <a:gd name="T14" fmla="*/ 84 w 119"/>
                <a:gd name="T15" fmla="*/ 55 h 188"/>
                <a:gd name="T16" fmla="*/ 45 w 119"/>
                <a:gd name="T17" fmla="*/ 28 h 188"/>
                <a:gd name="T18" fmla="*/ 17 w 119"/>
                <a:gd name="T19" fmla="*/ 0 h 188"/>
                <a:gd name="T20" fmla="*/ 17 w 119"/>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9"/>
                <a:gd name="T34" fmla="*/ 0 h 188"/>
                <a:gd name="T35" fmla="*/ 119 w 119"/>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9" h="188">
                  <a:moveTo>
                    <a:pt x="17" y="0"/>
                  </a:moveTo>
                  <a:lnTo>
                    <a:pt x="0" y="61"/>
                  </a:lnTo>
                  <a:lnTo>
                    <a:pt x="11" y="77"/>
                  </a:lnTo>
                  <a:lnTo>
                    <a:pt x="45" y="126"/>
                  </a:lnTo>
                  <a:lnTo>
                    <a:pt x="67" y="170"/>
                  </a:lnTo>
                  <a:lnTo>
                    <a:pt x="67" y="187"/>
                  </a:lnTo>
                  <a:lnTo>
                    <a:pt x="118" y="77"/>
                  </a:lnTo>
                  <a:lnTo>
                    <a:pt x="84" y="55"/>
                  </a:lnTo>
                  <a:lnTo>
                    <a:pt x="45" y="28"/>
                  </a:lnTo>
                  <a:lnTo>
                    <a:pt x="17" y="0"/>
                  </a:lnTo>
                  <a:close/>
                </a:path>
              </a:pathLst>
            </a:custGeom>
            <a:solidFill>
              <a:srgbClr val="FFFFFF"/>
            </a:solidFill>
            <a:ln w="3175">
              <a:solidFill>
                <a:srgbClr val="000000"/>
              </a:solidFill>
              <a:round/>
              <a:headEnd/>
              <a:tailEnd/>
            </a:ln>
          </p:spPr>
          <p:txBody>
            <a:bodyPr wrap="none" anchor="ctr">
              <a:spAutoFit/>
            </a:bodyPr>
            <a:lstStyle/>
            <a:p>
              <a:endParaRPr lang="zh-CN" altLang="en-US"/>
            </a:p>
          </p:txBody>
        </p:sp>
      </p:grpSp>
      <p:sp>
        <p:nvSpPr>
          <p:cNvPr id="106" name="TextBox 105"/>
          <p:cNvSpPr txBox="1"/>
          <p:nvPr/>
        </p:nvSpPr>
        <p:spPr>
          <a:xfrm>
            <a:off x="8004175" y="1944688"/>
            <a:ext cx="657225" cy="646112"/>
          </a:xfrm>
          <a:prstGeom prst="rect">
            <a:avLst/>
          </a:prstGeom>
          <a:noFill/>
        </p:spPr>
        <p:txBody>
          <a:bodyPr>
            <a:spAutoFit/>
          </a:bodyPr>
          <a:lstStyle/>
          <a:p>
            <a:pPr>
              <a:defRPr/>
            </a:pPr>
            <a:r>
              <a:rPr lang="zh-CN" altLang="en-US" sz="1200" dirty="0">
                <a:solidFill>
                  <a:schemeClr val="bg1">
                    <a:lumMod val="50000"/>
                  </a:schemeClr>
                </a:solidFill>
              </a:rPr>
              <a:t>老板，请早点打款！！</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31747"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主要关注点</a:t>
            </a:r>
            <a:endParaRPr lang="zh-CN" altLang="en-US">
              <a:ea typeface="宋体" pitchFamily="2" charset="-122"/>
            </a:endParaRPr>
          </a:p>
        </p:txBody>
      </p:sp>
      <p:sp>
        <p:nvSpPr>
          <p:cNvPr id="31748"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1749"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31750" name="TextBox 22"/>
          <p:cNvSpPr txBox="1">
            <a:spLocks noChangeArrowheads="1"/>
          </p:cNvSpPr>
          <p:nvPr/>
        </p:nvSpPr>
        <p:spPr bwMode="auto">
          <a:xfrm>
            <a:off x="863600" y="1093788"/>
            <a:ext cx="1728788" cy="368300"/>
          </a:xfrm>
          <a:prstGeom prst="rect">
            <a:avLst/>
          </a:prstGeom>
          <a:noFill/>
          <a:ln w="9525">
            <a:noFill/>
            <a:miter lim="800000"/>
            <a:headEnd/>
            <a:tailEnd/>
          </a:ln>
        </p:spPr>
        <p:txBody>
          <a:bodyPr>
            <a:spAutoFit/>
          </a:bodyPr>
          <a:lstStyle/>
          <a:p>
            <a:r>
              <a:rPr lang="zh-CN" altLang="en-US" b="1">
                <a:solidFill>
                  <a:srgbClr val="FF0000"/>
                </a:solidFill>
              </a:rPr>
              <a:t>应收账款结构：</a:t>
            </a:r>
          </a:p>
        </p:txBody>
      </p:sp>
      <p:sp>
        <p:nvSpPr>
          <p:cNvPr id="7"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E422B079-5709-4758-A811-203C12CA99DE}" type="slidenum">
              <a:rPr lang="zh-CN" altLang="en-US" sz="1200">
                <a:solidFill>
                  <a:srgbClr val="898989"/>
                </a:solidFill>
                <a:ea typeface="+mn-ea"/>
              </a:rPr>
              <a:pPr algn="r">
                <a:defRPr/>
              </a:pPr>
              <a:t>18</a:t>
            </a:fld>
            <a:endParaRPr lang="zh-CN" altLang="en-US" dirty="0">
              <a:ea typeface="宋体" pitchFamily="2" charset="-122"/>
            </a:endParaRPr>
          </a:p>
        </p:txBody>
      </p:sp>
      <p:graphicFrame>
        <p:nvGraphicFramePr>
          <p:cNvPr id="8" name="表格 7"/>
          <p:cNvGraphicFramePr>
            <a:graphicFrameLocks noGrp="1"/>
          </p:cNvGraphicFramePr>
          <p:nvPr/>
        </p:nvGraphicFramePr>
        <p:xfrm>
          <a:off x="971550" y="1525588"/>
          <a:ext cx="3312369" cy="1404158"/>
        </p:xfrm>
        <a:graphic>
          <a:graphicData uri="http://schemas.openxmlformats.org/drawingml/2006/table">
            <a:tbl>
              <a:tblPr/>
              <a:tblGrid>
                <a:gridCol w="1124382"/>
                <a:gridCol w="729329"/>
                <a:gridCol w="729329"/>
                <a:gridCol w="729329"/>
              </a:tblGrid>
              <a:tr h="338934">
                <a:tc gridSpan="4">
                  <a:txBody>
                    <a:bodyPr/>
                    <a:lstStyle/>
                    <a:p>
                      <a:pPr algn="ctr" fontAlgn="ctr"/>
                      <a:r>
                        <a:rPr lang="zh-CN" altLang="en-US" sz="1400" b="0" i="0" u="none" strike="noStrike" dirty="0">
                          <a:latin typeface="+mn-ea"/>
                          <a:ea typeface="+mn-ea"/>
                        </a:rPr>
                        <a:t>泸州老窖应收账款占比变动表</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6306">
                <a:tc>
                  <a:txBody>
                    <a:bodyPr/>
                    <a:lstStyle/>
                    <a:p>
                      <a:pPr algn="ctr" fontAlgn="ctr"/>
                      <a:r>
                        <a:rPr lang="zh-CN" altLang="en-US" sz="1050" b="0" i="0" u="none" strike="noStrike">
                          <a:latin typeface="+mn-ea"/>
                          <a:ea typeface="+mn-ea"/>
                        </a:rPr>
                        <a:t>项目</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latin typeface="+mn-ea"/>
                          <a:ea typeface="+mn-ea"/>
                        </a:rPr>
                        <a:t>2011</a:t>
                      </a:r>
                      <a:r>
                        <a:rPr lang="zh-CN" altLang="en-US" sz="1050" b="0" i="0" u="none" strike="noStrike" dirty="0">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2010</a:t>
                      </a:r>
                      <a:r>
                        <a:rPr lang="zh-CN" altLang="en-US" sz="1050" b="0" i="0" u="none" strike="noStrike">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2009</a:t>
                      </a:r>
                      <a:r>
                        <a:rPr lang="zh-CN" altLang="en-US" sz="1050" b="0" i="0" u="none" strike="noStrike">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66306">
                <a:tc>
                  <a:txBody>
                    <a:bodyPr/>
                    <a:lstStyle/>
                    <a:p>
                      <a:pPr algn="ctr" fontAlgn="ctr"/>
                      <a:r>
                        <a:rPr lang="zh-CN" altLang="en-US" sz="1050" b="0" i="0" u="none" strike="noStrike">
                          <a:latin typeface="+mn-ea"/>
                          <a:ea typeface="+mn-ea"/>
                        </a:rPr>
                        <a:t>应收账款</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latin typeface="+mn-ea"/>
                          <a:ea typeface="+mn-ea"/>
                        </a:rPr>
                        <a:t>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latin typeface="+mn-ea"/>
                          <a:ea typeface="+mn-ea"/>
                        </a:rPr>
                        <a:t>0.47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0.31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66306">
                <a:tc>
                  <a:txBody>
                    <a:bodyPr/>
                    <a:lstStyle/>
                    <a:p>
                      <a:pPr algn="ctr" fontAlgn="ctr"/>
                      <a:r>
                        <a:rPr lang="zh-CN" altLang="en-US" sz="1050" b="0" i="0" u="none" strike="noStrike">
                          <a:latin typeface="+mn-ea"/>
                          <a:ea typeface="+mn-ea"/>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solidFill>
                            <a:srgbClr val="000000"/>
                          </a:solidFill>
                          <a:latin typeface="+mn-ea"/>
                          <a:ea typeface="+mn-ea"/>
                        </a:rPr>
                        <a:t>124.77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80.26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59.83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66306">
                <a:tc>
                  <a:txBody>
                    <a:bodyPr/>
                    <a:lstStyle/>
                    <a:p>
                      <a:pPr algn="ctr" fontAlgn="ctr"/>
                      <a:r>
                        <a:rPr lang="zh-CN" altLang="en-US" sz="1050" b="0" i="0" u="none" strike="noStrike">
                          <a:latin typeface="+mn-ea"/>
                          <a:ea typeface="+mn-ea"/>
                        </a:rPr>
                        <a:t>应收账款占比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FF0000"/>
                          </a:solidFill>
                          <a:latin typeface="+mn-ea"/>
                          <a:ea typeface="+mn-ea"/>
                        </a:rPr>
                        <a:t>0.48%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FF0000"/>
                          </a:solidFill>
                          <a:latin typeface="+mn-ea"/>
                          <a:ea typeface="+mn-ea"/>
                        </a:rPr>
                        <a:t>0.59%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FF0000"/>
                          </a:solidFill>
                          <a:latin typeface="+mn-ea"/>
                          <a:ea typeface="+mn-ea"/>
                        </a:rPr>
                        <a:t>0.52%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4679950" y="1524000"/>
          <a:ext cx="3564395" cy="1405509"/>
        </p:xfrm>
        <a:graphic>
          <a:graphicData uri="http://schemas.openxmlformats.org/drawingml/2006/table">
            <a:tbl>
              <a:tblPr/>
              <a:tblGrid>
                <a:gridCol w="913297"/>
                <a:gridCol w="1344576"/>
                <a:gridCol w="1306522"/>
              </a:tblGrid>
              <a:tr h="373198">
                <a:tc gridSpan="3">
                  <a:txBody>
                    <a:bodyPr/>
                    <a:lstStyle/>
                    <a:p>
                      <a:pPr algn="ctr" fontAlgn="ctr"/>
                      <a:r>
                        <a:rPr lang="zh-CN" altLang="en-US" sz="1400" b="0" i="0" u="none" strike="noStrike" dirty="0">
                          <a:latin typeface="微软雅黑"/>
                        </a:rPr>
                        <a:t>泸州老窖应收账款与营业收入对比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r>
              <a:tr h="255178">
                <a:tc>
                  <a:txBody>
                    <a:bodyPr/>
                    <a:lstStyle/>
                    <a:p>
                      <a:pPr algn="ctr" fontAlgn="ctr"/>
                      <a:r>
                        <a:rPr lang="zh-CN" altLang="en-US" sz="1050" b="0" i="0" u="none" strike="noStrike">
                          <a:latin typeface="微软雅黑"/>
                        </a:rPr>
                        <a:t>时间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dirty="0">
                          <a:latin typeface="微软雅黑"/>
                        </a:rPr>
                        <a:t>应收账款</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营业收入</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55178">
                <a:tc>
                  <a:txBody>
                    <a:bodyPr/>
                    <a:lstStyle/>
                    <a:p>
                      <a:pPr algn="ctr" fontAlgn="ctr"/>
                      <a:r>
                        <a:rPr lang="en-US" altLang="zh-CN" sz="1050" b="0" i="0" u="none" strike="noStrike">
                          <a:latin typeface="微软雅黑"/>
                        </a:rPr>
                        <a:t>2010</a:t>
                      </a:r>
                      <a:r>
                        <a:rPr lang="zh-CN" altLang="en-US" sz="1050" b="0" i="0" u="none" strike="noStrike">
                          <a:latin typeface="微软雅黑"/>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latin typeface="微软雅黑"/>
                        </a:rPr>
                        <a:t>0.47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微软雅黑"/>
                        </a:rPr>
                        <a:t>53.71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55178">
                <a:tc>
                  <a:txBody>
                    <a:bodyPr/>
                    <a:lstStyle/>
                    <a:p>
                      <a:pPr algn="ctr" fontAlgn="ctr"/>
                      <a:r>
                        <a:rPr lang="en-US" altLang="zh-CN" sz="1050" b="0" i="0" u="none" strike="noStrike">
                          <a:latin typeface="微软雅黑"/>
                        </a:rPr>
                        <a:t>2011</a:t>
                      </a:r>
                      <a:r>
                        <a:rPr lang="zh-CN" altLang="en-US" sz="1050" b="0" i="0" u="none" strike="noStrike">
                          <a:latin typeface="微软雅黑"/>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微软雅黑"/>
                        </a:rPr>
                        <a:t>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微软雅黑"/>
                        </a:rPr>
                        <a:t>84.28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66777">
                <a:tc>
                  <a:txBody>
                    <a:bodyPr/>
                    <a:lstStyle/>
                    <a:p>
                      <a:pPr algn="ctr" fontAlgn="ctr"/>
                      <a:r>
                        <a:rPr lang="zh-CN" altLang="en-US" sz="1050" b="0" i="0" u="none" strike="noStrike">
                          <a:latin typeface="微软雅黑"/>
                        </a:rPr>
                        <a:t>增  幅</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FF0000"/>
                          </a:solidFill>
                          <a:latin typeface="微软雅黑"/>
                        </a:rPr>
                        <a:t>27.66%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FF0000"/>
                          </a:solidFill>
                          <a:latin typeface="微软雅黑"/>
                        </a:rPr>
                        <a:t>56.92%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971550" y="3181350"/>
          <a:ext cx="7308814" cy="1800199"/>
        </p:xfrm>
        <a:graphic>
          <a:graphicData uri="http://schemas.openxmlformats.org/drawingml/2006/table">
            <a:tbl>
              <a:tblPr/>
              <a:tblGrid>
                <a:gridCol w="831334"/>
                <a:gridCol w="923705"/>
                <a:gridCol w="923705"/>
                <a:gridCol w="1016076"/>
                <a:gridCol w="831334"/>
                <a:gridCol w="900612"/>
                <a:gridCol w="831334"/>
                <a:gridCol w="1050714"/>
              </a:tblGrid>
              <a:tr h="513895">
                <a:tc gridSpan="8">
                  <a:txBody>
                    <a:bodyPr/>
                    <a:lstStyle/>
                    <a:p>
                      <a:pPr algn="ctr" fontAlgn="ctr"/>
                      <a:r>
                        <a:rPr lang="zh-CN" altLang="en-US" sz="1800" b="0" i="0" u="none" strike="noStrike" dirty="0">
                          <a:latin typeface="微软雅黑"/>
                        </a:rPr>
                        <a:t>行业标杆企业主要财务比率</a:t>
                      </a:r>
                      <a:r>
                        <a:rPr lang="zh-CN" altLang="en-US" sz="1400" b="0" i="0" u="none" strike="noStrike" dirty="0">
                          <a:latin typeface="微软雅黑"/>
                        </a:rPr>
                        <a:t>（单位：亿元）</a:t>
                      </a:r>
                      <a:endParaRPr lang="zh-CN" altLang="en-US" sz="1800" b="0" i="0" u="none" strike="noStrike" dirty="0">
                        <a:latin typeface="微软雅黑"/>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4430">
                <a:tc rowSpan="2">
                  <a:txBody>
                    <a:bodyPr/>
                    <a:lstStyle/>
                    <a:p>
                      <a:pPr algn="ctr" fontAlgn="ctr"/>
                      <a:r>
                        <a:rPr lang="zh-CN" altLang="en-US" sz="1050" b="0" i="0" u="none" strike="noStrike">
                          <a:latin typeface="微软雅黑"/>
                        </a:rPr>
                        <a:t>泸州老窖</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2">
                  <a:txBody>
                    <a:bodyPr/>
                    <a:lstStyle/>
                    <a:p>
                      <a:pPr algn="ctr" fontAlgn="ctr"/>
                      <a:r>
                        <a:rPr lang="zh-CN" altLang="en-US" sz="1050" b="0" i="0" u="none" strike="noStrike">
                          <a:latin typeface="微软雅黑"/>
                        </a:rPr>
                        <a:t>贵州茅台</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28722">
                <a:tc vMerge="1">
                  <a:txBody>
                    <a:bodyPr/>
                    <a:lstStyle/>
                    <a:p>
                      <a:endParaRPr lang="zh-CN" altLang="en-US"/>
                    </a:p>
                  </a:txBody>
                  <a:tcPr/>
                </a:tc>
                <a:tc>
                  <a:txBody>
                    <a:bodyPr/>
                    <a:lstStyle/>
                    <a:p>
                      <a:pPr algn="ctr" fontAlgn="ctr"/>
                      <a:r>
                        <a:rPr lang="en-US" altLang="zh-CN" sz="1050" b="0" i="0" u="none" strike="noStrike">
                          <a:latin typeface="微软雅黑"/>
                        </a:rPr>
                        <a:t>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微软雅黑"/>
                        </a:rPr>
                        <a:t>124.77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FF0000"/>
                          </a:solidFill>
                          <a:latin typeface="微软雅黑"/>
                        </a:rPr>
                        <a:t>0.48%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微软雅黑"/>
                        </a:rPr>
                        <a:t>0.02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微软雅黑"/>
                        </a:rPr>
                        <a:t>349.01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FF0000"/>
                          </a:solidFill>
                          <a:latin typeface="微软雅黑"/>
                        </a:rPr>
                        <a:t>0.01%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14430">
                <a:tc rowSpan="2">
                  <a:txBody>
                    <a:bodyPr/>
                    <a:lstStyle/>
                    <a:p>
                      <a:pPr algn="ctr" fontAlgn="ctr"/>
                      <a:r>
                        <a:rPr lang="zh-CN" altLang="en-US" sz="1050" b="0" i="0" u="none" strike="noStrike">
                          <a:latin typeface="微软雅黑"/>
                        </a:rPr>
                        <a:t>五粮液</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2">
                  <a:txBody>
                    <a:bodyPr/>
                    <a:lstStyle/>
                    <a:p>
                      <a:pPr algn="ctr" fontAlgn="ctr"/>
                      <a:r>
                        <a:rPr lang="zh-CN" altLang="en-US" sz="1050" b="0" i="0" u="none" strike="noStrike">
                          <a:latin typeface="微软雅黑"/>
                        </a:rPr>
                        <a:t>洋河</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28722">
                <a:tc vMerge="1">
                  <a:txBody>
                    <a:bodyPr/>
                    <a:lstStyle/>
                    <a:p>
                      <a:endParaRPr lang="zh-CN" altLang="en-US"/>
                    </a:p>
                  </a:txBody>
                  <a:tcPr/>
                </a:tc>
                <a:tc>
                  <a:txBody>
                    <a:bodyPr/>
                    <a:lstStyle/>
                    <a:p>
                      <a:pPr algn="ctr" fontAlgn="ctr"/>
                      <a:r>
                        <a:rPr lang="en-US" altLang="zh-CN" sz="1050" b="0" i="0" u="none" strike="noStrike">
                          <a:latin typeface="微软雅黑"/>
                        </a:rPr>
                        <a:t>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微软雅黑"/>
                        </a:rPr>
                        <a:t>369.06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000000"/>
                          </a:solidFill>
                          <a:latin typeface="微软雅黑"/>
                        </a:rPr>
                        <a:t>—</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微软雅黑"/>
                        </a:rPr>
                        <a:t>0.36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微软雅黑"/>
                        </a:rPr>
                        <a:t>109.6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FF0000"/>
                          </a:solidFill>
                          <a:latin typeface="微软雅黑"/>
                        </a:rPr>
                        <a:t>0.33%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32771"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主要关注点</a:t>
            </a:r>
            <a:endParaRPr lang="zh-CN" altLang="en-US">
              <a:ea typeface="宋体" pitchFamily="2" charset="-122"/>
            </a:endParaRPr>
          </a:p>
        </p:txBody>
      </p:sp>
      <p:sp>
        <p:nvSpPr>
          <p:cNvPr id="32772"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2773"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32774" name="TextBox 22"/>
          <p:cNvSpPr txBox="1">
            <a:spLocks noChangeArrowheads="1"/>
          </p:cNvSpPr>
          <p:nvPr/>
        </p:nvSpPr>
        <p:spPr bwMode="auto">
          <a:xfrm>
            <a:off x="863600" y="1093788"/>
            <a:ext cx="1331913" cy="368300"/>
          </a:xfrm>
          <a:prstGeom prst="rect">
            <a:avLst/>
          </a:prstGeom>
          <a:noFill/>
          <a:ln w="9525">
            <a:noFill/>
            <a:miter lim="800000"/>
            <a:headEnd/>
            <a:tailEnd/>
          </a:ln>
        </p:spPr>
        <p:txBody>
          <a:bodyPr>
            <a:spAutoFit/>
          </a:bodyPr>
          <a:lstStyle/>
          <a:p>
            <a:r>
              <a:rPr lang="zh-CN" altLang="en-US" b="1">
                <a:solidFill>
                  <a:srgbClr val="FF0000"/>
                </a:solidFill>
              </a:rPr>
              <a:t>存货结构：</a:t>
            </a:r>
          </a:p>
        </p:txBody>
      </p:sp>
      <p:sp>
        <p:nvSpPr>
          <p:cNvPr id="7"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859B7A1A-17B1-4C2B-BD7C-E2D002D2E62C}" type="slidenum">
              <a:rPr lang="zh-CN" altLang="en-US" sz="1200">
                <a:solidFill>
                  <a:srgbClr val="898989"/>
                </a:solidFill>
                <a:ea typeface="+mn-ea"/>
              </a:rPr>
              <a:pPr algn="r">
                <a:defRPr/>
              </a:pPr>
              <a:t>19</a:t>
            </a:fld>
            <a:endParaRPr lang="zh-CN" altLang="en-US" dirty="0">
              <a:ea typeface="宋体" pitchFamily="2" charset="-122"/>
            </a:endParaRPr>
          </a:p>
        </p:txBody>
      </p:sp>
      <p:sp>
        <p:nvSpPr>
          <p:cNvPr id="32776" name="TextBox 7"/>
          <p:cNvSpPr txBox="1">
            <a:spLocks noChangeArrowheads="1"/>
          </p:cNvSpPr>
          <p:nvPr/>
        </p:nvSpPr>
        <p:spPr bwMode="auto">
          <a:xfrm>
            <a:off x="1066800" y="1433513"/>
            <a:ext cx="6316663" cy="1054100"/>
          </a:xfrm>
          <a:prstGeom prst="rect">
            <a:avLst/>
          </a:prstGeom>
          <a:noFill/>
          <a:ln w="9525">
            <a:noFill/>
            <a:miter lim="800000"/>
            <a:headEnd/>
            <a:tailEnd/>
          </a:ln>
        </p:spPr>
        <p:txBody>
          <a:bodyPr>
            <a:spAutoFit/>
          </a:bodyPr>
          <a:lstStyle/>
          <a:p>
            <a:pPr>
              <a:lnSpc>
                <a:spcPts val="2500"/>
              </a:lnSpc>
            </a:pPr>
            <a:r>
              <a:rPr lang="zh-CN" altLang="en-US" sz="1600"/>
              <a:t>       存货是企业在正常生产经营过程中持有</a:t>
            </a:r>
            <a:r>
              <a:rPr lang="zh-CN" altLang="en-US" sz="1600">
                <a:solidFill>
                  <a:srgbClr val="FF0000"/>
                </a:solidFill>
              </a:rPr>
              <a:t>以备出售</a:t>
            </a:r>
            <a:r>
              <a:rPr lang="zh-CN" altLang="en-US" sz="1600"/>
              <a:t>的</a:t>
            </a:r>
            <a:r>
              <a:rPr lang="zh-CN" altLang="en-US" sz="1600">
                <a:solidFill>
                  <a:srgbClr val="FF0000"/>
                </a:solidFill>
              </a:rPr>
              <a:t>产品</a:t>
            </a:r>
            <a:r>
              <a:rPr lang="zh-CN" altLang="en-US" sz="1600"/>
              <a:t>，或者为了出售仍然处在生产过程中的</a:t>
            </a:r>
            <a:r>
              <a:rPr lang="zh-CN" altLang="en-US" sz="1600">
                <a:solidFill>
                  <a:srgbClr val="FF0000"/>
                </a:solidFill>
              </a:rPr>
              <a:t>在产品</a:t>
            </a:r>
            <a:r>
              <a:rPr lang="zh-CN" altLang="en-US" sz="1600"/>
              <a:t>，或者将在生产过程或者提供劳务过程中耗用的</a:t>
            </a:r>
            <a:r>
              <a:rPr lang="zh-CN" altLang="en-US" sz="1600">
                <a:solidFill>
                  <a:srgbClr val="FF0000"/>
                </a:solidFill>
              </a:rPr>
              <a:t>材料</a:t>
            </a:r>
            <a:r>
              <a:rPr lang="zh-CN" altLang="en-US" sz="1600"/>
              <a:t>、</a:t>
            </a:r>
            <a:r>
              <a:rPr lang="zh-CN" altLang="en-US" sz="1600">
                <a:solidFill>
                  <a:srgbClr val="FF0000"/>
                </a:solidFill>
              </a:rPr>
              <a:t>物料</a:t>
            </a:r>
            <a:r>
              <a:rPr lang="zh-CN" altLang="en-US" sz="1600"/>
              <a:t>等。</a:t>
            </a:r>
          </a:p>
        </p:txBody>
      </p:sp>
      <p:sp>
        <p:nvSpPr>
          <p:cNvPr id="9" name="TextBox 8"/>
          <p:cNvSpPr txBox="1"/>
          <p:nvPr/>
        </p:nvSpPr>
        <p:spPr>
          <a:xfrm>
            <a:off x="884238" y="2601913"/>
            <a:ext cx="5440362" cy="1374775"/>
          </a:xfrm>
          <a:prstGeom prst="rect">
            <a:avLst/>
          </a:prstGeom>
          <a:noFill/>
        </p:spPr>
        <p:txBody>
          <a:bodyPr>
            <a:spAutoFit/>
          </a:bodyPr>
          <a:lstStyle/>
          <a:p>
            <a:pPr>
              <a:lnSpc>
                <a:spcPts val="2500"/>
              </a:lnSpc>
              <a:defRPr/>
            </a:pPr>
            <a:r>
              <a:rPr lang="zh-CN" altLang="en-US" sz="1600" dirty="0"/>
              <a:t>企业存货过多，意味着商品积压，财务风险增大：</a:t>
            </a:r>
            <a:endParaRPr lang="en-US" altLang="zh-CN" sz="1050" dirty="0"/>
          </a:p>
          <a:p>
            <a:pPr>
              <a:lnSpc>
                <a:spcPts val="2500"/>
              </a:lnSpc>
              <a:defRPr/>
            </a:pPr>
            <a:r>
              <a:rPr lang="en-US" altLang="zh-CN" sz="1400" dirty="0"/>
              <a:t>1</a:t>
            </a:r>
            <a:r>
              <a:rPr lang="zh-CN" altLang="en-US" sz="1400" dirty="0"/>
              <a:t>、占用大量流动资金，企业的财务费用会显著提升；</a:t>
            </a:r>
            <a:endParaRPr lang="en-US" altLang="zh-CN" sz="1400" dirty="0"/>
          </a:p>
          <a:p>
            <a:pPr>
              <a:lnSpc>
                <a:spcPts val="2500"/>
              </a:lnSpc>
              <a:defRPr/>
            </a:pPr>
            <a:r>
              <a:rPr lang="en-US" altLang="zh-CN" sz="1400" dirty="0"/>
              <a:t>2</a:t>
            </a:r>
            <a:r>
              <a:rPr lang="zh-CN" altLang="en-US" sz="1400" dirty="0"/>
              <a:t>、存货跌价准备会使企业的资产减值准备迅速上升，造成</a:t>
            </a:r>
            <a:endParaRPr lang="en-US" altLang="zh-CN" sz="1400" dirty="0"/>
          </a:p>
          <a:p>
            <a:pPr>
              <a:lnSpc>
                <a:spcPts val="2500"/>
              </a:lnSpc>
              <a:defRPr/>
            </a:pPr>
            <a:r>
              <a:rPr lang="en-US" altLang="zh-CN" sz="1400" dirty="0"/>
              <a:t>     </a:t>
            </a:r>
            <a:r>
              <a:rPr lang="zh-CN" altLang="en-US" sz="1400" dirty="0"/>
              <a:t>企业业绩面临巨大压力。</a:t>
            </a:r>
          </a:p>
        </p:txBody>
      </p:sp>
      <p:sp>
        <p:nvSpPr>
          <p:cNvPr id="32778" name="TextBox 9"/>
          <p:cNvSpPr txBox="1">
            <a:spLocks noChangeArrowheads="1"/>
          </p:cNvSpPr>
          <p:nvPr/>
        </p:nvSpPr>
        <p:spPr bwMode="auto">
          <a:xfrm>
            <a:off x="920750" y="4098925"/>
            <a:ext cx="2373313" cy="369888"/>
          </a:xfrm>
          <a:prstGeom prst="rect">
            <a:avLst/>
          </a:prstGeom>
          <a:noFill/>
          <a:ln w="9525">
            <a:noFill/>
            <a:miter lim="800000"/>
            <a:headEnd/>
            <a:tailEnd/>
          </a:ln>
        </p:spPr>
        <p:txBody>
          <a:bodyPr>
            <a:spAutoFit/>
          </a:bodyPr>
          <a:lstStyle/>
          <a:p>
            <a:r>
              <a:rPr lang="zh-CN" altLang="en-US" b="1">
                <a:solidFill>
                  <a:srgbClr val="FF0000"/>
                </a:solidFill>
              </a:rPr>
              <a:t>存货结构分析三部曲：</a:t>
            </a:r>
          </a:p>
        </p:txBody>
      </p:sp>
      <p:sp>
        <p:nvSpPr>
          <p:cNvPr id="32779" name="TextBox 10"/>
          <p:cNvSpPr txBox="1">
            <a:spLocks noChangeArrowheads="1"/>
          </p:cNvSpPr>
          <p:nvPr/>
        </p:nvSpPr>
        <p:spPr bwMode="auto">
          <a:xfrm>
            <a:off x="1066800" y="4683125"/>
            <a:ext cx="1131888" cy="369888"/>
          </a:xfrm>
          <a:prstGeom prst="rect">
            <a:avLst/>
          </a:prstGeom>
          <a:noFill/>
          <a:ln w="19050">
            <a:solidFill>
              <a:schemeClr val="tx1"/>
            </a:solidFill>
            <a:prstDash val="sysDash"/>
            <a:miter lim="800000"/>
            <a:headEnd/>
            <a:tailEnd/>
          </a:ln>
        </p:spPr>
        <p:txBody>
          <a:bodyPr>
            <a:spAutoFit/>
          </a:bodyPr>
          <a:lstStyle/>
          <a:p>
            <a:r>
              <a:rPr lang="zh-CN" altLang="en-US"/>
              <a:t>水平分析</a:t>
            </a:r>
          </a:p>
        </p:txBody>
      </p:sp>
      <p:sp>
        <p:nvSpPr>
          <p:cNvPr id="32780" name="TextBox 11"/>
          <p:cNvSpPr txBox="1">
            <a:spLocks noChangeArrowheads="1"/>
          </p:cNvSpPr>
          <p:nvPr/>
        </p:nvSpPr>
        <p:spPr bwMode="auto">
          <a:xfrm>
            <a:off x="3257550" y="4683125"/>
            <a:ext cx="1131888" cy="369888"/>
          </a:xfrm>
          <a:prstGeom prst="rect">
            <a:avLst/>
          </a:prstGeom>
          <a:noFill/>
          <a:ln w="19050">
            <a:solidFill>
              <a:schemeClr val="tx1"/>
            </a:solidFill>
            <a:prstDash val="sysDash"/>
            <a:miter lim="800000"/>
            <a:headEnd/>
            <a:tailEnd/>
          </a:ln>
        </p:spPr>
        <p:txBody>
          <a:bodyPr>
            <a:spAutoFit/>
          </a:bodyPr>
          <a:lstStyle/>
          <a:p>
            <a:r>
              <a:rPr lang="zh-CN" altLang="en-US"/>
              <a:t>结构分析</a:t>
            </a:r>
          </a:p>
        </p:txBody>
      </p:sp>
      <p:sp>
        <p:nvSpPr>
          <p:cNvPr id="32781" name="TextBox 12"/>
          <p:cNvSpPr txBox="1">
            <a:spLocks noChangeArrowheads="1"/>
          </p:cNvSpPr>
          <p:nvPr/>
        </p:nvSpPr>
        <p:spPr bwMode="auto">
          <a:xfrm>
            <a:off x="5411788" y="4683125"/>
            <a:ext cx="1825625" cy="369888"/>
          </a:xfrm>
          <a:prstGeom prst="rect">
            <a:avLst/>
          </a:prstGeom>
          <a:noFill/>
          <a:ln w="19050">
            <a:solidFill>
              <a:schemeClr val="tx1"/>
            </a:solidFill>
            <a:prstDash val="sysDash"/>
            <a:miter lim="800000"/>
            <a:headEnd/>
            <a:tailEnd/>
          </a:ln>
        </p:spPr>
        <p:txBody>
          <a:bodyPr>
            <a:spAutoFit/>
          </a:bodyPr>
          <a:lstStyle/>
          <a:p>
            <a:r>
              <a:rPr lang="zh-CN" altLang="en-US"/>
              <a:t>存货周转率分析</a:t>
            </a:r>
          </a:p>
        </p:txBody>
      </p:sp>
      <p:cxnSp>
        <p:nvCxnSpPr>
          <p:cNvPr id="15" name="直接箭头连接符 14"/>
          <p:cNvCxnSpPr>
            <a:stCxn id="32779" idx="3"/>
          </p:cNvCxnSpPr>
          <p:nvPr/>
        </p:nvCxnSpPr>
        <p:spPr>
          <a:xfrm flipV="1">
            <a:off x="2198688" y="4865688"/>
            <a:ext cx="949325" cy="1587"/>
          </a:xfrm>
          <a:prstGeom prst="straightConnector1">
            <a:avLst/>
          </a:prstGeom>
          <a:ln w="1905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2780" idx="3"/>
          </p:cNvCxnSpPr>
          <p:nvPr/>
        </p:nvCxnSpPr>
        <p:spPr>
          <a:xfrm flipV="1">
            <a:off x="4389438" y="4865688"/>
            <a:ext cx="949325" cy="1587"/>
          </a:xfrm>
          <a:prstGeom prst="straightConnector1">
            <a:avLst/>
          </a:prstGeom>
          <a:ln w="19050">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nvGrpSpPr>
          <p:cNvPr id="32784" name="Group 972"/>
          <p:cNvGrpSpPr>
            <a:grpSpLocks/>
          </p:cNvGrpSpPr>
          <p:nvPr/>
        </p:nvGrpSpPr>
        <p:grpSpPr bwMode="auto">
          <a:xfrm flipH="1">
            <a:off x="5740400" y="2747963"/>
            <a:ext cx="3209925" cy="1168400"/>
            <a:chOff x="2352" y="2592"/>
            <a:chExt cx="2017" cy="576"/>
          </a:xfrm>
        </p:grpSpPr>
        <p:grpSp>
          <p:nvGrpSpPr>
            <p:cNvPr id="32786" name="Group 973"/>
            <p:cNvGrpSpPr>
              <a:grpSpLocks/>
            </p:cNvGrpSpPr>
            <p:nvPr/>
          </p:nvGrpSpPr>
          <p:grpSpPr bwMode="auto">
            <a:xfrm>
              <a:off x="4048" y="3017"/>
              <a:ext cx="153" cy="151"/>
              <a:chOff x="4048" y="3017"/>
              <a:chExt cx="153" cy="151"/>
            </a:xfrm>
          </p:grpSpPr>
          <p:sp>
            <p:nvSpPr>
              <p:cNvPr id="32819" name="Oval 974"/>
              <p:cNvSpPr>
                <a:spLocks noChangeArrowheads="1"/>
              </p:cNvSpPr>
              <p:nvPr/>
            </p:nvSpPr>
            <p:spPr bwMode="auto">
              <a:xfrm>
                <a:off x="4048" y="3017"/>
                <a:ext cx="153" cy="151"/>
              </a:xfrm>
              <a:prstGeom prst="ellipse">
                <a:avLst/>
              </a:prstGeom>
              <a:solidFill>
                <a:srgbClr val="222222"/>
              </a:solidFill>
              <a:ln w="3175">
                <a:solidFill>
                  <a:srgbClr val="000000"/>
                </a:solidFill>
                <a:round/>
                <a:headEnd/>
                <a:tailEnd/>
              </a:ln>
            </p:spPr>
            <p:txBody>
              <a:bodyPr wrap="none" anchor="ctr">
                <a:spAutoFit/>
              </a:bodyPr>
              <a:lstStyle/>
              <a:p>
                <a:endParaRPr lang="zh-CN" altLang="en-US"/>
              </a:p>
            </p:txBody>
          </p:sp>
          <p:sp>
            <p:nvSpPr>
              <p:cNvPr id="32820" name="Oval 975"/>
              <p:cNvSpPr>
                <a:spLocks noChangeArrowheads="1"/>
              </p:cNvSpPr>
              <p:nvPr/>
            </p:nvSpPr>
            <p:spPr bwMode="auto">
              <a:xfrm>
                <a:off x="4086" y="3055"/>
                <a:ext cx="77" cy="75"/>
              </a:xfrm>
              <a:prstGeom prst="ellipse">
                <a:avLst/>
              </a:prstGeom>
              <a:solidFill>
                <a:srgbClr val="FFFFFF"/>
              </a:solidFill>
              <a:ln w="3175">
                <a:solidFill>
                  <a:srgbClr val="000000"/>
                </a:solidFill>
                <a:round/>
                <a:headEnd/>
                <a:tailEnd/>
              </a:ln>
            </p:spPr>
            <p:txBody>
              <a:bodyPr wrap="none" anchor="ctr">
                <a:spAutoFit/>
              </a:bodyPr>
              <a:lstStyle/>
              <a:p>
                <a:endParaRPr lang="zh-CN" altLang="en-US"/>
              </a:p>
            </p:txBody>
          </p:sp>
          <p:sp>
            <p:nvSpPr>
              <p:cNvPr id="32821" name="Oval 976"/>
              <p:cNvSpPr>
                <a:spLocks noChangeArrowheads="1"/>
              </p:cNvSpPr>
              <p:nvPr/>
            </p:nvSpPr>
            <p:spPr bwMode="auto">
              <a:xfrm>
                <a:off x="4111" y="3079"/>
                <a:ext cx="28" cy="27"/>
              </a:xfrm>
              <a:prstGeom prst="ellipse">
                <a:avLst/>
              </a:prstGeom>
              <a:solidFill>
                <a:srgbClr val="555555"/>
              </a:solidFill>
              <a:ln w="3175">
                <a:solidFill>
                  <a:srgbClr val="000000"/>
                </a:solidFill>
                <a:round/>
                <a:headEnd/>
                <a:tailEnd/>
              </a:ln>
            </p:spPr>
            <p:txBody>
              <a:bodyPr wrap="none" anchor="ctr">
                <a:spAutoFit/>
              </a:bodyPr>
              <a:lstStyle/>
              <a:p>
                <a:endParaRPr lang="zh-CN" altLang="en-US"/>
              </a:p>
            </p:txBody>
          </p:sp>
        </p:grpSp>
        <p:grpSp>
          <p:nvGrpSpPr>
            <p:cNvPr id="32787" name="Group 977"/>
            <p:cNvGrpSpPr>
              <a:grpSpLocks/>
            </p:cNvGrpSpPr>
            <p:nvPr/>
          </p:nvGrpSpPr>
          <p:grpSpPr bwMode="auto">
            <a:xfrm>
              <a:off x="3874" y="3017"/>
              <a:ext cx="153" cy="151"/>
              <a:chOff x="3874" y="3017"/>
              <a:chExt cx="153" cy="151"/>
            </a:xfrm>
          </p:grpSpPr>
          <p:sp>
            <p:nvSpPr>
              <p:cNvPr id="32816" name="Oval 978"/>
              <p:cNvSpPr>
                <a:spLocks noChangeArrowheads="1"/>
              </p:cNvSpPr>
              <p:nvPr/>
            </p:nvSpPr>
            <p:spPr bwMode="auto">
              <a:xfrm>
                <a:off x="3874" y="3017"/>
                <a:ext cx="153" cy="151"/>
              </a:xfrm>
              <a:prstGeom prst="ellipse">
                <a:avLst/>
              </a:prstGeom>
              <a:solidFill>
                <a:srgbClr val="222222"/>
              </a:solidFill>
              <a:ln w="3175">
                <a:solidFill>
                  <a:srgbClr val="000000"/>
                </a:solidFill>
                <a:round/>
                <a:headEnd/>
                <a:tailEnd/>
              </a:ln>
            </p:spPr>
            <p:txBody>
              <a:bodyPr wrap="none" anchor="ctr">
                <a:spAutoFit/>
              </a:bodyPr>
              <a:lstStyle/>
              <a:p>
                <a:endParaRPr lang="zh-CN" altLang="en-US"/>
              </a:p>
            </p:txBody>
          </p:sp>
          <p:sp>
            <p:nvSpPr>
              <p:cNvPr id="32817" name="Oval 979"/>
              <p:cNvSpPr>
                <a:spLocks noChangeArrowheads="1"/>
              </p:cNvSpPr>
              <p:nvPr/>
            </p:nvSpPr>
            <p:spPr bwMode="auto">
              <a:xfrm>
                <a:off x="3913" y="3055"/>
                <a:ext cx="76" cy="75"/>
              </a:xfrm>
              <a:prstGeom prst="ellipse">
                <a:avLst/>
              </a:prstGeom>
              <a:solidFill>
                <a:srgbClr val="FFFFFF"/>
              </a:solidFill>
              <a:ln w="3175">
                <a:solidFill>
                  <a:srgbClr val="000000"/>
                </a:solidFill>
                <a:round/>
                <a:headEnd/>
                <a:tailEnd/>
              </a:ln>
            </p:spPr>
            <p:txBody>
              <a:bodyPr wrap="none" anchor="ctr">
                <a:spAutoFit/>
              </a:bodyPr>
              <a:lstStyle/>
              <a:p>
                <a:endParaRPr lang="zh-CN" altLang="en-US"/>
              </a:p>
            </p:txBody>
          </p:sp>
          <p:sp>
            <p:nvSpPr>
              <p:cNvPr id="32818" name="Oval 980"/>
              <p:cNvSpPr>
                <a:spLocks noChangeArrowheads="1"/>
              </p:cNvSpPr>
              <p:nvPr/>
            </p:nvSpPr>
            <p:spPr bwMode="auto">
              <a:xfrm>
                <a:off x="3937" y="3079"/>
                <a:ext cx="28" cy="27"/>
              </a:xfrm>
              <a:prstGeom prst="ellipse">
                <a:avLst/>
              </a:prstGeom>
              <a:solidFill>
                <a:srgbClr val="555555"/>
              </a:solidFill>
              <a:ln w="3175">
                <a:solidFill>
                  <a:srgbClr val="000000"/>
                </a:solidFill>
                <a:round/>
                <a:headEnd/>
                <a:tailEnd/>
              </a:ln>
            </p:spPr>
            <p:txBody>
              <a:bodyPr wrap="none" anchor="ctr">
                <a:spAutoFit/>
              </a:bodyPr>
              <a:lstStyle/>
              <a:p>
                <a:endParaRPr lang="zh-CN" altLang="en-US"/>
              </a:p>
            </p:txBody>
          </p:sp>
        </p:grpSp>
        <p:grpSp>
          <p:nvGrpSpPr>
            <p:cNvPr id="32788" name="Group 981"/>
            <p:cNvGrpSpPr>
              <a:grpSpLocks/>
            </p:cNvGrpSpPr>
            <p:nvPr/>
          </p:nvGrpSpPr>
          <p:grpSpPr bwMode="auto">
            <a:xfrm>
              <a:off x="2449" y="3017"/>
              <a:ext cx="153" cy="151"/>
              <a:chOff x="2449" y="3017"/>
              <a:chExt cx="153" cy="151"/>
            </a:xfrm>
          </p:grpSpPr>
          <p:sp>
            <p:nvSpPr>
              <p:cNvPr id="32813" name="Oval 982"/>
              <p:cNvSpPr>
                <a:spLocks noChangeArrowheads="1"/>
              </p:cNvSpPr>
              <p:nvPr/>
            </p:nvSpPr>
            <p:spPr bwMode="auto">
              <a:xfrm>
                <a:off x="2449" y="3017"/>
                <a:ext cx="153" cy="151"/>
              </a:xfrm>
              <a:prstGeom prst="ellipse">
                <a:avLst/>
              </a:prstGeom>
              <a:solidFill>
                <a:srgbClr val="222222"/>
              </a:solidFill>
              <a:ln w="3175">
                <a:solidFill>
                  <a:srgbClr val="000000"/>
                </a:solidFill>
                <a:round/>
                <a:headEnd/>
                <a:tailEnd/>
              </a:ln>
            </p:spPr>
            <p:txBody>
              <a:bodyPr wrap="none" anchor="ctr">
                <a:spAutoFit/>
              </a:bodyPr>
              <a:lstStyle/>
              <a:p>
                <a:endParaRPr lang="zh-CN" altLang="en-US"/>
              </a:p>
            </p:txBody>
          </p:sp>
          <p:sp>
            <p:nvSpPr>
              <p:cNvPr id="32814" name="Oval 983"/>
              <p:cNvSpPr>
                <a:spLocks noChangeArrowheads="1"/>
              </p:cNvSpPr>
              <p:nvPr/>
            </p:nvSpPr>
            <p:spPr bwMode="auto">
              <a:xfrm>
                <a:off x="2488" y="3055"/>
                <a:ext cx="76" cy="75"/>
              </a:xfrm>
              <a:prstGeom prst="ellipse">
                <a:avLst/>
              </a:prstGeom>
              <a:solidFill>
                <a:srgbClr val="FFFFFF"/>
              </a:solidFill>
              <a:ln w="3175">
                <a:solidFill>
                  <a:srgbClr val="000000"/>
                </a:solidFill>
                <a:round/>
                <a:headEnd/>
                <a:tailEnd/>
              </a:ln>
            </p:spPr>
            <p:txBody>
              <a:bodyPr wrap="none" anchor="ctr">
                <a:spAutoFit/>
              </a:bodyPr>
              <a:lstStyle/>
              <a:p>
                <a:endParaRPr lang="zh-CN" altLang="en-US"/>
              </a:p>
            </p:txBody>
          </p:sp>
          <p:sp>
            <p:nvSpPr>
              <p:cNvPr id="32815" name="Oval 984"/>
              <p:cNvSpPr>
                <a:spLocks noChangeArrowheads="1"/>
              </p:cNvSpPr>
              <p:nvPr/>
            </p:nvSpPr>
            <p:spPr bwMode="auto">
              <a:xfrm>
                <a:off x="2512" y="3079"/>
                <a:ext cx="28" cy="27"/>
              </a:xfrm>
              <a:prstGeom prst="ellipse">
                <a:avLst/>
              </a:prstGeom>
              <a:solidFill>
                <a:srgbClr val="555555"/>
              </a:solidFill>
              <a:ln w="3175">
                <a:solidFill>
                  <a:srgbClr val="000000"/>
                </a:solidFill>
                <a:round/>
                <a:headEnd/>
                <a:tailEnd/>
              </a:ln>
            </p:spPr>
            <p:txBody>
              <a:bodyPr wrap="none" anchor="ctr">
                <a:spAutoFit/>
              </a:bodyPr>
              <a:lstStyle/>
              <a:p>
                <a:endParaRPr lang="zh-CN" altLang="en-US"/>
              </a:p>
            </p:txBody>
          </p:sp>
        </p:grpSp>
        <p:grpSp>
          <p:nvGrpSpPr>
            <p:cNvPr id="32789" name="Group 985"/>
            <p:cNvGrpSpPr>
              <a:grpSpLocks/>
            </p:cNvGrpSpPr>
            <p:nvPr/>
          </p:nvGrpSpPr>
          <p:grpSpPr bwMode="auto">
            <a:xfrm>
              <a:off x="3089" y="3017"/>
              <a:ext cx="153" cy="151"/>
              <a:chOff x="3089" y="3017"/>
              <a:chExt cx="153" cy="151"/>
            </a:xfrm>
          </p:grpSpPr>
          <p:sp>
            <p:nvSpPr>
              <p:cNvPr id="32810" name="Oval 986"/>
              <p:cNvSpPr>
                <a:spLocks noChangeArrowheads="1"/>
              </p:cNvSpPr>
              <p:nvPr/>
            </p:nvSpPr>
            <p:spPr bwMode="auto">
              <a:xfrm>
                <a:off x="3089" y="3017"/>
                <a:ext cx="153" cy="151"/>
              </a:xfrm>
              <a:prstGeom prst="ellipse">
                <a:avLst/>
              </a:prstGeom>
              <a:solidFill>
                <a:srgbClr val="222222"/>
              </a:solidFill>
              <a:ln w="3175">
                <a:solidFill>
                  <a:srgbClr val="000000"/>
                </a:solidFill>
                <a:round/>
                <a:headEnd/>
                <a:tailEnd/>
              </a:ln>
            </p:spPr>
            <p:txBody>
              <a:bodyPr wrap="none" anchor="ctr">
                <a:spAutoFit/>
              </a:bodyPr>
              <a:lstStyle/>
              <a:p>
                <a:endParaRPr lang="zh-CN" altLang="en-US"/>
              </a:p>
            </p:txBody>
          </p:sp>
          <p:sp>
            <p:nvSpPr>
              <p:cNvPr id="32811" name="Oval 987"/>
              <p:cNvSpPr>
                <a:spLocks noChangeArrowheads="1"/>
              </p:cNvSpPr>
              <p:nvPr/>
            </p:nvSpPr>
            <p:spPr bwMode="auto">
              <a:xfrm>
                <a:off x="3127" y="3055"/>
                <a:ext cx="77" cy="75"/>
              </a:xfrm>
              <a:prstGeom prst="ellipse">
                <a:avLst/>
              </a:prstGeom>
              <a:solidFill>
                <a:srgbClr val="FFFFFF"/>
              </a:solidFill>
              <a:ln w="3175">
                <a:solidFill>
                  <a:srgbClr val="000000"/>
                </a:solidFill>
                <a:round/>
                <a:headEnd/>
                <a:tailEnd/>
              </a:ln>
            </p:spPr>
            <p:txBody>
              <a:bodyPr wrap="none" anchor="ctr">
                <a:spAutoFit/>
              </a:bodyPr>
              <a:lstStyle/>
              <a:p>
                <a:endParaRPr lang="zh-CN" altLang="en-US"/>
              </a:p>
            </p:txBody>
          </p:sp>
          <p:sp>
            <p:nvSpPr>
              <p:cNvPr id="32812" name="Oval 988"/>
              <p:cNvSpPr>
                <a:spLocks noChangeArrowheads="1"/>
              </p:cNvSpPr>
              <p:nvPr/>
            </p:nvSpPr>
            <p:spPr bwMode="auto">
              <a:xfrm>
                <a:off x="3151" y="3079"/>
                <a:ext cx="28" cy="27"/>
              </a:xfrm>
              <a:prstGeom prst="ellipse">
                <a:avLst/>
              </a:prstGeom>
              <a:solidFill>
                <a:srgbClr val="555555"/>
              </a:solidFill>
              <a:ln w="3175">
                <a:solidFill>
                  <a:srgbClr val="000000"/>
                </a:solidFill>
                <a:round/>
                <a:headEnd/>
                <a:tailEnd/>
              </a:ln>
            </p:spPr>
            <p:txBody>
              <a:bodyPr wrap="none" anchor="ctr">
                <a:spAutoFit/>
              </a:bodyPr>
              <a:lstStyle/>
              <a:p>
                <a:endParaRPr lang="zh-CN" altLang="en-US"/>
              </a:p>
            </p:txBody>
          </p:sp>
        </p:grpSp>
        <p:grpSp>
          <p:nvGrpSpPr>
            <p:cNvPr id="32790" name="Group 989"/>
            <p:cNvGrpSpPr>
              <a:grpSpLocks/>
            </p:cNvGrpSpPr>
            <p:nvPr/>
          </p:nvGrpSpPr>
          <p:grpSpPr bwMode="auto">
            <a:xfrm>
              <a:off x="2915" y="3017"/>
              <a:ext cx="153" cy="151"/>
              <a:chOff x="2915" y="3017"/>
              <a:chExt cx="153" cy="151"/>
            </a:xfrm>
          </p:grpSpPr>
          <p:sp>
            <p:nvSpPr>
              <p:cNvPr id="32807" name="Oval 990"/>
              <p:cNvSpPr>
                <a:spLocks noChangeArrowheads="1"/>
              </p:cNvSpPr>
              <p:nvPr/>
            </p:nvSpPr>
            <p:spPr bwMode="auto">
              <a:xfrm>
                <a:off x="2915" y="3017"/>
                <a:ext cx="153" cy="151"/>
              </a:xfrm>
              <a:prstGeom prst="ellipse">
                <a:avLst/>
              </a:prstGeom>
              <a:solidFill>
                <a:srgbClr val="222222"/>
              </a:solidFill>
              <a:ln w="3175">
                <a:solidFill>
                  <a:srgbClr val="000000"/>
                </a:solidFill>
                <a:round/>
                <a:headEnd/>
                <a:tailEnd/>
              </a:ln>
            </p:spPr>
            <p:txBody>
              <a:bodyPr wrap="none" anchor="ctr">
                <a:spAutoFit/>
              </a:bodyPr>
              <a:lstStyle/>
              <a:p>
                <a:endParaRPr lang="zh-CN" altLang="en-US"/>
              </a:p>
            </p:txBody>
          </p:sp>
          <p:sp>
            <p:nvSpPr>
              <p:cNvPr id="32808" name="Oval 991"/>
              <p:cNvSpPr>
                <a:spLocks noChangeArrowheads="1"/>
              </p:cNvSpPr>
              <p:nvPr/>
            </p:nvSpPr>
            <p:spPr bwMode="auto">
              <a:xfrm>
                <a:off x="2953" y="3055"/>
                <a:ext cx="77" cy="75"/>
              </a:xfrm>
              <a:prstGeom prst="ellipse">
                <a:avLst/>
              </a:prstGeom>
              <a:solidFill>
                <a:srgbClr val="FFFFFF"/>
              </a:solidFill>
              <a:ln w="3175">
                <a:solidFill>
                  <a:srgbClr val="000000"/>
                </a:solidFill>
                <a:round/>
                <a:headEnd/>
                <a:tailEnd/>
              </a:ln>
            </p:spPr>
            <p:txBody>
              <a:bodyPr wrap="none" anchor="ctr">
                <a:spAutoFit/>
              </a:bodyPr>
              <a:lstStyle/>
              <a:p>
                <a:endParaRPr lang="zh-CN" altLang="en-US"/>
              </a:p>
            </p:txBody>
          </p:sp>
          <p:sp>
            <p:nvSpPr>
              <p:cNvPr id="32809" name="Oval 992"/>
              <p:cNvSpPr>
                <a:spLocks noChangeArrowheads="1"/>
              </p:cNvSpPr>
              <p:nvPr/>
            </p:nvSpPr>
            <p:spPr bwMode="auto">
              <a:xfrm>
                <a:off x="2978" y="3079"/>
                <a:ext cx="27" cy="27"/>
              </a:xfrm>
              <a:prstGeom prst="ellipse">
                <a:avLst/>
              </a:prstGeom>
              <a:solidFill>
                <a:srgbClr val="555555"/>
              </a:solidFill>
              <a:ln w="3175">
                <a:solidFill>
                  <a:srgbClr val="000000"/>
                </a:solidFill>
                <a:round/>
                <a:headEnd/>
                <a:tailEnd/>
              </a:ln>
            </p:spPr>
            <p:txBody>
              <a:bodyPr wrap="none" anchor="ctr">
                <a:spAutoFit/>
              </a:bodyPr>
              <a:lstStyle/>
              <a:p>
                <a:endParaRPr lang="zh-CN" altLang="en-US"/>
              </a:p>
            </p:txBody>
          </p:sp>
        </p:grpSp>
        <p:sp>
          <p:nvSpPr>
            <p:cNvPr id="32791" name="Freeform 993"/>
            <p:cNvSpPr>
              <a:spLocks/>
            </p:cNvSpPr>
            <p:nvPr/>
          </p:nvSpPr>
          <p:spPr bwMode="auto">
            <a:xfrm>
              <a:off x="2985" y="2983"/>
              <a:ext cx="140" cy="76"/>
            </a:xfrm>
            <a:custGeom>
              <a:avLst/>
              <a:gdLst>
                <a:gd name="T0" fmla="*/ 139 w 140"/>
                <a:gd name="T1" fmla="*/ 14 h 76"/>
                <a:gd name="T2" fmla="*/ 139 w 140"/>
                <a:gd name="T3" fmla="*/ 27 h 76"/>
                <a:gd name="T4" fmla="*/ 125 w 140"/>
                <a:gd name="T5" fmla="*/ 34 h 76"/>
                <a:gd name="T6" fmla="*/ 104 w 140"/>
                <a:gd name="T7" fmla="*/ 55 h 76"/>
                <a:gd name="T8" fmla="*/ 97 w 140"/>
                <a:gd name="T9" fmla="*/ 75 h 76"/>
                <a:gd name="T10" fmla="*/ 69 w 140"/>
                <a:gd name="T11" fmla="*/ 41 h 76"/>
                <a:gd name="T12" fmla="*/ 55 w 140"/>
                <a:gd name="T13" fmla="*/ 27 h 76"/>
                <a:gd name="T14" fmla="*/ 27 w 140"/>
                <a:gd name="T15" fmla="*/ 20 h 76"/>
                <a:gd name="T16" fmla="*/ 0 w 140"/>
                <a:gd name="T17" fmla="*/ 20 h 76"/>
                <a:gd name="T18" fmla="*/ 0 w 140"/>
                <a:gd name="T19" fmla="*/ 0 h 76"/>
                <a:gd name="T20" fmla="*/ 139 w 140"/>
                <a:gd name="T21" fmla="*/ 14 h 76"/>
                <a:gd name="T22" fmla="*/ 139 w 140"/>
                <a:gd name="T23" fmla="*/ 14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0"/>
                <a:gd name="T37" fmla="*/ 0 h 76"/>
                <a:gd name="T38" fmla="*/ 140 w 140"/>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0" h="76">
                  <a:moveTo>
                    <a:pt x="139" y="14"/>
                  </a:moveTo>
                  <a:lnTo>
                    <a:pt x="139" y="27"/>
                  </a:lnTo>
                  <a:lnTo>
                    <a:pt x="125" y="34"/>
                  </a:lnTo>
                  <a:lnTo>
                    <a:pt x="104" y="55"/>
                  </a:lnTo>
                  <a:lnTo>
                    <a:pt x="97" y="75"/>
                  </a:lnTo>
                  <a:lnTo>
                    <a:pt x="69" y="41"/>
                  </a:lnTo>
                  <a:lnTo>
                    <a:pt x="55" y="27"/>
                  </a:lnTo>
                  <a:lnTo>
                    <a:pt x="27" y="20"/>
                  </a:lnTo>
                  <a:lnTo>
                    <a:pt x="0" y="20"/>
                  </a:lnTo>
                  <a:lnTo>
                    <a:pt x="0" y="0"/>
                  </a:lnTo>
                  <a:lnTo>
                    <a:pt x="139" y="14"/>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2792" name="Freeform 994"/>
            <p:cNvSpPr>
              <a:spLocks/>
            </p:cNvSpPr>
            <p:nvPr/>
          </p:nvSpPr>
          <p:spPr bwMode="auto">
            <a:xfrm>
              <a:off x="2839" y="3017"/>
              <a:ext cx="28" cy="77"/>
            </a:xfrm>
            <a:custGeom>
              <a:avLst/>
              <a:gdLst>
                <a:gd name="T0" fmla="*/ 0 w 28"/>
                <a:gd name="T1" fmla="*/ 76 h 77"/>
                <a:gd name="T2" fmla="*/ 0 w 28"/>
                <a:gd name="T3" fmla="*/ 0 h 77"/>
                <a:gd name="T4" fmla="*/ 27 w 28"/>
                <a:gd name="T5" fmla="*/ 0 h 77"/>
                <a:gd name="T6" fmla="*/ 27 w 28"/>
                <a:gd name="T7" fmla="*/ 76 h 77"/>
                <a:gd name="T8" fmla="*/ 0 w 28"/>
                <a:gd name="T9" fmla="*/ 76 h 77"/>
                <a:gd name="T10" fmla="*/ 0 w 28"/>
                <a:gd name="T11" fmla="*/ 76 h 77"/>
                <a:gd name="T12" fmla="*/ 0 60000 65536"/>
                <a:gd name="T13" fmla="*/ 0 60000 65536"/>
                <a:gd name="T14" fmla="*/ 0 60000 65536"/>
                <a:gd name="T15" fmla="*/ 0 60000 65536"/>
                <a:gd name="T16" fmla="*/ 0 60000 65536"/>
                <a:gd name="T17" fmla="*/ 0 60000 65536"/>
                <a:gd name="T18" fmla="*/ 0 w 28"/>
                <a:gd name="T19" fmla="*/ 0 h 77"/>
                <a:gd name="T20" fmla="*/ 28 w 28"/>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28" h="77">
                  <a:moveTo>
                    <a:pt x="0" y="76"/>
                  </a:moveTo>
                  <a:lnTo>
                    <a:pt x="0" y="0"/>
                  </a:lnTo>
                  <a:lnTo>
                    <a:pt x="27" y="0"/>
                  </a:lnTo>
                  <a:lnTo>
                    <a:pt x="27" y="76"/>
                  </a:lnTo>
                  <a:lnTo>
                    <a:pt x="0" y="76"/>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2793" name="Freeform 995"/>
            <p:cNvSpPr>
              <a:spLocks/>
            </p:cNvSpPr>
            <p:nvPr/>
          </p:nvSpPr>
          <p:spPr bwMode="auto">
            <a:xfrm>
              <a:off x="2734" y="3017"/>
              <a:ext cx="29" cy="77"/>
            </a:xfrm>
            <a:custGeom>
              <a:avLst/>
              <a:gdLst>
                <a:gd name="T0" fmla="*/ 0 w 29"/>
                <a:gd name="T1" fmla="*/ 76 h 77"/>
                <a:gd name="T2" fmla="*/ 0 w 29"/>
                <a:gd name="T3" fmla="*/ 0 h 77"/>
                <a:gd name="T4" fmla="*/ 28 w 29"/>
                <a:gd name="T5" fmla="*/ 0 h 77"/>
                <a:gd name="T6" fmla="*/ 28 w 29"/>
                <a:gd name="T7" fmla="*/ 76 h 77"/>
                <a:gd name="T8" fmla="*/ 0 w 29"/>
                <a:gd name="T9" fmla="*/ 76 h 77"/>
                <a:gd name="T10" fmla="*/ 0 w 29"/>
                <a:gd name="T11" fmla="*/ 76 h 77"/>
                <a:gd name="T12" fmla="*/ 0 60000 65536"/>
                <a:gd name="T13" fmla="*/ 0 60000 65536"/>
                <a:gd name="T14" fmla="*/ 0 60000 65536"/>
                <a:gd name="T15" fmla="*/ 0 60000 65536"/>
                <a:gd name="T16" fmla="*/ 0 60000 65536"/>
                <a:gd name="T17" fmla="*/ 0 60000 65536"/>
                <a:gd name="T18" fmla="*/ 0 w 29"/>
                <a:gd name="T19" fmla="*/ 0 h 77"/>
                <a:gd name="T20" fmla="*/ 29 w 29"/>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29" h="77">
                  <a:moveTo>
                    <a:pt x="0" y="76"/>
                  </a:moveTo>
                  <a:lnTo>
                    <a:pt x="0" y="0"/>
                  </a:lnTo>
                  <a:lnTo>
                    <a:pt x="28" y="0"/>
                  </a:lnTo>
                  <a:lnTo>
                    <a:pt x="28" y="76"/>
                  </a:lnTo>
                  <a:lnTo>
                    <a:pt x="0" y="76"/>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2794" name="Freeform 996"/>
            <p:cNvSpPr>
              <a:spLocks/>
            </p:cNvSpPr>
            <p:nvPr/>
          </p:nvSpPr>
          <p:spPr bwMode="auto">
            <a:xfrm>
              <a:off x="2776" y="3017"/>
              <a:ext cx="57" cy="77"/>
            </a:xfrm>
            <a:custGeom>
              <a:avLst/>
              <a:gdLst>
                <a:gd name="T0" fmla="*/ 0 w 57"/>
                <a:gd name="T1" fmla="*/ 76 h 77"/>
                <a:gd name="T2" fmla="*/ 0 w 57"/>
                <a:gd name="T3" fmla="*/ 0 h 77"/>
                <a:gd name="T4" fmla="*/ 56 w 57"/>
                <a:gd name="T5" fmla="*/ 0 h 77"/>
                <a:gd name="T6" fmla="*/ 56 w 57"/>
                <a:gd name="T7" fmla="*/ 76 h 77"/>
                <a:gd name="T8" fmla="*/ 0 w 57"/>
                <a:gd name="T9" fmla="*/ 76 h 77"/>
                <a:gd name="T10" fmla="*/ 0 w 57"/>
                <a:gd name="T11" fmla="*/ 76 h 77"/>
                <a:gd name="T12" fmla="*/ 0 60000 65536"/>
                <a:gd name="T13" fmla="*/ 0 60000 65536"/>
                <a:gd name="T14" fmla="*/ 0 60000 65536"/>
                <a:gd name="T15" fmla="*/ 0 60000 65536"/>
                <a:gd name="T16" fmla="*/ 0 60000 65536"/>
                <a:gd name="T17" fmla="*/ 0 60000 65536"/>
                <a:gd name="T18" fmla="*/ 0 w 57"/>
                <a:gd name="T19" fmla="*/ 0 h 77"/>
                <a:gd name="T20" fmla="*/ 57 w 57"/>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57" h="77">
                  <a:moveTo>
                    <a:pt x="0" y="76"/>
                  </a:moveTo>
                  <a:lnTo>
                    <a:pt x="0" y="0"/>
                  </a:lnTo>
                  <a:lnTo>
                    <a:pt x="56" y="0"/>
                  </a:lnTo>
                  <a:lnTo>
                    <a:pt x="56" y="76"/>
                  </a:lnTo>
                  <a:lnTo>
                    <a:pt x="0" y="76"/>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2795" name="Freeform 997"/>
            <p:cNvSpPr>
              <a:spLocks/>
            </p:cNvSpPr>
            <p:nvPr/>
          </p:nvSpPr>
          <p:spPr bwMode="auto">
            <a:xfrm>
              <a:off x="2630" y="3038"/>
              <a:ext cx="91" cy="56"/>
            </a:xfrm>
            <a:custGeom>
              <a:avLst/>
              <a:gdLst>
                <a:gd name="T0" fmla="*/ 0 w 91"/>
                <a:gd name="T1" fmla="*/ 55 h 56"/>
                <a:gd name="T2" fmla="*/ 0 w 91"/>
                <a:gd name="T3" fmla="*/ 0 h 56"/>
                <a:gd name="T4" fmla="*/ 90 w 91"/>
                <a:gd name="T5" fmla="*/ 0 h 56"/>
                <a:gd name="T6" fmla="*/ 90 w 91"/>
                <a:gd name="T7" fmla="*/ 55 h 56"/>
                <a:gd name="T8" fmla="*/ 0 w 91"/>
                <a:gd name="T9" fmla="*/ 55 h 56"/>
                <a:gd name="T10" fmla="*/ 0 w 91"/>
                <a:gd name="T11" fmla="*/ 55 h 56"/>
                <a:gd name="T12" fmla="*/ 0 60000 65536"/>
                <a:gd name="T13" fmla="*/ 0 60000 65536"/>
                <a:gd name="T14" fmla="*/ 0 60000 65536"/>
                <a:gd name="T15" fmla="*/ 0 60000 65536"/>
                <a:gd name="T16" fmla="*/ 0 60000 65536"/>
                <a:gd name="T17" fmla="*/ 0 60000 65536"/>
                <a:gd name="T18" fmla="*/ 0 w 91"/>
                <a:gd name="T19" fmla="*/ 0 h 56"/>
                <a:gd name="T20" fmla="*/ 91 w 91"/>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91" h="56">
                  <a:moveTo>
                    <a:pt x="0" y="55"/>
                  </a:moveTo>
                  <a:lnTo>
                    <a:pt x="0" y="0"/>
                  </a:lnTo>
                  <a:lnTo>
                    <a:pt x="90" y="0"/>
                  </a:lnTo>
                  <a:lnTo>
                    <a:pt x="90" y="55"/>
                  </a:lnTo>
                  <a:lnTo>
                    <a:pt x="0" y="55"/>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2796" name="Freeform 998"/>
            <p:cNvSpPr>
              <a:spLocks/>
            </p:cNvSpPr>
            <p:nvPr/>
          </p:nvSpPr>
          <p:spPr bwMode="auto">
            <a:xfrm>
              <a:off x="2630" y="3024"/>
              <a:ext cx="91" cy="8"/>
            </a:xfrm>
            <a:custGeom>
              <a:avLst/>
              <a:gdLst>
                <a:gd name="T0" fmla="*/ 0 w 91"/>
                <a:gd name="T1" fmla="*/ 7 h 8"/>
                <a:gd name="T2" fmla="*/ 0 w 91"/>
                <a:gd name="T3" fmla="*/ 0 h 8"/>
                <a:gd name="T4" fmla="*/ 90 w 91"/>
                <a:gd name="T5" fmla="*/ 0 h 8"/>
                <a:gd name="T6" fmla="*/ 90 w 91"/>
                <a:gd name="T7" fmla="*/ 7 h 8"/>
                <a:gd name="T8" fmla="*/ 0 w 91"/>
                <a:gd name="T9" fmla="*/ 7 h 8"/>
                <a:gd name="T10" fmla="*/ 0 w 91"/>
                <a:gd name="T11" fmla="*/ 7 h 8"/>
                <a:gd name="T12" fmla="*/ 0 60000 65536"/>
                <a:gd name="T13" fmla="*/ 0 60000 65536"/>
                <a:gd name="T14" fmla="*/ 0 60000 65536"/>
                <a:gd name="T15" fmla="*/ 0 60000 65536"/>
                <a:gd name="T16" fmla="*/ 0 60000 65536"/>
                <a:gd name="T17" fmla="*/ 0 60000 65536"/>
                <a:gd name="T18" fmla="*/ 0 w 91"/>
                <a:gd name="T19" fmla="*/ 0 h 8"/>
                <a:gd name="T20" fmla="*/ 91 w 91"/>
                <a:gd name="T21" fmla="*/ 8 h 8"/>
              </a:gdLst>
              <a:ahLst/>
              <a:cxnLst>
                <a:cxn ang="T12">
                  <a:pos x="T0" y="T1"/>
                </a:cxn>
                <a:cxn ang="T13">
                  <a:pos x="T2" y="T3"/>
                </a:cxn>
                <a:cxn ang="T14">
                  <a:pos x="T4" y="T5"/>
                </a:cxn>
                <a:cxn ang="T15">
                  <a:pos x="T6" y="T7"/>
                </a:cxn>
                <a:cxn ang="T16">
                  <a:pos x="T8" y="T9"/>
                </a:cxn>
                <a:cxn ang="T17">
                  <a:pos x="T10" y="T11"/>
                </a:cxn>
              </a:cxnLst>
              <a:rect l="T18" t="T19" r="T20" b="T21"/>
              <a:pathLst>
                <a:path w="91" h="8">
                  <a:moveTo>
                    <a:pt x="0" y="7"/>
                  </a:moveTo>
                  <a:lnTo>
                    <a:pt x="0" y="0"/>
                  </a:lnTo>
                  <a:lnTo>
                    <a:pt x="90" y="0"/>
                  </a:lnTo>
                  <a:lnTo>
                    <a:pt x="90" y="7"/>
                  </a:lnTo>
                  <a:lnTo>
                    <a:pt x="0" y="7"/>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2797" name="Freeform 999"/>
            <p:cNvSpPr>
              <a:spLocks/>
            </p:cNvSpPr>
            <p:nvPr/>
          </p:nvSpPr>
          <p:spPr bwMode="auto">
            <a:xfrm>
              <a:off x="2720" y="2709"/>
              <a:ext cx="36" cy="302"/>
            </a:xfrm>
            <a:custGeom>
              <a:avLst/>
              <a:gdLst>
                <a:gd name="T0" fmla="*/ 28 w 36"/>
                <a:gd name="T1" fmla="*/ 82 h 302"/>
                <a:gd name="T2" fmla="*/ 28 w 36"/>
                <a:gd name="T3" fmla="*/ 123 h 302"/>
                <a:gd name="T4" fmla="*/ 35 w 36"/>
                <a:gd name="T5" fmla="*/ 123 h 302"/>
                <a:gd name="T6" fmla="*/ 35 w 36"/>
                <a:gd name="T7" fmla="*/ 274 h 302"/>
                <a:gd name="T8" fmla="*/ 28 w 36"/>
                <a:gd name="T9" fmla="*/ 274 h 302"/>
                <a:gd name="T10" fmla="*/ 28 w 36"/>
                <a:gd name="T11" fmla="*/ 301 h 302"/>
                <a:gd name="T12" fmla="*/ 7 w 36"/>
                <a:gd name="T13" fmla="*/ 301 h 302"/>
                <a:gd name="T14" fmla="*/ 7 w 36"/>
                <a:gd name="T15" fmla="*/ 301 h 302"/>
                <a:gd name="T16" fmla="*/ 7 w 36"/>
                <a:gd name="T17" fmla="*/ 274 h 302"/>
                <a:gd name="T18" fmla="*/ 0 w 36"/>
                <a:gd name="T19" fmla="*/ 274 h 302"/>
                <a:gd name="T20" fmla="*/ 0 w 36"/>
                <a:gd name="T21" fmla="*/ 123 h 302"/>
                <a:gd name="T22" fmla="*/ 7 w 36"/>
                <a:gd name="T23" fmla="*/ 123 h 302"/>
                <a:gd name="T24" fmla="*/ 7 w 36"/>
                <a:gd name="T25" fmla="*/ 27 h 302"/>
                <a:gd name="T26" fmla="*/ 7 w 36"/>
                <a:gd name="T27" fmla="*/ 27 h 302"/>
                <a:gd name="T28" fmla="*/ 7 w 36"/>
                <a:gd name="T29" fmla="*/ 27 h 302"/>
                <a:gd name="T30" fmla="*/ 21 w 36"/>
                <a:gd name="T31" fmla="*/ 6 h 302"/>
                <a:gd name="T32" fmla="*/ 35 w 36"/>
                <a:gd name="T33" fmla="*/ 0 h 302"/>
                <a:gd name="T34" fmla="*/ 35 w 36"/>
                <a:gd name="T35" fmla="*/ 27 h 302"/>
                <a:gd name="T36" fmla="*/ 28 w 36"/>
                <a:gd name="T37" fmla="*/ 27 h 302"/>
                <a:gd name="T38" fmla="*/ 28 w 36"/>
                <a:gd name="T39" fmla="*/ 34 h 302"/>
                <a:gd name="T40" fmla="*/ 28 w 36"/>
                <a:gd name="T41" fmla="*/ 82 h 302"/>
                <a:gd name="T42" fmla="*/ 28 w 36"/>
                <a:gd name="T43" fmla="*/ 82 h 30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302"/>
                <a:gd name="T68" fmla="*/ 36 w 36"/>
                <a:gd name="T69" fmla="*/ 302 h 30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302">
                  <a:moveTo>
                    <a:pt x="28" y="82"/>
                  </a:moveTo>
                  <a:lnTo>
                    <a:pt x="28" y="123"/>
                  </a:lnTo>
                  <a:lnTo>
                    <a:pt x="35" y="123"/>
                  </a:lnTo>
                  <a:lnTo>
                    <a:pt x="35" y="274"/>
                  </a:lnTo>
                  <a:lnTo>
                    <a:pt x="28" y="274"/>
                  </a:lnTo>
                  <a:lnTo>
                    <a:pt x="28" y="301"/>
                  </a:lnTo>
                  <a:lnTo>
                    <a:pt x="7" y="301"/>
                  </a:lnTo>
                  <a:lnTo>
                    <a:pt x="7" y="274"/>
                  </a:lnTo>
                  <a:lnTo>
                    <a:pt x="0" y="274"/>
                  </a:lnTo>
                  <a:lnTo>
                    <a:pt x="0" y="123"/>
                  </a:lnTo>
                  <a:lnTo>
                    <a:pt x="7" y="123"/>
                  </a:lnTo>
                  <a:lnTo>
                    <a:pt x="7" y="27"/>
                  </a:lnTo>
                  <a:lnTo>
                    <a:pt x="21" y="6"/>
                  </a:lnTo>
                  <a:lnTo>
                    <a:pt x="35" y="0"/>
                  </a:lnTo>
                  <a:lnTo>
                    <a:pt x="35" y="27"/>
                  </a:lnTo>
                  <a:lnTo>
                    <a:pt x="28" y="27"/>
                  </a:lnTo>
                  <a:lnTo>
                    <a:pt x="28" y="34"/>
                  </a:lnTo>
                  <a:lnTo>
                    <a:pt x="28" y="82"/>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2798" name="Freeform 1000"/>
            <p:cNvSpPr>
              <a:spLocks/>
            </p:cNvSpPr>
            <p:nvPr/>
          </p:nvSpPr>
          <p:spPr bwMode="auto">
            <a:xfrm>
              <a:off x="2352" y="3038"/>
              <a:ext cx="50" cy="69"/>
            </a:xfrm>
            <a:custGeom>
              <a:avLst/>
              <a:gdLst>
                <a:gd name="T0" fmla="*/ 49 w 50"/>
                <a:gd name="T1" fmla="*/ 13 h 69"/>
                <a:gd name="T2" fmla="*/ 0 w 50"/>
                <a:gd name="T3" fmla="*/ 0 h 69"/>
                <a:gd name="T4" fmla="*/ 0 w 50"/>
                <a:gd name="T5" fmla="*/ 55 h 69"/>
                <a:gd name="T6" fmla="*/ 49 w 50"/>
                <a:gd name="T7" fmla="*/ 68 h 69"/>
                <a:gd name="T8" fmla="*/ 49 w 50"/>
                <a:gd name="T9" fmla="*/ 13 h 69"/>
                <a:gd name="T10" fmla="*/ 49 w 50"/>
                <a:gd name="T11" fmla="*/ 13 h 69"/>
                <a:gd name="T12" fmla="*/ 0 60000 65536"/>
                <a:gd name="T13" fmla="*/ 0 60000 65536"/>
                <a:gd name="T14" fmla="*/ 0 60000 65536"/>
                <a:gd name="T15" fmla="*/ 0 60000 65536"/>
                <a:gd name="T16" fmla="*/ 0 60000 65536"/>
                <a:gd name="T17" fmla="*/ 0 60000 65536"/>
                <a:gd name="T18" fmla="*/ 0 w 50"/>
                <a:gd name="T19" fmla="*/ 0 h 69"/>
                <a:gd name="T20" fmla="*/ 50 w 5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50" h="69">
                  <a:moveTo>
                    <a:pt x="49" y="13"/>
                  </a:moveTo>
                  <a:lnTo>
                    <a:pt x="0" y="0"/>
                  </a:lnTo>
                  <a:lnTo>
                    <a:pt x="0" y="55"/>
                  </a:lnTo>
                  <a:lnTo>
                    <a:pt x="49" y="68"/>
                  </a:lnTo>
                  <a:lnTo>
                    <a:pt x="49" y="13"/>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2799" name="Freeform 1001"/>
            <p:cNvSpPr>
              <a:spLocks/>
            </p:cNvSpPr>
            <p:nvPr/>
          </p:nvSpPr>
          <p:spPr bwMode="auto">
            <a:xfrm>
              <a:off x="2901" y="2592"/>
              <a:ext cx="1468" cy="385"/>
            </a:xfrm>
            <a:custGeom>
              <a:avLst/>
              <a:gdLst>
                <a:gd name="T0" fmla="*/ 111 w 1468"/>
                <a:gd name="T1" fmla="*/ 384 h 385"/>
                <a:gd name="T2" fmla="*/ 0 w 1468"/>
                <a:gd name="T3" fmla="*/ 384 h 385"/>
                <a:gd name="T4" fmla="*/ 0 w 1468"/>
                <a:gd name="T5" fmla="*/ 0 h 385"/>
                <a:gd name="T6" fmla="*/ 1467 w 1468"/>
                <a:gd name="T7" fmla="*/ 0 h 385"/>
                <a:gd name="T8" fmla="*/ 1467 w 1468"/>
                <a:gd name="T9" fmla="*/ 384 h 385"/>
                <a:gd name="T10" fmla="*/ 1453 w 1468"/>
                <a:gd name="T11" fmla="*/ 384 h 385"/>
                <a:gd name="T12" fmla="*/ 820 w 1468"/>
                <a:gd name="T13" fmla="*/ 384 h 385"/>
                <a:gd name="T14" fmla="*/ 195 w 1468"/>
                <a:gd name="T15" fmla="*/ 384 h 385"/>
                <a:gd name="T16" fmla="*/ 111 w 1468"/>
                <a:gd name="T17" fmla="*/ 384 h 385"/>
                <a:gd name="T18" fmla="*/ 111 w 1468"/>
                <a:gd name="T19" fmla="*/ 384 h 3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68"/>
                <a:gd name="T31" fmla="*/ 0 h 385"/>
                <a:gd name="T32" fmla="*/ 1468 w 1468"/>
                <a:gd name="T33" fmla="*/ 385 h 3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68" h="385">
                  <a:moveTo>
                    <a:pt x="111" y="384"/>
                  </a:moveTo>
                  <a:lnTo>
                    <a:pt x="0" y="384"/>
                  </a:lnTo>
                  <a:lnTo>
                    <a:pt x="0" y="0"/>
                  </a:lnTo>
                  <a:lnTo>
                    <a:pt x="1467" y="0"/>
                  </a:lnTo>
                  <a:lnTo>
                    <a:pt x="1467" y="384"/>
                  </a:lnTo>
                  <a:lnTo>
                    <a:pt x="1453" y="384"/>
                  </a:lnTo>
                  <a:lnTo>
                    <a:pt x="820" y="384"/>
                  </a:lnTo>
                  <a:lnTo>
                    <a:pt x="195" y="384"/>
                  </a:lnTo>
                  <a:lnTo>
                    <a:pt x="111" y="384"/>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2800" name="Freeform 1002"/>
            <p:cNvSpPr>
              <a:spLocks/>
            </p:cNvSpPr>
            <p:nvPr/>
          </p:nvSpPr>
          <p:spPr bwMode="auto">
            <a:xfrm>
              <a:off x="2665" y="2592"/>
              <a:ext cx="175" cy="200"/>
            </a:xfrm>
            <a:custGeom>
              <a:avLst/>
              <a:gdLst>
                <a:gd name="T0" fmla="*/ 0 w 175"/>
                <a:gd name="T1" fmla="*/ 199 h 200"/>
                <a:gd name="T2" fmla="*/ 62 w 175"/>
                <a:gd name="T3" fmla="*/ 199 h 200"/>
                <a:gd name="T4" fmla="*/ 62 w 175"/>
                <a:gd name="T5" fmla="*/ 144 h 200"/>
                <a:gd name="T6" fmla="*/ 62 w 175"/>
                <a:gd name="T7" fmla="*/ 144 h 200"/>
                <a:gd name="T8" fmla="*/ 62 w 175"/>
                <a:gd name="T9" fmla="*/ 144 h 200"/>
                <a:gd name="T10" fmla="*/ 76 w 175"/>
                <a:gd name="T11" fmla="*/ 123 h 200"/>
                <a:gd name="T12" fmla="*/ 90 w 175"/>
                <a:gd name="T13" fmla="*/ 117 h 200"/>
                <a:gd name="T14" fmla="*/ 90 w 175"/>
                <a:gd name="T15" fmla="*/ 144 h 200"/>
                <a:gd name="T16" fmla="*/ 83 w 175"/>
                <a:gd name="T17" fmla="*/ 144 h 200"/>
                <a:gd name="T18" fmla="*/ 83 w 175"/>
                <a:gd name="T19" fmla="*/ 151 h 200"/>
                <a:gd name="T20" fmla="*/ 83 w 175"/>
                <a:gd name="T21" fmla="*/ 192 h 200"/>
                <a:gd name="T22" fmla="*/ 174 w 175"/>
                <a:gd name="T23" fmla="*/ 192 h 200"/>
                <a:gd name="T24" fmla="*/ 174 w 175"/>
                <a:gd name="T25" fmla="*/ 0 h 200"/>
                <a:gd name="T26" fmla="*/ 167 w 175"/>
                <a:gd name="T27" fmla="*/ 0 h 200"/>
                <a:gd name="T28" fmla="*/ 153 w 175"/>
                <a:gd name="T29" fmla="*/ 7 h 200"/>
                <a:gd name="T30" fmla="*/ 0 w 175"/>
                <a:gd name="T31" fmla="*/ 199 h 200"/>
                <a:gd name="T32" fmla="*/ 0 w 175"/>
                <a:gd name="T33" fmla="*/ 199 h 200"/>
                <a:gd name="T34" fmla="*/ 0 w 175"/>
                <a:gd name="T35" fmla="*/ 199 h 2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5"/>
                <a:gd name="T55" fmla="*/ 0 h 200"/>
                <a:gd name="T56" fmla="*/ 175 w 175"/>
                <a:gd name="T57" fmla="*/ 200 h 2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5" h="200">
                  <a:moveTo>
                    <a:pt x="0" y="199"/>
                  </a:moveTo>
                  <a:lnTo>
                    <a:pt x="62" y="199"/>
                  </a:lnTo>
                  <a:lnTo>
                    <a:pt x="62" y="144"/>
                  </a:lnTo>
                  <a:lnTo>
                    <a:pt x="76" y="123"/>
                  </a:lnTo>
                  <a:lnTo>
                    <a:pt x="90" y="117"/>
                  </a:lnTo>
                  <a:lnTo>
                    <a:pt x="90" y="144"/>
                  </a:lnTo>
                  <a:lnTo>
                    <a:pt x="83" y="144"/>
                  </a:lnTo>
                  <a:lnTo>
                    <a:pt x="83" y="151"/>
                  </a:lnTo>
                  <a:lnTo>
                    <a:pt x="83" y="192"/>
                  </a:lnTo>
                  <a:lnTo>
                    <a:pt x="174" y="192"/>
                  </a:lnTo>
                  <a:lnTo>
                    <a:pt x="174" y="0"/>
                  </a:lnTo>
                  <a:lnTo>
                    <a:pt x="167" y="0"/>
                  </a:lnTo>
                  <a:lnTo>
                    <a:pt x="153" y="7"/>
                  </a:lnTo>
                  <a:lnTo>
                    <a:pt x="0" y="199"/>
                  </a:lnTo>
                  <a:close/>
                </a:path>
              </a:pathLst>
            </a:custGeom>
            <a:solidFill>
              <a:srgbClr val="EEEEEE"/>
            </a:solidFill>
            <a:ln w="3175">
              <a:solidFill>
                <a:srgbClr val="000000"/>
              </a:solidFill>
              <a:round/>
              <a:headEnd/>
              <a:tailEnd/>
            </a:ln>
          </p:spPr>
          <p:txBody>
            <a:bodyPr wrap="none" anchor="ctr">
              <a:spAutoFit/>
            </a:bodyPr>
            <a:lstStyle/>
            <a:p>
              <a:endParaRPr lang="zh-CN" altLang="en-US"/>
            </a:p>
          </p:txBody>
        </p:sp>
        <p:sp>
          <p:nvSpPr>
            <p:cNvPr id="32801" name="Freeform 1003"/>
            <p:cNvSpPr>
              <a:spLocks/>
            </p:cNvSpPr>
            <p:nvPr/>
          </p:nvSpPr>
          <p:spPr bwMode="auto">
            <a:xfrm>
              <a:off x="2359" y="2784"/>
              <a:ext cx="488" cy="323"/>
            </a:xfrm>
            <a:custGeom>
              <a:avLst/>
              <a:gdLst>
                <a:gd name="T0" fmla="*/ 368 w 488"/>
                <a:gd name="T1" fmla="*/ 199 h 323"/>
                <a:gd name="T2" fmla="*/ 361 w 488"/>
                <a:gd name="T3" fmla="*/ 48 h 323"/>
                <a:gd name="T4" fmla="*/ 368 w 488"/>
                <a:gd name="T5" fmla="*/ 7 h 323"/>
                <a:gd name="T6" fmla="*/ 285 w 488"/>
                <a:gd name="T7" fmla="*/ 7 h 323"/>
                <a:gd name="T8" fmla="*/ 278 w 488"/>
                <a:gd name="T9" fmla="*/ 0 h 323"/>
                <a:gd name="T10" fmla="*/ 264 w 488"/>
                <a:gd name="T11" fmla="*/ 7 h 323"/>
                <a:gd name="T12" fmla="*/ 236 w 488"/>
                <a:gd name="T13" fmla="*/ 21 h 323"/>
                <a:gd name="T14" fmla="*/ 257 w 488"/>
                <a:gd name="T15" fmla="*/ 21 h 323"/>
                <a:gd name="T16" fmla="*/ 257 w 488"/>
                <a:gd name="T17" fmla="*/ 89 h 323"/>
                <a:gd name="T18" fmla="*/ 334 w 488"/>
                <a:gd name="T19" fmla="*/ 34 h 323"/>
                <a:gd name="T20" fmla="*/ 257 w 488"/>
                <a:gd name="T21" fmla="*/ 89 h 323"/>
                <a:gd name="T22" fmla="*/ 209 w 488"/>
                <a:gd name="T23" fmla="*/ 96 h 323"/>
                <a:gd name="T24" fmla="*/ 111 w 488"/>
                <a:gd name="T25" fmla="*/ 117 h 323"/>
                <a:gd name="T26" fmla="*/ 0 w 488"/>
                <a:gd name="T27" fmla="*/ 144 h 323"/>
                <a:gd name="T28" fmla="*/ 76 w 488"/>
                <a:gd name="T29" fmla="*/ 274 h 323"/>
                <a:gd name="T30" fmla="*/ 83 w 488"/>
                <a:gd name="T31" fmla="*/ 247 h 323"/>
                <a:gd name="T32" fmla="*/ 139 w 488"/>
                <a:gd name="T33" fmla="*/ 206 h 323"/>
                <a:gd name="T34" fmla="*/ 202 w 488"/>
                <a:gd name="T35" fmla="*/ 206 h 323"/>
                <a:gd name="T36" fmla="*/ 236 w 488"/>
                <a:gd name="T37" fmla="*/ 233 h 323"/>
                <a:gd name="T38" fmla="*/ 250 w 488"/>
                <a:gd name="T39" fmla="*/ 274 h 323"/>
                <a:gd name="T40" fmla="*/ 264 w 488"/>
                <a:gd name="T41" fmla="*/ 322 h 323"/>
                <a:gd name="T42" fmla="*/ 271 w 488"/>
                <a:gd name="T43" fmla="*/ 254 h 323"/>
                <a:gd name="T44" fmla="*/ 271 w 488"/>
                <a:gd name="T45" fmla="*/ 240 h 323"/>
                <a:gd name="T46" fmla="*/ 361 w 488"/>
                <a:gd name="T47" fmla="*/ 247 h 323"/>
                <a:gd name="T48" fmla="*/ 271 w 488"/>
                <a:gd name="T49" fmla="*/ 254 h 323"/>
                <a:gd name="T50" fmla="*/ 361 w 488"/>
                <a:gd name="T51" fmla="*/ 295 h 323"/>
                <a:gd name="T52" fmla="*/ 375 w 488"/>
                <a:gd name="T53" fmla="*/ 233 h 323"/>
                <a:gd name="T54" fmla="*/ 403 w 488"/>
                <a:gd name="T55" fmla="*/ 309 h 323"/>
                <a:gd name="T56" fmla="*/ 417 w 488"/>
                <a:gd name="T57" fmla="*/ 233 h 323"/>
                <a:gd name="T58" fmla="*/ 473 w 488"/>
                <a:gd name="T59" fmla="*/ 309 h 323"/>
                <a:gd name="T60" fmla="*/ 480 w 488"/>
                <a:gd name="T61" fmla="*/ 233 h 323"/>
                <a:gd name="T62" fmla="*/ 487 w 488"/>
                <a:gd name="T63" fmla="*/ 27 h 323"/>
                <a:gd name="T64" fmla="*/ 473 w 488"/>
                <a:gd name="T65" fmla="*/ 7 h 323"/>
                <a:gd name="T66" fmla="*/ 389 w 488"/>
                <a:gd name="T67" fmla="*/ 48 h 323"/>
                <a:gd name="T68" fmla="*/ 396 w 488"/>
                <a:gd name="T69" fmla="*/ 199 h 323"/>
                <a:gd name="T70" fmla="*/ 389 w 488"/>
                <a:gd name="T71" fmla="*/ 226 h 323"/>
                <a:gd name="T72" fmla="*/ 368 w 488"/>
                <a:gd name="T73" fmla="*/ 226 h 3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8"/>
                <a:gd name="T112" fmla="*/ 0 h 323"/>
                <a:gd name="T113" fmla="*/ 488 w 488"/>
                <a:gd name="T114" fmla="*/ 323 h 3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8" h="323">
                  <a:moveTo>
                    <a:pt x="368" y="226"/>
                  </a:moveTo>
                  <a:lnTo>
                    <a:pt x="368" y="199"/>
                  </a:lnTo>
                  <a:lnTo>
                    <a:pt x="361" y="199"/>
                  </a:lnTo>
                  <a:lnTo>
                    <a:pt x="361" y="48"/>
                  </a:lnTo>
                  <a:lnTo>
                    <a:pt x="368" y="48"/>
                  </a:lnTo>
                  <a:lnTo>
                    <a:pt x="368" y="7"/>
                  </a:lnTo>
                  <a:lnTo>
                    <a:pt x="285" y="7"/>
                  </a:lnTo>
                  <a:lnTo>
                    <a:pt x="278" y="7"/>
                  </a:lnTo>
                  <a:lnTo>
                    <a:pt x="278" y="0"/>
                  </a:lnTo>
                  <a:lnTo>
                    <a:pt x="264" y="0"/>
                  </a:lnTo>
                  <a:lnTo>
                    <a:pt x="264" y="7"/>
                  </a:lnTo>
                  <a:lnTo>
                    <a:pt x="250" y="7"/>
                  </a:lnTo>
                  <a:lnTo>
                    <a:pt x="236" y="21"/>
                  </a:lnTo>
                  <a:lnTo>
                    <a:pt x="250" y="21"/>
                  </a:lnTo>
                  <a:lnTo>
                    <a:pt x="257" y="21"/>
                  </a:lnTo>
                  <a:lnTo>
                    <a:pt x="243" y="96"/>
                  </a:lnTo>
                  <a:lnTo>
                    <a:pt x="257" y="89"/>
                  </a:lnTo>
                  <a:lnTo>
                    <a:pt x="271" y="34"/>
                  </a:lnTo>
                  <a:lnTo>
                    <a:pt x="334" y="34"/>
                  </a:lnTo>
                  <a:lnTo>
                    <a:pt x="334" y="89"/>
                  </a:lnTo>
                  <a:lnTo>
                    <a:pt x="257" y="89"/>
                  </a:lnTo>
                  <a:lnTo>
                    <a:pt x="236" y="89"/>
                  </a:lnTo>
                  <a:lnTo>
                    <a:pt x="209" y="96"/>
                  </a:lnTo>
                  <a:lnTo>
                    <a:pt x="160" y="103"/>
                  </a:lnTo>
                  <a:lnTo>
                    <a:pt x="111" y="117"/>
                  </a:lnTo>
                  <a:lnTo>
                    <a:pt x="56" y="130"/>
                  </a:lnTo>
                  <a:lnTo>
                    <a:pt x="0" y="144"/>
                  </a:lnTo>
                  <a:lnTo>
                    <a:pt x="0" y="261"/>
                  </a:lnTo>
                  <a:lnTo>
                    <a:pt x="76" y="274"/>
                  </a:lnTo>
                  <a:lnTo>
                    <a:pt x="83" y="247"/>
                  </a:lnTo>
                  <a:lnTo>
                    <a:pt x="111" y="226"/>
                  </a:lnTo>
                  <a:lnTo>
                    <a:pt x="139" y="206"/>
                  </a:lnTo>
                  <a:lnTo>
                    <a:pt x="174" y="206"/>
                  </a:lnTo>
                  <a:lnTo>
                    <a:pt x="202" y="206"/>
                  </a:lnTo>
                  <a:lnTo>
                    <a:pt x="222" y="219"/>
                  </a:lnTo>
                  <a:lnTo>
                    <a:pt x="236" y="233"/>
                  </a:lnTo>
                  <a:lnTo>
                    <a:pt x="250" y="254"/>
                  </a:lnTo>
                  <a:lnTo>
                    <a:pt x="250" y="274"/>
                  </a:lnTo>
                  <a:lnTo>
                    <a:pt x="264" y="274"/>
                  </a:lnTo>
                  <a:lnTo>
                    <a:pt x="264" y="322"/>
                  </a:lnTo>
                  <a:lnTo>
                    <a:pt x="271" y="322"/>
                  </a:lnTo>
                  <a:lnTo>
                    <a:pt x="271" y="254"/>
                  </a:lnTo>
                  <a:lnTo>
                    <a:pt x="271" y="247"/>
                  </a:lnTo>
                  <a:lnTo>
                    <a:pt x="271" y="240"/>
                  </a:lnTo>
                  <a:lnTo>
                    <a:pt x="361" y="240"/>
                  </a:lnTo>
                  <a:lnTo>
                    <a:pt x="361" y="247"/>
                  </a:lnTo>
                  <a:lnTo>
                    <a:pt x="271" y="247"/>
                  </a:lnTo>
                  <a:lnTo>
                    <a:pt x="271" y="254"/>
                  </a:lnTo>
                  <a:lnTo>
                    <a:pt x="361" y="254"/>
                  </a:lnTo>
                  <a:lnTo>
                    <a:pt x="361" y="295"/>
                  </a:lnTo>
                  <a:lnTo>
                    <a:pt x="375" y="295"/>
                  </a:lnTo>
                  <a:lnTo>
                    <a:pt x="375" y="233"/>
                  </a:lnTo>
                  <a:lnTo>
                    <a:pt x="403" y="233"/>
                  </a:lnTo>
                  <a:lnTo>
                    <a:pt x="403" y="309"/>
                  </a:lnTo>
                  <a:lnTo>
                    <a:pt x="417" y="309"/>
                  </a:lnTo>
                  <a:lnTo>
                    <a:pt x="417" y="233"/>
                  </a:lnTo>
                  <a:lnTo>
                    <a:pt x="473" y="233"/>
                  </a:lnTo>
                  <a:lnTo>
                    <a:pt x="473" y="309"/>
                  </a:lnTo>
                  <a:lnTo>
                    <a:pt x="480" y="309"/>
                  </a:lnTo>
                  <a:lnTo>
                    <a:pt x="480" y="233"/>
                  </a:lnTo>
                  <a:lnTo>
                    <a:pt x="487" y="233"/>
                  </a:lnTo>
                  <a:lnTo>
                    <a:pt x="487" y="27"/>
                  </a:lnTo>
                  <a:lnTo>
                    <a:pt x="480" y="14"/>
                  </a:lnTo>
                  <a:lnTo>
                    <a:pt x="473" y="7"/>
                  </a:lnTo>
                  <a:lnTo>
                    <a:pt x="389" y="7"/>
                  </a:lnTo>
                  <a:lnTo>
                    <a:pt x="389" y="48"/>
                  </a:lnTo>
                  <a:lnTo>
                    <a:pt x="396" y="48"/>
                  </a:lnTo>
                  <a:lnTo>
                    <a:pt x="396" y="199"/>
                  </a:lnTo>
                  <a:lnTo>
                    <a:pt x="389" y="199"/>
                  </a:lnTo>
                  <a:lnTo>
                    <a:pt x="389" y="226"/>
                  </a:lnTo>
                  <a:lnTo>
                    <a:pt x="368" y="226"/>
                  </a:lnTo>
                  <a:close/>
                </a:path>
              </a:pathLst>
            </a:custGeom>
            <a:solidFill>
              <a:srgbClr val="888888"/>
            </a:solidFill>
            <a:ln w="3175">
              <a:solidFill>
                <a:srgbClr val="000000"/>
              </a:solidFill>
              <a:round/>
              <a:headEnd/>
              <a:tailEnd/>
            </a:ln>
          </p:spPr>
          <p:txBody>
            <a:bodyPr wrap="none" anchor="ctr">
              <a:spAutoFit/>
            </a:bodyPr>
            <a:lstStyle/>
            <a:p>
              <a:endParaRPr lang="zh-CN" altLang="en-US"/>
            </a:p>
          </p:txBody>
        </p:sp>
        <p:sp>
          <p:nvSpPr>
            <p:cNvPr id="32802" name="Freeform 1004"/>
            <p:cNvSpPr>
              <a:spLocks/>
            </p:cNvSpPr>
            <p:nvPr/>
          </p:nvSpPr>
          <p:spPr bwMode="auto">
            <a:xfrm>
              <a:off x="3012" y="2976"/>
              <a:ext cx="85" cy="22"/>
            </a:xfrm>
            <a:custGeom>
              <a:avLst/>
              <a:gdLst>
                <a:gd name="T0" fmla="*/ 84 w 85"/>
                <a:gd name="T1" fmla="*/ 21 h 22"/>
                <a:gd name="T2" fmla="*/ 84 w 85"/>
                <a:gd name="T3" fmla="*/ 0 h 22"/>
                <a:gd name="T4" fmla="*/ 0 w 85"/>
                <a:gd name="T5" fmla="*/ 0 h 22"/>
                <a:gd name="T6" fmla="*/ 0 w 85"/>
                <a:gd name="T7" fmla="*/ 14 h 22"/>
                <a:gd name="T8" fmla="*/ 84 w 85"/>
                <a:gd name="T9" fmla="*/ 21 h 22"/>
                <a:gd name="T10" fmla="*/ 84 w 85"/>
                <a:gd name="T11" fmla="*/ 21 h 22"/>
                <a:gd name="T12" fmla="*/ 0 60000 65536"/>
                <a:gd name="T13" fmla="*/ 0 60000 65536"/>
                <a:gd name="T14" fmla="*/ 0 60000 65536"/>
                <a:gd name="T15" fmla="*/ 0 60000 65536"/>
                <a:gd name="T16" fmla="*/ 0 60000 65536"/>
                <a:gd name="T17" fmla="*/ 0 60000 65536"/>
                <a:gd name="T18" fmla="*/ 0 w 85"/>
                <a:gd name="T19" fmla="*/ 0 h 22"/>
                <a:gd name="T20" fmla="*/ 85 w 8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5" h="22">
                  <a:moveTo>
                    <a:pt x="84" y="21"/>
                  </a:moveTo>
                  <a:lnTo>
                    <a:pt x="84" y="0"/>
                  </a:lnTo>
                  <a:lnTo>
                    <a:pt x="0" y="0"/>
                  </a:lnTo>
                  <a:lnTo>
                    <a:pt x="0" y="14"/>
                  </a:lnTo>
                  <a:lnTo>
                    <a:pt x="84" y="21"/>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2803" name="Freeform 1005"/>
            <p:cNvSpPr>
              <a:spLocks/>
            </p:cNvSpPr>
            <p:nvPr/>
          </p:nvSpPr>
          <p:spPr bwMode="auto">
            <a:xfrm>
              <a:off x="3638" y="2976"/>
              <a:ext cx="717" cy="166"/>
            </a:xfrm>
            <a:custGeom>
              <a:avLst/>
              <a:gdLst>
                <a:gd name="T0" fmla="*/ 0 w 717"/>
                <a:gd name="T1" fmla="*/ 48 h 166"/>
                <a:gd name="T2" fmla="*/ 243 w 717"/>
                <a:gd name="T3" fmla="*/ 48 h 166"/>
                <a:gd name="T4" fmla="*/ 271 w 717"/>
                <a:gd name="T5" fmla="*/ 34 h 166"/>
                <a:gd name="T6" fmla="*/ 292 w 717"/>
                <a:gd name="T7" fmla="*/ 27 h 166"/>
                <a:gd name="T8" fmla="*/ 327 w 717"/>
                <a:gd name="T9" fmla="*/ 27 h 166"/>
                <a:gd name="T10" fmla="*/ 355 w 717"/>
                <a:gd name="T11" fmla="*/ 34 h 166"/>
                <a:gd name="T12" fmla="*/ 375 w 717"/>
                <a:gd name="T13" fmla="*/ 48 h 166"/>
                <a:gd name="T14" fmla="*/ 389 w 717"/>
                <a:gd name="T15" fmla="*/ 69 h 166"/>
                <a:gd name="T16" fmla="*/ 396 w 717"/>
                <a:gd name="T17" fmla="*/ 82 h 166"/>
                <a:gd name="T18" fmla="*/ 396 w 717"/>
                <a:gd name="T19" fmla="*/ 82 h 166"/>
                <a:gd name="T20" fmla="*/ 417 w 717"/>
                <a:gd name="T21" fmla="*/ 55 h 166"/>
                <a:gd name="T22" fmla="*/ 438 w 717"/>
                <a:gd name="T23" fmla="*/ 34 h 166"/>
                <a:gd name="T24" fmla="*/ 459 w 717"/>
                <a:gd name="T25" fmla="*/ 27 h 166"/>
                <a:gd name="T26" fmla="*/ 508 w 717"/>
                <a:gd name="T27" fmla="*/ 27 h 166"/>
                <a:gd name="T28" fmla="*/ 528 w 717"/>
                <a:gd name="T29" fmla="*/ 34 h 166"/>
                <a:gd name="T30" fmla="*/ 549 w 717"/>
                <a:gd name="T31" fmla="*/ 48 h 166"/>
                <a:gd name="T32" fmla="*/ 577 w 717"/>
                <a:gd name="T33" fmla="*/ 48 h 166"/>
                <a:gd name="T34" fmla="*/ 577 w 717"/>
                <a:gd name="T35" fmla="*/ 165 h 166"/>
                <a:gd name="T36" fmla="*/ 584 w 717"/>
                <a:gd name="T37" fmla="*/ 165 h 166"/>
                <a:gd name="T38" fmla="*/ 584 w 717"/>
                <a:gd name="T39" fmla="*/ 48 h 166"/>
                <a:gd name="T40" fmla="*/ 695 w 717"/>
                <a:gd name="T41" fmla="*/ 48 h 166"/>
                <a:gd name="T42" fmla="*/ 695 w 717"/>
                <a:gd name="T43" fmla="*/ 110 h 166"/>
                <a:gd name="T44" fmla="*/ 709 w 717"/>
                <a:gd name="T45" fmla="*/ 110 h 166"/>
                <a:gd name="T46" fmla="*/ 716 w 717"/>
                <a:gd name="T47" fmla="*/ 0 h 166"/>
                <a:gd name="T48" fmla="*/ 0 w 717"/>
                <a:gd name="T49" fmla="*/ 0 h 166"/>
                <a:gd name="T50" fmla="*/ 0 w 717"/>
                <a:gd name="T51" fmla="*/ 48 h 166"/>
                <a:gd name="T52" fmla="*/ 0 w 717"/>
                <a:gd name="T53" fmla="*/ 48 h 16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17"/>
                <a:gd name="T82" fmla="*/ 0 h 166"/>
                <a:gd name="T83" fmla="*/ 717 w 717"/>
                <a:gd name="T84" fmla="*/ 166 h 16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17" h="166">
                  <a:moveTo>
                    <a:pt x="0" y="48"/>
                  </a:moveTo>
                  <a:lnTo>
                    <a:pt x="243" y="48"/>
                  </a:lnTo>
                  <a:lnTo>
                    <a:pt x="271" y="34"/>
                  </a:lnTo>
                  <a:lnTo>
                    <a:pt x="292" y="27"/>
                  </a:lnTo>
                  <a:lnTo>
                    <a:pt x="327" y="27"/>
                  </a:lnTo>
                  <a:lnTo>
                    <a:pt x="355" y="34"/>
                  </a:lnTo>
                  <a:lnTo>
                    <a:pt x="375" y="48"/>
                  </a:lnTo>
                  <a:lnTo>
                    <a:pt x="389" y="69"/>
                  </a:lnTo>
                  <a:lnTo>
                    <a:pt x="396" y="82"/>
                  </a:lnTo>
                  <a:lnTo>
                    <a:pt x="417" y="55"/>
                  </a:lnTo>
                  <a:lnTo>
                    <a:pt x="438" y="34"/>
                  </a:lnTo>
                  <a:lnTo>
                    <a:pt x="459" y="27"/>
                  </a:lnTo>
                  <a:lnTo>
                    <a:pt x="508" y="27"/>
                  </a:lnTo>
                  <a:lnTo>
                    <a:pt x="528" y="34"/>
                  </a:lnTo>
                  <a:lnTo>
                    <a:pt x="549" y="48"/>
                  </a:lnTo>
                  <a:lnTo>
                    <a:pt x="577" y="48"/>
                  </a:lnTo>
                  <a:lnTo>
                    <a:pt x="577" y="165"/>
                  </a:lnTo>
                  <a:lnTo>
                    <a:pt x="584" y="165"/>
                  </a:lnTo>
                  <a:lnTo>
                    <a:pt x="584" y="48"/>
                  </a:lnTo>
                  <a:lnTo>
                    <a:pt x="695" y="48"/>
                  </a:lnTo>
                  <a:lnTo>
                    <a:pt x="695" y="110"/>
                  </a:lnTo>
                  <a:lnTo>
                    <a:pt x="709" y="110"/>
                  </a:lnTo>
                  <a:lnTo>
                    <a:pt x="716" y="0"/>
                  </a:lnTo>
                  <a:lnTo>
                    <a:pt x="0" y="0"/>
                  </a:lnTo>
                  <a:lnTo>
                    <a:pt x="0" y="48"/>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2804" name="Freeform 1006"/>
            <p:cNvSpPr>
              <a:spLocks/>
            </p:cNvSpPr>
            <p:nvPr/>
          </p:nvSpPr>
          <p:spPr bwMode="auto">
            <a:xfrm>
              <a:off x="3228" y="3024"/>
              <a:ext cx="29" cy="124"/>
            </a:xfrm>
            <a:custGeom>
              <a:avLst/>
              <a:gdLst>
                <a:gd name="T0" fmla="*/ 21 w 29"/>
                <a:gd name="T1" fmla="*/ 123 h 124"/>
                <a:gd name="T2" fmla="*/ 28 w 29"/>
                <a:gd name="T3" fmla="*/ 123 h 124"/>
                <a:gd name="T4" fmla="*/ 28 w 29"/>
                <a:gd name="T5" fmla="*/ 0 h 124"/>
                <a:gd name="T6" fmla="*/ 0 w 29"/>
                <a:gd name="T7" fmla="*/ 0 h 124"/>
                <a:gd name="T8" fmla="*/ 14 w 29"/>
                <a:gd name="T9" fmla="*/ 14 h 124"/>
                <a:gd name="T10" fmla="*/ 21 w 29"/>
                <a:gd name="T11" fmla="*/ 34 h 124"/>
                <a:gd name="T12" fmla="*/ 21 w 29"/>
                <a:gd name="T13" fmla="*/ 123 h 124"/>
                <a:gd name="T14" fmla="*/ 21 w 29"/>
                <a:gd name="T15" fmla="*/ 123 h 124"/>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24"/>
                <a:gd name="T26" fmla="*/ 29 w 29"/>
                <a:gd name="T27" fmla="*/ 124 h 1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24">
                  <a:moveTo>
                    <a:pt x="21" y="123"/>
                  </a:moveTo>
                  <a:lnTo>
                    <a:pt x="28" y="123"/>
                  </a:lnTo>
                  <a:lnTo>
                    <a:pt x="28" y="0"/>
                  </a:lnTo>
                  <a:lnTo>
                    <a:pt x="0" y="0"/>
                  </a:lnTo>
                  <a:lnTo>
                    <a:pt x="14" y="14"/>
                  </a:lnTo>
                  <a:lnTo>
                    <a:pt x="21" y="34"/>
                  </a:lnTo>
                  <a:lnTo>
                    <a:pt x="21" y="123"/>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2805" name="Freeform 1007"/>
            <p:cNvSpPr>
              <a:spLocks/>
            </p:cNvSpPr>
            <p:nvPr/>
          </p:nvSpPr>
          <p:spPr bwMode="auto">
            <a:xfrm>
              <a:off x="2866" y="3024"/>
              <a:ext cx="36" cy="56"/>
            </a:xfrm>
            <a:custGeom>
              <a:avLst/>
              <a:gdLst>
                <a:gd name="T0" fmla="*/ 14 w 36"/>
                <a:gd name="T1" fmla="*/ 55 h 56"/>
                <a:gd name="T2" fmla="*/ 0 w 36"/>
                <a:gd name="T3" fmla="*/ 55 h 56"/>
                <a:gd name="T4" fmla="*/ 0 w 36"/>
                <a:gd name="T5" fmla="*/ 0 h 56"/>
                <a:gd name="T6" fmla="*/ 35 w 36"/>
                <a:gd name="T7" fmla="*/ 0 h 56"/>
                <a:gd name="T8" fmla="*/ 14 w 36"/>
                <a:gd name="T9" fmla="*/ 55 h 56"/>
                <a:gd name="T10" fmla="*/ 14 w 36"/>
                <a:gd name="T11" fmla="*/ 55 h 56"/>
                <a:gd name="T12" fmla="*/ 14 w 36"/>
                <a:gd name="T13" fmla="*/ 55 h 56"/>
                <a:gd name="T14" fmla="*/ 0 60000 65536"/>
                <a:gd name="T15" fmla="*/ 0 60000 65536"/>
                <a:gd name="T16" fmla="*/ 0 60000 65536"/>
                <a:gd name="T17" fmla="*/ 0 60000 65536"/>
                <a:gd name="T18" fmla="*/ 0 60000 65536"/>
                <a:gd name="T19" fmla="*/ 0 60000 65536"/>
                <a:gd name="T20" fmla="*/ 0 60000 65536"/>
                <a:gd name="T21" fmla="*/ 0 w 36"/>
                <a:gd name="T22" fmla="*/ 0 h 56"/>
                <a:gd name="T23" fmla="*/ 36 w 36"/>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56">
                  <a:moveTo>
                    <a:pt x="14" y="55"/>
                  </a:moveTo>
                  <a:lnTo>
                    <a:pt x="0" y="55"/>
                  </a:lnTo>
                  <a:lnTo>
                    <a:pt x="0" y="0"/>
                  </a:lnTo>
                  <a:lnTo>
                    <a:pt x="35" y="0"/>
                  </a:lnTo>
                  <a:lnTo>
                    <a:pt x="14" y="55"/>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sp>
          <p:nvSpPr>
            <p:cNvPr id="32806" name="Freeform 1008"/>
            <p:cNvSpPr>
              <a:spLocks/>
            </p:cNvSpPr>
            <p:nvPr/>
          </p:nvSpPr>
          <p:spPr bwMode="auto">
            <a:xfrm>
              <a:off x="2880" y="3003"/>
              <a:ext cx="57" cy="91"/>
            </a:xfrm>
            <a:custGeom>
              <a:avLst/>
              <a:gdLst>
                <a:gd name="T0" fmla="*/ 56 w 57"/>
                <a:gd name="T1" fmla="*/ 0 h 91"/>
                <a:gd name="T2" fmla="*/ 49 w 57"/>
                <a:gd name="T3" fmla="*/ 0 h 91"/>
                <a:gd name="T4" fmla="*/ 35 w 57"/>
                <a:gd name="T5" fmla="*/ 14 h 91"/>
                <a:gd name="T6" fmla="*/ 21 w 57"/>
                <a:gd name="T7" fmla="*/ 21 h 91"/>
                <a:gd name="T8" fmla="*/ 0 w 57"/>
                <a:gd name="T9" fmla="*/ 73 h 91"/>
                <a:gd name="T10" fmla="*/ 0 w 57"/>
                <a:gd name="T11" fmla="*/ 90 h 91"/>
                <a:gd name="T12" fmla="*/ 7 w 57"/>
                <a:gd name="T13" fmla="*/ 90 h 91"/>
                <a:gd name="T14" fmla="*/ 14 w 57"/>
                <a:gd name="T15" fmla="*/ 76 h 91"/>
                <a:gd name="T16" fmla="*/ 14 w 57"/>
                <a:gd name="T17" fmla="*/ 62 h 91"/>
                <a:gd name="T18" fmla="*/ 21 w 57"/>
                <a:gd name="T19" fmla="*/ 48 h 91"/>
                <a:gd name="T20" fmla="*/ 35 w 57"/>
                <a:gd name="T21" fmla="*/ 35 h 91"/>
                <a:gd name="T22" fmla="*/ 42 w 57"/>
                <a:gd name="T23" fmla="*/ 21 h 91"/>
                <a:gd name="T24" fmla="*/ 56 w 57"/>
                <a:gd name="T25" fmla="*/ 14 h 91"/>
                <a:gd name="T26" fmla="*/ 56 w 57"/>
                <a:gd name="T27" fmla="*/ 14 h 91"/>
                <a:gd name="T28" fmla="*/ 56 w 57"/>
                <a:gd name="T29" fmla="*/ 0 h 91"/>
                <a:gd name="T30" fmla="*/ 56 w 57"/>
                <a:gd name="T31" fmla="*/ 0 h 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
                <a:gd name="T49" fmla="*/ 0 h 91"/>
                <a:gd name="T50" fmla="*/ 57 w 57"/>
                <a:gd name="T51" fmla="*/ 91 h 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 h="91">
                  <a:moveTo>
                    <a:pt x="56" y="0"/>
                  </a:moveTo>
                  <a:lnTo>
                    <a:pt x="49" y="0"/>
                  </a:lnTo>
                  <a:lnTo>
                    <a:pt x="35" y="14"/>
                  </a:lnTo>
                  <a:lnTo>
                    <a:pt x="21" y="21"/>
                  </a:lnTo>
                  <a:lnTo>
                    <a:pt x="0" y="73"/>
                  </a:lnTo>
                  <a:lnTo>
                    <a:pt x="0" y="90"/>
                  </a:lnTo>
                  <a:lnTo>
                    <a:pt x="7" y="90"/>
                  </a:lnTo>
                  <a:lnTo>
                    <a:pt x="14" y="76"/>
                  </a:lnTo>
                  <a:lnTo>
                    <a:pt x="14" y="62"/>
                  </a:lnTo>
                  <a:lnTo>
                    <a:pt x="21" y="48"/>
                  </a:lnTo>
                  <a:lnTo>
                    <a:pt x="35" y="35"/>
                  </a:lnTo>
                  <a:lnTo>
                    <a:pt x="42" y="21"/>
                  </a:lnTo>
                  <a:lnTo>
                    <a:pt x="56" y="14"/>
                  </a:lnTo>
                  <a:lnTo>
                    <a:pt x="56" y="0"/>
                  </a:lnTo>
                  <a:close/>
                </a:path>
              </a:pathLst>
            </a:custGeom>
            <a:solidFill>
              <a:srgbClr val="BBBBBB"/>
            </a:solidFill>
            <a:ln w="3175">
              <a:solidFill>
                <a:srgbClr val="000000"/>
              </a:solidFill>
              <a:round/>
              <a:headEnd/>
              <a:tailEnd/>
            </a:ln>
          </p:spPr>
          <p:txBody>
            <a:bodyPr wrap="none" anchor="ctr">
              <a:spAutoFit/>
            </a:bodyPr>
            <a:lstStyle/>
            <a:p>
              <a:endParaRPr lang="zh-CN" altLang="en-US"/>
            </a:p>
          </p:txBody>
        </p:sp>
      </p:grpSp>
      <p:sp>
        <p:nvSpPr>
          <p:cNvPr id="54" name="TextBox 53"/>
          <p:cNvSpPr txBox="1"/>
          <p:nvPr/>
        </p:nvSpPr>
        <p:spPr>
          <a:xfrm>
            <a:off x="5922963" y="2962275"/>
            <a:ext cx="1862137" cy="369888"/>
          </a:xfrm>
          <a:prstGeom prst="rect">
            <a:avLst/>
          </a:prstGeom>
          <a:noFill/>
        </p:spPr>
        <p:txBody>
          <a:bodyPr>
            <a:spAutoFit/>
          </a:bodyPr>
          <a:lstStyle/>
          <a:p>
            <a:pPr>
              <a:defRPr/>
            </a:pPr>
            <a:r>
              <a:rPr lang="zh-CN" altLang="en-US" dirty="0">
                <a:solidFill>
                  <a:schemeClr val="bg1">
                    <a:lumMod val="50000"/>
                  </a:schemeClr>
                </a:solidFill>
              </a:rPr>
              <a:t>   把存货都拉走</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grpSp>
        <p:nvGrpSpPr>
          <p:cNvPr id="15363" name="Group 3"/>
          <p:cNvGrpSpPr>
            <a:grpSpLocks/>
          </p:cNvGrpSpPr>
          <p:nvPr/>
        </p:nvGrpSpPr>
        <p:grpSpPr bwMode="auto">
          <a:xfrm>
            <a:off x="2555875" y="1543050"/>
            <a:ext cx="3543300" cy="530225"/>
            <a:chOff x="0" y="0"/>
            <a:chExt cx="3543034" cy="531590"/>
          </a:xfrm>
        </p:grpSpPr>
        <p:sp>
          <p:nvSpPr>
            <p:cNvPr id="15403" name="矩形 29"/>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15404" name="Group 5"/>
            <p:cNvGrpSpPr>
              <a:grpSpLocks/>
            </p:cNvGrpSpPr>
            <p:nvPr/>
          </p:nvGrpSpPr>
          <p:grpSpPr bwMode="auto">
            <a:xfrm>
              <a:off x="0" y="0"/>
              <a:ext cx="3543034" cy="504056"/>
              <a:chOff x="0" y="0"/>
              <a:chExt cx="3543034" cy="504056"/>
            </a:xfrm>
          </p:grpSpPr>
          <p:sp>
            <p:nvSpPr>
              <p:cNvPr id="15405" name="直接连接符 5"/>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15406" name="矩形 3"/>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15407" name="TextBox 6"/>
              <p:cNvSpPr>
                <a:spLocks noChangeArrowheads="1"/>
              </p:cNvSpPr>
              <p:nvPr/>
            </p:nvSpPr>
            <p:spPr bwMode="auto">
              <a:xfrm>
                <a:off x="823166" y="13109"/>
                <a:ext cx="2376264" cy="339425"/>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财务报表分析概要</a:t>
                </a:r>
                <a:endParaRPr lang="zh-CN" altLang="en-US">
                  <a:ea typeface="宋体" pitchFamily="2" charset="-122"/>
                </a:endParaRPr>
              </a:p>
            </p:txBody>
          </p:sp>
          <p:sp>
            <p:nvSpPr>
              <p:cNvPr id="15408" name="TextBox 7"/>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1</a:t>
                </a:r>
                <a:endParaRPr lang="zh-CN" altLang="en-US">
                  <a:ea typeface="宋体" pitchFamily="2" charset="-122"/>
                </a:endParaRPr>
              </a:p>
            </p:txBody>
          </p:sp>
        </p:grpSp>
      </p:grpSp>
      <p:grpSp>
        <p:nvGrpSpPr>
          <p:cNvPr id="15364" name="Group 10"/>
          <p:cNvGrpSpPr>
            <a:grpSpLocks/>
          </p:cNvGrpSpPr>
          <p:nvPr/>
        </p:nvGrpSpPr>
        <p:grpSpPr bwMode="auto">
          <a:xfrm>
            <a:off x="2555875" y="2009775"/>
            <a:ext cx="3543300" cy="530225"/>
            <a:chOff x="0" y="0"/>
            <a:chExt cx="3543034" cy="531590"/>
          </a:xfrm>
        </p:grpSpPr>
        <p:sp>
          <p:nvSpPr>
            <p:cNvPr id="15397" name="矩形 32"/>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15398" name="Group 12"/>
            <p:cNvGrpSpPr>
              <a:grpSpLocks/>
            </p:cNvGrpSpPr>
            <p:nvPr/>
          </p:nvGrpSpPr>
          <p:grpSpPr bwMode="auto">
            <a:xfrm>
              <a:off x="0" y="0"/>
              <a:ext cx="3543034" cy="504056"/>
              <a:chOff x="0" y="0"/>
              <a:chExt cx="3543034" cy="504056"/>
            </a:xfrm>
          </p:grpSpPr>
          <p:sp>
            <p:nvSpPr>
              <p:cNvPr id="15399" name="直接连接符 34"/>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15400" name="矩形 35"/>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15401" name="TextBox 36"/>
              <p:cNvSpPr>
                <a:spLocks noChangeArrowheads="1"/>
              </p:cNvSpPr>
              <p:nvPr/>
            </p:nvSpPr>
            <p:spPr bwMode="auto">
              <a:xfrm>
                <a:off x="823166" y="13109"/>
                <a:ext cx="2376264" cy="339425"/>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     资产负债表分析概要</a:t>
                </a:r>
                <a:endParaRPr lang="zh-CN" altLang="en-US">
                  <a:ea typeface="宋体" pitchFamily="2" charset="-122"/>
                </a:endParaRPr>
              </a:p>
            </p:txBody>
          </p:sp>
          <p:sp>
            <p:nvSpPr>
              <p:cNvPr id="15402" name="TextBox 37"/>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2</a:t>
                </a:r>
                <a:endParaRPr lang="zh-CN" altLang="en-US">
                  <a:ea typeface="宋体" pitchFamily="2" charset="-122"/>
                </a:endParaRPr>
              </a:p>
            </p:txBody>
          </p:sp>
        </p:grpSp>
      </p:grpSp>
      <p:grpSp>
        <p:nvGrpSpPr>
          <p:cNvPr id="15365" name="Group 17"/>
          <p:cNvGrpSpPr>
            <a:grpSpLocks/>
          </p:cNvGrpSpPr>
          <p:nvPr/>
        </p:nvGrpSpPr>
        <p:grpSpPr bwMode="auto">
          <a:xfrm>
            <a:off x="2555875" y="2478088"/>
            <a:ext cx="3543300" cy="531812"/>
            <a:chOff x="0" y="0"/>
            <a:chExt cx="3543034" cy="531590"/>
          </a:xfrm>
        </p:grpSpPr>
        <p:sp>
          <p:nvSpPr>
            <p:cNvPr id="15391" name="矩形 39"/>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15392" name="Group 19"/>
            <p:cNvGrpSpPr>
              <a:grpSpLocks/>
            </p:cNvGrpSpPr>
            <p:nvPr/>
          </p:nvGrpSpPr>
          <p:grpSpPr bwMode="auto">
            <a:xfrm>
              <a:off x="0" y="0"/>
              <a:ext cx="3543034" cy="504056"/>
              <a:chOff x="0" y="0"/>
              <a:chExt cx="3543034" cy="504056"/>
            </a:xfrm>
          </p:grpSpPr>
          <p:sp>
            <p:nvSpPr>
              <p:cNvPr id="15393" name="直接连接符 41"/>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15394" name="矩形 42"/>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15395" name="TextBox 43"/>
              <p:cNvSpPr>
                <a:spLocks noChangeArrowheads="1"/>
              </p:cNvSpPr>
              <p:nvPr/>
            </p:nvSpPr>
            <p:spPr bwMode="auto">
              <a:xfrm>
                <a:off x="645794" y="22391"/>
                <a:ext cx="2500754" cy="338412"/>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         资产负债表趋势分析</a:t>
                </a:r>
                <a:endParaRPr lang="zh-CN" altLang="en-US">
                  <a:ea typeface="宋体" pitchFamily="2" charset="-122"/>
                </a:endParaRPr>
              </a:p>
            </p:txBody>
          </p:sp>
          <p:sp>
            <p:nvSpPr>
              <p:cNvPr id="15396" name="TextBox 44"/>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3</a:t>
                </a:r>
                <a:endParaRPr lang="zh-CN" altLang="en-US">
                  <a:ea typeface="宋体" pitchFamily="2" charset="-122"/>
                </a:endParaRPr>
              </a:p>
            </p:txBody>
          </p:sp>
        </p:grpSp>
      </p:grpSp>
      <p:grpSp>
        <p:nvGrpSpPr>
          <p:cNvPr id="15366" name="Group 24"/>
          <p:cNvGrpSpPr>
            <a:grpSpLocks/>
          </p:cNvGrpSpPr>
          <p:nvPr/>
        </p:nvGrpSpPr>
        <p:grpSpPr bwMode="auto">
          <a:xfrm>
            <a:off x="2555875" y="2946400"/>
            <a:ext cx="3543300" cy="531813"/>
            <a:chOff x="0" y="0"/>
            <a:chExt cx="3543034" cy="531590"/>
          </a:xfrm>
        </p:grpSpPr>
        <p:sp>
          <p:nvSpPr>
            <p:cNvPr id="15385" name="矩形 46"/>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15386" name="Group 26"/>
            <p:cNvGrpSpPr>
              <a:grpSpLocks/>
            </p:cNvGrpSpPr>
            <p:nvPr/>
          </p:nvGrpSpPr>
          <p:grpSpPr bwMode="auto">
            <a:xfrm>
              <a:off x="0" y="0"/>
              <a:ext cx="3543034" cy="504056"/>
              <a:chOff x="0" y="0"/>
              <a:chExt cx="3543034" cy="504056"/>
            </a:xfrm>
          </p:grpSpPr>
          <p:sp>
            <p:nvSpPr>
              <p:cNvPr id="15387" name="直接连接符 48"/>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15388" name="矩形 49"/>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15389" name="TextBox 50"/>
              <p:cNvSpPr>
                <a:spLocks noChangeArrowheads="1"/>
              </p:cNvSpPr>
              <p:nvPr/>
            </p:nvSpPr>
            <p:spPr bwMode="auto">
              <a:xfrm>
                <a:off x="806463" y="13109"/>
                <a:ext cx="2376264" cy="338412"/>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    资产负债表结构分析</a:t>
                </a:r>
                <a:endParaRPr lang="zh-CN" altLang="en-US">
                  <a:ea typeface="宋体" pitchFamily="2" charset="-122"/>
                </a:endParaRPr>
              </a:p>
            </p:txBody>
          </p:sp>
          <p:sp>
            <p:nvSpPr>
              <p:cNvPr id="15390" name="TextBox 51"/>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4</a:t>
                </a:r>
                <a:endParaRPr lang="zh-CN" altLang="en-US">
                  <a:ea typeface="宋体" pitchFamily="2" charset="-122"/>
                </a:endParaRPr>
              </a:p>
            </p:txBody>
          </p:sp>
        </p:grpSp>
      </p:grpSp>
      <p:grpSp>
        <p:nvGrpSpPr>
          <p:cNvPr id="15367" name="Group 31"/>
          <p:cNvGrpSpPr>
            <a:grpSpLocks/>
          </p:cNvGrpSpPr>
          <p:nvPr/>
        </p:nvGrpSpPr>
        <p:grpSpPr bwMode="auto">
          <a:xfrm>
            <a:off x="2555875" y="3873500"/>
            <a:ext cx="3543300" cy="531813"/>
            <a:chOff x="0" y="0"/>
            <a:chExt cx="3543034" cy="531590"/>
          </a:xfrm>
        </p:grpSpPr>
        <p:sp>
          <p:nvSpPr>
            <p:cNvPr id="15379" name="矩形 53"/>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15380" name="Group 33"/>
            <p:cNvGrpSpPr>
              <a:grpSpLocks/>
            </p:cNvGrpSpPr>
            <p:nvPr/>
          </p:nvGrpSpPr>
          <p:grpSpPr bwMode="auto">
            <a:xfrm>
              <a:off x="0" y="0"/>
              <a:ext cx="3543034" cy="504056"/>
              <a:chOff x="0" y="0"/>
              <a:chExt cx="3543034" cy="504056"/>
            </a:xfrm>
          </p:grpSpPr>
          <p:sp>
            <p:nvSpPr>
              <p:cNvPr id="15381" name="直接连接符 55"/>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15382" name="矩形 56"/>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15383" name="TextBox 57"/>
              <p:cNvSpPr>
                <a:spLocks noChangeArrowheads="1"/>
              </p:cNvSpPr>
              <p:nvPr/>
            </p:nvSpPr>
            <p:spPr bwMode="auto">
              <a:xfrm>
                <a:off x="194441" y="13139"/>
                <a:ext cx="2376264" cy="338412"/>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     结束语</a:t>
                </a:r>
                <a:endParaRPr lang="zh-CN" altLang="en-US">
                  <a:ea typeface="宋体" pitchFamily="2" charset="-122"/>
                </a:endParaRPr>
              </a:p>
            </p:txBody>
          </p:sp>
          <p:sp>
            <p:nvSpPr>
              <p:cNvPr id="15384" name="TextBox 58"/>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5</a:t>
                </a:r>
                <a:endParaRPr lang="zh-CN" altLang="en-US">
                  <a:ea typeface="宋体" pitchFamily="2" charset="-122"/>
                </a:endParaRPr>
              </a:p>
            </p:txBody>
          </p:sp>
        </p:grpSp>
      </p:grpSp>
      <p:sp>
        <p:nvSpPr>
          <p:cNvPr id="15368" name="TextBox 61"/>
          <p:cNvSpPr>
            <a:spLocks noChangeArrowheads="1"/>
          </p:cNvSpPr>
          <p:nvPr/>
        </p:nvSpPr>
        <p:spPr bwMode="auto">
          <a:xfrm>
            <a:off x="611188" y="552450"/>
            <a:ext cx="1074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目  录</a:t>
            </a:r>
            <a:endParaRPr lang="zh-CN" altLang="en-US">
              <a:ea typeface="宋体" pitchFamily="2" charset="-122"/>
            </a:endParaRPr>
          </a:p>
        </p:txBody>
      </p:sp>
      <p:sp>
        <p:nvSpPr>
          <p:cNvPr id="15369" name="矩形 62"/>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15370" name="直接连接符 64"/>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41" name="灯片编号占位符 4"/>
          <p:cNvSpPr>
            <a:spLocks noGrp="1"/>
          </p:cNvSpPr>
          <p:nvPr>
            <p:ph type="sldNum" sz="quarter" idx="12"/>
          </p:nvPr>
        </p:nvSpPr>
        <p:spPr/>
        <p:txBody>
          <a:bodyPr/>
          <a:lstStyle/>
          <a:p>
            <a:pPr>
              <a:defRPr/>
            </a:pPr>
            <a:fld id="{0B8E3DAD-D2EC-4281-8D25-BC70DE71EB56}" type="slidenum">
              <a:rPr lang="zh-CN" altLang="en-US" smtClean="0">
                <a:latin typeface="Arial" charset="0"/>
              </a:rPr>
              <a:pPr>
                <a:defRPr/>
              </a:pPr>
              <a:t>2</a:t>
            </a:fld>
            <a:endParaRPr lang="zh-CN" altLang="en-US" sz="1800" dirty="0" smtClean="0">
              <a:solidFill>
                <a:schemeClr val="tx1"/>
              </a:solidFill>
              <a:latin typeface="Arial" charset="0"/>
              <a:ea typeface="宋体" pitchFamily="2" charset="-122"/>
            </a:endParaRPr>
          </a:p>
        </p:txBody>
      </p:sp>
      <p:grpSp>
        <p:nvGrpSpPr>
          <p:cNvPr id="15372" name="Group 17"/>
          <p:cNvGrpSpPr>
            <a:grpSpLocks/>
          </p:cNvGrpSpPr>
          <p:nvPr/>
        </p:nvGrpSpPr>
        <p:grpSpPr bwMode="auto">
          <a:xfrm>
            <a:off x="2555875" y="3414713"/>
            <a:ext cx="3543300" cy="531812"/>
            <a:chOff x="0" y="0"/>
            <a:chExt cx="3543034" cy="531590"/>
          </a:xfrm>
        </p:grpSpPr>
        <p:sp>
          <p:nvSpPr>
            <p:cNvPr id="15373" name="矩形 39"/>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15374" name="Group 19"/>
            <p:cNvGrpSpPr>
              <a:grpSpLocks/>
            </p:cNvGrpSpPr>
            <p:nvPr/>
          </p:nvGrpSpPr>
          <p:grpSpPr bwMode="auto">
            <a:xfrm>
              <a:off x="0" y="0"/>
              <a:ext cx="3543034" cy="504056"/>
              <a:chOff x="0" y="0"/>
              <a:chExt cx="3543034" cy="504056"/>
            </a:xfrm>
          </p:grpSpPr>
          <p:sp>
            <p:nvSpPr>
              <p:cNvPr id="15375" name="直接连接符 41"/>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15376" name="矩形 42"/>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15377" name="TextBox 43"/>
              <p:cNvSpPr>
                <a:spLocks noChangeArrowheads="1"/>
              </p:cNvSpPr>
              <p:nvPr/>
            </p:nvSpPr>
            <p:spPr bwMode="auto">
              <a:xfrm>
                <a:off x="645794" y="22391"/>
                <a:ext cx="2500754" cy="338412"/>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         资产负债表比率分析</a:t>
                </a:r>
                <a:endParaRPr lang="zh-CN" altLang="en-US">
                  <a:ea typeface="宋体" pitchFamily="2" charset="-122"/>
                </a:endParaRPr>
              </a:p>
            </p:txBody>
          </p:sp>
          <p:sp>
            <p:nvSpPr>
              <p:cNvPr id="15378" name="TextBox 44"/>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3</a:t>
                </a:r>
                <a:endParaRPr lang="zh-CN" altLang="en-US">
                  <a:ea typeface="宋体" pitchFamily="2" charset="-122"/>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33795"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主要关注点</a:t>
            </a:r>
            <a:endParaRPr lang="zh-CN" altLang="en-US">
              <a:ea typeface="宋体" pitchFamily="2" charset="-122"/>
            </a:endParaRPr>
          </a:p>
        </p:txBody>
      </p:sp>
      <p:sp>
        <p:nvSpPr>
          <p:cNvPr id="33796"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3797"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33798" name="TextBox 22"/>
          <p:cNvSpPr txBox="1">
            <a:spLocks noChangeArrowheads="1"/>
          </p:cNvSpPr>
          <p:nvPr/>
        </p:nvSpPr>
        <p:spPr bwMode="auto">
          <a:xfrm>
            <a:off x="863600" y="1093788"/>
            <a:ext cx="1331913" cy="368300"/>
          </a:xfrm>
          <a:prstGeom prst="rect">
            <a:avLst/>
          </a:prstGeom>
          <a:noFill/>
          <a:ln w="9525">
            <a:noFill/>
            <a:miter lim="800000"/>
            <a:headEnd/>
            <a:tailEnd/>
          </a:ln>
        </p:spPr>
        <p:txBody>
          <a:bodyPr>
            <a:spAutoFit/>
          </a:bodyPr>
          <a:lstStyle/>
          <a:p>
            <a:r>
              <a:rPr lang="zh-CN" altLang="en-US" b="1">
                <a:solidFill>
                  <a:srgbClr val="FF0000"/>
                </a:solidFill>
              </a:rPr>
              <a:t>存货结构：</a:t>
            </a:r>
          </a:p>
        </p:txBody>
      </p:sp>
      <p:sp>
        <p:nvSpPr>
          <p:cNvPr id="7"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61EE0CF9-E5EA-43E5-93A4-5B0F34B40D35}" type="slidenum">
              <a:rPr lang="zh-CN" altLang="en-US" sz="1200">
                <a:solidFill>
                  <a:srgbClr val="898989"/>
                </a:solidFill>
                <a:ea typeface="+mn-ea"/>
              </a:rPr>
              <a:pPr algn="r">
                <a:defRPr/>
              </a:pPr>
              <a:t>20</a:t>
            </a:fld>
            <a:endParaRPr lang="zh-CN" altLang="en-US" dirty="0">
              <a:ea typeface="宋体" pitchFamily="2" charset="-122"/>
            </a:endParaRPr>
          </a:p>
        </p:txBody>
      </p:sp>
      <p:graphicFrame>
        <p:nvGraphicFramePr>
          <p:cNvPr id="8" name="表格 7"/>
          <p:cNvGraphicFramePr>
            <a:graphicFrameLocks noGrp="1"/>
          </p:cNvGraphicFramePr>
          <p:nvPr/>
        </p:nvGraphicFramePr>
        <p:xfrm>
          <a:off x="971550" y="1633538"/>
          <a:ext cx="3456385" cy="1418622"/>
        </p:xfrm>
        <a:graphic>
          <a:graphicData uri="http://schemas.openxmlformats.org/drawingml/2006/table">
            <a:tbl>
              <a:tblPr/>
              <a:tblGrid>
                <a:gridCol w="1173268"/>
                <a:gridCol w="761039"/>
                <a:gridCol w="761039"/>
                <a:gridCol w="761039"/>
              </a:tblGrid>
              <a:tr h="360040">
                <a:tc gridSpan="4">
                  <a:txBody>
                    <a:bodyPr/>
                    <a:lstStyle/>
                    <a:p>
                      <a:pPr algn="ctr" fontAlgn="ctr"/>
                      <a:r>
                        <a:rPr lang="zh-CN" altLang="en-US" sz="1400" b="0" i="0" u="none" strike="noStrike" dirty="0">
                          <a:latin typeface="微软雅黑"/>
                        </a:rPr>
                        <a:t>泸州老窖存货占比变动表</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1672">
                <a:tc>
                  <a:txBody>
                    <a:bodyPr/>
                    <a:lstStyle/>
                    <a:p>
                      <a:pPr algn="ctr" fontAlgn="ctr"/>
                      <a:r>
                        <a:rPr lang="zh-CN" altLang="en-US" sz="1000" b="0" i="0" u="none" strike="noStrike">
                          <a:latin typeface="+mn-ea"/>
                          <a:ea typeface="+mn-ea"/>
                        </a:rPr>
                        <a:t>项目</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2011</a:t>
                      </a:r>
                      <a:r>
                        <a:rPr lang="zh-CN" altLang="en-US" sz="1000" b="0" i="0" u="none" strike="noStrike">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2010</a:t>
                      </a:r>
                      <a:r>
                        <a:rPr lang="zh-CN" altLang="en-US" sz="1000" b="0" i="0" u="none" strike="noStrike">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2009</a:t>
                      </a:r>
                      <a:r>
                        <a:rPr lang="zh-CN" altLang="en-US" sz="1000" b="0" i="0" u="none" strike="noStrike">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61672">
                <a:tc>
                  <a:txBody>
                    <a:bodyPr/>
                    <a:lstStyle/>
                    <a:p>
                      <a:pPr algn="ctr" fontAlgn="ctr"/>
                      <a:r>
                        <a:rPr lang="zh-CN" altLang="en-US" sz="1000" b="0" i="0" u="none" strike="noStrike">
                          <a:latin typeface="+mn-ea"/>
                          <a:ea typeface="+mn-ea"/>
                        </a:rPr>
                        <a:t>存货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21.33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14.86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11.96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61672">
                <a:tc>
                  <a:txBody>
                    <a:bodyPr/>
                    <a:lstStyle/>
                    <a:p>
                      <a:pPr algn="ctr" fontAlgn="ctr"/>
                      <a:r>
                        <a:rPr lang="zh-CN" altLang="en-US" sz="1000" b="0" i="0" u="none" strike="noStrike">
                          <a:latin typeface="+mn-ea"/>
                          <a:ea typeface="+mn-ea"/>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mn-ea"/>
                          <a:ea typeface="+mn-ea"/>
                        </a:rPr>
                        <a:t>124.77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80.26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59.83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3566">
                <a:tc>
                  <a:txBody>
                    <a:bodyPr/>
                    <a:lstStyle/>
                    <a:p>
                      <a:pPr algn="ctr" fontAlgn="ctr"/>
                      <a:r>
                        <a:rPr lang="zh-CN" altLang="en-US" sz="1000" b="0" i="0" u="none" strike="noStrike">
                          <a:latin typeface="+mn-ea"/>
                          <a:ea typeface="+mn-ea"/>
                        </a:rPr>
                        <a:t>存货占比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solidFill>
                            <a:srgbClr val="FF0000"/>
                          </a:solidFill>
                          <a:latin typeface="+mn-ea"/>
                          <a:ea typeface="+mn-ea"/>
                        </a:rPr>
                        <a:t>17.10%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solidFill>
                            <a:srgbClr val="FF0000"/>
                          </a:solidFill>
                          <a:latin typeface="+mn-ea"/>
                          <a:ea typeface="+mn-ea"/>
                        </a:rPr>
                        <a:t>18.51%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solidFill>
                            <a:srgbClr val="FF0000"/>
                          </a:solidFill>
                          <a:latin typeface="+mn-ea"/>
                          <a:ea typeface="+mn-ea"/>
                        </a:rPr>
                        <a:t>19.99%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4772025" y="1633538"/>
          <a:ext cx="3291769" cy="1404154"/>
        </p:xfrm>
        <a:graphic>
          <a:graphicData uri="http://schemas.openxmlformats.org/drawingml/2006/table">
            <a:tbl>
              <a:tblPr/>
              <a:tblGrid>
                <a:gridCol w="843443"/>
                <a:gridCol w="1241735"/>
                <a:gridCol w="1206591"/>
              </a:tblGrid>
              <a:tr h="288353">
                <a:tc gridSpan="3">
                  <a:txBody>
                    <a:bodyPr/>
                    <a:lstStyle/>
                    <a:p>
                      <a:pPr algn="ctr" fontAlgn="ctr"/>
                      <a:r>
                        <a:rPr lang="zh-CN" altLang="en-US" sz="1400" b="0" i="0" u="none" strike="noStrike" dirty="0">
                          <a:latin typeface="微软雅黑"/>
                        </a:rPr>
                        <a:t>泸州老窖存货与营业收入对比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r>
              <a:tr h="275816">
                <a:tc>
                  <a:txBody>
                    <a:bodyPr/>
                    <a:lstStyle/>
                    <a:p>
                      <a:pPr algn="ctr" fontAlgn="ctr"/>
                      <a:r>
                        <a:rPr lang="zh-CN" altLang="en-US" sz="1000" b="0" i="0" u="none" strike="noStrike">
                          <a:latin typeface="+mn-ea"/>
                          <a:ea typeface="+mn-ea"/>
                        </a:rPr>
                        <a:t>时间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00" b="0" i="0" u="none" strike="noStrike">
                          <a:latin typeface="+mn-ea"/>
                          <a:ea typeface="+mn-ea"/>
                        </a:rPr>
                        <a:t>存货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00" b="0" i="0" u="none" strike="noStrike">
                          <a:latin typeface="+mn-ea"/>
                          <a:ea typeface="+mn-ea"/>
                        </a:rPr>
                        <a:t>营业收入</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5816">
                <a:tc>
                  <a:txBody>
                    <a:bodyPr/>
                    <a:lstStyle/>
                    <a:p>
                      <a:pPr algn="ctr" fontAlgn="ctr"/>
                      <a:r>
                        <a:rPr lang="en-US" altLang="zh-CN" sz="1000" b="0" i="0" u="none" strike="noStrike">
                          <a:latin typeface="+mn-ea"/>
                          <a:ea typeface="+mn-ea"/>
                        </a:rPr>
                        <a:t>2010</a:t>
                      </a:r>
                      <a:r>
                        <a:rPr lang="zh-CN" altLang="en-US" sz="1000" b="0" i="0" u="none" strike="noStrike">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latin typeface="+mn-ea"/>
                          <a:ea typeface="+mn-ea"/>
                        </a:rPr>
                        <a:t>14.86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53.71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75816">
                <a:tc>
                  <a:txBody>
                    <a:bodyPr/>
                    <a:lstStyle/>
                    <a:p>
                      <a:pPr algn="ctr" fontAlgn="ctr"/>
                      <a:r>
                        <a:rPr lang="en-US" altLang="zh-CN" sz="1000" b="0" i="0" u="none" strike="noStrike">
                          <a:latin typeface="+mn-ea"/>
                          <a:ea typeface="+mn-ea"/>
                        </a:rPr>
                        <a:t>2011</a:t>
                      </a:r>
                      <a:r>
                        <a:rPr lang="zh-CN" altLang="en-US" sz="1000" b="0" i="0" u="none" strike="noStrike">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latin typeface="+mn-ea"/>
                          <a:ea typeface="+mn-ea"/>
                        </a:rPr>
                        <a:t>21.33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latin typeface="+mn-ea"/>
                          <a:ea typeface="+mn-ea"/>
                        </a:rPr>
                        <a:t>84.28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88353">
                <a:tc>
                  <a:txBody>
                    <a:bodyPr/>
                    <a:lstStyle/>
                    <a:p>
                      <a:pPr algn="ctr" fontAlgn="ctr"/>
                      <a:r>
                        <a:rPr lang="zh-CN" altLang="en-US" sz="1000" b="0" i="0" u="none" strike="noStrike">
                          <a:latin typeface="+mn-ea"/>
                          <a:ea typeface="+mn-ea"/>
                        </a:rPr>
                        <a:t>增  幅</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solidFill>
                            <a:srgbClr val="FF0000"/>
                          </a:solidFill>
                          <a:latin typeface="+mn-ea"/>
                          <a:ea typeface="+mn-ea"/>
                        </a:rPr>
                        <a:t>69.67%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solidFill>
                            <a:srgbClr val="FF0000"/>
                          </a:solidFill>
                          <a:latin typeface="+mn-ea"/>
                          <a:ea typeface="+mn-ea"/>
                        </a:rPr>
                        <a:t>56.92%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971550" y="3397250"/>
          <a:ext cx="7092787" cy="1653328"/>
        </p:xfrm>
        <a:graphic>
          <a:graphicData uri="http://schemas.openxmlformats.org/drawingml/2006/table">
            <a:tbl>
              <a:tblPr/>
              <a:tblGrid>
                <a:gridCol w="806762"/>
                <a:gridCol w="896403"/>
                <a:gridCol w="896403"/>
                <a:gridCol w="986044"/>
                <a:gridCol w="806762"/>
                <a:gridCol w="873993"/>
                <a:gridCol w="806762"/>
                <a:gridCol w="1019658"/>
              </a:tblGrid>
              <a:tr h="396044">
                <a:tc gridSpan="8">
                  <a:txBody>
                    <a:bodyPr/>
                    <a:lstStyle/>
                    <a:p>
                      <a:pPr algn="ctr" fontAlgn="ctr"/>
                      <a:r>
                        <a:rPr lang="zh-CN" altLang="en-US" sz="1800" b="0" i="0" u="none" strike="noStrike" dirty="0">
                          <a:latin typeface="微软雅黑"/>
                        </a:rPr>
                        <a:t>行业标杆企业主要财务比率</a:t>
                      </a:r>
                      <a:r>
                        <a:rPr lang="zh-CN" altLang="en-US" sz="1400" b="0" i="0" u="none" strike="noStrike" dirty="0">
                          <a:latin typeface="微软雅黑"/>
                        </a:rPr>
                        <a:t>（单位：亿元）</a:t>
                      </a:r>
                      <a:endParaRPr lang="zh-CN" altLang="en-US" sz="1800" b="0" i="0" u="none" strike="noStrike" dirty="0">
                        <a:latin typeface="微软雅黑"/>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7336">
                <a:tc rowSpan="2">
                  <a:txBody>
                    <a:bodyPr/>
                    <a:lstStyle/>
                    <a:p>
                      <a:pPr algn="ctr" fontAlgn="ctr"/>
                      <a:r>
                        <a:rPr lang="zh-CN" altLang="en-US" sz="1050" b="0" i="0" u="none" strike="noStrike">
                          <a:latin typeface="微软雅黑"/>
                        </a:rPr>
                        <a:t>泸州老窖</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存货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2">
                  <a:txBody>
                    <a:bodyPr/>
                    <a:lstStyle/>
                    <a:p>
                      <a:pPr algn="ctr" fontAlgn="ctr"/>
                      <a:r>
                        <a:rPr lang="zh-CN" altLang="en-US" sz="1050" b="0" i="0" u="none" strike="noStrike">
                          <a:latin typeface="微软雅黑"/>
                        </a:rPr>
                        <a:t>贵州茅台</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存货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21306">
                <a:tc vMerge="1">
                  <a:txBody>
                    <a:bodyPr/>
                    <a:lstStyle/>
                    <a:p>
                      <a:endParaRPr lang="zh-CN" altLang="en-US"/>
                    </a:p>
                  </a:txBody>
                  <a:tcPr/>
                </a:tc>
                <a:tc>
                  <a:txBody>
                    <a:bodyPr/>
                    <a:lstStyle/>
                    <a:p>
                      <a:pPr algn="ctr" fontAlgn="ctr"/>
                      <a:r>
                        <a:rPr lang="en-US" altLang="zh-CN" sz="1050" b="0" i="0" u="none" strike="noStrike">
                          <a:latin typeface="微软雅黑"/>
                        </a:rPr>
                        <a:t>21.33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微软雅黑"/>
                        </a:rPr>
                        <a:t>124.77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FF0000"/>
                          </a:solidFill>
                          <a:latin typeface="微软雅黑"/>
                        </a:rPr>
                        <a:t>17.10%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微软雅黑"/>
                        </a:rPr>
                        <a:t>71.87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微软雅黑"/>
                        </a:rPr>
                        <a:t>349.01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FF0000"/>
                          </a:solidFill>
                          <a:latin typeface="微软雅黑"/>
                        </a:rPr>
                        <a:t>20.59%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07336">
                <a:tc rowSpan="2">
                  <a:txBody>
                    <a:bodyPr/>
                    <a:lstStyle/>
                    <a:p>
                      <a:pPr algn="ctr" fontAlgn="ctr"/>
                      <a:r>
                        <a:rPr lang="zh-CN" altLang="en-US" sz="1050" b="0" i="0" u="none" strike="noStrike">
                          <a:latin typeface="微软雅黑"/>
                        </a:rPr>
                        <a:t>五粮液</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存货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2">
                  <a:txBody>
                    <a:bodyPr/>
                    <a:lstStyle/>
                    <a:p>
                      <a:pPr algn="ctr" fontAlgn="ctr"/>
                      <a:r>
                        <a:rPr lang="zh-CN" altLang="en-US" sz="1050" b="0" i="0" u="none" strike="noStrike">
                          <a:latin typeface="微软雅黑"/>
                        </a:rPr>
                        <a:t>洋河</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存货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微软雅黑"/>
                        </a:rPr>
                        <a:t>应收账款占比</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21306">
                <a:tc vMerge="1">
                  <a:txBody>
                    <a:bodyPr/>
                    <a:lstStyle/>
                    <a:p>
                      <a:endParaRPr lang="zh-CN" altLang="en-US"/>
                    </a:p>
                  </a:txBody>
                  <a:tcPr/>
                </a:tc>
                <a:tc>
                  <a:txBody>
                    <a:bodyPr/>
                    <a:lstStyle/>
                    <a:p>
                      <a:pPr algn="ctr" fontAlgn="ctr"/>
                      <a:r>
                        <a:rPr lang="en-US" altLang="zh-CN" sz="1050" b="0" i="0" u="none" strike="noStrike">
                          <a:latin typeface="微软雅黑"/>
                        </a:rPr>
                        <a:t>55.37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微软雅黑"/>
                        </a:rPr>
                        <a:t>369.06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FF0000"/>
                          </a:solidFill>
                          <a:latin typeface="微软雅黑"/>
                        </a:rPr>
                        <a:t>15.00%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微软雅黑"/>
                        </a:rPr>
                        <a:t>37.93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微软雅黑"/>
                        </a:rPr>
                        <a:t>109.6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FF0000"/>
                          </a:solidFill>
                          <a:latin typeface="微软雅黑"/>
                        </a:rPr>
                        <a:t>34.61%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grpSp>
        <p:nvGrpSpPr>
          <p:cNvPr id="34819" name="Group 3"/>
          <p:cNvGrpSpPr>
            <a:grpSpLocks/>
          </p:cNvGrpSpPr>
          <p:nvPr/>
        </p:nvGrpSpPr>
        <p:grpSpPr bwMode="auto">
          <a:xfrm>
            <a:off x="2870200" y="2590800"/>
            <a:ext cx="3543300" cy="531813"/>
            <a:chOff x="0" y="0"/>
            <a:chExt cx="3543034" cy="531590"/>
          </a:xfrm>
        </p:grpSpPr>
        <p:sp>
          <p:nvSpPr>
            <p:cNvPr id="34826" name="矩形 4"/>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34827" name="Group 5"/>
            <p:cNvGrpSpPr>
              <a:grpSpLocks/>
            </p:cNvGrpSpPr>
            <p:nvPr/>
          </p:nvGrpSpPr>
          <p:grpSpPr bwMode="auto">
            <a:xfrm>
              <a:off x="0" y="0"/>
              <a:ext cx="3543034" cy="504056"/>
              <a:chOff x="0" y="0"/>
              <a:chExt cx="3543034" cy="504056"/>
            </a:xfrm>
          </p:grpSpPr>
          <p:sp>
            <p:nvSpPr>
              <p:cNvPr id="34828" name="直接连接符 6"/>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34829" name="矩形 7"/>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34830" name="TextBox 8"/>
              <p:cNvSpPr>
                <a:spLocks noChangeArrowheads="1"/>
              </p:cNvSpPr>
              <p:nvPr/>
            </p:nvSpPr>
            <p:spPr bwMode="auto">
              <a:xfrm>
                <a:off x="823166" y="13109"/>
                <a:ext cx="2376264" cy="338554"/>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资产负债表比率分析</a:t>
                </a:r>
                <a:endParaRPr lang="zh-CN" altLang="en-US">
                  <a:ea typeface="宋体" pitchFamily="2" charset="-122"/>
                </a:endParaRPr>
              </a:p>
            </p:txBody>
          </p:sp>
          <p:sp>
            <p:nvSpPr>
              <p:cNvPr id="34831" name="TextBox 9"/>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2</a:t>
                </a:r>
                <a:endParaRPr lang="zh-CN" altLang="en-US">
                  <a:ea typeface="宋体" pitchFamily="2" charset="-122"/>
                </a:endParaRPr>
              </a:p>
            </p:txBody>
          </p:sp>
        </p:grpSp>
      </p:grpSp>
      <p:sp>
        <p:nvSpPr>
          <p:cNvPr id="34820" name="TextBox 10"/>
          <p:cNvSpPr>
            <a:spLocks noChangeArrowheads="1"/>
          </p:cNvSpPr>
          <p:nvPr/>
        </p:nvSpPr>
        <p:spPr bwMode="auto">
          <a:xfrm>
            <a:off x="4413250" y="3076575"/>
            <a:ext cx="2000250" cy="738188"/>
          </a:xfrm>
          <a:prstGeom prst="rect">
            <a:avLst/>
          </a:prstGeom>
          <a:noFill/>
          <a:ln w="9525">
            <a:noFill/>
            <a:miter lim="800000"/>
            <a:headEnd/>
            <a:tailEnd/>
          </a:ln>
        </p:spPr>
        <p:txBody>
          <a:bodyPr>
            <a:spAutoFit/>
          </a:bodyPr>
          <a:lstStyle/>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定义</a:t>
            </a:r>
          </a:p>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主要财务比率</a:t>
            </a:r>
          </a:p>
        </p:txBody>
      </p:sp>
      <p:sp>
        <p:nvSpPr>
          <p:cNvPr id="11"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913D9143-5A59-4D9F-ACB0-C10A4B9DD811}" type="slidenum">
              <a:rPr lang="zh-CN" altLang="en-US" sz="1200">
                <a:solidFill>
                  <a:srgbClr val="898989"/>
                </a:solidFill>
                <a:ea typeface="+mn-ea"/>
              </a:rPr>
              <a:pPr algn="r">
                <a:defRPr/>
              </a:pPr>
              <a:t>21</a:t>
            </a:fld>
            <a:endParaRPr lang="zh-CN" altLang="en-US" dirty="0">
              <a:ea typeface="宋体" pitchFamily="2" charset="-122"/>
            </a:endParaRPr>
          </a:p>
        </p:txBody>
      </p:sp>
      <p:pic>
        <p:nvPicPr>
          <p:cNvPr id="34822" name="Picture 2"/>
          <p:cNvPicPr>
            <a:picLocks noChangeAspect="1" noChangeArrowheads="1"/>
          </p:cNvPicPr>
          <p:nvPr/>
        </p:nvPicPr>
        <p:blipFill>
          <a:blip r:embed="rId3" cstate="print">
            <a:clrChange>
              <a:clrFrom>
                <a:srgbClr val="FBFBFB"/>
              </a:clrFrom>
              <a:clrTo>
                <a:srgbClr val="FBFBFB">
                  <a:alpha val="0"/>
                </a:srgbClr>
              </a:clrTo>
            </a:clrChange>
          </a:blip>
          <a:srcRect/>
          <a:stretch>
            <a:fillRect/>
          </a:stretch>
        </p:blipFill>
        <p:spPr bwMode="auto">
          <a:xfrm>
            <a:off x="3300413" y="2932113"/>
            <a:ext cx="1211262" cy="1423987"/>
          </a:xfrm>
          <a:prstGeom prst="rect">
            <a:avLst/>
          </a:prstGeom>
          <a:noFill/>
          <a:ln w="9525">
            <a:noFill/>
            <a:miter lim="800000"/>
            <a:headEnd/>
            <a:tailEnd/>
          </a:ln>
        </p:spPr>
      </p:pic>
      <p:sp>
        <p:nvSpPr>
          <p:cNvPr id="34823" name="TextBox 61"/>
          <p:cNvSpPr>
            <a:spLocks noChangeArrowheads="1"/>
          </p:cNvSpPr>
          <p:nvPr/>
        </p:nvSpPr>
        <p:spPr bwMode="auto">
          <a:xfrm>
            <a:off x="611188" y="552450"/>
            <a:ext cx="1074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目  录</a:t>
            </a:r>
            <a:endParaRPr lang="zh-CN" altLang="en-US">
              <a:ea typeface="宋体" pitchFamily="2" charset="-122"/>
            </a:endParaRPr>
          </a:p>
        </p:txBody>
      </p:sp>
      <p:sp>
        <p:nvSpPr>
          <p:cNvPr id="34824" name="矩形 62"/>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4825" name="直接连接符 64"/>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35843" name="TextBox 3"/>
          <p:cNvSpPr>
            <a:spLocks noChangeArrowheads="1"/>
          </p:cNvSpPr>
          <p:nvPr/>
        </p:nvSpPr>
        <p:spPr bwMode="auto">
          <a:xfrm>
            <a:off x="611188" y="552450"/>
            <a:ext cx="1152525"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定  义</a:t>
            </a:r>
            <a:endParaRPr lang="zh-CN" altLang="en-US">
              <a:ea typeface="宋体" pitchFamily="2" charset="-122"/>
            </a:endParaRPr>
          </a:p>
        </p:txBody>
      </p:sp>
      <p:sp>
        <p:nvSpPr>
          <p:cNvPr id="35844"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5845"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23" name="TextBox 22"/>
          <p:cNvSpPr txBox="1"/>
          <p:nvPr/>
        </p:nvSpPr>
        <p:spPr>
          <a:xfrm>
            <a:off x="1368425" y="1201738"/>
            <a:ext cx="6481763" cy="1246187"/>
          </a:xfrm>
          <a:prstGeom prst="rect">
            <a:avLst/>
          </a:prstGeom>
          <a:noFill/>
        </p:spPr>
        <p:txBody>
          <a:bodyPr>
            <a:spAutoFit/>
          </a:bodyPr>
          <a:lstStyle/>
          <a:p>
            <a:pPr>
              <a:lnSpc>
                <a:spcPts val="3000"/>
              </a:lnSpc>
              <a:defRPr/>
            </a:pPr>
            <a:r>
              <a:rPr lang="zh-CN" altLang="en-US" sz="1600" dirty="0">
                <a:latin typeface="+mn-ea"/>
                <a:ea typeface="+mn-ea"/>
              </a:rPr>
              <a:t>       比率分析法应用各项</a:t>
            </a:r>
            <a:r>
              <a:rPr lang="zh-CN" altLang="en-US" sz="1600" dirty="0">
                <a:solidFill>
                  <a:srgbClr val="FF0000"/>
                </a:solidFill>
                <a:latin typeface="+mn-ea"/>
                <a:ea typeface="+mn-ea"/>
              </a:rPr>
              <a:t>财务比率</a:t>
            </a:r>
            <a:r>
              <a:rPr lang="zh-CN" altLang="en-US" sz="1600" dirty="0">
                <a:latin typeface="+mn-ea"/>
                <a:ea typeface="+mn-ea"/>
              </a:rPr>
              <a:t>对资产负债表加以分析。</a:t>
            </a:r>
            <a:endParaRPr lang="en-US" altLang="zh-CN" sz="1600" dirty="0">
              <a:latin typeface="+mn-ea"/>
              <a:ea typeface="+mn-ea"/>
            </a:endParaRPr>
          </a:p>
          <a:p>
            <a:pPr>
              <a:lnSpc>
                <a:spcPts val="3000"/>
              </a:lnSpc>
              <a:defRPr/>
            </a:pPr>
            <a:r>
              <a:rPr lang="zh-CN" altLang="en-US" sz="1600" dirty="0">
                <a:latin typeface="+mn-ea"/>
                <a:ea typeface="+mn-ea"/>
              </a:rPr>
              <a:t>       它是把某些彼此相关联的项目加以对比，计算出比率，据以确定经济活动变动程度的分析方法。</a:t>
            </a:r>
            <a:endParaRPr lang="zh-CN" altLang="en-US" sz="1600" dirty="0">
              <a:solidFill>
                <a:srgbClr val="FF0000"/>
              </a:solidFill>
              <a:latin typeface="+mn-ea"/>
              <a:ea typeface="+mn-ea"/>
            </a:endParaRPr>
          </a:p>
        </p:txBody>
      </p:sp>
      <p:sp>
        <p:nvSpPr>
          <p:cNvPr id="34823" name="TextBox 17"/>
          <p:cNvSpPr txBox="1">
            <a:spLocks noChangeArrowheads="1"/>
          </p:cNvSpPr>
          <p:nvPr/>
        </p:nvSpPr>
        <p:spPr bwMode="auto">
          <a:xfrm>
            <a:off x="2124075" y="2925763"/>
            <a:ext cx="1439863" cy="760412"/>
          </a:xfrm>
          <a:prstGeom prst="rect">
            <a:avLst/>
          </a:prstGeom>
          <a:noFill/>
          <a:ln w="9525">
            <a:noFill/>
            <a:miter lim="800000"/>
            <a:headEnd/>
            <a:tailEnd/>
          </a:ln>
        </p:spPr>
        <p:txBody>
          <a:bodyPr>
            <a:spAutoFit/>
          </a:bodyPr>
          <a:lstStyle/>
          <a:p>
            <a:pPr>
              <a:lnSpc>
                <a:spcPts val="2600"/>
              </a:lnSpc>
              <a:buFontTx/>
              <a:buBlip>
                <a:blip r:embed="rId3"/>
              </a:buBlip>
            </a:pPr>
            <a:r>
              <a:rPr lang="en-US" altLang="zh-CN" sz="1400"/>
              <a:t> </a:t>
            </a:r>
            <a:r>
              <a:rPr lang="zh-CN" altLang="en-US" sz="1400"/>
              <a:t>流动比率分析</a:t>
            </a:r>
            <a:endParaRPr lang="en-US" altLang="zh-CN" sz="1400"/>
          </a:p>
          <a:p>
            <a:pPr>
              <a:lnSpc>
                <a:spcPts val="2600"/>
              </a:lnSpc>
              <a:buFontTx/>
              <a:buBlip>
                <a:blip r:embed="rId3"/>
              </a:buBlip>
            </a:pPr>
            <a:r>
              <a:rPr lang="zh-CN" altLang="en-US" sz="1400"/>
              <a:t>速冻比率分析</a:t>
            </a:r>
            <a:endParaRPr lang="en-US" altLang="zh-CN" sz="1400"/>
          </a:p>
        </p:txBody>
      </p:sp>
      <p:sp>
        <p:nvSpPr>
          <p:cNvPr id="34824" name="TextBox 18"/>
          <p:cNvSpPr txBox="1">
            <a:spLocks noChangeArrowheads="1"/>
          </p:cNvSpPr>
          <p:nvPr/>
        </p:nvSpPr>
        <p:spPr bwMode="auto">
          <a:xfrm>
            <a:off x="5759450" y="2894013"/>
            <a:ext cx="1404938" cy="758825"/>
          </a:xfrm>
          <a:prstGeom prst="rect">
            <a:avLst/>
          </a:prstGeom>
          <a:noFill/>
          <a:ln w="9525">
            <a:noFill/>
            <a:miter lim="800000"/>
            <a:headEnd/>
            <a:tailEnd/>
          </a:ln>
        </p:spPr>
        <p:txBody>
          <a:bodyPr>
            <a:spAutoFit/>
          </a:bodyPr>
          <a:lstStyle/>
          <a:p>
            <a:pPr>
              <a:lnSpc>
                <a:spcPts val="2600"/>
              </a:lnSpc>
              <a:buFontTx/>
              <a:buBlip>
                <a:blip r:embed="rId3"/>
              </a:buBlip>
            </a:pPr>
            <a:r>
              <a:rPr lang="zh-CN" altLang="en-US" sz="1400"/>
              <a:t>资产负债率</a:t>
            </a:r>
            <a:endParaRPr lang="en-US" altLang="zh-CN" sz="1400"/>
          </a:p>
          <a:p>
            <a:pPr>
              <a:lnSpc>
                <a:spcPts val="2600"/>
              </a:lnSpc>
              <a:buFontTx/>
              <a:buBlip>
                <a:blip r:embed="rId3"/>
              </a:buBlip>
            </a:pPr>
            <a:r>
              <a:rPr lang="zh-CN" altLang="en-US" sz="1400"/>
              <a:t>权益比率</a:t>
            </a:r>
            <a:endParaRPr lang="en-US" altLang="zh-CN" sz="1400"/>
          </a:p>
        </p:txBody>
      </p:sp>
      <p:cxnSp>
        <p:nvCxnSpPr>
          <p:cNvPr id="22" name="直接连接符 21"/>
          <p:cNvCxnSpPr/>
          <p:nvPr/>
        </p:nvCxnSpPr>
        <p:spPr>
          <a:xfrm flipV="1">
            <a:off x="1619250" y="4165600"/>
            <a:ext cx="6119813" cy="23813"/>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572000" y="2641600"/>
            <a:ext cx="6350" cy="2868613"/>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827" name="TextBox 31"/>
          <p:cNvSpPr txBox="1">
            <a:spLocks noChangeArrowheads="1"/>
          </p:cNvSpPr>
          <p:nvPr/>
        </p:nvSpPr>
        <p:spPr bwMode="auto">
          <a:xfrm>
            <a:off x="2051050" y="4621213"/>
            <a:ext cx="1692275" cy="368300"/>
          </a:xfrm>
          <a:prstGeom prst="rect">
            <a:avLst/>
          </a:prstGeom>
          <a:noFill/>
          <a:ln w="9525">
            <a:noFill/>
            <a:miter lim="800000"/>
            <a:headEnd/>
            <a:tailEnd/>
          </a:ln>
        </p:spPr>
        <p:txBody>
          <a:bodyPr>
            <a:spAutoFit/>
          </a:bodyPr>
          <a:lstStyle/>
          <a:p>
            <a:r>
              <a:rPr lang="zh-CN" altLang="en-US"/>
              <a:t>短期偿债能力</a:t>
            </a:r>
            <a:endParaRPr lang="en-US" altLang="zh-CN"/>
          </a:p>
        </p:txBody>
      </p:sp>
      <p:sp>
        <p:nvSpPr>
          <p:cNvPr id="34828" name="TextBox 32"/>
          <p:cNvSpPr txBox="1">
            <a:spLocks noChangeArrowheads="1"/>
          </p:cNvSpPr>
          <p:nvPr/>
        </p:nvSpPr>
        <p:spPr bwMode="auto">
          <a:xfrm>
            <a:off x="5651500" y="4513263"/>
            <a:ext cx="1692275" cy="646112"/>
          </a:xfrm>
          <a:prstGeom prst="rect">
            <a:avLst/>
          </a:prstGeom>
          <a:noFill/>
          <a:ln w="9525">
            <a:noFill/>
            <a:miter lim="800000"/>
            <a:headEnd/>
            <a:tailEnd/>
          </a:ln>
        </p:spPr>
        <p:txBody>
          <a:bodyPr>
            <a:spAutoFit/>
          </a:bodyPr>
          <a:lstStyle/>
          <a:p>
            <a:r>
              <a:rPr lang="zh-CN" altLang="en-US"/>
              <a:t>长期偿债能力</a:t>
            </a:r>
            <a:endParaRPr lang="en-US" altLang="zh-CN"/>
          </a:p>
          <a:p>
            <a:r>
              <a:rPr lang="zh-CN" altLang="en-US"/>
              <a:t>继续举债能力</a:t>
            </a:r>
          </a:p>
        </p:txBody>
      </p:sp>
      <p:sp>
        <p:nvSpPr>
          <p:cNvPr id="13"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575C7A2D-0950-40E9-8CC7-E261B23874ED}" type="slidenum">
              <a:rPr lang="zh-CN" altLang="en-US" sz="1200">
                <a:solidFill>
                  <a:srgbClr val="898989"/>
                </a:solidFill>
                <a:ea typeface="+mn-ea"/>
              </a:rPr>
              <a:pPr algn="r">
                <a:defRPr/>
              </a:pPr>
              <a:t>22</a:t>
            </a:fld>
            <a:endParaRPr lang="zh-CN" altLang="en-US"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1000" fill="hold"/>
                                        <p:tgtEl>
                                          <p:spTgt spid="22"/>
                                        </p:tgtEl>
                                        <p:attrNameLst>
                                          <p:attrName>ppt_x</p:attrName>
                                        </p:attrNameLst>
                                      </p:cBhvr>
                                      <p:tavLst>
                                        <p:tav tm="0">
                                          <p:val>
                                            <p:strVal val="#ppt_x"/>
                                          </p:val>
                                        </p:tav>
                                        <p:tav tm="100000">
                                          <p:val>
                                            <p:strVal val="#ppt_x"/>
                                          </p:val>
                                        </p:tav>
                                      </p:tavLst>
                                    </p:anim>
                                    <p:anim calcmode="lin" valueType="num">
                                      <p:cBhvr additive="base">
                                        <p:cTn id="14" dur="1000" fill="hold"/>
                                        <p:tgtEl>
                                          <p:spTgt spid="22"/>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1"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1000" fill="hold"/>
                                        <p:tgtEl>
                                          <p:spTgt spid="25"/>
                                        </p:tgtEl>
                                        <p:attrNameLst>
                                          <p:attrName>ppt_x</p:attrName>
                                        </p:attrNameLst>
                                      </p:cBhvr>
                                      <p:tavLst>
                                        <p:tav tm="0">
                                          <p:val>
                                            <p:strVal val="#ppt_x"/>
                                          </p:val>
                                        </p:tav>
                                        <p:tav tm="100000">
                                          <p:val>
                                            <p:strVal val="#ppt_x"/>
                                          </p:val>
                                        </p:tav>
                                      </p:tavLst>
                                    </p:anim>
                                    <p:anim calcmode="lin" valueType="num">
                                      <p:cBhvr additive="base">
                                        <p:cTn id="19" dur="1000" fill="hold"/>
                                        <p:tgtEl>
                                          <p:spTgt spid="25"/>
                                        </p:tgtEl>
                                        <p:attrNameLst>
                                          <p:attrName>ppt_y</p:attrName>
                                        </p:attrNameLst>
                                      </p:cBhvr>
                                      <p:tavLst>
                                        <p:tav tm="0">
                                          <p:val>
                                            <p:strVal val="0-#ppt_h/2"/>
                                          </p:val>
                                        </p:tav>
                                        <p:tav tm="100000">
                                          <p:val>
                                            <p:strVal val="#ppt_y"/>
                                          </p:val>
                                        </p:tav>
                                      </p:tavLst>
                                    </p:anim>
                                  </p:childTnLst>
                                </p:cTn>
                              </p:par>
                            </p:childTnLst>
                          </p:cTn>
                        </p:par>
                        <p:par>
                          <p:cTn id="20" fill="hold">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34823"/>
                                        </p:tgtEl>
                                        <p:attrNameLst>
                                          <p:attrName>style.visibility</p:attrName>
                                        </p:attrNameLst>
                                      </p:cBhvr>
                                      <p:to>
                                        <p:strVal val="visible"/>
                                      </p:to>
                                    </p:set>
                                    <p:animEffect transition="in" filter="wedge">
                                      <p:cBhvr>
                                        <p:cTn id="23" dur="1000"/>
                                        <p:tgtEl>
                                          <p:spTgt spid="34823"/>
                                        </p:tgtEl>
                                      </p:cBhvr>
                                    </p:animEffect>
                                  </p:childTnLst>
                                </p:cTn>
                              </p:par>
                            </p:childTnLst>
                          </p:cTn>
                        </p:par>
                        <p:par>
                          <p:cTn id="24" fill="hold">
                            <p:stCondLst>
                              <p:cond delay="3000"/>
                            </p:stCondLst>
                            <p:childTnLst>
                              <p:par>
                                <p:cTn id="25" presetID="12" presetClass="entr" presetSubtype="4" fill="hold" grpId="0" nodeType="afterEffect">
                                  <p:stCondLst>
                                    <p:cond delay="0"/>
                                  </p:stCondLst>
                                  <p:childTnLst>
                                    <p:set>
                                      <p:cBhvr>
                                        <p:cTn id="26" dur="1" fill="hold">
                                          <p:stCondLst>
                                            <p:cond delay="0"/>
                                          </p:stCondLst>
                                        </p:cTn>
                                        <p:tgtEl>
                                          <p:spTgt spid="34827"/>
                                        </p:tgtEl>
                                        <p:attrNameLst>
                                          <p:attrName>style.visibility</p:attrName>
                                        </p:attrNameLst>
                                      </p:cBhvr>
                                      <p:to>
                                        <p:strVal val="visible"/>
                                      </p:to>
                                    </p:set>
                                    <p:animEffect transition="in" filter="slide(fromBottom)">
                                      <p:cBhvr>
                                        <p:cTn id="27" dur="1000"/>
                                        <p:tgtEl>
                                          <p:spTgt spid="34827"/>
                                        </p:tgtEl>
                                      </p:cBhvr>
                                    </p:animEffect>
                                  </p:childTnLst>
                                </p:cTn>
                              </p:par>
                            </p:childTnLst>
                          </p:cTn>
                        </p:par>
                        <p:par>
                          <p:cTn id="28" fill="hold">
                            <p:stCondLst>
                              <p:cond delay="4000"/>
                            </p:stCondLst>
                            <p:childTnLst>
                              <p:par>
                                <p:cTn id="29" presetID="20" presetClass="entr" presetSubtype="0" fill="hold" grpId="0" nodeType="afterEffect">
                                  <p:stCondLst>
                                    <p:cond delay="0"/>
                                  </p:stCondLst>
                                  <p:childTnLst>
                                    <p:set>
                                      <p:cBhvr>
                                        <p:cTn id="30" dur="1" fill="hold">
                                          <p:stCondLst>
                                            <p:cond delay="0"/>
                                          </p:stCondLst>
                                        </p:cTn>
                                        <p:tgtEl>
                                          <p:spTgt spid="34824"/>
                                        </p:tgtEl>
                                        <p:attrNameLst>
                                          <p:attrName>style.visibility</p:attrName>
                                        </p:attrNameLst>
                                      </p:cBhvr>
                                      <p:to>
                                        <p:strVal val="visible"/>
                                      </p:to>
                                    </p:set>
                                    <p:animEffect transition="in" filter="wedge">
                                      <p:cBhvr>
                                        <p:cTn id="31" dur="1000"/>
                                        <p:tgtEl>
                                          <p:spTgt spid="34824"/>
                                        </p:tgtEl>
                                      </p:cBhvr>
                                    </p:animEffect>
                                  </p:childTnLst>
                                </p:cTn>
                              </p:par>
                            </p:childTnLst>
                          </p:cTn>
                        </p:par>
                        <p:par>
                          <p:cTn id="32" fill="hold">
                            <p:stCondLst>
                              <p:cond delay="5000"/>
                            </p:stCondLst>
                            <p:childTnLst>
                              <p:par>
                                <p:cTn id="33" presetID="12" presetClass="entr" presetSubtype="4" fill="hold" grpId="0" nodeType="afterEffect">
                                  <p:stCondLst>
                                    <p:cond delay="0"/>
                                  </p:stCondLst>
                                  <p:childTnLst>
                                    <p:set>
                                      <p:cBhvr>
                                        <p:cTn id="34" dur="1" fill="hold">
                                          <p:stCondLst>
                                            <p:cond delay="0"/>
                                          </p:stCondLst>
                                        </p:cTn>
                                        <p:tgtEl>
                                          <p:spTgt spid="34828"/>
                                        </p:tgtEl>
                                        <p:attrNameLst>
                                          <p:attrName>style.visibility</p:attrName>
                                        </p:attrNameLst>
                                      </p:cBhvr>
                                      <p:to>
                                        <p:strVal val="visible"/>
                                      </p:to>
                                    </p:set>
                                    <p:animEffect transition="in" filter="slide(fromBottom)">
                                      <p:cBhvr>
                                        <p:cTn id="35" dur="1000"/>
                                        <p:tgtEl>
                                          <p:spTgt spid="3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4823" grpId="0"/>
      <p:bldP spid="34824" grpId="0"/>
      <p:bldP spid="34827" grpId="0"/>
      <p:bldP spid="348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36867"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主要财务比率</a:t>
            </a:r>
            <a:endParaRPr lang="zh-CN" altLang="en-US">
              <a:ea typeface="宋体" pitchFamily="2" charset="-122"/>
            </a:endParaRPr>
          </a:p>
        </p:txBody>
      </p:sp>
      <p:sp>
        <p:nvSpPr>
          <p:cNvPr id="36868"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6869"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36870" name="TextBox 22"/>
          <p:cNvSpPr txBox="1">
            <a:spLocks noChangeArrowheads="1"/>
          </p:cNvSpPr>
          <p:nvPr/>
        </p:nvSpPr>
        <p:spPr bwMode="auto">
          <a:xfrm>
            <a:off x="539750" y="1093788"/>
            <a:ext cx="1620838" cy="368300"/>
          </a:xfrm>
          <a:prstGeom prst="rect">
            <a:avLst/>
          </a:prstGeom>
          <a:noFill/>
          <a:ln w="9525">
            <a:noFill/>
            <a:miter lim="800000"/>
            <a:headEnd/>
            <a:tailEnd/>
          </a:ln>
        </p:spPr>
        <p:txBody>
          <a:bodyPr>
            <a:spAutoFit/>
          </a:bodyPr>
          <a:lstStyle/>
          <a:p>
            <a:r>
              <a:rPr lang="zh-CN" altLang="en-US" b="1">
                <a:solidFill>
                  <a:srgbClr val="FF0000"/>
                </a:solidFill>
              </a:rPr>
              <a:t>流动比率分析：</a:t>
            </a:r>
          </a:p>
        </p:txBody>
      </p:sp>
      <p:grpSp>
        <p:nvGrpSpPr>
          <p:cNvPr id="36871" name="组合 16"/>
          <p:cNvGrpSpPr>
            <a:grpSpLocks/>
          </p:cNvGrpSpPr>
          <p:nvPr/>
        </p:nvGrpSpPr>
        <p:grpSpPr bwMode="auto">
          <a:xfrm>
            <a:off x="863600" y="1587500"/>
            <a:ext cx="2840038" cy="801688"/>
            <a:chOff x="1187624" y="1588068"/>
            <a:chExt cx="2840372" cy="801380"/>
          </a:xfrm>
        </p:grpSpPr>
        <p:sp>
          <p:nvSpPr>
            <p:cNvPr id="36919" name="TextBox 7"/>
            <p:cNvSpPr txBox="1">
              <a:spLocks noChangeArrowheads="1"/>
            </p:cNvSpPr>
            <p:nvPr/>
          </p:nvSpPr>
          <p:spPr bwMode="auto">
            <a:xfrm>
              <a:off x="1187624" y="1813384"/>
              <a:ext cx="1260140" cy="369332"/>
            </a:xfrm>
            <a:prstGeom prst="rect">
              <a:avLst/>
            </a:prstGeom>
            <a:noFill/>
            <a:ln w="9525">
              <a:noFill/>
              <a:miter lim="800000"/>
              <a:headEnd/>
              <a:tailEnd/>
            </a:ln>
          </p:spPr>
          <p:txBody>
            <a:bodyPr>
              <a:spAutoFit/>
            </a:bodyPr>
            <a:lstStyle/>
            <a:p>
              <a:r>
                <a:rPr lang="zh-CN" altLang="en-US"/>
                <a:t>流动比率</a:t>
              </a:r>
              <a:r>
                <a:rPr lang="en-US" altLang="zh-CN"/>
                <a:t>=</a:t>
              </a:r>
              <a:endParaRPr lang="zh-CN" altLang="en-US"/>
            </a:p>
          </p:txBody>
        </p:sp>
        <p:cxnSp>
          <p:nvCxnSpPr>
            <p:cNvPr id="14" name="直接连接符 13"/>
            <p:cNvCxnSpPr/>
            <p:nvPr/>
          </p:nvCxnSpPr>
          <p:spPr>
            <a:xfrm flipV="1">
              <a:off x="2591139" y="1991138"/>
              <a:ext cx="1436857" cy="1587"/>
            </a:xfrm>
            <a:prstGeom prst="line">
              <a:avLst/>
            </a:prstGeom>
          </p:spPr>
          <p:style>
            <a:lnRef idx="1">
              <a:schemeClr val="accent1"/>
            </a:lnRef>
            <a:fillRef idx="0">
              <a:schemeClr val="accent1"/>
            </a:fillRef>
            <a:effectRef idx="0">
              <a:schemeClr val="accent1"/>
            </a:effectRef>
            <a:fontRef idx="minor">
              <a:schemeClr val="tx1"/>
            </a:fontRef>
          </p:style>
        </p:cxnSp>
        <p:sp>
          <p:nvSpPr>
            <p:cNvPr id="36921" name="TextBox 14"/>
            <p:cNvSpPr txBox="1">
              <a:spLocks noChangeArrowheads="1"/>
            </p:cNvSpPr>
            <p:nvPr/>
          </p:nvSpPr>
          <p:spPr bwMode="auto">
            <a:xfrm>
              <a:off x="2735796" y="1588068"/>
              <a:ext cx="1152128" cy="369332"/>
            </a:xfrm>
            <a:prstGeom prst="rect">
              <a:avLst/>
            </a:prstGeom>
            <a:noFill/>
            <a:ln w="9525">
              <a:noFill/>
              <a:miter lim="800000"/>
              <a:headEnd/>
              <a:tailEnd/>
            </a:ln>
          </p:spPr>
          <p:txBody>
            <a:bodyPr>
              <a:spAutoFit/>
            </a:bodyPr>
            <a:lstStyle/>
            <a:p>
              <a:r>
                <a:rPr lang="zh-CN" altLang="en-US"/>
                <a:t>流动资产</a:t>
              </a:r>
            </a:p>
          </p:txBody>
        </p:sp>
        <p:sp>
          <p:nvSpPr>
            <p:cNvPr id="36922" name="TextBox 15"/>
            <p:cNvSpPr txBox="1">
              <a:spLocks noChangeArrowheads="1"/>
            </p:cNvSpPr>
            <p:nvPr/>
          </p:nvSpPr>
          <p:spPr bwMode="auto">
            <a:xfrm>
              <a:off x="2735796" y="2020116"/>
              <a:ext cx="1152128" cy="369332"/>
            </a:xfrm>
            <a:prstGeom prst="rect">
              <a:avLst/>
            </a:prstGeom>
            <a:noFill/>
            <a:ln w="9525">
              <a:noFill/>
              <a:miter lim="800000"/>
              <a:headEnd/>
              <a:tailEnd/>
            </a:ln>
          </p:spPr>
          <p:txBody>
            <a:bodyPr>
              <a:spAutoFit/>
            </a:bodyPr>
            <a:lstStyle/>
            <a:p>
              <a:r>
                <a:rPr lang="zh-CN" altLang="en-US"/>
                <a:t>流动负债</a:t>
              </a:r>
            </a:p>
          </p:txBody>
        </p:sp>
      </p:grpSp>
      <p:cxnSp>
        <p:nvCxnSpPr>
          <p:cNvPr id="18" name="直接连接符 17"/>
          <p:cNvCxnSpPr/>
          <p:nvPr/>
        </p:nvCxnSpPr>
        <p:spPr>
          <a:xfrm>
            <a:off x="4532313" y="889000"/>
            <a:ext cx="76200" cy="481330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6873" name="TextBox 18"/>
          <p:cNvSpPr txBox="1">
            <a:spLocks noChangeArrowheads="1"/>
          </p:cNvSpPr>
          <p:nvPr/>
        </p:nvSpPr>
        <p:spPr bwMode="auto">
          <a:xfrm>
            <a:off x="611188" y="2497138"/>
            <a:ext cx="3636962" cy="307975"/>
          </a:xfrm>
          <a:prstGeom prst="rect">
            <a:avLst/>
          </a:prstGeom>
          <a:noFill/>
          <a:ln w="9525">
            <a:noFill/>
            <a:miter lim="800000"/>
            <a:headEnd/>
            <a:tailEnd/>
          </a:ln>
        </p:spPr>
        <p:txBody>
          <a:bodyPr>
            <a:spAutoFit/>
          </a:bodyPr>
          <a:lstStyle/>
          <a:p>
            <a:r>
              <a:rPr lang="zh-CN" altLang="en-US" sz="1400"/>
              <a:t>反映企业运用流动资产偿还流动负债的能力。</a:t>
            </a:r>
          </a:p>
        </p:txBody>
      </p:sp>
      <p:grpSp>
        <p:nvGrpSpPr>
          <p:cNvPr id="36874" name="组合 25"/>
          <p:cNvGrpSpPr>
            <a:grpSpLocks/>
          </p:cNvGrpSpPr>
          <p:nvPr/>
        </p:nvGrpSpPr>
        <p:grpSpPr bwMode="auto">
          <a:xfrm>
            <a:off x="719138" y="2930525"/>
            <a:ext cx="222250" cy="1990725"/>
            <a:chOff x="749300" y="3145532"/>
            <a:chExt cx="222300" cy="1991680"/>
          </a:xfrm>
        </p:grpSpPr>
        <p:cxnSp>
          <p:nvCxnSpPr>
            <p:cNvPr id="17" name="直接箭头连接符 16"/>
            <p:cNvCxnSpPr/>
            <p:nvPr/>
          </p:nvCxnSpPr>
          <p:spPr>
            <a:xfrm flipV="1">
              <a:off x="749300" y="3145532"/>
              <a:ext cx="6351" cy="1991680"/>
            </a:xfrm>
            <a:prstGeom prst="straightConnector1">
              <a:avLst/>
            </a:prstGeom>
            <a:ln>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23" name="直接连接符 22"/>
            <p:cNvCxnSpPr/>
            <p:nvPr/>
          </p:nvCxnSpPr>
          <p:spPr>
            <a:xfrm>
              <a:off x="755651" y="5018093"/>
              <a:ext cx="21594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55651" y="4452672"/>
              <a:ext cx="21594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55651" y="3804661"/>
              <a:ext cx="21594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6875" name="TextBox 26"/>
          <p:cNvSpPr txBox="1">
            <a:spLocks noChangeArrowheads="1"/>
          </p:cNvSpPr>
          <p:nvPr/>
        </p:nvSpPr>
        <p:spPr bwMode="auto">
          <a:xfrm>
            <a:off x="611188" y="4367213"/>
            <a:ext cx="504825" cy="338137"/>
          </a:xfrm>
          <a:prstGeom prst="rect">
            <a:avLst/>
          </a:prstGeom>
          <a:noFill/>
          <a:ln w="9525">
            <a:noFill/>
            <a:miter lim="800000"/>
            <a:headEnd/>
            <a:tailEnd/>
          </a:ln>
        </p:spPr>
        <p:txBody>
          <a:bodyPr>
            <a:spAutoFit/>
          </a:bodyPr>
          <a:lstStyle/>
          <a:p>
            <a:pPr algn="ctr"/>
            <a:r>
              <a:rPr lang="zh-CN" altLang="en-US" sz="1600"/>
              <a:t>低</a:t>
            </a:r>
          </a:p>
        </p:txBody>
      </p:sp>
      <p:sp>
        <p:nvSpPr>
          <p:cNvPr id="36876" name="TextBox 27"/>
          <p:cNvSpPr txBox="1">
            <a:spLocks noChangeArrowheads="1"/>
          </p:cNvSpPr>
          <p:nvPr/>
        </p:nvSpPr>
        <p:spPr bwMode="auto">
          <a:xfrm>
            <a:off x="611188" y="3754438"/>
            <a:ext cx="504825" cy="339725"/>
          </a:xfrm>
          <a:prstGeom prst="rect">
            <a:avLst/>
          </a:prstGeom>
          <a:noFill/>
          <a:ln w="9525">
            <a:noFill/>
            <a:miter lim="800000"/>
            <a:headEnd/>
            <a:tailEnd/>
          </a:ln>
        </p:spPr>
        <p:txBody>
          <a:bodyPr>
            <a:spAutoFit/>
          </a:bodyPr>
          <a:lstStyle/>
          <a:p>
            <a:pPr algn="ctr"/>
            <a:r>
              <a:rPr lang="zh-CN" altLang="en-US" sz="1600"/>
              <a:t>高</a:t>
            </a:r>
          </a:p>
        </p:txBody>
      </p:sp>
      <p:sp>
        <p:nvSpPr>
          <p:cNvPr id="36877" name="TextBox 28"/>
          <p:cNvSpPr txBox="1">
            <a:spLocks noChangeArrowheads="1"/>
          </p:cNvSpPr>
          <p:nvPr/>
        </p:nvSpPr>
        <p:spPr bwMode="auto">
          <a:xfrm>
            <a:off x="611188" y="3005138"/>
            <a:ext cx="504825" cy="584200"/>
          </a:xfrm>
          <a:prstGeom prst="rect">
            <a:avLst/>
          </a:prstGeom>
          <a:noFill/>
          <a:ln w="9525">
            <a:noFill/>
            <a:miter lim="800000"/>
            <a:headEnd/>
            <a:tailEnd/>
          </a:ln>
        </p:spPr>
        <p:txBody>
          <a:bodyPr>
            <a:spAutoFit/>
          </a:bodyPr>
          <a:lstStyle/>
          <a:p>
            <a:pPr algn="ctr"/>
            <a:r>
              <a:rPr lang="zh-CN" altLang="en-US" sz="1600"/>
              <a:t>过高</a:t>
            </a:r>
          </a:p>
        </p:txBody>
      </p:sp>
      <p:sp>
        <p:nvSpPr>
          <p:cNvPr id="36878" name="TextBox 31"/>
          <p:cNvSpPr txBox="1">
            <a:spLocks noChangeArrowheads="1"/>
          </p:cNvSpPr>
          <p:nvPr/>
        </p:nvSpPr>
        <p:spPr bwMode="auto">
          <a:xfrm>
            <a:off x="1042988" y="4362450"/>
            <a:ext cx="3384550" cy="306388"/>
          </a:xfrm>
          <a:prstGeom prst="rect">
            <a:avLst/>
          </a:prstGeom>
          <a:noFill/>
          <a:ln w="9525">
            <a:noFill/>
            <a:miter lim="800000"/>
            <a:headEnd/>
            <a:tailEnd/>
          </a:ln>
        </p:spPr>
        <p:txBody>
          <a:bodyPr>
            <a:spAutoFit/>
          </a:bodyPr>
          <a:lstStyle/>
          <a:p>
            <a:r>
              <a:rPr lang="zh-CN" altLang="en-US" sz="1400"/>
              <a:t>短期还款能力减弱，经营的财务风险增大</a:t>
            </a:r>
          </a:p>
        </p:txBody>
      </p:sp>
      <p:sp>
        <p:nvSpPr>
          <p:cNvPr id="36879" name="TextBox 32"/>
          <p:cNvSpPr txBox="1">
            <a:spLocks noChangeArrowheads="1"/>
          </p:cNvSpPr>
          <p:nvPr/>
        </p:nvSpPr>
        <p:spPr bwMode="auto">
          <a:xfrm>
            <a:off x="1042988" y="3660775"/>
            <a:ext cx="3384550" cy="523875"/>
          </a:xfrm>
          <a:prstGeom prst="rect">
            <a:avLst/>
          </a:prstGeom>
          <a:noFill/>
          <a:ln w="9525">
            <a:noFill/>
            <a:miter lim="800000"/>
            <a:headEnd/>
            <a:tailEnd/>
          </a:ln>
        </p:spPr>
        <p:txBody>
          <a:bodyPr>
            <a:spAutoFit/>
          </a:bodyPr>
          <a:lstStyle/>
          <a:p>
            <a:r>
              <a:rPr lang="zh-CN" altLang="en-US" sz="1400"/>
              <a:t>短期还款能力较强，在资产流动性增强的情况下，还款能力较高</a:t>
            </a:r>
          </a:p>
        </p:txBody>
      </p:sp>
      <p:sp>
        <p:nvSpPr>
          <p:cNvPr id="36880" name="TextBox 33"/>
          <p:cNvSpPr txBox="1">
            <a:spLocks noChangeArrowheads="1"/>
          </p:cNvSpPr>
          <p:nvPr/>
        </p:nvSpPr>
        <p:spPr bwMode="auto">
          <a:xfrm>
            <a:off x="1042988" y="3013075"/>
            <a:ext cx="3384550" cy="523875"/>
          </a:xfrm>
          <a:prstGeom prst="rect">
            <a:avLst/>
          </a:prstGeom>
          <a:noFill/>
          <a:ln w="9525">
            <a:noFill/>
            <a:miter lim="800000"/>
            <a:headEnd/>
            <a:tailEnd/>
          </a:ln>
        </p:spPr>
        <p:txBody>
          <a:bodyPr>
            <a:spAutoFit/>
          </a:bodyPr>
          <a:lstStyle/>
          <a:p>
            <a:r>
              <a:rPr lang="zh-CN" altLang="en-US" sz="1400"/>
              <a:t>在保证短期还款能力的基础上，资产利用率较低，闲置资产多，浪费了投资机会</a:t>
            </a:r>
          </a:p>
        </p:txBody>
      </p:sp>
      <p:sp>
        <p:nvSpPr>
          <p:cNvPr id="36881" name="TextBox 34"/>
          <p:cNvSpPr txBox="1">
            <a:spLocks noChangeArrowheads="1"/>
          </p:cNvSpPr>
          <p:nvPr/>
        </p:nvSpPr>
        <p:spPr bwMode="auto">
          <a:xfrm>
            <a:off x="503238" y="5089525"/>
            <a:ext cx="3960812" cy="307975"/>
          </a:xfrm>
          <a:prstGeom prst="rect">
            <a:avLst/>
          </a:prstGeom>
          <a:noFill/>
          <a:ln w="9525">
            <a:noFill/>
            <a:miter lim="800000"/>
            <a:headEnd/>
            <a:tailEnd/>
          </a:ln>
        </p:spPr>
        <p:txBody>
          <a:bodyPr>
            <a:spAutoFit/>
          </a:bodyPr>
          <a:lstStyle/>
          <a:p>
            <a:pPr algn="ctr"/>
            <a:r>
              <a:rPr lang="zh-CN" altLang="en-US" sz="1400" b="1"/>
              <a:t>经验值是</a:t>
            </a:r>
            <a:r>
              <a:rPr lang="en-US" altLang="zh-CN" sz="1400" b="1">
                <a:solidFill>
                  <a:srgbClr val="FF0000"/>
                </a:solidFill>
              </a:rPr>
              <a:t>2:1</a:t>
            </a:r>
            <a:r>
              <a:rPr lang="zh-CN" altLang="en-US" sz="1400" b="1"/>
              <a:t>，即流动资产是流动负债的</a:t>
            </a:r>
            <a:r>
              <a:rPr lang="en-US" altLang="zh-CN" sz="1400" b="1"/>
              <a:t>2</a:t>
            </a:r>
            <a:r>
              <a:rPr lang="zh-CN" altLang="en-US" sz="1400" b="1"/>
              <a:t>倍</a:t>
            </a:r>
          </a:p>
        </p:txBody>
      </p:sp>
      <p:graphicFrame>
        <p:nvGraphicFramePr>
          <p:cNvPr id="36" name="表格 35"/>
          <p:cNvGraphicFramePr>
            <a:graphicFrameLocks noGrp="1"/>
          </p:cNvGraphicFramePr>
          <p:nvPr/>
        </p:nvGraphicFramePr>
        <p:xfrm>
          <a:off x="5003800" y="1344613"/>
          <a:ext cx="3852677" cy="2279659"/>
        </p:xfrm>
        <a:graphic>
          <a:graphicData uri="http://schemas.openxmlformats.org/drawingml/2006/table">
            <a:tbl>
              <a:tblPr/>
              <a:tblGrid>
                <a:gridCol w="1321526"/>
                <a:gridCol w="843717"/>
                <a:gridCol w="843717"/>
                <a:gridCol w="843717"/>
              </a:tblGrid>
              <a:tr h="562513">
                <a:tc>
                  <a:txBody>
                    <a:bodyPr/>
                    <a:lstStyle/>
                    <a:p>
                      <a:pPr algn="ctr" rtl="0" fontAlgn="ctr"/>
                      <a:r>
                        <a:rPr lang="zh-CN" altLang="en-US" sz="1400" b="0" i="0" u="none" strike="noStrike" dirty="0" smtClean="0">
                          <a:solidFill>
                            <a:srgbClr val="000000"/>
                          </a:solidFill>
                          <a:latin typeface="+mn-ea"/>
                          <a:ea typeface="+mn-ea"/>
                        </a:rPr>
                        <a:t>项 目（亿元）</a:t>
                      </a:r>
                      <a:endParaRPr lang="zh-CN" altLang="en-US" sz="1400" b="0" i="0" u="none" strike="noStrike" dirty="0">
                        <a:solidFill>
                          <a:srgbClr val="000000"/>
                        </a:solidFill>
                        <a:latin typeface="+mn-ea"/>
                        <a:ea typeface="+mn-ea"/>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400" b="0" i="0" u="none" strike="noStrike" dirty="0">
                          <a:solidFill>
                            <a:srgbClr val="000000"/>
                          </a:solidFill>
                          <a:latin typeface="+mn-ea"/>
                          <a:ea typeface="+mn-ea"/>
                        </a:rPr>
                        <a:t>2011</a:t>
                      </a:r>
                      <a:r>
                        <a:rPr lang="zh-CN" altLang="en-US" sz="1400" b="0" i="0" u="none" strike="noStrike" dirty="0">
                          <a:solidFill>
                            <a:srgbClr val="000000"/>
                          </a:solidFill>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400" b="0" i="0" u="none" strike="noStrike" dirty="0">
                          <a:solidFill>
                            <a:srgbClr val="000000"/>
                          </a:solidFill>
                          <a:latin typeface="+mn-ea"/>
                          <a:ea typeface="+mn-ea"/>
                        </a:rPr>
                        <a:t>2010</a:t>
                      </a:r>
                      <a:r>
                        <a:rPr lang="zh-CN" altLang="en-US" sz="1400" b="0" i="0" u="none" strike="noStrike" dirty="0">
                          <a:solidFill>
                            <a:srgbClr val="000000"/>
                          </a:solidFill>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400" b="0" i="0" u="none" strike="noStrike" dirty="0">
                          <a:solidFill>
                            <a:srgbClr val="000000"/>
                          </a:solidFill>
                          <a:latin typeface="+mn-ea"/>
                          <a:ea typeface="+mn-ea"/>
                        </a:rPr>
                        <a:t>2009</a:t>
                      </a:r>
                      <a:r>
                        <a:rPr lang="zh-CN" altLang="en-US" sz="1400" b="0" i="0" u="none" strike="noStrike" dirty="0">
                          <a:solidFill>
                            <a:srgbClr val="000000"/>
                          </a:solidFill>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r>
              <a:tr h="562513">
                <a:tc>
                  <a:txBody>
                    <a:bodyPr/>
                    <a:lstStyle/>
                    <a:p>
                      <a:pPr algn="ctr" rtl="0" fontAlgn="ctr"/>
                      <a:r>
                        <a:rPr lang="zh-CN" altLang="en-US" sz="1400" b="0" i="0" u="none" strike="noStrike" dirty="0">
                          <a:solidFill>
                            <a:srgbClr val="000000"/>
                          </a:solidFill>
                          <a:latin typeface="微软雅黑"/>
                        </a:rPr>
                        <a:t>流动资产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微软雅黑"/>
                        </a:rPr>
                        <a:t>88.51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微软雅黑"/>
                        </a:rPr>
                        <a:t>45.89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微软雅黑"/>
                        </a:rPr>
                        <a:t>30.04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62513">
                <a:tc>
                  <a:txBody>
                    <a:bodyPr/>
                    <a:lstStyle/>
                    <a:p>
                      <a:pPr algn="ctr" rtl="0" fontAlgn="ctr"/>
                      <a:r>
                        <a:rPr lang="zh-CN" altLang="en-US" sz="1400" b="0" i="0" u="none" strike="noStrike" dirty="0">
                          <a:solidFill>
                            <a:srgbClr val="000000"/>
                          </a:solidFill>
                          <a:latin typeface="微软雅黑"/>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微软雅黑"/>
                        </a:rPr>
                        <a:t>52.45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微软雅黑"/>
                        </a:rPr>
                        <a:t>24.55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微软雅黑"/>
                        </a:rPr>
                        <a:t>17.17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92120">
                <a:tc>
                  <a:txBody>
                    <a:bodyPr/>
                    <a:lstStyle/>
                    <a:p>
                      <a:pPr algn="ctr" rtl="0" fontAlgn="ctr"/>
                      <a:r>
                        <a:rPr lang="zh-CN" altLang="en-US" sz="1400" b="0" i="0" u="none" strike="noStrike" dirty="0">
                          <a:solidFill>
                            <a:srgbClr val="000000"/>
                          </a:solidFill>
                          <a:latin typeface="微软雅黑"/>
                        </a:rPr>
                        <a:t>流动比率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微软雅黑"/>
                        </a:rPr>
                        <a:t>168.75%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微软雅黑"/>
                        </a:rPr>
                        <a:t>186.92%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微软雅黑"/>
                        </a:rPr>
                        <a:t>174.96%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36909" name="TextBox 36"/>
          <p:cNvSpPr txBox="1">
            <a:spLocks noChangeArrowheads="1"/>
          </p:cNvSpPr>
          <p:nvPr/>
        </p:nvSpPr>
        <p:spPr bwMode="auto">
          <a:xfrm rot="-1822437">
            <a:off x="4602163" y="1293813"/>
            <a:ext cx="1044575" cy="369887"/>
          </a:xfrm>
          <a:prstGeom prst="rect">
            <a:avLst/>
          </a:prstGeom>
          <a:noFill/>
          <a:ln w="15875">
            <a:solidFill>
              <a:srgbClr val="C00000"/>
            </a:solidFill>
            <a:prstDash val="sysDash"/>
            <a:miter lim="800000"/>
            <a:headEnd/>
            <a:tailEnd/>
          </a:ln>
        </p:spPr>
        <p:txBody>
          <a:bodyPr>
            <a:spAutoFit/>
          </a:bodyPr>
          <a:lstStyle/>
          <a:p>
            <a:r>
              <a:rPr lang="zh-CN" altLang="en-US" b="1">
                <a:solidFill>
                  <a:srgbClr val="FF0000"/>
                </a:solidFill>
              </a:rPr>
              <a:t>实      例</a:t>
            </a:r>
          </a:p>
        </p:txBody>
      </p:sp>
      <p:sp>
        <p:nvSpPr>
          <p:cNvPr id="36910" name="TextBox 37"/>
          <p:cNvSpPr txBox="1">
            <a:spLocks noChangeArrowheads="1"/>
          </p:cNvSpPr>
          <p:nvPr/>
        </p:nvSpPr>
        <p:spPr bwMode="auto">
          <a:xfrm>
            <a:off x="6156325" y="949325"/>
            <a:ext cx="1871663" cy="338138"/>
          </a:xfrm>
          <a:prstGeom prst="rect">
            <a:avLst/>
          </a:prstGeom>
          <a:noFill/>
          <a:ln w="9525">
            <a:noFill/>
            <a:miter lim="800000"/>
            <a:headEnd/>
            <a:tailEnd/>
          </a:ln>
        </p:spPr>
        <p:txBody>
          <a:bodyPr>
            <a:spAutoFit/>
          </a:bodyPr>
          <a:lstStyle/>
          <a:p>
            <a:r>
              <a:rPr lang="zh-CN" altLang="en-US" sz="1600" b="1"/>
              <a:t>泸州老窖流动比率</a:t>
            </a:r>
          </a:p>
        </p:txBody>
      </p:sp>
      <p:sp>
        <p:nvSpPr>
          <p:cNvPr id="29"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4155C7FE-CE4C-4D45-B9B2-B71931123A3C}" type="slidenum">
              <a:rPr lang="zh-CN" altLang="en-US" sz="1200">
                <a:solidFill>
                  <a:srgbClr val="898989"/>
                </a:solidFill>
                <a:ea typeface="+mn-ea"/>
              </a:rPr>
              <a:pPr algn="r">
                <a:defRPr/>
              </a:pPr>
              <a:t>23</a:t>
            </a:fld>
            <a:endParaRPr lang="zh-CN" altLang="en-US" dirty="0">
              <a:ea typeface="宋体" pitchFamily="2" charset="-122"/>
            </a:endParaRPr>
          </a:p>
        </p:txBody>
      </p:sp>
      <p:sp>
        <p:nvSpPr>
          <p:cNvPr id="31" name="TextBox 30"/>
          <p:cNvSpPr txBox="1"/>
          <p:nvPr/>
        </p:nvSpPr>
        <p:spPr>
          <a:xfrm>
            <a:off x="4937125" y="3952875"/>
            <a:ext cx="4089400" cy="412750"/>
          </a:xfrm>
          <a:prstGeom prst="rect">
            <a:avLst/>
          </a:prstGeom>
          <a:noFill/>
        </p:spPr>
        <p:txBody>
          <a:bodyPr>
            <a:spAutoFit/>
          </a:bodyPr>
          <a:lstStyle/>
          <a:p>
            <a:pPr>
              <a:lnSpc>
                <a:spcPts val="2500"/>
              </a:lnSpc>
              <a:defRPr/>
            </a:pPr>
            <a:r>
              <a:rPr lang="zh-CN" altLang="en-US" sz="1600" dirty="0">
                <a:latin typeface="+mn-ea"/>
                <a:ea typeface="+mn-ea"/>
              </a:rPr>
              <a:t>流动比率在</a:t>
            </a:r>
            <a:r>
              <a:rPr lang="en-US" altLang="zh-CN" sz="1600" dirty="0">
                <a:latin typeface="+mn-ea"/>
                <a:ea typeface="+mn-ea"/>
              </a:rPr>
              <a:t>150%</a:t>
            </a:r>
            <a:r>
              <a:rPr lang="zh-CN" altLang="en-US" sz="1600" dirty="0">
                <a:latin typeface="+mn-ea"/>
                <a:ea typeface="+mn-ea"/>
              </a:rPr>
              <a:t>以上，短期还款能力较强！</a:t>
            </a:r>
          </a:p>
        </p:txBody>
      </p:sp>
      <p:sp>
        <p:nvSpPr>
          <p:cNvPr id="36913" name="Rectangle 3" descr="单个小人61"/>
          <p:cNvSpPr>
            <a:spLocks noGrp="1" noChangeAspect="1" noChangeArrowheads="1"/>
          </p:cNvSpPr>
          <p:nvPr isPhoto="1"/>
        </p:nvSpPr>
        <p:spPr bwMode="auto">
          <a:xfrm>
            <a:off x="4754563" y="4354513"/>
            <a:ext cx="2162175" cy="1201737"/>
          </a:xfrm>
          <a:prstGeom prst="rect">
            <a:avLst/>
          </a:prstGeom>
          <a:blipFill dpi="0" rotWithShape="1">
            <a:blip r:embed="rId3" cstate="print"/>
            <a:srcRect/>
            <a:stretch>
              <a:fillRect/>
            </a:stretch>
          </a:blipFill>
          <a:ln w="9525">
            <a:noFill/>
            <a:miter lim="800000"/>
            <a:headEnd/>
            <a:tailEnd/>
          </a:ln>
        </p:spPr>
        <p:txBody>
          <a:bodyPr/>
          <a:lstStyle/>
          <a:p>
            <a:endParaRPr lang="zh-CN" altLang="en-US">
              <a:latin typeface="Calibri" pitchFamily="34" charset="0"/>
            </a:endParaRPr>
          </a:p>
        </p:txBody>
      </p:sp>
      <p:sp>
        <p:nvSpPr>
          <p:cNvPr id="36914" name="TextBox 31"/>
          <p:cNvSpPr txBox="1">
            <a:spLocks noChangeArrowheads="1"/>
          </p:cNvSpPr>
          <p:nvPr/>
        </p:nvSpPr>
        <p:spPr bwMode="auto">
          <a:xfrm>
            <a:off x="7019925" y="4597400"/>
            <a:ext cx="1825625" cy="708025"/>
          </a:xfrm>
          <a:prstGeom prst="rect">
            <a:avLst/>
          </a:prstGeom>
          <a:noFill/>
          <a:ln w="9525">
            <a:noFill/>
            <a:miter lim="800000"/>
            <a:headEnd/>
            <a:tailEnd/>
          </a:ln>
        </p:spPr>
        <p:txBody>
          <a:bodyPr>
            <a:spAutoFit/>
          </a:bodyPr>
          <a:lstStyle/>
          <a:p>
            <a:pPr>
              <a:lnSpc>
                <a:spcPts val="2500"/>
              </a:lnSpc>
            </a:pPr>
            <a:r>
              <a:rPr lang="zh-CN" altLang="en-US"/>
              <a:t>存货都能在短期内卖出去吗？？</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37891"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主要财务比率</a:t>
            </a:r>
            <a:endParaRPr lang="zh-CN" altLang="en-US">
              <a:ea typeface="宋体" pitchFamily="2" charset="-122"/>
            </a:endParaRPr>
          </a:p>
        </p:txBody>
      </p:sp>
      <p:sp>
        <p:nvSpPr>
          <p:cNvPr id="37892"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7893"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37894" name="TextBox 22"/>
          <p:cNvSpPr txBox="1">
            <a:spLocks noChangeArrowheads="1"/>
          </p:cNvSpPr>
          <p:nvPr/>
        </p:nvSpPr>
        <p:spPr bwMode="auto">
          <a:xfrm>
            <a:off x="539750" y="1093788"/>
            <a:ext cx="1620838" cy="368300"/>
          </a:xfrm>
          <a:prstGeom prst="rect">
            <a:avLst/>
          </a:prstGeom>
          <a:noFill/>
          <a:ln w="9525">
            <a:noFill/>
            <a:miter lim="800000"/>
            <a:headEnd/>
            <a:tailEnd/>
          </a:ln>
        </p:spPr>
        <p:txBody>
          <a:bodyPr>
            <a:spAutoFit/>
          </a:bodyPr>
          <a:lstStyle/>
          <a:p>
            <a:r>
              <a:rPr lang="zh-CN" altLang="en-US" b="1">
                <a:solidFill>
                  <a:srgbClr val="FF0000"/>
                </a:solidFill>
              </a:rPr>
              <a:t>速冻比率分析：</a:t>
            </a:r>
          </a:p>
        </p:txBody>
      </p:sp>
      <p:grpSp>
        <p:nvGrpSpPr>
          <p:cNvPr id="37895" name="组合 7"/>
          <p:cNvGrpSpPr>
            <a:grpSpLocks/>
          </p:cNvGrpSpPr>
          <p:nvPr/>
        </p:nvGrpSpPr>
        <p:grpSpPr bwMode="auto">
          <a:xfrm>
            <a:off x="792163" y="1587500"/>
            <a:ext cx="2840037" cy="801688"/>
            <a:chOff x="1187624" y="1588068"/>
            <a:chExt cx="2840372" cy="801380"/>
          </a:xfrm>
        </p:grpSpPr>
        <p:sp>
          <p:nvSpPr>
            <p:cNvPr id="37943" name="TextBox 8"/>
            <p:cNvSpPr txBox="1">
              <a:spLocks noChangeArrowheads="1"/>
            </p:cNvSpPr>
            <p:nvPr/>
          </p:nvSpPr>
          <p:spPr bwMode="auto">
            <a:xfrm>
              <a:off x="1187624" y="1813384"/>
              <a:ext cx="1260140" cy="369332"/>
            </a:xfrm>
            <a:prstGeom prst="rect">
              <a:avLst/>
            </a:prstGeom>
            <a:noFill/>
            <a:ln w="9525">
              <a:noFill/>
              <a:miter lim="800000"/>
              <a:headEnd/>
              <a:tailEnd/>
            </a:ln>
          </p:spPr>
          <p:txBody>
            <a:bodyPr>
              <a:spAutoFit/>
            </a:bodyPr>
            <a:lstStyle/>
            <a:p>
              <a:r>
                <a:rPr lang="zh-CN" altLang="en-US"/>
                <a:t>速动比率</a:t>
              </a:r>
              <a:r>
                <a:rPr lang="en-US" altLang="zh-CN"/>
                <a:t>=</a:t>
              </a:r>
              <a:endParaRPr lang="zh-CN" altLang="en-US"/>
            </a:p>
          </p:txBody>
        </p:sp>
        <p:cxnSp>
          <p:nvCxnSpPr>
            <p:cNvPr id="10" name="直接连接符 9"/>
            <p:cNvCxnSpPr/>
            <p:nvPr/>
          </p:nvCxnSpPr>
          <p:spPr>
            <a:xfrm flipV="1">
              <a:off x="2591140" y="1991138"/>
              <a:ext cx="1436856" cy="1587"/>
            </a:xfrm>
            <a:prstGeom prst="line">
              <a:avLst/>
            </a:prstGeom>
          </p:spPr>
          <p:style>
            <a:lnRef idx="1">
              <a:schemeClr val="accent1"/>
            </a:lnRef>
            <a:fillRef idx="0">
              <a:schemeClr val="accent1"/>
            </a:fillRef>
            <a:effectRef idx="0">
              <a:schemeClr val="accent1"/>
            </a:effectRef>
            <a:fontRef idx="minor">
              <a:schemeClr val="tx1"/>
            </a:fontRef>
          </p:style>
        </p:cxnSp>
        <p:sp>
          <p:nvSpPr>
            <p:cNvPr id="37945" name="TextBox 10"/>
            <p:cNvSpPr txBox="1">
              <a:spLocks noChangeArrowheads="1"/>
            </p:cNvSpPr>
            <p:nvPr/>
          </p:nvSpPr>
          <p:spPr bwMode="auto">
            <a:xfrm>
              <a:off x="2735796" y="1588068"/>
              <a:ext cx="1152128" cy="369332"/>
            </a:xfrm>
            <a:prstGeom prst="rect">
              <a:avLst/>
            </a:prstGeom>
            <a:noFill/>
            <a:ln w="9525">
              <a:noFill/>
              <a:miter lim="800000"/>
              <a:headEnd/>
              <a:tailEnd/>
            </a:ln>
          </p:spPr>
          <p:txBody>
            <a:bodyPr>
              <a:spAutoFit/>
            </a:bodyPr>
            <a:lstStyle/>
            <a:p>
              <a:r>
                <a:rPr lang="zh-CN" altLang="en-US"/>
                <a:t>速动资产</a:t>
              </a:r>
            </a:p>
          </p:txBody>
        </p:sp>
        <p:sp>
          <p:nvSpPr>
            <p:cNvPr id="37946" name="TextBox 11"/>
            <p:cNvSpPr txBox="1">
              <a:spLocks noChangeArrowheads="1"/>
            </p:cNvSpPr>
            <p:nvPr/>
          </p:nvSpPr>
          <p:spPr bwMode="auto">
            <a:xfrm>
              <a:off x="2735796" y="2020116"/>
              <a:ext cx="1152128" cy="369332"/>
            </a:xfrm>
            <a:prstGeom prst="rect">
              <a:avLst/>
            </a:prstGeom>
            <a:noFill/>
            <a:ln w="9525">
              <a:noFill/>
              <a:miter lim="800000"/>
              <a:headEnd/>
              <a:tailEnd/>
            </a:ln>
          </p:spPr>
          <p:txBody>
            <a:bodyPr>
              <a:spAutoFit/>
            </a:bodyPr>
            <a:lstStyle/>
            <a:p>
              <a:r>
                <a:rPr lang="zh-CN" altLang="en-US"/>
                <a:t>流动负债</a:t>
              </a:r>
            </a:p>
          </p:txBody>
        </p:sp>
      </p:grpSp>
      <p:cxnSp>
        <p:nvCxnSpPr>
          <p:cNvPr id="13" name="直接连接符 12"/>
          <p:cNvCxnSpPr/>
          <p:nvPr/>
        </p:nvCxnSpPr>
        <p:spPr>
          <a:xfrm>
            <a:off x="4495800" y="889000"/>
            <a:ext cx="76200" cy="481330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897" name="TextBox 13"/>
          <p:cNvSpPr txBox="1">
            <a:spLocks noChangeArrowheads="1"/>
          </p:cNvSpPr>
          <p:nvPr/>
        </p:nvSpPr>
        <p:spPr bwMode="auto">
          <a:xfrm>
            <a:off x="503238" y="2820988"/>
            <a:ext cx="3636962" cy="695325"/>
          </a:xfrm>
          <a:prstGeom prst="rect">
            <a:avLst/>
          </a:prstGeom>
          <a:noFill/>
          <a:ln w="9525">
            <a:noFill/>
            <a:miter lim="800000"/>
            <a:headEnd/>
            <a:tailEnd/>
          </a:ln>
        </p:spPr>
        <p:txBody>
          <a:bodyPr>
            <a:spAutoFit/>
          </a:bodyPr>
          <a:lstStyle/>
          <a:p>
            <a:pPr>
              <a:lnSpc>
                <a:spcPts val="2500"/>
              </a:lnSpc>
            </a:pPr>
            <a:r>
              <a:rPr lang="zh-CN" altLang="en-US" sz="1400"/>
              <a:t>      为了更精确的评价企业的短期偿债能力，需剔出了流动资产中</a:t>
            </a:r>
            <a:r>
              <a:rPr lang="zh-CN" altLang="en-US" sz="1400">
                <a:solidFill>
                  <a:srgbClr val="FF0000"/>
                </a:solidFill>
              </a:rPr>
              <a:t>可变现性较差</a:t>
            </a:r>
            <a:r>
              <a:rPr lang="zh-CN" altLang="en-US" sz="1400"/>
              <a:t>的项目。</a:t>
            </a:r>
          </a:p>
        </p:txBody>
      </p:sp>
      <p:sp>
        <p:nvSpPr>
          <p:cNvPr id="37898" name="TextBox 13"/>
          <p:cNvSpPr txBox="1">
            <a:spLocks noChangeArrowheads="1"/>
          </p:cNvSpPr>
          <p:nvPr/>
        </p:nvSpPr>
        <p:spPr bwMode="auto">
          <a:xfrm>
            <a:off x="539750" y="2497138"/>
            <a:ext cx="3168650" cy="307975"/>
          </a:xfrm>
          <a:prstGeom prst="rect">
            <a:avLst/>
          </a:prstGeom>
          <a:noFill/>
          <a:ln w="9525">
            <a:noFill/>
            <a:miter lim="800000"/>
            <a:headEnd/>
            <a:tailEnd/>
          </a:ln>
        </p:spPr>
        <p:txBody>
          <a:bodyPr>
            <a:spAutoFit/>
          </a:bodyPr>
          <a:lstStyle/>
          <a:p>
            <a:pPr algn="ctr"/>
            <a:r>
              <a:rPr lang="zh-CN" altLang="en-US" sz="1400"/>
              <a:t>其中：速动资产</a:t>
            </a:r>
            <a:r>
              <a:rPr lang="en-US" altLang="zh-CN" sz="1400"/>
              <a:t>=</a:t>
            </a:r>
            <a:r>
              <a:rPr lang="zh-CN" altLang="en-US" sz="1400"/>
              <a:t>流动资产</a:t>
            </a:r>
            <a:r>
              <a:rPr lang="en-US" altLang="zh-CN" sz="1400"/>
              <a:t>-</a:t>
            </a:r>
            <a:r>
              <a:rPr lang="zh-CN" altLang="en-US" sz="1400"/>
              <a:t>存货</a:t>
            </a:r>
          </a:p>
        </p:txBody>
      </p:sp>
      <p:sp>
        <p:nvSpPr>
          <p:cNvPr id="37899" name="TextBox 14"/>
          <p:cNvSpPr txBox="1">
            <a:spLocks noChangeArrowheads="1"/>
          </p:cNvSpPr>
          <p:nvPr/>
        </p:nvSpPr>
        <p:spPr bwMode="auto">
          <a:xfrm>
            <a:off x="539750" y="3568700"/>
            <a:ext cx="2232025" cy="368300"/>
          </a:xfrm>
          <a:prstGeom prst="rect">
            <a:avLst/>
          </a:prstGeom>
          <a:noFill/>
          <a:ln w="9525">
            <a:noFill/>
            <a:miter lim="800000"/>
            <a:headEnd/>
            <a:tailEnd/>
          </a:ln>
        </p:spPr>
        <p:txBody>
          <a:bodyPr>
            <a:spAutoFit/>
          </a:bodyPr>
          <a:lstStyle/>
          <a:p>
            <a:r>
              <a:rPr lang="zh-CN" altLang="en-US" b="1">
                <a:solidFill>
                  <a:srgbClr val="FF0000"/>
                </a:solidFill>
              </a:rPr>
              <a:t>为什么要扣除存货？</a:t>
            </a:r>
          </a:p>
        </p:txBody>
      </p:sp>
      <p:sp>
        <p:nvSpPr>
          <p:cNvPr id="37900" name="TextBox 15"/>
          <p:cNvSpPr txBox="1">
            <a:spLocks noChangeArrowheads="1"/>
          </p:cNvSpPr>
          <p:nvPr/>
        </p:nvSpPr>
        <p:spPr bwMode="auto">
          <a:xfrm>
            <a:off x="611188" y="3902075"/>
            <a:ext cx="3384550" cy="1336675"/>
          </a:xfrm>
          <a:prstGeom prst="rect">
            <a:avLst/>
          </a:prstGeom>
          <a:noFill/>
          <a:ln w="9525">
            <a:noFill/>
            <a:miter lim="800000"/>
            <a:headEnd/>
            <a:tailEnd/>
          </a:ln>
        </p:spPr>
        <p:txBody>
          <a:bodyPr>
            <a:spAutoFit/>
          </a:bodyPr>
          <a:lstStyle/>
          <a:p>
            <a:pPr>
              <a:lnSpc>
                <a:spcPts val="2500"/>
              </a:lnSpc>
              <a:buFontTx/>
              <a:buBlip>
                <a:blip r:embed="rId3"/>
              </a:buBlip>
            </a:pPr>
            <a:r>
              <a:rPr lang="zh-CN" altLang="en-US" sz="1400"/>
              <a:t>存货的变现能力相对较差；</a:t>
            </a:r>
            <a:endParaRPr lang="en-US" altLang="zh-CN" sz="1400"/>
          </a:p>
          <a:p>
            <a:pPr>
              <a:lnSpc>
                <a:spcPts val="2500"/>
              </a:lnSpc>
              <a:buFontTx/>
              <a:buBlip>
                <a:blip r:embed="rId3"/>
              </a:buBlip>
            </a:pPr>
            <a:r>
              <a:rPr lang="zh-CN" altLang="en-US" sz="1400"/>
              <a:t>可能存在部分存货已损失报废未作处理；</a:t>
            </a:r>
            <a:endParaRPr lang="en-US" altLang="zh-CN" sz="1400"/>
          </a:p>
          <a:p>
            <a:pPr>
              <a:lnSpc>
                <a:spcPts val="2500"/>
              </a:lnSpc>
              <a:buFontTx/>
              <a:buBlip>
                <a:blip r:embed="rId3"/>
              </a:buBlip>
            </a:pPr>
            <a:r>
              <a:rPr lang="zh-CN" altLang="en-US" sz="1400"/>
              <a:t>部分存货可能以作抵押品；</a:t>
            </a:r>
            <a:endParaRPr lang="en-US" altLang="zh-CN" sz="1400"/>
          </a:p>
          <a:p>
            <a:pPr>
              <a:lnSpc>
                <a:spcPts val="2500"/>
              </a:lnSpc>
              <a:buFontTx/>
              <a:buBlip>
                <a:blip r:embed="rId3"/>
              </a:buBlip>
            </a:pPr>
            <a:r>
              <a:rPr lang="zh-CN" altLang="en-US" sz="1400"/>
              <a:t>存货估价与市场价格存在差异。</a:t>
            </a:r>
          </a:p>
        </p:txBody>
      </p:sp>
      <p:sp>
        <p:nvSpPr>
          <p:cNvPr id="37901" name="TextBox 16"/>
          <p:cNvSpPr txBox="1">
            <a:spLocks noChangeArrowheads="1"/>
          </p:cNvSpPr>
          <p:nvPr/>
        </p:nvSpPr>
        <p:spPr bwMode="auto">
          <a:xfrm>
            <a:off x="431800" y="5270500"/>
            <a:ext cx="3960813" cy="306388"/>
          </a:xfrm>
          <a:prstGeom prst="rect">
            <a:avLst/>
          </a:prstGeom>
          <a:noFill/>
          <a:ln w="9525">
            <a:noFill/>
            <a:miter lim="800000"/>
            <a:headEnd/>
            <a:tailEnd/>
          </a:ln>
        </p:spPr>
        <p:txBody>
          <a:bodyPr>
            <a:spAutoFit/>
          </a:bodyPr>
          <a:lstStyle/>
          <a:p>
            <a:pPr algn="ctr"/>
            <a:r>
              <a:rPr lang="zh-CN" altLang="en-US" sz="1400" b="1"/>
              <a:t>经验值是</a:t>
            </a:r>
            <a:r>
              <a:rPr lang="en-US" altLang="zh-CN" sz="1400" b="1">
                <a:solidFill>
                  <a:srgbClr val="FF0000"/>
                </a:solidFill>
              </a:rPr>
              <a:t>1:1</a:t>
            </a:r>
            <a:r>
              <a:rPr lang="zh-CN" altLang="en-US" sz="1400" b="1"/>
              <a:t>，即流动资产是流动负债的</a:t>
            </a:r>
            <a:r>
              <a:rPr lang="en-US" altLang="zh-CN" sz="1400" b="1"/>
              <a:t>2</a:t>
            </a:r>
            <a:r>
              <a:rPr lang="zh-CN" altLang="en-US" sz="1400" b="1"/>
              <a:t>倍</a:t>
            </a:r>
          </a:p>
        </p:txBody>
      </p:sp>
      <p:graphicFrame>
        <p:nvGraphicFramePr>
          <p:cNvPr id="18" name="表格 17"/>
          <p:cNvGraphicFramePr>
            <a:graphicFrameLocks noGrp="1"/>
          </p:cNvGraphicFramePr>
          <p:nvPr/>
        </p:nvGraphicFramePr>
        <p:xfrm>
          <a:off x="5040313" y="1341438"/>
          <a:ext cx="3816424" cy="2574937"/>
        </p:xfrm>
        <a:graphic>
          <a:graphicData uri="http://schemas.openxmlformats.org/drawingml/2006/table">
            <a:tbl>
              <a:tblPr/>
              <a:tblGrid>
                <a:gridCol w="1203520"/>
                <a:gridCol w="870968"/>
                <a:gridCol w="870968"/>
                <a:gridCol w="870968"/>
              </a:tblGrid>
              <a:tr h="599907">
                <a:tc>
                  <a:txBody>
                    <a:bodyPr/>
                    <a:lstStyle/>
                    <a:p>
                      <a:pPr algn="ctr" rtl="0" fontAlgn="ctr"/>
                      <a:r>
                        <a:rPr lang="zh-CN" altLang="en-US" sz="1400" b="0" i="0" u="none" strike="noStrike" dirty="0" smtClean="0">
                          <a:solidFill>
                            <a:srgbClr val="000000"/>
                          </a:solidFill>
                          <a:latin typeface="+mn-ea"/>
                          <a:ea typeface="+mn-ea"/>
                        </a:rPr>
                        <a:t>项目（亿元）</a:t>
                      </a:r>
                      <a:endParaRPr lang="zh-CN" altLang="en-US" sz="1400" b="0" i="0" u="none" strike="noStrike" dirty="0">
                        <a:solidFill>
                          <a:srgbClr val="000000"/>
                        </a:solidFill>
                        <a:latin typeface="+mn-ea"/>
                        <a:ea typeface="+mn-ea"/>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400" b="0" i="0" u="none" strike="noStrike" dirty="0">
                          <a:solidFill>
                            <a:srgbClr val="000000"/>
                          </a:solidFill>
                          <a:latin typeface="+mn-ea"/>
                          <a:ea typeface="+mn-ea"/>
                        </a:rPr>
                        <a:t>2011</a:t>
                      </a:r>
                      <a:r>
                        <a:rPr lang="zh-CN" altLang="en-US" sz="1400" b="0" i="0" u="none" strike="noStrike" dirty="0">
                          <a:solidFill>
                            <a:srgbClr val="000000"/>
                          </a:solidFill>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400" b="0" i="0" u="none" strike="noStrike" dirty="0">
                          <a:solidFill>
                            <a:srgbClr val="000000"/>
                          </a:solidFill>
                          <a:latin typeface="+mn-ea"/>
                          <a:ea typeface="+mn-ea"/>
                        </a:rPr>
                        <a:t>2010</a:t>
                      </a:r>
                      <a:r>
                        <a:rPr lang="zh-CN" altLang="en-US" sz="1400" b="0" i="0" u="none" strike="noStrike" dirty="0">
                          <a:solidFill>
                            <a:srgbClr val="000000"/>
                          </a:solidFill>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400" b="0" i="0" u="none" strike="noStrike" dirty="0">
                          <a:solidFill>
                            <a:srgbClr val="000000"/>
                          </a:solidFill>
                          <a:latin typeface="+mn-ea"/>
                          <a:ea typeface="+mn-ea"/>
                        </a:rPr>
                        <a:t>2009</a:t>
                      </a:r>
                      <a:r>
                        <a:rPr lang="zh-CN" altLang="en-US" sz="1400" b="0" i="0" u="none" strike="noStrike" dirty="0">
                          <a:solidFill>
                            <a:srgbClr val="000000"/>
                          </a:solidFill>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r>
              <a:tr h="390891">
                <a:tc>
                  <a:txBody>
                    <a:bodyPr/>
                    <a:lstStyle/>
                    <a:p>
                      <a:pPr algn="ctr" rtl="0" fontAlgn="ctr"/>
                      <a:r>
                        <a:rPr lang="zh-CN" altLang="en-US" sz="1400" b="0" i="0" u="none" strike="noStrike">
                          <a:solidFill>
                            <a:srgbClr val="000000"/>
                          </a:solidFill>
                          <a:latin typeface="+mn-ea"/>
                          <a:ea typeface="+mn-ea"/>
                        </a:rPr>
                        <a:t>流动资产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88.51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45.89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30.04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90891">
                <a:tc>
                  <a:txBody>
                    <a:bodyPr/>
                    <a:lstStyle/>
                    <a:p>
                      <a:pPr algn="ctr" rtl="0" fontAlgn="ctr"/>
                      <a:r>
                        <a:rPr lang="zh-CN" altLang="en-US" sz="1400" b="0" i="0" u="none" strike="noStrike">
                          <a:solidFill>
                            <a:srgbClr val="000000"/>
                          </a:solidFill>
                          <a:latin typeface="+mn-ea"/>
                          <a:ea typeface="+mn-ea"/>
                        </a:rPr>
                        <a:t>其中：存货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21.33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14.86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11.96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90891">
                <a:tc>
                  <a:txBody>
                    <a:bodyPr/>
                    <a:lstStyle/>
                    <a:p>
                      <a:pPr algn="ctr" rtl="0" fontAlgn="ctr"/>
                      <a:r>
                        <a:rPr lang="zh-CN" altLang="en-US" sz="1400" b="0" i="0" u="none" strike="noStrike">
                          <a:solidFill>
                            <a:srgbClr val="000000"/>
                          </a:solidFill>
                          <a:latin typeface="+mn-ea"/>
                          <a:ea typeface="+mn-ea"/>
                        </a:rPr>
                        <a:t>速动资产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67.18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31.03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18.08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90891">
                <a:tc>
                  <a:txBody>
                    <a:bodyPr/>
                    <a:lstStyle/>
                    <a:p>
                      <a:pPr algn="ctr" rtl="0" fontAlgn="ctr"/>
                      <a:r>
                        <a:rPr lang="zh-CN" altLang="en-US" sz="1400" b="0" i="0" u="none" strike="noStrike">
                          <a:solidFill>
                            <a:srgbClr val="000000"/>
                          </a:solidFill>
                          <a:latin typeface="+mn-ea"/>
                          <a:ea typeface="+mn-ea"/>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52.45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24.55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17.17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11466">
                <a:tc>
                  <a:txBody>
                    <a:bodyPr/>
                    <a:lstStyle/>
                    <a:p>
                      <a:pPr algn="ctr" rtl="0" fontAlgn="ctr"/>
                      <a:r>
                        <a:rPr lang="zh-CN" altLang="en-US" sz="1400" b="0" i="0" u="none" strike="noStrike" dirty="0">
                          <a:solidFill>
                            <a:srgbClr val="000000"/>
                          </a:solidFill>
                          <a:latin typeface="+mn-ea"/>
                          <a:ea typeface="+mn-ea"/>
                        </a:rPr>
                        <a:t>速</a:t>
                      </a:r>
                      <a:r>
                        <a:rPr lang="zh-CN" altLang="en-US" sz="1400" b="0" i="0" u="none" strike="noStrike" dirty="0" smtClean="0">
                          <a:solidFill>
                            <a:srgbClr val="000000"/>
                          </a:solidFill>
                          <a:latin typeface="+mn-ea"/>
                          <a:ea typeface="+mn-ea"/>
                        </a:rPr>
                        <a:t>动</a:t>
                      </a:r>
                      <a:r>
                        <a:rPr lang="zh-CN" altLang="en-US" sz="1400" b="0" i="0" u="none" strike="noStrike" dirty="0">
                          <a:solidFill>
                            <a:srgbClr val="000000"/>
                          </a:solidFill>
                          <a:latin typeface="+mn-ea"/>
                          <a:ea typeface="+mn-ea"/>
                        </a:rPr>
                        <a:t>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128.08%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126.40%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105.30%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37939" name="TextBox 18"/>
          <p:cNvSpPr txBox="1">
            <a:spLocks noChangeArrowheads="1"/>
          </p:cNvSpPr>
          <p:nvPr/>
        </p:nvSpPr>
        <p:spPr bwMode="auto">
          <a:xfrm rot="-1822437">
            <a:off x="4646613" y="1268413"/>
            <a:ext cx="1044575" cy="369887"/>
          </a:xfrm>
          <a:prstGeom prst="rect">
            <a:avLst/>
          </a:prstGeom>
          <a:noFill/>
          <a:ln w="15875">
            <a:solidFill>
              <a:srgbClr val="C00000"/>
            </a:solidFill>
            <a:prstDash val="sysDash"/>
            <a:miter lim="800000"/>
            <a:headEnd/>
            <a:tailEnd/>
          </a:ln>
        </p:spPr>
        <p:txBody>
          <a:bodyPr>
            <a:spAutoFit/>
          </a:bodyPr>
          <a:lstStyle/>
          <a:p>
            <a:r>
              <a:rPr lang="zh-CN" altLang="en-US" b="1">
                <a:solidFill>
                  <a:srgbClr val="FF0000"/>
                </a:solidFill>
              </a:rPr>
              <a:t>实      例</a:t>
            </a:r>
          </a:p>
        </p:txBody>
      </p:sp>
      <p:sp>
        <p:nvSpPr>
          <p:cNvPr id="37940" name="TextBox 19"/>
          <p:cNvSpPr txBox="1">
            <a:spLocks noChangeArrowheads="1"/>
          </p:cNvSpPr>
          <p:nvPr/>
        </p:nvSpPr>
        <p:spPr bwMode="auto">
          <a:xfrm>
            <a:off x="6192838" y="949325"/>
            <a:ext cx="1871662" cy="338138"/>
          </a:xfrm>
          <a:prstGeom prst="rect">
            <a:avLst/>
          </a:prstGeom>
          <a:noFill/>
          <a:ln w="9525">
            <a:noFill/>
            <a:miter lim="800000"/>
            <a:headEnd/>
            <a:tailEnd/>
          </a:ln>
        </p:spPr>
        <p:txBody>
          <a:bodyPr>
            <a:spAutoFit/>
          </a:bodyPr>
          <a:lstStyle/>
          <a:p>
            <a:r>
              <a:rPr lang="zh-CN" altLang="en-US" sz="1600" b="1"/>
              <a:t>泸州老窖速动比率</a:t>
            </a:r>
          </a:p>
        </p:txBody>
      </p:sp>
      <p:sp>
        <p:nvSpPr>
          <p:cNvPr id="21"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EDCCC24C-B699-4349-B679-7BA133267E51}" type="slidenum">
              <a:rPr lang="zh-CN" altLang="en-US" sz="1200">
                <a:solidFill>
                  <a:srgbClr val="898989"/>
                </a:solidFill>
                <a:ea typeface="+mn-ea"/>
              </a:rPr>
              <a:pPr algn="r">
                <a:defRPr/>
              </a:pPr>
              <a:t>24</a:t>
            </a:fld>
            <a:endParaRPr lang="zh-CN" altLang="en-US" dirty="0">
              <a:ea typeface="宋体" pitchFamily="2" charset="-122"/>
            </a:endParaRPr>
          </a:p>
        </p:txBody>
      </p:sp>
      <p:sp>
        <p:nvSpPr>
          <p:cNvPr id="22" name="TextBox 21"/>
          <p:cNvSpPr txBox="1"/>
          <p:nvPr/>
        </p:nvSpPr>
        <p:spPr>
          <a:xfrm>
            <a:off x="4937125" y="4203700"/>
            <a:ext cx="4089400" cy="1246188"/>
          </a:xfrm>
          <a:prstGeom prst="rect">
            <a:avLst/>
          </a:prstGeom>
          <a:noFill/>
        </p:spPr>
        <p:txBody>
          <a:bodyPr>
            <a:spAutoFit/>
          </a:bodyPr>
          <a:lstStyle/>
          <a:p>
            <a:pPr>
              <a:lnSpc>
                <a:spcPts val="3000"/>
              </a:lnSpc>
              <a:buFontTx/>
              <a:buBlip>
                <a:blip r:embed="rId4"/>
              </a:buBlip>
              <a:defRPr/>
            </a:pPr>
            <a:r>
              <a:rPr lang="zh-CN" altLang="en-US" sz="1600" dirty="0">
                <a:latin typeface="+mn-ea"/>
                <a:ea typeface="+mn-ea"/>
              </a:rPr>
              <a:t>速动比率都</a:t>
            </a:r>
            <a:r>
              <a:rPr lang="en-US" altLang="zh-CN" sz="1600" dirty="0">
                <a:latin typeface="+mn-ea"/>
                <a:ea typeface="+mn-ea"/>
              </a:rPr>
              <a:t>&gt;1</a:t>
            </a:r>
            <a:r>
              <a:rPr lang="zh-CN" altLang="en-US" sz="1600" dirty="0">
                <a:latin typeface="+mn-ea"/>
                <a:ea typeface="+mn-ea"/>
              </a:rPr>
              <a:t>，短期还款能力很强！</a:t>
            </a:r>
            <a:endParaRPr lang="en-US" altLang="zh-CN" sz="1600" dirty="0">
              <a:latin typeface="+mn-ea"/>
              <a:ea typeface="+mn-ea"/>
            </a:endParaRPr>
          </a:p>
          <a:p>
            <a:pPr>
              <a:lnSpc>
                <a:spcPts val="3000"/>
              </a:lnSpc>
              <a:buFontTx/>
              <a:buBlip>
                <a:blip r:embed="rId4"/>
              </a:buBlip>
              <a:defRPr/>
            </a:pPr>
            <a:r>
              <a:rPr lang="zh-CN" altLang="en-US" sz="1600" dirty="0">
                <a:latin typeface="+mn-ea"/>
                <a:ea typeface="+mn-ea"/>
              </a:rPr>
              <a:t>但是，资金利用率不高，浪费了一些投资</a:t>
            </a:r>
            <a:endParaRPr lang="en-US" altLang="zh-CN" sz="1600" dirty="0">
              <a:latin typeface="+mn-ea"/>
              <a:ea typeface="+mn-ea"/>
            </a:endParaRPr>
          </a:p>
          <a:p>
            <a:pPr>
              <a:lnSpc>
                <a:spcPts val="3000"/>
              </a:lnSpc>
              <a:defRPr/>
            </a:pPr>
            <a:r>
              <a:rPr lang="en-US" altLang="zh-CN" sz="1600" dirty="0">
                <a:latin typeface="+mn-ea"/>
                <a:ea typeface="+mn-ea"/>
              </a:rPr>
              <a:t>   </a:t>
            </a:r>
            <a:r>
              <a:rPr lang="zh-CN" altLang="en-US" sz="1600" dirty="0">
                <a:latin typeface="+mn-ea"/>
                <a:ea typeface="+mn-ea"/>
              </a:rPr>
              <a:t>机会！</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主要财务比率</a:t>
            </a:r>
            <a:endParaRPr lang="zh-CN" altLang="en-US">
              <a:ea typeface="宋体" pitchFamily="2" charset="-122"/>
            </a:endParaRPr>
          </a:p>
        </p:txBody>
      </p:sp>
      <p:sp>
        <p:nvSpPr>
          <p:cNvPr id="38915"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8916"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cxnSp>
        <p:nvCxnSpPr>
          <p:cNvPr id="7" name="直接连接符 6"/>
          <p:cNvCxnSpPr/>
          <p:nvPr/>
        </p:nvCxnSpPr>
        <p:spPr>
          <a:xfrm>
            <a:off x="4532313" y="889000"/>
            <a:ext cx="76200" cy="481330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918" name="TextBox 22"/>
          <p:cNvSpPr txBox="1">
            <a:spLocks noChangeArrowheads="1"/>
          </p:cNvSpPr>
          <p:nvPr/>
        </p:nvSpPr>
        <p:spPr bwMode="auto">
          <a:xfrm>
            <a:off x="468313" y="1093788"/>
            <a:ext cx="2016125" cy="369887"/>
          </a:xfrm>
          <a:prstGeom prst="rect">
            <a:avLst/>
          </a:prstGeom>
          <a:noFill/>
          <a:ln w="9525">
            <a:noFill/>
            <a:miter lim="800000"/>
            <a:headEnd/>
            <a:tailEnd/>
          </a:ln>
        </p:spPr>
        <p:txBody>
          <a:bodyPr>
            <a:spAutoFit/>
          </a:bodyPr>
          <a:lstStyle/>
          <a:p>
            <a:r>
              <a:rPr lang="zh-CN" altLang="en-US" b="1">
                <a:solidFill>
                  <a:srgbClr val="FF0000"/>
                </a:solidFill>
              </a:rPr>
              <a:t>资产负债率分析：</a:t>
            </a:r>
          </a:p>
        </p:txBody>
      </p:sp>
      <p:grpSp>
        <p:nvGrpSpPr>
          <p:cNvPr id="38919" name="组合 7"/>
          <p:cNvGrpSpPr>
            <a:grpSpLocks/>
          </p:cNvGrpSpPr>
          <p:nvPr/>
        </p:nvGrpSpPr>
        <p:grpSpPr bwMode="auto">
          <a:xfrm>
            <a:off x="576263" y="1587500"/>
            <a:ext cx="3419475" cy="871538"/>
            <a:chOff x="1187623" y="1588068"/>
            <a:chExt cx="2517396" cy="871399"/>
          </a:xfrm>
        </p:grpSpPr>
        <p:sp>
          <p:nvSpPr>
            <p:cNvPr id="38961" name="TextBox 8"/>
            <p:cNvSpPr txBox="1">
              <a:spLocks noChangeArrowheads="1"/>
            </p:cNvSpPr>
            <p:nvPr/>
          </p:nvSpPr>
          <p:spPr bwMode="auto">
            <a:xfrm>
              <a:off x="1187623" y="1813384"/>
              <a:ext cx="1404150" cy="646083"/>
            </a:xfrm>
            <a:prstGeom prst="rect">
              <a:avLst/>
            </a:prstGeom>
            <a:noFill/>
            <a:ln w="9525">
              <a:noFill/>
              <a:miter lim="800000"/>
              <a:headEnd/>
              <a:tailEnd/>
            </a:ln>
          </p:spPr>
          <p:txBody>
            <a:bodyPr>
              <a:spAutoFit/>
            </a:bodyPr>
            <a:lstStyle/>
            <a:p>
              <a:r>
                <a:rPr lang="zh-CN" altLang="en-US"/>
                <a:t>资产负债比率  </a:t>
              </a:r>
              <a:r>
                <a:rPr lang="en-US" altLang="zh-CN"/>
                <a:t>=</a:t>
              </a:r>
              <a:endParaRPr lang="zh-CN" altLang="en-US"/>
            </a:p>
          </p:txBody>
        </p:sp>
        <p:cxnSp>
          <p:nvCxnSpPr>
            <p:cNvPr id="11" name="直接连接符 10"/>
            <p:cNvCxnSpPr/>
            <p:nvPr/>
          </p:nvCxnSpPr>
          <p:spPr>
            <a:xfrm>
              <a:off x="2591240" y="1992816"/>
              <a:ext cx="1015607" cy="1587"/>
            </a:xfrm>
            <a:prstGeom prst="line">
              <a:avLst/>
            </a:prstGeom>
          </p:spPr>
          <p:style>
            <a:lnRef idx="1">
              <a:schemeClr val="accent1"/>
            </a:lnRef>
            <a:fillRef idx="0">
              <a:schemeClr val="accent1"/>
            </a:fillRef>
            <a:effectRef idx="0">
              <a:schemeClr val="accent1"/>
            </a:effectRef>
            <a:fontRef idx="minor">
              <a:schemeClr val="tx1"/>
            </a:fontRef>
          </p:style>
        </p:cxnSp>
        <p:sp>
          <p:nvSpPr>
            <p:cNvPr id="38963" name="TextBox 10"/>
            <p:cNvSpPr txBox="1">
              <a:spLocks noChangeArrowheads="1"/>
            </p:cNvSpPr>
            <p:nvPr/>
          </p:nvSpPr>
          <p:spPr bwMode="auto">
            <a:xfrm>
              <a:off x="2555936" y="1588068"/>
              <a:ext cx="1149083" cy="369332"/>
            </a:xfrm>
            <a:prstGeom prst="rect">
              <a:avLst/>
            </a:prstGeom>
            <a:noFill/>
            <a:ln w="9525">
              <a:noFill/>
              <a:miter lim="800000"/>
              <a:headEnd/>
              <a:tailEnd/>
            </a:ln>
          </p:spPr>
          <p:txBody>
            <a:bodyPr>
              <a:spAutoFit/>
            </a:bodyPr>
            <a:lstStyle/>
            <a:p>
              <a:r>
                <a:rPr lang="zh-CN" altLang="en-US"/>
                <a:t>   负债总额</a:t>
              </a:r>
            </a:p>
          </p:txBody>
        </p:sp>
        <p:sp>
          <p:nvSpPr>
            <p:cNvPr id="38964" name="TextBox 11"/>
            <p:cNvSpPr txBox="1">
              <a:spLocks noChangeArrowheads="1"/>
            </p:cNvSpPr>
            <p:nvPr/>
          </p:nvSpPr>
          <p:spPr bwMode="auto">
            <a:xfrm>
              <a:off x="2671562" y="2020116"/>
              <a:ext cx="927462" cy="369332"/>
            </a:xfrm>
            <a:prstGeom prst="rect">
              <a:avLst/>
            </a:prstGeom>
            <a:noFill/>
            <a:ln w="9525">
              <a:noFill/>
              <a:miter lim="800000"/>
              <a:headEnd/>
              <a:tailEnd/>
            </a:ln>
          </p:spPr>
          <p:txBody>
            <a:bodyPr>
              <a:spAutoFit/>
            </a:bodyPr>
            <a:lstStyle/>
            <a:p>
              <a:r>
                <a:rPr lang="zh-CN" altLang="en-US"/>
                <a:t>资产总额</a:t>
              </a:r>
            </a:p>
          </p:txBody>
        </p:sp>
      </p:grpSp>
      <p:sp>
        <p:nvSpPr>
          <p:cNvPr id="38920" name="TextBox 18"/>
          <p:cNvSpPr txBox="1">
            <a:spLocks noChangeArrowheads="1"/>
          </p:cNvSpPr>
          <p:nvPr/>
        </p:nvSpPr>
        <p:spPr bwMode="auto">
          <a:xfrm>
            <a:off x="611188" y="2497138"/>
            <a:ext cx="3636962" cy="307975"/>
          </a:xfrm>
          <a:prstGeom prst="rect">
            <a:avLst/>
          </a:prstGeom>
          <a:noFill/>
          <a:ln w="9525">
            <a:noFill/>
            <a:miter lim="800000"/>
            <a:headEnd/>
            <a:tailEnd/>
          </a:ln>
        </p:spPr>
        <p:txBody>
          <a:bodyPr>
            <a:spAutoFit/>
          </a:bodyPr>
          <a:lstStyle/>
          <a:p>
            <a:r>
              <a:rPr lang="zh-CN" altLang="en-US" sz="1400"/>
              <a:t>反映企业全部资金中有多少来源于举债。</a:t>
            </a:r>
          </a:p>
        </p:txBody>
      </p:sp>
      <p:cxnSp>
        <p:nvCxnSpPr>
          <p:cNvPr id="16" name="直接箭头连接符 15"/>
          <p:cNvCxnSpPr/>
          <p:nvPr/>
        </p:nvCxnSpPr>
        <p:spPr>
          <a:xfrm flipV="1">
            <a:off x="4140200" y="2954338"/>
            <a:ext cx="6350" cy="1990725"/>
          </a:xfrm>
          <a:prstGeom prst="straightConnector1">
            <a:avLst/>
          </a:prstGeom>
          <a:ln>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直接连接符 16"/>
          <p:cNvCxnSpPr/>
          <p:nvPr/>
        </p:nvCxnSpPr>
        <p:spPr>
          <a:xfrm>
            <a:off x="3924300" y="4826000"/>
            <a:ext cx="2159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924300" y="3865563"/>
            <a:ext cx="2159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8924" name="TextBox 19"/>
          <p:cNvSpPr txBox="1">
            <a:spLocks noChangeArrowheads="1"/>
          </p:cNvSpPr>
          <p:nvPr/>
        </p:nvSpPr>
        <p:spPr bwMode="auto">
          <a:xfrm>
            <a:off x="3744913" y="4225925"/>
            <a:ext cx="503237" cy="338138"/>
          </a:xfrm>
          <a:prstGeom prst="rect">
            <a:avLst/>
          </a:prstGeom>
          <a:noFill/>
          <a:ln w="9525">
            <a:noFill/>
            <a:miter lim="800000"/>
            <a:headEnd/>
            <a:tailEnd/>
          </a:ln>
        </p:spPr>
        <p:txBody>
          <a:bodyPr>
            <a:spAutoFit/>
          </a:bodyPr>
          <a:lstStyle/>
          <a:p>
            <a:pPr algn="ctr"/>
            <a:r>
              <a:rPr lang="zh-CN" altLang="en-US" sz="1600"/>
              <a:t>低</a:t>
            </a:r>
          </a:p>
        </p:txBody>
      </p:sp>
      <p:sp>
        <p:nvSpPr>
          <p:cNvPr id="38925" name="TextBox 21"/>
          <p:cNvSpPr txBox="1">
            <a:spLocks noChangeArrowheads="1"/>
          </p:cNvSpPr>
          <p:nvPr/>
        </p:nvSpPr>
        <p:spPr bwMode="auto">
          <a:xfrm>
            <a:off x="3744913" y="3325813"/>
            <a:ext cx="503237" cy="338137"/>
          </a:xfrm>
          <a:prstGeom prst="rect">
            <a:avLst/>
          </a:prstGeom>
          <a:noFill/>
          <a:ln w="9525">
            <a:noFill/>
            <a:miter lim="800000"/>
            <a:headEnd/>
            <a:tailEnd/>
          </a:ln>
        </p:spPr>
        <p:txBody>
          <a:bodyPr>
            <a:spAutoFit/>
          </a:bodyPr>
          <a:lstStyle/>
          <a:p>
            <a:pPr algn="ctr"/>
            <a:r>
              <a:rPr lang="zh-CN" altLang="en-US" sz="1600"/>
              <a:t>高</a:t>
            </a:r>
          </a:p>
        </p:txBody>
      </p:sp>
      <p:sp>
        <p:nvSpPr>
          <p:cNvPr id="38926" name="TextBox 22"/>
          <p:cNvSpPr txBox="1">
            <a:spLocks noChangeArrowheads="1"/>
          </p:cNvSpPr>
          <p:nvPr/>
        </p:nvSpPr>
        <p:spPr bwMode="auto">
          <a:xfrm>
            <a:off x="539750" y="4010025"/>
            <a:ext cx="3384550" cy="695325"/>
          </a:xfrm>
          <a:prstGeom prst="rect">
            <a:avLst/>
          </a:prstGeom>
          <a:noFill/>
          <a:ln w="9525">
            <a:noFill/>
            <a:miter lim="800000"/>
            <a:headEnd/>
            <a:tailEnd/>
          </a:ln>
        </p:spPr>
        <p:txBody>
          <a:bodyPr>
            <a:spAutoFit/>
          </a:bodyPr>
          <a:lstStyle/>
          <a:p>
            <a:pPr>
              <a:lnSpc>
                <a:spcPts val="2500"/>
              </a:lnSpc>
            </a:pPr>
            <a:r>
              <a:rPr lang="zh-CN" altLang="en-US" sz="1400"/>
              <a:t>该比率越低，对债权人的保障系数越大，企业举债也较容易</a:t>
            </a:r>
          </a:p>
        </p:txBody>
      </p:sp>
      <p:sp>
        <p:nvSpPr>
          <p:cNvPr id="38927" name="TextBox 23"/>
          <p:cNvSpPr txBox="1">
            <a:spLocks noChangeArrowheads="1"/>
          </p:cNvSpPr>
          <p:nvPr/>
        </p:nvSpPr>
        <p:spPr bwMode="auto">
          <a:xfrm>
            <a:off x="539750" y="3198813"/>
            <a:ext cx="3384550" cy="695325"/>
          </a:xfrm>
          <a:prstGeom prst="rect">
            <a:avLst/>
          </a:prstGeom>
          <a:noFill/>
          <a:ln w="9525">
            <a:noFill/>
            <a:miter lim="800000"/>
            <a:headEnd/>
            <a:tailEnd/>
          </a:ln>
        </p:spPr>
        <p:txBody>
          <a:bodyPr>
            <a:spAutoFit/>
          </a:bodyPr>
          <a:lstStyle/>
          <a:p>
            <a:pPr>
              <a:lnSpc>
                <a:spcPts val="2500"/>
              </a:lnSpc>
            </a:pPr>
            <a:r>
              <a:rPr lang="zh-CN" altLang="en-US" sz="1400"/>
              <a:t>比率越大，企业债务负担越大，长期偿债能力越差，债权人收回欠债的保障越低</a:t>
            </a:r>
          </a:p>
        </p:txBody>
      </p:sp>
      <p:sp>
        <p:nvSpPr>
          <p:cNvPr id="38928" name="TextBox 24"/>
          <p:cNvSpPr txBox="1">
            <a:spLocks noChangeArrowheads="1"/>
          </p:cNvSpPr>
          <p:nvPr/>
        </p:nvSpPr>
        <p:spPr bwMode="auto">
          <a:xfrm>
            <a:off x="684213" y="5018088"/>
            <a:ext cx="3167062" cy="307975"/>
          </a:xfrm>
          <a:prstGeom prst="rect">
            <a:avLst/>
          </a:prstGeom>
          <a:noFill/>
          <a:ln w="9525">
            <a:noFill/>
            <a:miter lim="800000"/>
            <a:headEnd/>
            <a:tailEnd/>
          </a:ln>
        </p:spPr>
        <p:txBody>
          <a:bodyPr>
            <a:spAutoFit/>
          </a:bodyPr>
          <a:lstStyle/>
          <a:p>
            <a:pPr algn="ctr"/>
            <a:r>
              <a:rPr lang="zh-CN" altLang="en-US" sz="1400" b="1"/>
              <a:t>经验值是</a:t>
            </a:r>
            <a:r>
              <a:rPr lang="en-US" altLang="zh-CN" sz="1400" b="1">
                <a:solidFill>
                  <a:srgbClr val="FF0000"/>
                </a:solidFill>
              </a:rPr>
              <a:t>50%—70%</a:t>
            </a:r>
            <a:r>
              <a:rPr lang="zh-CN" altLang="en-US" sz="1400" b="1"/>
              <a:t>较合理</a:t>
            </a:r>
          </a:p>
        </p:txBody>
      </p:sp>
      <p:graphicFrame>
        <p:nvGraphicFramePr>
          <p:cNvPr id="27" name="表格 26"/>
          <p:cNvGraphicFramePr>
            <a:graphicFrameLocks noGrp="1"/>
          </p:cNvGraphicFramePr>
          <p:nvPr/>
        </p:nvGraphicFramePr>
        <p:xfrm>
          <a:off x="5003800" y="1381125"/>
          <a:ext cx="3888432" cy="1987558"/>
        </p:xfrm>
        <a:graphic>
          <a:graphicData uri="http://schemas.openxmlformats.org/drawingml/2006/table">
            <a:tbl>
              <a:tblPr/>
              <a:tblGrid>
                <a:gridCol w="972108"/>
                <a:gridCol w="964716"/>
                <a:gridCol w="961019"/>
                <a:gridCol w="990589"/>
              </a:tblGrid>
              <a:tr h="490436">
                <a:tc>
                  <a:txBody>
                    <a:bodyPr/>
                    <a:lstStyle/>
                    <a:p>
                      <a:pPr algn="ctr" rtl="0" fontAlgn="ctr"/>
                      <a:r>
                        <a:rPr lang="zh-CN" altLang="en-US" sz="1400" b="0" i="0" u="none" strike="noStrike" dirty="0">
                          <a:solidFill>
                            <a:srgbClr val="000000"/>
                          </a:solidFill>
                          <a:latin typeface="+mn-ea"/>
                          <a:ea typeface="+mn-ea"/>
                        </a:rPr>
                        <a:t>项目</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400" b="0" i="0" u="none" strike="noStrike" dirty="0">
                          <a:solidFill>
                            <a:srgbClr val="000000"/>
                          </a:solidFill>
                          <a:latin typeface="+mn-ea"/>
                          <a:ea typeface="+mn-ea"/>
                        </a:rPr>
                        <a:t>2011</a:t>
                      </a:r>
                      <a:r>
                        <a:rPr lang="zh-CN" altLang="en-US" sz="1400" b="0" i="0" u="none" strike="noStrike" dirty="0">
                          <a:solidFill>
                            <a:srgbClr val="000000"/>
                          </a:solidFill>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400" b="0" i="0" u="none" strike="noStrike" dirty="0">
                          <a:solidFill>
                            <a:srgbClr val="000000"/>
                          </a:solidFill>
                          <a:latin typeface="+mn-ea"/>
                          <a:ea typeface="+mn-ea"/>
                        </a:rPr>
                        <a:t>2010</a:t>
                      </a:r>
                      <a:r>
                        <a:rPr lang="zh-CN" altLang="en-US" sz="1400" b="0" i="0" u="none" strike="noStrike" dirty="0">
                          <a:solidFill>
                            <a:srgbClr val="000000"/>
                          </a:solidFill>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400" b="0" i="0" u="none" strike="noStrike" dirty="0">
                          <a:solidFill>
                            <a:srgbClr val="000000"/>
                          </a:solidFill>
                          <a:latin typeface="+mn-ea"/>
                          <a:ea typeface="+mn-ea"/>
                        </a:rPr>
                        <a:t>2009</a:t>
                      </a:r>
                      <a:r>
                        <a:rPr lang="zh-CN" altLang="en-US" sz="1400" b="0" i="0" u="none" strike="noStrike" dirty="0">
                          <a:solidFill>
                            <a:srgbClr val="000000"/>
                          </a:solidFill>
                          <a:latin typeface="+mn-ea"/>
                          <a:ea typeface="+mn-ea"/>
                        </a:rPr>
                        <a:t>年</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r>
              <a:tr h="490436">
                <a:tc>
                  <a:txBody>
                    <a:bodyPr/>
                    <a:lstStyle/>
                    <a:p>
                      <a:pPr algn="ctr" rtl="0" fontAlgn="ctr"/>
                      <a:r>
                        <a:rPr lang="zh-CN" altLang="en-US" sz="1400" b="0" i="0" u="none" strike="noStrike" dirty="0">
                          <a:solidFill>
                            <a:srgbClr val="000000"/>
                          </a:solidFill>
                          <a:latin typeface="+mn-ea"/>
                          <a:ea typeface="+mn-ea"/>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000" b="0" i="0" u="none" strike="noStrike" dirty="0">
                          <a:solidFill>
                            <a:srgbClr val="000000"/>
                          </a:solidFill>
                          <a:latin typeface="+mn-ea"/>
                          <a:ea typeface="+mn-ea"/>
                        </a:rPr>
                        <a:t>124.77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80.26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59.83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90436">
                <a:tc>
                  <a:txBody>
                    <a:bodyPr/>
                    <a:lstStyle/>
                    <a:p>
                      <a:pPr algn="ctr" rtl="0" fontAlgn="ctr"/>
                      <a:r>
                        <a:rPr lang="zh-CN" altLang="en-US" sz="1400" b="0" i="0" u="none" strike="noStrike" dirty="0">
                          <a:solidFill>
                            <a:srgbClr val="000000"/>
                          </a:solidFill>
                          <a:latin typeface="+mn-ea"/>
                          <a:ea typeface="+mn-ea"/>
                        </a:rPr>
                        <a:t>负债总额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000" b="0" i="0" u="none" strike="noStrike" dirty="0">
                          <a:solidFill>
                            <a:srgbClr val="000000"/>
                          </a:solidFill>
                          <a:latin typeface="+mn-ea"/>
                          <a:ea typeface="+mn-ea"/>
                        </a:rPr>
                        <a:t>52.52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24.64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17.18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16250">
                <a:tc>
                  <a:txBody>
                    <a:bodyPr/>
                    <a:lstStyle/>
                    <a:p>
                      <a:pPr algn="ctr" rtl="0" fontAlgn="ctr"/>
                      <a:r>
                        <a:rPr lang="zh-CN" altLang="en-US" sz="1400" b="0" i="0" u="none" strike="noStrike" dirty="0">
                          <a:solidFill>
                            <a:srgbClr val="000000"/>
                          </a:solidFill>
                          <a:latin typeface="+mn-ea"/>
                          <a:ea typeface="+mn-ea"/>
                        </a:rPr>
                        <a:t>资产负债率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ctr" rtl="0" fontAlgn="ctr"/>
                      <a:r>
                        <a:rPr lang="en-US" altLang="zh-CN" sz="1000" b="0" i="0" u="none" strike="noStrike" dirty="0">
                          <a:solidFill>
                            <a:srgbClr val="000000"/>
                          </a:solidFill>
                          <a:latin typeface="+mn-ea"/>
                          <a:ea typeface="+mn-ea"/>
                        </a:rPr>
                        <a:t>42.09%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30.70%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mn-ea"/>
                          <a:ea typeface="+mn-ea"/>
                        </a:rPr>
                        <a:t>28.71%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pic>
        <p:nvPicPr>
          <p:cNvPr id="38956"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38957" name="TextBox 28"/>
          <p:cNvSpPr txBox="1">
            <a:spLocks noChangeArrowheads="1"/>
          </p:cNvSpPr>
          <p:nvPr/>
        </p:nvSpPr>
        <p:spPr bwMode="auto">
          <a:xfrm>
            <a:off x="5903913" y="949325"/>
            <a:ext cx="2305050" cy="338138"/>
          </a:xfrm>
          <a:prstGeom prst="rect">
            <a:avLst/>
          </a:prstGeom>
          <a:noFill/>
          <a:ln w="9525">
            <a:noFill/>
            <a:miter lim="800000"/>
            <a:headEnd/>
            <a:tailEnd/>
          </a:ln>
        </p:spPr>
        <p:txBody>
          <a:bodyPr>
            <a:spAutoFit/>
          </a:bodyPr>
          <a:lstStyle/>
          <a:p>
            <a:r>
              <a:rPr lang="zh-CN" altLang="en-US" sz="1600" b="1"/>
              <a:t>泸州老窖资产负债比率</a:t>
            </a:r>
          </a:p>
        </p:txBody>
      </p:sp>
      <p:sp>
        <p:nvSpPr>
          <p:cNvPr id="38958" name="TextBox 29"/>
          <p:cNvSpPr txBox="1">
            <a:spLocks noChangeArrowheads="1"/>
          </p:cNvSpPr>
          <p:nvPr/>
        </p:nvSpPr>
        <p:spPr bwMode="auto">
          <a:xfrm rot="-1822437">
            <a:off x="4610100" y="1293813"/>
            <a:ext cx="1044575" cy="369887"/>
          </a:xfrm>
          <a:prstGeom prst="rect">
            <a:avLst/>
          </a:prstGeom>
          <a:noFill/>
          <a:ln w="15875">
            <a:solidFill>
              <a:srgbClr val="C00000"/>
            </a:solidFill>
            <a:prstDash val="sysDash"/>
            <a:miter lim="800000"/>
            <a:headEnd/>
            <a:tailEnd/>
          </a:ln>
        </p:spPr>
        <p:txBody>
          <a:bodyPr>
            <a:spAutoFit/>
          </a:bodyPr>
          <a:lstStyle/>
          <a:p>
            <a:r>
              <a:rPr lang="zh-CN" altLang="en-US" b="1">
                <a:solidFill>
                  <a:srgbClr val="FF0000"/>
                </a:solidFill>
              </a:rPr>
              <a:t>实      例</a:t>
            </a:r>
          </a:p>
        </p:txBody>
      </p:sp>
      <p:sp>
        <p:nvSpPr>
          <p:cNvPr id="25"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B039641B-4B27-400C-9F1E-9FF425BB1046}" type="slidenum">
              <a:rPr lang="zh-CN" altLang="en-US" sz="1200">
                <a:solidFill>
                  <a:srgbClr val="898989"/>
                </a:solidFill>
                <a:ea typeface="+mn-ea"/>
              </a:rPr>
              <a:pPr algn="r">
                <a:defRPr/>
              </a:pPr>
              <a:t>25</a:t>
            </a:fld>
            <a:endParaRPr lang="zh-CN" altLang="en-US" dirty="0">
              <a:ea typeface="宋体" pitchFamily="2" charset="-122"/>
            </a:endParaRPr>
          </a:p>
        </p:txBody>
      </p:sp>
      <p:sp>
        <p:nvSpPr>
          <p:cNvPr id="26" name="TextBox 25"/>
          <p:cNvSpPr txBox="1"/>
          <p:nvPr/>
        </p:nvSpPr>
        <p:spPr>
          <a:xfrm>
            <a:off x="4937125" y="3551238"/>
            <a:ext cx="4089400" cy="2016125"/>
          </a:xfrm>
          <a:prstGeom prst="rect">
            <a:avLst/>
          </a:prstGeom>
          <a:noFill/>
        </p:spPr>
        <p:txBody>
          <a:bodyPr>
            <a:spAutoFit/>
          </a:bodyPr>
          <a:lstStyle/>
          <a:p>
            <a:pPr>
              <a:lnSpc>
                <a:spcPts val="3000"/>
              </a:lnSpc>
              <a:buFontTx/>
              <a:buBlip>
                <a:blip r:embed="rId3"/>
              </a:buBlip>
              <a:defRPr/>
            </a:pPr>
            <a:r>
              <a:rPr lang="zh-CN" altLang="en-US" sz="1600" dirty="0">
                <a:latin typeface="+mn-ea"/>
              </a:rPr>
              <a:t>泸州老窖资产负债率较低，长期偿债能力强，企业举债较容易；</a:t>
            </a:r>
            <a:endParaRPr lang="en-US" altLang="zh-CN" sz="1600" dirty="0">
              <a:latin typeface="+mn-ea"/>
            </a:endParaRPr>
          </a:p>
          <a:p>
            <a:pPr>
              <a:lnSpc>
                <a:spcPts val="3000"/>
              </a:lnSpc>
              <a:buFontTx/>
              <a:buBlip>
                <a:blip r:embed="rId3"/>
              </a:buBlip>
              <a:defRPr/>
            </a:pPr>
            <a:r>
              <a:rPr lang="zh-CN" altLang="en-US" sz="1600" dirty="0">
                <a:latin typeface="+mn-ea"/>
              </a:rPr>
              <a:t>资产负债率逐年提高，</a:t>
            </a:r>
            <a:r>
              <a:rPr lang="en-US" altLang="zh-CN" sz="1600" dirty="0">
                <a:latin typeface="+mn-ea"/>
              </a:rPr>
              <a:t>11</a:t>
            </a:r>
            <a:r>
              <a:rPr lang="zh-CN" altLang="en-US" sz="1600" dirty="0">
                <a:latin typeface="+mn-ea"/>
              </a:rPr>
              <a:t>年已经超过了</a:t>
            </a:r>
            <a:r>
              <a:rPr lang="en-US" altLang="zh-CN" sz="1600" dirty="0">
                <a:latin typeface="+mn-ea"/>
              </a:rPr>
              <a:t>40%</a:t>
            </a:r>
            <a:r>
              <a:rPr lang="zh-CN" altLang="en-US" sz="1600" dirty="0">
                <a:latin typeface="+mn-ea"/>
              </a:rPr>
              <a:t>，说明企业开始合理利用金融手段的促进自身发展。</a:t>
            </a:r>
            <a:endParaRPr lang="en-US" altLang="zh-CN" sz="1600" dirty="0">
              <a:latin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3"/>
          <p:cNvSpPr>
            <a:spLocks noChangeArrowheads="1"/>
          </p:cNvSpPr>
          <p:nvPr/>
        </p:nvSpPr>
        <p:spPr bwMode="auto">
          <a:xfrm>
            <a:off x="611188" y="552450"/>
            <a:ext cx="1836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主要财务比率</a:t>
            </a:r>
            <a:endParaRPr lang="zh-CN" altLang="en-US">
              <a:ea typeface="宋体" pitchFamily="2" charset="-122"/>
            </a:endParaRPr>
          </a:p>
        </p:txBody>
      </p:sp>
      <p:sp>
        <p:nvSpPr>
          <p:cNvPr id="39939"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39940"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pic>
        <p:nvPicPr>
          <p:cNvPr id="39941"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graphicFrame>
        <p:nvGraphicFramePr>
          <p:cNvPr id="25" name="表格 24"/>
          <p:cNvGraphicFramePr>
            <a:graphicFrameLocks noGrp="1"/>
          </p:cNvGraphicFramePr>
          <p:nvPr/>
        </p:nvGraphicFramePr>
        <p:xfrm>
          <a:off x="971550" y="1128713"/>
          <a:ext cx="7128793" cy="4212471"/>
        </p:xfrm>
        <a:graphic>
          <a:graphicData uri="http://schemas.openxmlformats.org/drawingml/2006/table">
            <a:tbl>
              <a:tblPr/>
              <a:tblGrid>
                <a:gridCol w="847632"/>
                <a:gridCol w="892243"/>
                <a:gridCol w="981468"/>
                <a:gridCol w="879057"/>
                <a:gridCol w="905431"/>
                <a:gridCol w="869937"/>
                <a:gridCol w="907859"/>
                <a:gridCol w="845166"/>
              </a:tblGrid>
              <a:tr h="685345">
                <a:tc gridSpan="8">
                  <a:txBody>
                    <a:bodyPr/>
                    <a:lstStyle/>
                    <a:p>
                      <a:pPr algn="ctr" fontAlgn="ctr"/>
                      <a:r>
                        <a:rPr lang="en-US" altLang="zh-CN" sz="1800" b="0" i="0" u="none" strike="noStrike" dirty="0" smtClean="0">
                          <a:latin typeface="+mn-ea"/>
                          <a:ea typeface="+mn-ea"/>
                        </a:rPr>
                        <a:t>2011</a:t>
                      </a:r>
                      <a:r>
                        <a:rPr lang="zh-CN" altLang="en-US" sz="1800" b="0" i="0" u="none" strike="noStrike" dirty="0" smtClean="0">
                          <a:latin typeface="+mn-ea"/>
                          <a:ea typeface="+mn-ea"/>
                        </a:rPr>
                        <a:t>年行业</a:t>
                      </a:r>
                      <a:r>
                        <a:rPr lang="zh-CN" altLang="en-US" sz="1800" b="0" i="0" u="none" strike="noStrike" dirty="0">
                          <a:latin typeface="+mn-ea"/>
                          <a:ea typeface="+mn-ea"/>
                        </a:rPr>
                        <a:t>标杆</a:t>
                      </a:r>
                      <a:r>
                        <a:rPr lang="zh-CN" altLang="en-US" sz="1800" b="0" i="0" u="none" strike="noStrike" dirty="0" smtClean="0">
                          <a:latin typeface="+mn-ea"/>
                          <a:ea typeface="+mn-ea"/>
                        </a:rPr>
                        <a:t>企业主要</a:t>
                      </a:r>
                      <a:r>
                        <a:rPr lang="zh-CN" altLang="en-US" sz="1800" b="0" i="0" u="none" strike="noStrike" dirty="0">
                          <a:latin typeface="+mn-ea"/>
                          <a:ea typeface="+mn-ea"/>
                        </a:rPr>
                        <a:t>财务比率</a:t>
                      </a:r>
                      <a:r>
                        <a:rPr lang="zh-CN" altLang="en-US" sz="1200" b="0" i="0" u="none" strike="noStrike" dirty="0">
                          <a:latin typeface="+mn-ea"/>
                          <a:ea typeface="+mn-ea"/>
                        </a:rPr>
                        <a:t>（单位：亿元）</a:t>
                      </a:r>
                      <a:endParaRPr lang="zh-CN" altLang="en-US" sz="1800" b="0" i="0" u="none" strike="noStrike" dirty="0">
                        <a:latin typeface="+mn-ea"/>
                        <a:ea typeface="+mn-ea"/>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91717">
                <a:tc rowSpan="6">
                  <a:txBody>
                    <a:bodyPr/>
                    <a:lstStyle/>
                    <a:p>
                      <a:pPr algn="ctr" fontAlgn="ctr"/>
                      <a:r>
                        <a:rPr lang="zh-CN" altLang="en-US" sz="1400" b="0" i="0" u="none" strike="noStrike" dirty="0">
                          <a:latin typeface="+mn-ea"/>
                          <a:ea typeface="+mn-ea"/>
                        </a:rPr>
                        <a:t>泸州老窖</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dirty="0">
                          <a:latin typeface="+mn-ea"/>
                          <a:ea typeface="+mn-ea"/>
                        </a:rPr>
                        <a:t>流动资产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6">
                  <a:txBody>
                    <a:bodyPr/>
                    <a:lstStyle/>
                    <a:p>
                      <a:pPr algn="ctr" fontAlgn="ctr"/>
                      <a:r>
                        <a:rPr lang="zh-CN" altLang="en-US" sz="1400" b="0" i="0" u="none" strike="noStrike" dirty="0">
                          <a:latin typeface="+mn-ea"/>
                          <a:ea typeface="+mn-ea"/>
                        </a:rPr>
                        <a:t>贵州茅台</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1717">
                <a:tc vMerge="1">
                  <a:txBody>
                    <a:bodyPr/>
                    <a:lstStyle/>
                    <a:p>
                      <a:endParaRPr lang="zh-CN" altLang="en-US"/>
                    </a:p>
                  </a:txBody>
                  <a:tcPr/>
                </a:tc>
                <a:tc>
                  <a:txBody>
                    <a:bodyPr/>
                    <a:lstStyle/>
                    <a:p>
                      <a:pPr algn="ctr" fontAlgn="ctr"/>
                      <a:r>
                        <a:rPr lang="en-US" altLang="zh-CN" sz="1050" b="0" i="0" u="none" strike="noStrike" dirty="0">
                          <a:latin typeface="+mn-ea"/>
                          <a:ea typeface="+mn-ea"/>
                        </a:rPr>
                        <a:t>88.51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latin typeface="+mn-ea"/>
                          <a:ea typeface="+mn-ea"/>
                        </a:rPr>
                        <a:t>52.45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50" b="0" i="0" u="none" strike="noStrike" dirty="0">
                          <a:solidFill>
                            <a:srgbClr val="FF0000"/>
                          </a:solidFill>
                          <a:latin typeface="+mn-ea"/>
                          <a:ea typeface="+mn-ea"/>
                        </a:rPr>
                        <a:t>168.75%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mn-ea"/>
                          <a:ea typeface="+mn-ea"/>
                        </a:rPr>
                        <a:t>278.3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94.81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FF0000"/>
                          </a:solidFill>
                          <a:latin typeface="+mn-ea"/>
                          <a:ea typeface="+mn-ea"/>
                        </a:rPr>
                        <a:t>293.53%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1717">
                <a:tc vMerge="1">
                  <a:txBody>
                    <a:bodyPr/>
                    <a:lstStyle/>
                    <a:p>
                      <a:endParaRPr lang="zh-CN" altLang="en-US"/>
                    </a:p>
                  </a:txBody>
                  <a:tcPr/>
                </a:tc>
                <a:tc>
                  <a:txBody>
                    <a:bodyPr/>
                    <a:lstStyle/>
                    <a:p>
                      <a:pPr algn="ctr" fontAlgn="ctr"/>
                      <a:r>
                        <a:rPr lang="zh-CN" altLang="en-US" sz="1050" b="0" i="0" u="none" strike="noStrike">
                          <a:latin typeface="+mn-ea"/>
                          <a:ea typeface="+mn-ea"/>
                        </a:rPr>
                        <a:t>速动资产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dirty="0">
                          <a:latin typeface="+mn-ea"/>
                          <a:ea typeface="+mn-ea"/>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速动比率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050" b="0" i="0" u="none" strike="noStrike">
                          <a:latin typeface="+mn-ea"/>
                          <a:ea typeface="+mn-ea"/>
                        </a:rPr>
                        <a:t>速动资产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速动比率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1717">
                <a:tc vMerge="1">
                  <a:txBody>
                    <a:bodyPr/>
                    <a:lstStyle/>
                    <a:p>
                      <a:endParaRPr lang="zh-CN" altLang="en-US"/>
                    </a:p>
                  </a:txBody>
                  <a:tcPr/>
                </a:tc>
                <a:tc>
                  <a:txBody>
                    <a:bodyPr/>
                    <a:lstStyle/>
                    <a:p>
                      <a:pPr algn="ctr" rtl="0" fontAlgn="ctr"/>
                      <a:r>
                        <a:rPr lang="en-US" altLang="zh-CN" sz="1000" b="0" i="0" u="none" strike="noStrike">
                          <a:solidFill>
                            <a:srgbClr val="000000"/>
                          </a:solidFill>
                          <a:latin typeface="+mn-ea"/>
                          <a:ea typeface="+mn-ea"/>
                        </a:rPr>
                        <a:t>67.18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latin typeface="+mn-ea"/>
                          <a:ea typeface="+mn-ea"/>
                        </a:rPr>
                        <a:t>52.45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0070C0"/>
                          </a:solidFill>
                          <a:latin typeface="+mn-ea"/>
                          <a:ea typeface="+mn-ea"/>
                        </a:rPr>
                        <a:t>128.08%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mn-ea"/>
                          <a:ea typeface="+mn-ea"/>
                        </a:rPr>
                        <a:t>206.43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94.81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0070C0"/>
                          </a:solidFill>
                          <a:latin typeface="+mn-ea"/>
                          <a:ea typeface="+mn-ea"/>
                        </a:rPr>
                        <a:t>217.73%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1717">
                <a:tc vMerge="1">
                  <a:txBody>
                    <a:bodyPr/>
                    <a:lstStyle/>
                    <a:p>
                      <a:endParaRPr lang="zh-CN" altLang="en-US"/>
                    </a:p>
                  </a:txBody>
                  <a:tcPr/>
                </a:tc>
                <a:tc>
                  <a:txBody>
                    <a:bodyPr/>
                    <a:lstStyle/>
                    <a:p>
                      <a:pPr algn="ctr" fontAlgn="ctr"/>
                      <a:r>
                        <a:rPr lang="zh-CN" altLang="en-US" sz="1050" b="0" i="0" u="none" strike="noStrike">
                          <a:latin typeface="+mn-ea"/>
                          <a:ea typeface="+mn-ea"/>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负债总额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dirty="0">
                          <a:latin typeface="+mn-ea"/>
                          <a:ea typeface="+mn-ea"/>
                        </a:rPr>
                        <a:t>资产负债率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050" b="0" i="0" u="none" strike="noStrike">
                          <a:latin typeface="+mn-ea"/>
                          <a:ea typeface="+mn-ea"/>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负债总额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资产负债率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04978">
                <a:tc vMerge="1">
                  <a:txBody>
                    <a:bodyPr/>
                    <a:lstStyle/>
                    <a:p>
                      <a:endParaRPr lang="zh-CN" altLang="en-US"/>
                    </a:p>
                  </a:txBody>
                  <a:tcPr/>
                </a:tc>
                <a:tc>
                  <a:txBody>
                    <a:bodyPr/>
                    <a:lstStyle/>
                    <a:p>
                      <a:pPr algn="ctr" rtl="0" fontAlgn="ctr"/>
                      <a:r>
                        <a:rPr lang="en-US" altLang="zh-CN" sz="1000" b="0" i="0" u="none" strike="noStrike">
                          <a:solidFill>
                            <a:srgbClr val="000000"/>
                          </a:solidFill>
                          <a:latin typeface="+mn-ea"/>
                          <a:ea typeface="+mn-ea"/>
                        </a:rPr>
                        <a:t>124.77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mn-ea"/>
                          <a:ea typeface="+mn-ea"/>
                        </a:rPr>
                        <a:t>52.52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a:solidFill>
                            <a:srgbClr val="7030A0"/>
                          </a:solidFill>
                          <a:latin typeface="+mn-ea"/>
                          <a:ea typeface="+mn-ea"/>
                        </a:rPr>
                        <a:t>42.09%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mn-ea"/>
                          <a:ea typeface="+mn-ea"/>
                        </a:rPr>
                        <a:t>349.01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94.97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smtClean="0">
                          <a:solidFill>
                            <a:srgbClr val="7030A0"/>
                          </a:solidFill>
                          <a:latin typeface="+mn-ea"/>
                          <a:ea typeface="+mn-ea"/>
                        </a:rPr>
                        <a:t>27.21%</a:t>
                      </a:r>
                      <a:endParaRPr lang="en-US" altLang="zh-CN" sz="1050" b="0" i="0" u="none" strike="noStrike" dirty="0">
                        <a:solidFill>
                          <a:srgbClr val="7030A0"/>
                        </a:solidFill>
                        <a:latin typeface="+mn-ea"/>
                        <a:ea typeface="+mn-ea"/>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1717">
                <a:tc rowSpan="6">
                  <a:txBody>
                    <a:bodyPr/>
                    <a:lstStyle/>
                    <a:p>
                      <a:pPr algn="ctr" fontAlgn="ctr"/>
                      <a:r>
                        <a:rPr lang="zh-CN" altLang="en-US" sz="1400" b="0" i="0" u="none" strike="noStrike" dirty="0">
                          <a:latin typeface="+mn-ea"/>
                          <a:ea typeface="+mn-ea"/>
                        </a:rPr>
                        <a:t>五粮液</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dirty="0">
                          <a:latin typeface="+mn-ea"/>
                          <a:ea typeface="+mn-ea"/>
                        </a:rPr>
                        <a:t>流动比率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6">
                  <a:txBody>
                    <a:bodyPr/>
                    <a:lstStyle/>
                    <a:p>
                      <a:pPr algn="ctr" fontAlgn="ctr"/>
                      <a:r>
                        <a:rPr lang="zh-CN" altLang="en-US" sz="1400" b="0" i="0" u="none" strike="noStrike" dirty="0" smtClean="0">
                          <a:latin typeface="+mn-ea"/>
                          <a:ea typeface="+mn-ea"/>
                        </a:rPr>
                        <a:t>洋   河</a:t>
                      </a:r>
                      <a:endParaRPr lang="zh-CN" altLang="en-US" sz="1400" b="0" i="0" u="none" strike="noStrike" dirty="0">
                        <a:latin typeface="+mn-ea"/>
                        <a:ea typeface="+mn-ea"/>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1717">
                <a:tc vMerge="1">
                  <a:txBody>
                    <a:bodyPr/>
                    <a:lstStyle/>
                    <a:p>
                      <a:endParaRPr lang="zh-CN" altLang="en-US"/>
                    </a:p>
                  </a:txBody>
                  <a:tcPr/>
                </a:tc>
                <a:tc>
                  <a:txBody>
                    <a:bodyPr/>
                    <a:lstStyle/>
                    <a:p>
                      <a:pPr algn="ctr" fontAlgn="ctr"/>
                      <a:r>
                        <a:rPr lang="en-US" altLang="zh-CN" sz="1050" b="0" i="0" u="none" strike="noStrike">
                          <a:latin typeface="+mn-ea"/>
                          <a:ea typeface="+mn-ea"/>
                        </a:rPr>
                        <a:t>297.13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134.09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FF0000"/>
                          </a:solidFill>
                          <a:latin typeface="+mn-ea"/>
                          <a:ea typeface="+mn-ea"/>
                        </a:rPr>
                        <a:t>221.59%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mn-ea"/>
                          <a:ea typeface="+mn-ea"/>
                        </a:rPr>
                        <a:t>59.11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43.63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FF0000"/>
                          </a:solidFill>
                          <a:latin typeface="+mn-ea"/>
                          <a:ea typeface="+mn-ea"/>
                        </a:rPr>
                        <a:t>135.48%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1717">
                <a:tc vMerge="1">
                  <a:txBody>
                    <a:bodyPr/>
                    <a:lstStyle/>
                    <a:p>
                      <a:endParaRPr lang="zh-CN" altLang="en-US"/>
                    </a:p>
                  </a:txBody>
                  <a:tcPr/>
                </a:tc>
                <a:tc>
                  <a:txBody>
                    <a:bodyPr/>
                    <a:lstStyle/>
                    <a:p>
                      <a:pPr algn="ctr" fontAlgn="ctr"/>
                      <a:r>
                        <a:rPr lang="zh-CN" altLang="en-US" sz="1050" b="0" i="0" u="none" strike="noStrike">
                          <a:latin typeface="+mn-ea"/>
                          <a:ea typeface="+mn-ea"/>
                        </a:rPr>
                        <a:t>速动资产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速动比率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050" b="0" i="0" u="none" strike="noStrike">
                          <a:latin typeface="+mn-ea"/>
                          <a:ea typeface="+mn-ea"/>
                        </a:rPr>
                        <a:t>速动资产</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流动负债</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速动比率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1717">
                <a:tc vMerge="1">
                  <a:txBody>
                    <a:bodyPr/>
                    <a:lstStyle/>
                    <a:p>
                      <a:endParaRPr lang="zh-CN" altLang="en-US"/>
                    </a:p>
                  </a:txBody>
                  <a:tcPr/>
                </a:tc>
                <a:tc>
                  <a:txBody>
                    <a:bodyPr/>
                    <a:lstStyle/>
                    <a:p>
                      <a:pPr algn="ctr" fontAlgn="ctr"/>
                      <a:r>
                        <a:rPr lang="en-US" altLang="zh-CN" sz="1050" b="0" i="0" u="none" strike="noStrike">
                          <a:latin typeface="+mn-ea"/>
                          <a:ea typeface="+mn-ea"/>
                        </a:rPr>
                        <a:t>241.76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134.09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0070C0"/>
                          </a:solidFill>
                          <a:latin typeface="+mn-ea"/>
                          <a:ea typeface="+mn-ea"/>
                        </a:rPr>
                        <a:t>180.30%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mn-ea"/>
                          <a:ea typeface="+mn-ea"/>
                        </a:rPr>
                        <a:t>27.95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43.63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a:solidFill>
                            <a:srgbClr val="0070C0"/>
                          </a:solidFill>
                          <a:latin typeface="+mn-ea"/>
                          <a:ea typeface="+mn-ea"/>
                        </a:rPr>
                        <a:t>64.06%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91717">
                <a:tc vMerge="1">
                  <a:txBody>
                    <a:bodyPr/>
                    <a:lstStyle/>
                    <a:p>
                      <a:endParaRPr lang="zh-CN" altLang="en-US"/>
                    </a:p>
                  </a:txBody>
                  <a:tcPr/>
                </a:tc>
                <a:tc>
                  <a:txBody>
                    <a:bodyPr/>
                    <a:lstStyle/>
                    <a:p>
                      <a:pPr algn="ctr" fontAlgn="ctr"/>
                      <a:r>
                        <a:rPr lang="zh-CN" altLang="en-US" sz="1050" b="0" i="0" u="none" strike="noStrike">
                          <a:latin typeface="+mn-ea"/>
                          <a:ea typeface="+mn-ea"/>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负债总额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资产负债率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zh-CN" altLang="en-US" sz="1050" b="0" i="0" u="none" strike="noStrike">
                          <a:latin typeface="+mn-ea"/>
                          <a:ea typeface="+mn-ea"/>
                        </a:rPr>
                        <a:t>资产总额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负债总额</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zh-CN" altLang="en-US" sz="1050" b="0" i="0" u="none" strike="noStrike">
                          <a:latin typeface="+mn-ea"/>
                          <a:ea typeface="+mn-ea"/>
                        </a:rPr>
                        <a:t>资产负债率</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04978">
                <a:tc vMerge="1">
                  <a:txBody>
                    <a:bodyPr/>
                    <a:lstStyle/>
                    <a:p>
                      <a:endParaRPr lang="zh-CN" altLang="en-US"/>
                    </a:p>
                  </a:txBody>
                  <a:tcPr/>
                </a:tc>
                <a:tc>
                  <a:txBody>
                    <a:bodyPr/>
                    <a:lstStyle/>
                    <a:p>
                      <a:pPr algn="ctr" fontAlgn="ctr"/>
                      <a:r>
                        <a:rPr lang="en-US" altLang="zh-CN" sz="1050" b="0" i="0" u="none" strike="noStrike">
                          <a:latin typeface="+mn-ea"/>
                          <a:ea typeface="+mn-ea"/>
                        </a:rPr>
                        <a:t>369.06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134.59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smtClean="0">
                          <a:solidFill>
                            <a:srgbClr val="7030A0"/>
                          </a:solidFill>
                          <a:latin typeface="+mn-ea"/>
                          <a:ea typeface="+mn-ea"/>
                        </a:rPr>
                        <a:t>36.47%</a:t>
                      </a:r>
                      <a:endParaRPr lang="en-US" altLang="zh-CN" sz="1050" b="0" i="0" u="none" strike="noStrike" dirty="0">
                        <a:solidFill>
                          <a:srgbClr val="7030A0"/>
                        </a:solidFill>
                        <a:latin typeface="+mn-ea"/>
                        <a:ea typeface="+mn-ea"/>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1050" b="0" i="0" u="none" strike="noStrike">
                          <a:latin typeface="+mn-ea"/>
                          <a:ea typeface="+mn-ea"/>
                        </a:rPr>
                        <a:t>109.6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a:latin typeface="+mn-ea"/>
                          <a:ea typeface="+mn-ea"/>
                        </a:rPr>
                        <a:t>45.13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en-US" altLang="zh-CN" sz="1050" b="0" i="0" u="none" strike="noStrike" dirty="0" smtClean="0">
                          <a:solidFill>
                            <a:srgbClr val="7030A0"/>
                          </a:solidFill>
                          <a:latin typeface="+mn-ea"/>
                          <a:ea typeface="+mn-ea"/>
                        </a:rPr>
                        <a:t>41.18%</a:t>
                      </a:r>
                      <a:endParaRPr lang="en-US" altLang="zh-CN" sz="1050" b="0" i="0" u="none" strike="noStrike" dirty="0">
                        <a:solidFill>
                          <a:srgbClr val="7030A0"/>
                        </a:solidFill>
                        <a:latin typeface="+mn-ea"/>
                        <a:ea typeface="+mn-ea"/>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26"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D39C7280-4D96-486A-8A11-C4C824B996D9}" type="slidenum">
              <a:rPr lang="zh-CN" altLang="en-US" sz="1200">
                <a:solidFill>
                  <a:srgbClr val="898989"/>
                </a:solidFill>
                <a:ea typeface="+mn-ea"/>
              </a:rPr>
              <a:pPr algn="r">
                <a:defRPr/>
              </a:pPr>
              <a:t>26</a:t>
            </a:fld>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6"/>
          <p:cNvSpPr>
            <a:spLocks noChangeArrowheads="1"/>
          </p:cNvSpPr>
          <p:nvPr/>
        </p:nvSpPr>
        <p:spPr bwMode="auto">
          <a:xfrm>
            <a:off x="0" y="0"/>
            <a:ext cx="9144000" cy="5715000"/>
          </a:xfrm>
          <a:prstGeom prst="rect">
            <a:avLst/>
          </a:prstGeom>
          <a:solidFill>
            <a:srgbClr val="FFFFFF"/>
          </a:solidFill>
          <a:ln w="25400">
            <a:noFill/>
            <a:miter lim="800000"/>
            <a:headEnd/>
            <a:tailEnd/>
          </a:ln>
        </p:spPr>
        <p:txBody>
          <a:bodyPr anchor="ctr"/>
          <a:lstStyle/>
          <a:p>
            <a:endParaRPr lang="zh-CN" altLang="zh-CN">
              <a:solidFill>
                <a:srgbClr val="FFFFFF"/>
              </a:solidFill>
            </a:endParaRPr>
          </a:p>
        </p:txBody>
      </p:sp>
      <p:pic>
        <p:nvPicPr>
          <p:cNvPr id="40963" name="Picture 3"/>
          <p:cNvPicPr>
            <a:picLocks noChangeAspect="1" noChangeArrowheads="1"/>
          </p:cNvPicPr>
          <p:nvPr/>
        </p:nvPicPr>
        <p:blipFill>
          <a:blip r:embed="rId2" cstate="print"/>
          <a:srcRect/>
          <a:stretch>
            <a:fillRect/>
          </a:stretch>
        </p:blipFill>
        <p:spPr bwMode="auto">
          <a:xfrm>
            <a:off x="5065713" y="0"/>
            <a:ext cx="4078287" cy="4851400"/>
          </a:xfrm>
          <a:prstGeom prst="rect">
            <a:avLst/>
          </a:prstGeom>
          <a:noFill/>
          <a:ln w="9525">
            <a:noFill/>
            <a:miter lim="800000"/>
            <a:headEnd/>
            <a:tailEnd/>
          </a:ln>
        </p:spPr>
      </p:pic>
      <p:sp>
        <p:nvSpPr>
          <p:cNvPr id="40964" name="Rectangle 4"/>
          <p:cNvSpPr>
            <a:spLocks noChangeArrowheads="1"/>
          </p:cNvSpPr>
          <p:nvPr/>
        </p:nvSpPr>
        <p:spPr bwMode="auto">
          <a:xfrm>
            <a:off x="658813" y="2497138"/>
            <a:ext cx="5976937" cy="1143000"/>
          </a:xfrm>
          <a:prstGeom prst="rect">
            <a:avLst/>
          </a:prstGeom>
          <a:noFill/>
          <a:ln w="9525">
            <a:noFill/>
            <a:miter lim="800000"/>
            <a:headEnd/>
            <a:tailEnd/>
          </a:ln>
        </p:spPr>
        <p:txBody>
          <a:bodyPr anchor="ctr"/>
          <a:lstStyle/>
          <a:p>
            <a:r>
              <a:rPr lang="zh-CN" altLang="en-US" sz="2800" b="1">
                <a:solidFill>
                  <a:srgbClr val="231815"/>
                </a:solidFill>
                <a:latin typeface="Calibri" pitchFamily="34" charset="0"/>
                <a:sym typeface="Calibri" pitchFamily="34" charset="0"/>
              </a:rPr>
              <a:t>谢谢您的支持！</a:t>
            </a:r>
            <a:endParaRPr lang="zh-CN" altLang="en-US">
              <a:ea typeface="宋体" pitchFamily="2" charset="-122"/>
            </a:endParaRPr>
          </a:p>
        </p:txBody>
      </p:sp>
      <p:sp>
        <p:nvSpPr>
          <p:cNvPr id="40965" name="直接连接符 7"/>
          <p:cNvSpPr>
            <a:spLocks noChangeShapeType="1"/>
          </p:cNvSpPr>
          <p:nvPr/>
        </p:nvSpPr>
        <p:spPr bwMode="auto">
          <a:xfrm>
            <a:off x="658813" y="3433763"/>
            <a:ext cx="5497512" cy="0"/>
          </a:xfrm>
          <a:prstGeom prst="line">
            <a:avLst/>
          </a:prstGeom>
          <a:noFill/>
          <a:ln w="9525">
            <a:solidFill>
              <a:srgbClr val="231815"/>
            </a:solidFill>
            <a:round/>
            <a:headEnd/>
            <a:tailEnd/>
          </a:ln>
        </p:spPr>
        <p:txBody>
          <a:bodyPr/>
          <a:lstStyle/>
          <a:p>
            <a:endParaRPr lang="zh-CN" altLang="en-US"/>
          </a:p>
        </p:txBody>
      </p:sp>
      <p:sp>
        <p:nvSpPr>
          <p:cNvPr id="40966" name="直接连接符 10"/>
          <p:cNvSpPr>
            <a:spLocks noChangeShapeType="1"/>
          </p:cNvSpPr>
          <p:nvPr/>
        </p:nvSpPr>
        <p:spPr bwMode="auto">
          <a:xfrm>
            <a:off x="658813" y="2713038"/>
            <a:ext cx="5497512" cy="1587"/>
          </a:xfrm>
          <a:prstGeom prst="line">
            <a:avLst/>
          </a:prstGeom>
          <a:noFill/>
          <a:ln w="9525">
            <a:solidFill>
              <a:srgbClr val="231815"/>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grpSp>
        <p:nvGrpSpPr>
          <p:cNvPr id="16387" name="Group 3"/>
          <p:cNvGrpSpPr>
            <a:grpSpLocks/>
          </p:cNvGrpSpPr>
          <p:nvPr/>
        </p:nvGrpSpPr>
        <p:grpSpPr bwMode="auto">
          <a:xfrm>
            <a:off x="2870200" y="2590800"/>
            <a:ext cx="3543300" cy="531813"/>
            <a:chOff x="0" y="0"/>
            <a:chExt cx="3543034" cy="531590"/>
          </a:xfrm>
        </p:grpSpPr>
        <p:sp>
          <p:nvSpPr>
            <p:cNvPr id="16394" name="矩形 4"/>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16395" name="Group 5"/>
            <p:cNvGrpSpPr>
              <a:grpSpLocks/>
            </p:cNvGrpSpPr>
            <p:nvPr/>
          </p:nvGrpSpPr>
          <p:grpSpPr bwMode="auto">
            <a:xfrm>
              <a:off x="0" y="0"/>
              <a:ext cx="3543034" cy="504056"/>
              <a:chOff x="0" y="0"/>
              <a:chExt cx="3543034" cy="504056"/>
            </a:xfrm>
          </p:grpSpPr>
          <p:sp>
            <p:nvSpPr>
              <p:cNvPr id="16396" name="直接连接符 6"/>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16397" name="矩形 7"/>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16398" name="TextBox 8"/>
              <p:cNvSpPr>
                <a:spLocks noChangeArrowheads="1"/>
              </p:cNvSpPr>
              <p:nvPr/>
            </p:nvSpPr>
            <p:spPr bwMode="auto">
              <a:xfrm>
                <a:off x="823166" y="13109"/>
                <a:ext cx="2376264" cy="338412"/>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财务报表分析概要</a:t>
                </a:r>
                <a:endParaRPr lang="zh-CN" altLang="en-US">
                  <a:ea typeface="宋体" pitchFamily="2" charset="-122"/>
                </a:endParaRPr>
              </a:p>
            </p:txBody>
          </p:sp>
          <p:sp>
            <p:nvSpPr>
              <p:cNvPr id="16399" name="TextBox 9"/>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1</a:t>
                </a:r>
                <a:endParaRPr lang="zh-CN" altLang="en-US">
                  <a:ea typeface="宋体" pitchFamily="2" charset="-122"/>
                </a:endParaRPr>
              </a:p>
            </p:txBody>
          </p:sp>
        </p:grpSp>
      </p:grpSp>
      <p:sp>
        <p:nvSpPr>
          <p:cNvPr id="16388" name="TextBox 10"/>
          <p:cNvSpPr>
            <a:spLocks noChangeArrowheads="1"/>
          </p:cNvSpPr>
          <p:nvPr/>
        </p:nvSpPr>
        <p:spPr bwMode="auto">
          <a:xfrm>
            <a:off x="4356100" y="3076575"/>
            <a:ext cx="1998663" cy="1062038"/>
          </a:xfrm>
          <a:prstGeom prst="rect">
            <a:avLst/>
          </a:prstGeom>
          <a:noFill/>
          <a:ln w="9525">
            <a:noFill/>
            <a:miter lim="800000"/>
            <a:headEnd/>
            <a:tailEnd/>
          </a:ln>
        </p:spPr>
        <p:txBody>
          <a:bodyPr>
            <a:spAutoFit/>
          </a:bodyPr>
          <a:lstStyle/>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概念和作用</a:t>
            </a:r>
          </a:p>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基本方法</a:t>
            </a:r>
          </a:p>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基本路径</a:t>
            </a:r>
            <a:endParaRPr lang="zh-CN" altLang="en-US">
              <a:ea typeface="宋体" pitchFamily="2" charset="-122"/>
            </a:endParaRPr>
          </a:p>
        </p:txBody>
      </p:sp>
      <p:pic>
        <p:nvPicPr>
          <p:cNvPr id="16389" name="Picture 2"/>
          <p:cNvPicPr>
            <a:picLocks noChangeAspect="1" noChangeArrowheads="1"/>
          </p:cNvPicPr>
          <p:nvPr/>
        </p:nvPicPr>
        <p:blipFill>
          <a:blip r:embed="rId3" cstate="print">
            <a:clrChange>
              <a:clrFrom>
                <a:srgbClr val="FBFBFB"/>
              </a:clrFrom>
              <a:clrTo>
                <a:srgbClr val="FBFBFB">
                  <a:alpha val="0"/>
                </a:srgbClr>
              </a:clrTo>
            </a:clrChange>
          </a:blip>
          <a:srcRect/>
          <a:stretch>
            <a:fillRect/>
          </a:stretch>
        </p:blipFill>
        <p:spPr bwMode="auto">
          <a:xfrm>
            <a:off x="3300413" y="2932113"/>
            <a:ext cx="1211262" cy="1423987"/>
          </a:xfrm>
          <a:prstGeom prst="rect">
            <a:avLst/>
          </a:prstGeom>
          <a:noFill/>
          <a:ln w="9525">
            <a:noFill/>
            <a:miter lim="800000"/>
            <a:headEnd/>
            <a:tailEnd/>
          </a:ln>
        </p:spPr>
      </p:pic>
      <p:sp>
        <p:nvSpPr>
          <p:cNvPr id="16390" name="TextBox 61"/>
          <p:cNvSpPr>
            <a:spLocks noChangeArrowheads="1"/>
          </p:cNvSpPr>
          <p:nvPr/>
        </p:nvSpPr>
        <p:spPr bwMode="auto">
          <a:xfrm>
            <a:off x="611188" y="552450"/>
            <a:ext cx="1074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目  录</a:t>
            </a:r>
            <a:endParaRPr lang="zh-CN" altLang="en-US">
              <a:ea typeface="宋体" pitchFamily="2" charset="-122"/>
            </a:endParaRPr>
          </a:p>
        </p:txBody>
      </p:sp>
      <p:sp>
        <p:nvSpPr>
          <p:cNvPr id="16391" name="矩形 62"/>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16392" name="直接连接符 64"/>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15" name="灯片编号占位符 4"/>
          <p:cNvSpPr>
            <a:spLocks noGrp="1"/>
          </p:cNvSpPr>
          <p:nvPr>
            <p:ph type="sldNum" sz="quarter" idx="12"/>
          </p:nvPr>
        </p:nvSpPr>
        <p:spPr/>
        <p:txBody>
          <a:bodyPr/>
          <a:lstStyle/>
          <a:p>
            <a:pPr>
              <a:defRPr/>
            </a:pPr>
            <a:fld id="{348887A8-ED3E-4F0B-AD01-2C6697600A75}" type="slidenum">
              <a:rPr lang="zh-CN" altLang="en-US" smtClean="0">
                <a:latin typeface="Arial" charset="0"/>
              </a:rPr>
              <a:pPr>
                <a:defRPr/>
              </a:pPr>
              <a:t>3</a:t>
            </a:fld>
            <a:endParaRPr lang="zh-CN" altLang="en-US" sz="1800" dirty="0" smtClean="0">
              <a:solidFill>
                <a:schemeClr val="tx1"/>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3" cstate="print"/>
          <a:srcRect/>
          <a:stretch>
            <a:fillRect/>
          </a:stretch>
        </p:blipFill>
        <p:spPr bwMode="auto">
          <a:xfrm>
            <a:off x="8074025" y="0"/>
            <a:ext cx="1069975" cy="1273175"/>
          </a:xfrm>
          <a:prstGeom prst="rect">
            <a:avLst/>
          </a:prstGeom>
          <a:noFill/>
          <a:ln w="9525">
            <a:noFill/>
            <a:miter lim="800000"/>
            <a:headEnd/>
            <a:tailEnd/>
          </a:ln>
        </p:spPr>
      </p:pic>
      <p:sp>
        <p:nvSpPr>
          <p:cNvPr id="17411" name="TextBox 61"/>
          <p:cNvSpPr>
            <a:spLocks noChangeArrowheads="1"/>
          </p:cNvSpPr>
          <p:nvPr/>
        </p:nvSpPr>
        <p:spPr bwMode="auto">
          <a:xfrm>
            <a:off x="611188" y="552450"/>
            <a:ext cx="1692275"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概念和作用</a:t>
            </a:r>
            <a:endParaRPr lang="zh-CN" altLang="en-US">
              <a:ea typeface="宋体" pitchFamily="2" charset="-122"/>
            </a:endParaRPr>
          </a:p>
        </p:txBody>
      </p:sp>
      <p:sp>
        <p:nvSpPr>
          <p:cNvPr id="17412" name="矩形 62"/>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17413" name="直接连接符 64"/>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17414" name="TextBox 12"/>
          <p:cNvSpPr txBox="1">
            <a:spLocks noChangeArrowheads="1"/>
          </p:cNvSpPr>
          <p:nvPr/>
        </p:nvSpPr>
        <p:spPr bwMode="auto">
          <a:xfrm>
            <a:off x="323850" y="1165225"/>
            <a:ext cx="2376488" cy="369888"/>
          </a:xfrm>
          <a:prstGeom prst="rect">
            <a:avLst/>
          </a:prstGeom>
          <a:noFill/>
          <a:ln w="9525">
            <a:noFill/>
            <a:miter lim="800000"/>
            <a:headEnd/>
            <a:tailEnd/>
          </a:ln>
        </p:spPr>
        <p:txBody>
          <a:bodyPr>
            <a:spAutoFit/>
          </a:bodyPr>
          <a:lstStyle/>
          <a:p>
            <a:r>
              <a:rPr lang="zh-CN" altLang="en-US">
                <a:solidFill>
                  <a:srgbClr val="FF0000"/>
                </a:solidFill>
              </a:rPr>
              <a:t>什么是财务报表分析？</a:t>
            </a:r>
          </a:p>
        </p:txBody>
      </p:sp>
      <p:sp>
        <p:nvSpPr>
          <p:cNvPr id="17415" name="TextBox 13"/>
          <p:cNvSpPr txBox="1">
            <a:spLocks noChangeArrowheads="1"/>
          </p:cNvSpPr>
          <p:nvPr/>
        </p:nvSpPr>
        <p:spPr bwMode="auto">
          <a:xfrm>
            <a:off x="719138" y="1778000"/>
            <a:ext cx="1152525" cy="523875"/>
          </a:xfrm>
          <a:prstGeom prst="rect">
            <a:avLst/>
          </a:prstGeom>
          <a:noFill/>
          <a:ln w="19050" cmpd="dbl">
            <a:solidFill>
              <a:schemeClr val="accent1"/>
            </a:solidFill>
            <a:miter lim="800000"/>
            <a:headEnd/>
            <a:tailEnd/>
          </a:ln>
        </p:spPr>
        <p:txBody>
          <a:bodyPr>
            <a:spAutoFit/>
          </a:bodyPr>
          <a:lstStyle/>
          <a:p>
            <a:pPr algn="ctr"/>
            <a:r>
              <a:rPr lang="zh-CN" altLang="en-US" sz="1400"/>
              <a:t>财务报表</a:t>
            </a:r>
            <a:endParaRPr lang="en-US" altLang="zh-CN" sz="1400"/>
          </a:p>
          <a:p>
            <a:pPr algn="ctr"/>
            <a:r>
              <a:rPr lang="en-US" altLang="zh-CN" sz="1400"/>
              <a:t> </a:t>
            </a:r>
            <a:r>
              <a:rPr lang="zh-CN" altLang="en-US" sz="1400"/>
              <a:t>分析</a:t>
            </a:r>
          </a:p>
        </p:txBody>
      </p:sp>
      <p:sp>
        <p:nvSpPr>
          <p:cNvPr id="17416" name="TextBox 14"/>
          <p:cNvSpPr txBox="1">
            <a:spLocks noChangeArrowheads="1"/>
          </p:cNvSpPr>
          <p:nvPr/>
        </p:nvSpPr>
        <p:spPr bwMode="auto">
          <a:xfrm>
            <a:off x="719138" y="3290888"/>
            <a:ext cx="1152525" cy="523875"/>
          </a:xfrm>
          <a:prstGeom prst="rect">
            <a:avLst/>
          </a:prstGeom>
          <a:noFill/>
          <a:ln w="19050" cmpd="dbl">
            <a:solidFill>
              <a:schemeClr val="accent1"/>
            </a:solidFill>
            <a:miter lim="800000"/>
            <a:headEnd/>
            <a:tailEnd/>
          </a:ln>
        </p:spPr>
        <p:txBody>
          <a:bodyPr>
            <a:spAutoFit/>
          </a:bodyPr>
          <a:lstStyle/>
          <a:p>
            <a:pPr algn="ctr"/>
            <a:r>
              <a:rPr lang="zh-CN" altLang="en-US" sz="1400"/>
              <a:t>经营</a:t>
            </a:r>
            <a:endParaRPr lang="en-US" altLang="zh-CN" sz="1400"/>
          </a:p>
          <a:p>
            <a:pPr algn="ctr"/>
            <a:r>
              <a:rPr lang="zh-CN" altLang="en-US" sz="1400"/>
              <a:t>决策</a:t>
            </a:r>
          </a:p>
        </p:txBody>
      </p:sp>
      <p:sp>
        <p:nvSpPr>
          <p:cNvPr id="17417" name="TextBox 15"/>
          <p:cNvSpPr txBox="1">
            <a:spLocks noChangeArrowheads="1"/>
          </p:cNvSpPr>
          <p:nvPr/>
        </p:nvSpPr>
        <p:spPr bwMode="auto">
          <a:xfrm>
            <a:off x="2700338" y="1704975"/>
            <a:ext cx="1331912" cy="739775"/>
          </a:xfrm>
          <a:prstGeom prst="rect">
            <a:avLst/>
          </a:prstGeom>
          <a:noFill/>
          <a:ln w="19050" cmpd="dbl">
            <a:solidFill>
              <a:schemeClr val="accent1"/>
            </a:solidFill>
            <a:miter lim="800000"/>
            <a:headEnd/>
            <a:tailEnd/>
          </a:ln>
        </p:spPr>
        <p:txBody>
          <a:bodyPr>
            <a:spAutoFit/>
          </a:bodyPr>
          <a:lstStyle/>
          <a:p>
            <a:pPr algn="ctr"/>
            <a:r>
              <a:rPr lang="zh-CN" altLang="en-US" sz="1400"/>
              <a:t>资产负债表</a:t>
            </a:r>
            <a:endParaRPr lang="en-US" altLang="zh-CN" sz="1400"/>
          </a:p>
          <a:p>
            <a:pPr algn="ctr"/>
            <a:r>
              <a:rPr lang="zh-CN" altLang="en-US" sz="1400"/>
              <a:t>利润表</a:t>
            </a:r>
            <a:endParaRPr lang="en-US" altLang="zh-CN" sz="1400"/>
          </a:p>
          <a:p>
            <a:pPr algn="ctr"/>
            <a:r>
              <a:rPr lang="zh-CN" altLang="en-US" sz="1400"/>
              <a:t>现金流量表</a:t>
            </a:r>
          </a:p>
        </p:txBody>
      </p:sp>
      <p:sp>
        <p:nvSpPr>
          <p:cNvPr id="17418" name="TextBox 16"/>
          <p:cNvSpPr txBox="1">
            <a:spLocks noChangeArrowheads="1"/>
          </p:cNvSpPr>
          <p:nvPr/>
        </p:nvSpPr>
        <p:spPr bwMode="auto">
          <a:xfrm>
            <a:off x="2700338" y="3049588"/>
            <a:ext cx="1331912" cy="1016000"/>
          </a:xfrm>
          <a:prstGeom prst="rect">
            <a:avLst/>
          </a:prstGeom>
          <a:noFill/>
          <a:ln w="19050" cmpd="dbl">
            <a:solidFill>
              <a:schemeClr val="accent1"/>
            </a:solidFill>
            <a:miter lim="800000"/>
            <a:headEnd/>
            <a:tailEnd/>
          </a:ln>
        </p:spPr>
        <p:txBody>
          <a:bodyPr>
            <a:spAutoFit/>
          </a:bodyPr>
          <a:lstStyle/>
          <a:p>
            <a:pPr algn="ctr"/>
            <a:r>
              <a:rPr lang="zh-CN" altLang="en-US" sz="1400"/>
              <a:t>财务状态    </a:t>
            </a:r>
            <a:endParaRPr lang="en-US" altLang="zh-CN" sz="1400"/>
          </a:p>
          <a:p>
            <a:pPr algn="ctr"/>
            <a:r>
              <a:rPr lang="zh-CN" altLang="en-US" sz="1400"/>
              <a:t>经营业绩</a:t>
            </a:r>
            <a:endParaRPr lang="en-US" altLang="zh-CN" sz="1400"/>
          </a:p>
          <a:p>
            <a:pPr algn="ctr"/>
            <a:r>
              <a:rPr lang="zh-CN" altLang="en-US" sz="1400"/>
              <a:t>发展前景</a:t>
            </a:r>
            <a:endParaRPr lang="en-US" altLang="zh-CN" sz="1400"/>
          </a:p>
          <a:p>
            <a:pPr algn="ctr"/>
            <a:r>
              <a:rPr lang="zh-CN" altLang="zh-CN" sz="1600" b="1"/>
              <a:t>…</a:t>
            </a:r>
            <a:endParaRPr lang="zh-CN" altLang="en-US" sz="1600" b="1"/>
          </a:p>
        </p:txBody>
      </p:sp>
      <p:sp>
        <p:nvSpPr>
          <p:cNvPr id="18" name="下箭头 17"/>
          <p:cNvSpPr/>
          <p:nvPr/>
        </p:nvSpPr>
        <p:spPr>
          <a:xfrm>
            <a:off x="1150938" y="2497138"/>
            <a:ext cx="288925" cy="50482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9" name="下箭头 18"/>
          <p:cNvSpPr/>
          <p:nvPr/>
        </p:nvSpPr>
        <p:spPr>
          <a:xfrm rot="5400000">
            <a:off x="2160587" y="1776413"/>
            <a:ext cx="250825" cy="5397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20" name="下箭头 19"/>
          <p:cNvSpPr/>
          <p:nvPr/>
        </p:nvSpPr>
        <p:spPr>
          <a:xfrm rot="5400000">
            <a:off x="2159794" y="3290094"/>
            <a:ext cx="252412" cy="5397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21" name="下箭头 20"/>
          <p:cNvSpPr/>
          <p:nvPr/>
        </p:nvSpPr>
        <p:spPr>
          <a:xfrm>
            <a:off x="3203575" y="2533650"/>
            <a:ext cx="288925" cy="4318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cxnSp>
        <p:nvCxnSpPr>
          <p:cNvPr id="23" name="直接连接符 22"/>
          <p:cNvCxnSpPr/>
          <p:nvPr/>
        </p:nvCxnSpPr>
        <p:spPr>
          <a:xfrm>
            <a:off x="4495800" y="889000"/>
            <a:ext cx="76200" cy="481330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424" name="TextBox 25"/>
          <p:cNvSpPr txBox="1">
            <a:spLocks noChangeArrowheads="1"/>
          </p:cNvSpPr>
          <p:nvPr/>
        </p:nvSpPr>
        <p:spPr bwMode="auto">
          <a:xfrm>
            <a:off x="395288" y="4262438"/>
            <a:ext cx="3960812" cy="1336675"/>
          </a:xfrm>
          <a:prstGeom prst="rect">
            <a:avLst/>
          </a:prstGeom>
          <a:noFill/>
          <a:ln w="9525">
            <a:noFill/>
            <a:miter lim="800000"/>
            <a:headEnd/>
            <a:tailEnd/>
          </a:ln>
        </p:spPr>
        <p:txBody>
          <a:bodyPr>
            <a:spAutoFit/>
          </a:bodyPr>
          <a:lstStyle/>
          <a:p>
            <a:pPr>
              <a:lnSpc>
                <a:spcPts val="2500"/>
              </a:lnSpc>
            </a:pPr>
            <a:r>
              <a:rPr lang="zh-CN" altLang="en-US" sz="1400"/>
              <a:t>       财务报表分析是以企业的财务报表为主要依据，针对性的对企业相关项目及其质量加以分析，了解企业的财务状况、经营业绩情况，为决策者提供依据的分析活动。</a:t>
            </a:r>
          </a:p>
        </p:txBody>
      </p:sp>
      <p:sp>
        <p:nvSpPr>
          <p:cNvPr id="17425" name="TextBox 26"/>
          <p:cNvSpPr txBox="1">
            <a:spLocks noChangeArrowheads="1"/>
          </p:cNvSpPr>
          <p:nvPr/>
        </p:nvSpPr>
        <p:spPr bwMode="auto">
          <a:xfrm>
            <a:off x="4967288" y="1165225"/>
            <a:ext cx="2844800" cy="369888"/>
          </a:xfrm>
          <a:prstGeom prst="rect">
            <a:avLst/>
          </a:prstGeom>
          <a:noFill/>
          <a:ln w="9525">
            <a:noFill/>
            <a:miter lim="800000"/>
            <a:headEnd/>
            <a:tailEnd/>
          </a:ln>
        </p:spPr>
        <p:txBody>
          <a:bodyPr>
            <a:spAutoFit/>
          </a:bodyPr>
          <a:lstStyle/>
          <a:p>
            <a:r>
              <a:rPr lang="zh-CN" altLang="en-US">
                <a:solidFill>
                  <a:srgbClr val="FF0000"/>
                </a:solidFill>
              </a:rPr>
              <a:t>财务报表分析有什么作用？</a:t>
            </a:r>
          </a:p>
        </p:txBody>
      </p:sp>
      <p:sp>
        <p:nvSpPr>
          <p:cNvPr id="17426" name="TextBox 27"/>
          <p:cNvSpPr txBox="1">
            <a:spLocks noChangeArrowheads="1"/>
          </p:cNvSpPr>
          <p:nvPr/>
        </p:nvSpPr>
        <p:spPr bwMode="auto">
          <a:xfrm>
            <a:off x="4932363" y="1812925"/>
            <a:ext cx="3635375" cy="808038"/>
          </a:xfrm>
          <a:prstGeom prst="rect">
            <a:avLst/>
          </a:prstGeom>
          <a:noFill/>
          <a:ln w="9525">
            <a:noFill/>
            <a:miter lim="800000"/>
            <a:headEnd/>
            <a:tailEnd/>
          </a:ln>
        </p:spPr>
        <p:txBody>
          <a:bodyPr>
            <a:spAutoFit/>
          </a:bodyPr>
          <a:lstStyle/>
          <a:p>
            <a:pPr>
              <a:lnSpc>
                <a:spcPts val="3000"/>
              </a:lnSpc>
            </a:pPr>
            <a:r>
              <a:rPr lang="en-US" altLang="zh-CN" sz="1400"/>
              <a:t>1</a:t>
            </a:r>
            <a:r>
              <a:rPr lang="zh-CN" altLang="en-US" sz="1400"/>
              <a:t>、财务报表分析可以为投资者和债权人进行投资和信贷决策提供有用的信息。</a:t>
            </a:r>
          </a:p>
        </p:txBody>
      </p:sp>
      <p:sp>
        <p:nvSpPr>
          <p:cNvPr id="17427" name="TextBox 28"/>
          <p:cNvSpPr txBox="1">
            <a:spLocks noChangeArrowheads="1"/>
          </p:cNvSpPr>
          <p:nvPr/>
        </p:nvSpPr>
        <p:spPr bwMode="auto">
          <a:xfrm>
            <a:off x="4932363" y="3054350"/>
            <a:ext cx="3635375" cy="808038"/>
          </a:xfrm>
          <a:prstGeom prst="rect">
            <a:avLst/>
          </a:prstGeom>
          <a:noFill/>
          <a:ln w="9525">
            <a:noFill/>
            <a:miter lim="800000"/>
            <a:headEnd/>
            <a:tailEnd/>
          </a:ln>
        </p:spPr>
        <p:txBody>
          <a:bodyPr>
            <a:spAutoFit/>
          </a:bodyPr>
          <a:lstStyle/>
          <a:p>
            <a:pPr>
              <a:lnSpc>
                <a:spcPts val="3000"/>
              </a:lnSpc>
            </a:pPr>
            <a:r>
              <a:rPr lang="en-US" altLang="zh-CN" sz="1400"/>
              <a:t>2</a:t>
            </a:r>
            <a:r>
              <a:rPr lang="zh-CN" altLang="en-US" sz="1400"/>
              <a:t>、财务报表分析可以为企业管理者进行经营决策提供有用的信息。</a:t>
            </a:r>
          </a:p>
        </p:txBody>
      </p:sp>
      <p:sp>
        <p:nvSpPr>
          <p:cNvPr id="17428" name="TextBox 29"/>
          <p:cNvSpPr txBox="1">
            <a:spLocks noChangeArrowheads="1"/>
          </p:cNvSpPr>
          <p:nvPr/>
        </p:nvSpPr>
        <p:spPr bwMode="auto">
          <a:xfrm>
            <a:off x="4932363" y="4156075"/>
            <a:ext cx="3635375" cy="862013"/>
          </a:xfrm>
          <a:prstGeom prst="rect">
            <a:avLst/>
          </a:prstGeom>
          <a:noFill/>
          <a:ln w="9525">
            <a:noFill/>
            <a:miter lim="800000"/>
            <a:headEnd/>
            <a:tailEnd/>
          </a:ln>
        </p:spPr>
        <p:txBody>
          <a:bodyPr>
            <a:spAutoFit/>
          </a:bodyPr>
          <a:lstStyle/>
          <a:p>
            <a:pPr>
              <a:lnSpc>
                <a:spcPts val="3000"/>
              </a:lnSpc>
            </a:pPr>
            <a:r>
              <a:rPr lang="en-US" altLang="zh-CN" sz="1400"/>
              <a:t>3</a:t>
            </a:r>
            <a:r>
              <a:rPr lang="zh-CN" altLang="en-US" sz="1400"/>
              <a:t>、财务报表分析可以为投资者评价企业管理层受托责任的履行情况提供重要信息。</a:t>
            </a:r>
          </a:p>
        </p:txBody>
      </p:sp>
      <p:sp>
        <p:nvSpPr>
          <p:cNvPr id="31" name="灯片编号占位符 4"/>
          <p:cNvSpPr>
            <a:spLocks noGrp="1"/>
          </p:cNvSpPr>
          <p:nvPr>
            <p:ph type="sldNum" sz="quarter" idx="12"/>
          </p:nvPr>
        </p:nvSpPr>
        <p:spPr/>
        <p:txBody>
          <a:bodyPr/>
          <a:lstStyle/>
          <a:p>
            <a:pPr>
              <a:defRPr/>
            </a:pPr>
            <a:fld id="{2D775965-A9B7-484A-A284-F92999898AA6}" type="slidenum">
              <a:rPr lang="zh-CN" altLang="en-US" smtClean="0">
                <a:latin typeface="Arial" charset="0"/>
              </a:rPr>
              <a:pPr>
                <a:defRPr/>
              </a:pPr>
              <a:t>4</a:t>
            </a:fld>
            <a:endParaRPr lang="zh-CN" altLang="en-US" sz="1800" dirty="0" smtClean="0">
              <a:solidFill>
                <a:schemeClr val="tx1"/>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diamond(in)">
                                      <p:cBhvr>
                                        <p:cTn id="7" dur="2000"/>
                                        <p:tgtEl>
                                          <p:spTgt spid="174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7415"/>
                                        </p:tgtEl>
                                        <p:attrNameLst>
                                          <p:attrName>style.visibility</p:attrName>
                                        </p:attrNameLst>
                                      </p:cBhvr>
                                      <p:to>
                                        <p:strVal val="visible"/>
                                      </p:to>
                                    </p:set>
                                    <p:anim calcmode="lin" valueType="num">
                                      <p:cBhvr additive="base">
                                        <p:cTn id="12" dur="1000" fill="hold"/>
                                        <p:tgtEl>
                                          <p:spTgt spid="17415"/>
                                        </p:tgtEl>
                                        <p:attrNameLst>
                                          <p:attrName>ppt_x</p:attrName>
                                        </p:attrNameLst>
                                      </p:cBhvr>
                                      <p:tavLst>
                                        <p:tav tm="0">
                                          <p:val>
                                            <p:strVal val="#ppt_x"/>
                                          </p:val>
                                        </p:tav>
                                        <p:tav tm="100000">
                                          <p:val>
                                            <p:strVal val="#ppt_x"/>
                                          </p:val>
                                        </p:tav>
                                      </p:tavLst>
                                    </p:anim>
                                    <p:anim calcmode="lin" valueType="num">
                                      <p:cBhvr additive="base">
                                        <p:cTn id="13" dur="1000" fill="hold"/>
                                        <p:tgtEl>
                                          <p:spTgt spid="17415"/>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1000" fill="hold"/>
                                        <p:tgtEl>
                                          <p:spTgt spid="18"/>
                                        </p:tgtEl>
                                        <p:attrNameLst>
                                          <p:attrName>ppt_x</p:attrName>
                                        </p:attrNameLst>
                                      </p:cBhvr>
                                      <p:tavLst>
                                        <p:tav tm="0">
                                          <p:val>
                                            <p:strVal val="#ppt_x"/>
                                          </p:val>
                                        </p:tav>
                                        <p:tav tm="100000">
                                          <p:val>
                                            <p:strVal val="#ppt_x"/>
                                          </p:val>
                                        </p:tav>
                                      </p:tavLst>
                                    </p:anim>
                                    <p:anim calcmode="lin" valueType="num">
                                      <p:cBhvr additive="base">
                                        <p:cTn id="19" dur="1000" fill="hold"/>
                                        <p:tgtEl>
                                          <p:spTgt spid="18"/>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 presetClass="entr" presetSubtype="1" fill="hold" grpId="0" nodeType="afterEffect">
                                  <p:stCondLst>
                                    <p:cond delay="0"/>
                                  </p:stCondLst>
                                  <p:childTnLst>
                                    <p:set>
                                      <p:cBhvr>
                                        <p:cTn id="22" dur="1" fill="hold">
                                          <p:stCondLst>
                                            <p:cond delay="0"/>
                                          </p:stCondLst>
                                        </p:cTn>
                                        <p:tgtEl>
                                          <p:spTgt spid="17416"/>
                                        </p:tgtEl>
                                        <p:attrNameLst>
                                          <p:attrName>style.visibility</p:attrName>
                                        </p:attrNameLst>
                                      </p:cBhvr>
                                      <p:to>
                                        <p:strVal val="visible"/>
                                      </p:to>
                                    </p:set>
                                    <p:anim calcmode="lin" valueType="num">
                                      <p:cBhvr additive="base">
                                        <p:cTn id="23" dur="1000" fill="hold"/>
                                        <p:tgtEl>
                                          <p:spTgt spid="17416"/>
                                        </p:tgtEl>
                                        <p:attrNameLst>
                                          <p:attrName>ppt_x</p:attrName>
                                        </p:attrNameLst>
                                      </p:cBhvr>
                                      <p:tavLst>
                                        <p:tav tm="0">
                                          <p:val>
                                            <p:strVal val="#ppt_x"/>
                                          </p:val>
                                        </p:tav>
                                        <p:tav tm="100000">
                                          <p:val>
                                            <p:strVal val="#ppt_x"/>
                                          </p:val>
                                        </p:tav>
                                      </p:tavLst>
                                    </p:anim>
                                    <p:anim calcmode="lin" valueType="num">
                                      <p:cBhvr additive="base">
                                        <p:cTn id="24" dur="1000" fill="hold"/>
                                        <p:tgtEl>
                                          <p:spTgt spid="1741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7417"/>
                                        </p:tgtEl>
                                        <p:attrNameLst>
                                          <p:attrName>style.visibility</p:attrName>
                                        </p:attrNameLst>
                                      </p:cBhvr>
                                      <p:to>
                                        <p:strVal val="visible"/>
                                      </p:to>
                                    </p:set>
                                    <p:anim calcmode="lin" valueType="num">
                                      <p:cBhvr additive="base">
                                        <p:cTn id="29" dur="1000" fill="hold"/>
                                        <p:tgtEl>
                                          <p:spTgt spid="17417"/>
                                        </p:tgtEl>
                                        <p:attrNameLst>
                                          <p:attrName>ppt_x</p:attrName>
                                        </p:attrNameLst>
                                      </p:cBhvr>
                                      <p:tavLst>
                                        <p:tav tm="0">
                                          <p:val>
                                            <p:strVal val="#ppt_x"/>
                                          </p:val>
                                        </p:tav>
                                        <p:tav tm="100000">
                                          <p:val>
                                            <p:strVal val="#ppt_x"/>
                                          </p:val>
                                        </p:tav>
                                      </p:tavLst>
                                    </p:anim>
                                    <p:anim calcmode="lin" valueType="num">
                                      <p:cBhvr additive="base">
                                        <p:cTn id="30" dur="1000" fill="hold"/>
                                        <p:tgtEl>
                                          <p:spTgt spid="17417"/>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2" presetClass="entr" presetSubtype="1"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1000" fill="hold"/>
                                        <p:tgtEl>
                                          <p:spTgt spid="19"/>
                                        </p:tgtEl>
                                        <p:attrNameLst>
                                          <p:attrName>ppt_x</p:attrName>
                                        </p:attrNameLst>
                                      </p:cBhvr>
                                      <p:tavLst>
                                        <p:tav tm="0">
                                          <p:val>
                                            <p:strVal val="#ppt_x"/>
                                          </p:val>
                                        </p:tav>
                                        <p:tav tm="100000">
                                          <p:val>
                                            <p:strVal val="#ppt_x"/>
                                          </p:val>
                                        </p:tav>
                                      </p:tavLst>
                                    </p:anim>
                                    <p:anim calcmode="lin" valueType="num">
                                      <p:cBhvr additive="base">
                                        <p:cTn id="35" dur="10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1000" fill="hold"/>
                                        <p:tgtEl>
                                          <p:spTgt spid="21"/>
                                        </p:tgtEl>
                                        <p:attrNameLst>
                                          <p:attrName>ppt_x</p:attrName>
                                        </p:attrNameLst>
                                      </p:cBhvr>
                                      <p:tavLst>
                                        <p:tav tm="0">
                                          <p:val>
                                            <p:strVal val="#ppt_x"/>
                                          </p:val>
                                        </p:tav>
                                        <p:tav tm="100000">
                                          <p:val>
                                            <p:strVal val="#ppt_x"/>
                                          </p:val>
                                        </p:tav>
                                      </p:tavLst>
                                    </p:anim>
                                    <p:anim calcmode="lin" valueType="num">
                                      <p:cBhvr additive="base">
                                        <p:cTn id="41" dur="10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1000"/>
                            </p:stCondLst>
                            <p:childTnLst>
                              <p:par>
                                <p:cTn id="43" presetID="2" presetClass="entr" presetSubtype="1" fill="hold" grpId="0" nodeType="afterEffect">
                                  <p:stCondLst>
                                    <p:cond delay="0"/>
                                  </p:stCondLst>
                                  <p:childTnLst>
                                    <p:set>
                                      <p:cBhvr>
                                        <p:cTn id="44" dur="1" fill="hold">
                                          <p:stCondLst>
                                            <p:cond delay="0"/>
                                          </p:stCondLst>
                                        </p:cTn>
                                        <p:tgtEl>
                                          <p:spTgt spid="17418"/>
                                        </p:tgtEl>
                                        <p:attrNameLst>
                                          <p:attrName>style.visibility</p:attrName>
                                        </p:attrNameLst>
                                      </p:cBhvr>
                                      <p:to>
                                        <p:strVal val="visible"/>
                                      </p:to>
                                    </p:set>
                                    <p:anim calcmode="lin" valueType="num">
                                      <p:cBhvr additive="base">
                                        <p:cTn id="45" dur="1000" fill="hold"/>
                                        <p:tgtEl>
                                          <p:spTgt spid="17418"/>
                                        </p:tgtEl>
                                        <p:attrNameLst>
                                          <p:attrName>ppt_x</p:attrName>
                                        </p:attrNameLst>
                                      </p:cBhvr>
                                      <p:tavLst>
                                        <p:tav tm="0">
                                          <p:val>
                                            <p:strVal val="#ppt_x"/>
                                          </p:val>
                                        </p:tav>
                                        <p:tav tm="100000">
                                          <p:val>
                                            <p:strVal val="#ppt_x"/>
                                          </p:val>
                                        </p:tav>
                                      </p:tavLst>
                                    </p:anim>
                                    <p:anim calcmode="lin" valueType="num">
                                      <p:cBhvr additive="base">
                                        <p:cTn id="46" dur="1000" fill="hold"/>
                                        <p:tgtEl>
                                          <p:spTgt spid="17418"/>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1000" fill="hold"/>
                                        <p:tgtEl>
                                          <p:spTgt spid="20"/>
                                        </p:tgtEl>
                                        <p:attrNameLst>
                                          <p:attrName>ppt_x</p:attrName>
                                        </p:attrNameLst>
                                      </p:cBhvr>
                                      <p:tavLst>
                                        <p:tav tm="0">
                                          <p:val>
                                            <p:strVal val="#ppt_x"/>
                                          </p:val>
                                        </p:tav>
                                        <p:tav tm="100000">
                                          <p:val>
                                            <p:strVal val="#ppt_x"/>
                                          </p:val>
                                        </p:tav>
                                      </p:tavLst>
                                    </p:anim>
                                    <p:anim calcmode="lin" valueType="num">
                                      <p:cBhvr additive="base">
                                        <p:cTn id="52"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17424"/>
                                        </p:tgtEl>
                                        <p:attrNameLst>
                                          <p:attrName>style.visibility</p:attrName>
                                        </p:attrNameLst>
                                      </p:cBhvr>
                                      <p:to>
                                        <p:strVal val="visible"/>
                                      </p:to>
                                    </p:set>
                                    <p:animEffect transition="in" filter="wipe(down)">
                                      <p:cBhvr>
                                        <p:cTn id="57" dur="580">
                                          <p:stCondLst>
                                            <p:cond delay="0"/>
                                          </p:stCondLst>
                                        </p:cTn>
                                        <p:tgtEl>
                                          <p:spTgt spid="17424"/>
                                        </p:tgtEl>
                                      </p:cBhvr>
                                    </p:animEffect>
                                    <p:anim calcmode="lin" valueType="num">
                                      <p:cBhvr>
                                        <p:cTn id="58" dur="1822" tmFilter="0,0; 0.14,0.36; 0.43,0.73; 0.71,0.91; 1.0,1.0">
                                          <p:stCondLst>
                                            <p:cond delay="0"/>
                                          </p:stCondLst>
                                        </p:cTn>
                                        <p:tgtEl>
                                          <p:spTgt spid="17424"/>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7424"/>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7424"/>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7424"/>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7424"/>
                                        </p:tgtEl>
                                        <p:attrNameLst>
                                          <p:attrName>ppt_y</p:attrName>
                                        </p:attrNameLst>
                                      </p:cBhvr>
                                      <p:tavLst>
                                        <p:tav tm="0" fmla="#ppt_y-sin(pi*$)/81">
                                          <p:val>
                                            <p:fltVal val="0"/>
                                          </p:val>
                                        </p:tav>
                                        <p:tav tm="100000">
                                          <p:val>
                                            <p:fltVal val="1"/>
                                          </p:val>
                                        </p:tav>
                                      </p:tavLst>
                                    </p:anim>
                                    <p:animScale>
                                      <p:cBhvr>
                                        <p:cTn id="63" dur="26">
                                          <p:stCondLst>
                                            <p:cond delay="650"/>
                                          </p:stCondLst>
                                        </p:cTn>
                                        <p:tgtEl>
                                          <p:spTgt spid="17424"/>
                                        </p:tgtEl>
                                      </p:cBhvr>
                                      <p:to x="100000" y="60000"/>
                                    </p:animScale>
                                    <p:animScale>
                                      <p:cBhvr>
                                        <p:cTn id="64" dur="166" decel="50000">
                                          <p:stCondLst>
                                            <p:cond delay="676"/>
                                          </p:stCondLst>
                                        </p:cTn>
                                        <p:tgtEl>
                                          <p:spTgt spid="17424"/>
                                        </p:tgtEl>
                                      </p:cBhvr>
                                      <p:to x="100000" y="100000"/>
                                    </p:animScale>
                                    <p:animScale>
                                      <p:cBhvr>
                                        <p:cTn id="65" dur="26">
                                          <p:stCondLst>
                                            <p:cond delay="1312"/>
                                          </p:stCondLst>
                                        </p:cTn>
                                        <p:tgtEl>
                                          <p:spTgt spid="17424"/>
                                        </p:tgtEl>
                                      </p:cBhvr>
                                      <p:to x="100000" y="80000"/>
                                    </p:animScale>
                                    <p:animScale>
                                      <p:cBhvr>
                                        <p:cTn id="66" dur="166" decel="50000">
                                          <p:stCondLst>
                                            <p:cond delay="1338"/>
                                          </p:stCondLst>
                                        </p:cTn>
                                        <p:tgtEl>
                                          <p:spTgt spid="17424"/>
                                        </p:tgtEl>
                                      </p:cBhvr>
                                      <p:to x="100000" y="100000"/>
                                    </p:animScale>
                                    <p:animScale>
                                      <p:cBhvr>
                                        <p:cTn id="67" dur="26">
                                          <p:stCondLst>
                                            <p:cond delay="1642"/>
                                          </p:stCondLst>
                                        </p:cTn>
                                        <p:tgtEl>
                                          <p:spTgt spid="17424"/>
                                        </p:tgtEl>
                                      </p:cBhvr>
                                      <p:to x="100000" y="90000"/>
                                    </p:animScale>
                                    <p:animScale>
                                      <p:cBhvr>
                                        <p:cTn id="68" dur="166" decel="50000">
                                          <p:stCondLst>
                                            <p:cond delay="1668"/>
                                          </p:stCondLst>
                                        </p:cTn>
                                        <p:tgtEl>
                                          <p:spTgt spid="17424"/>
                                        </p:tgtEl>
                                      </p:cBhvr>
                                      <p:to x="100000" y="100000"/>
                                    </p:animScale>
                                    <p:animScale>
                                      <p:cBhvr>
                                        <p:cTn id="69" dur="26">
                                          <p:stCondLst>
                                            <p:cond delay="1808"/>
                                          </p:stCondLst>
                                        </p:cTn>
                                        <p:tgtEl>
                                          <p:spTgt spid="17424"/>
                                        </p:tgtEl>
                                      </p:cBhvr>
                                      <p:to x="100000" y="95000"/>
                                    </p:animScale>
                                    <p:animScale>
                                      <p:cBhvr>
                                        <p:cTn id="70" dur="166" decel="50000">
                                          <p:stCondLst>
                                            <p:cond delay="1834"/>
                                          </p:stCondLst>
                                        </p:cTn>
                                        <p:tgtEl>
                                          <p:spTgt spid="17424"/>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8" presetClass="entr" presetSubtype="16" fill="hold" grpId="0" nodeType="clickEffect">
                                  <p:stCondLst>
                                    <p:cond delay="0"/>
                                  </p:stCondLst>
                                  <p:childTnLst>
                                    <p:set>
                                      <p:cBhvr>
                                        <p:cTn id="78" dur="1" fill="hold">
                                          <p:stCondLst>
                                            <p:cond delay="0"/>
                                          </p:stCondLst>
                                        </p:cTn>
                                        <p:tgtEl>
                                          <p:spTgt spid="17425"/>
                                        </p:tgtEl>
                                        <p:attrNameLst>
                                          <p:attrName>style.visibility</p:attrName>
                                        </p:attrNameLst>
                                      </p:cBhvr>
                                      <p:to>
                                        <p:strVal val="visible"/>
                                      </p:to>
                                    </p:set>
                                    <p:animEffect transition="in" filter="diamond(in)">
                                      <p:cBhvr>
                                        <p:cTn id="79" dur="2000"/>
                                        <p:tgtEl>
                                          <p:spTgt spid="17425"/>
                                        </p:tgtEl>
                                      </p:cBhvr>
                                    </p:animEffect>
                                  </p:childTnLst>
                                </p:cTn>
                              </p:par>
                            </p:childTnLst>
                          </p:cTn>
                        </p:par>
                      </p:childTnLst>
                    </p:cTn>
                  </p:par>
                  <p:par>
                    <p:cTn id="80" fill="hold">
                      <p:stCondLst>
                        <p:cond delay="indefinite"/>
                      </p:stCondLst>
                      <p:childTnLst>
                        <p:par>
                          <p:cTn id="81" fill="hold">
                            <p:stCondLst>
                              <p:cond delay="0"/>
                            </p:stCondLst>
                            <p:childTnLst>
                              <p:par>
                                <p:cTn id="82" presetID="21" presetClass="entr" presetSubtype="4" fill="hold" grpId="0" nodeType="clickEffect">
                                  <p:stCondLst>
                                    <p:cond delay="0"/>
                                  </p:stCondLst>
                                  <p:childTnLst>
                                    <p:set>
                                      <p:cBhvr>
                                        <p:cTn id="83" dur="1" fill="hold">
                                          <p:stCondLst>
                                            <p:cond delay="0"/>
                                          </p:stCondLst>
                                        </p:cTn>
                                        <p:tgtEl>
                                          <p:spTgt spid="17426"/>
                                        </p:tgtEl>
                                        <p:attrNameLst>
                                          <p:attrName>style.visibility</p:attrName>
                                        </p:attrNameLst>
                                      </p:cBhvr>
                                      <p:to>
                                        <p:strVal val="visible"/>
                                      </p:to>
                                    </p:set>
                                    <p:animEffect transition="in" filter="wheel(4)">
                                      <p:cBhvr>
                                        <p:cTn id="84" dur="2000"/>
                                        <p:tgtEl>
                                          <p:spTgt spid="17426"/>
                                        </p:tgtEl>
                                      </p:cBhvr>
                                    </p:animEffect>
                                  </p:childTnLst>
                                </p:cTn>
                              </p:par>
                            </p:childTnLst>
                          </p:cTn>
                        </p:par>
                        <p:par>
                          <p:cTn id="85" fill="hold">
                            <p:stCondLst>
                              <p:cond delay="2000"/>
                            </p:stCondLst>
                            <p:childTnLst>
                              <p:par>
                                <p:cTn id="86" presetID="21" presetClass="entr" presetSubtype="4" fill="hold" grpId="0" nodeType="afterEffect">
                                  <p:stCondLst>
                                    <p:cond delay="0"/>
                                  </p:stCondLst>
                                  <p:childTnLst>
                                    <p:set>
                                      <p:cBhvr>
                                        <p:cTn id="87" dur="1" fill="hold">
                                          <p:stCondLst>
                                            <p:cond delay="0"/>
                                          </p:stCondLst>
                                        </p:cTn>
                                        <p:tgtEl>
                                          <p:spTgt spid="17427"/>
                                        </p:tgtEl>
                                        <p:attrNameLst>
                                          <p:attrName>style.visibility</p:attrName>
                                        </p:attrNameLst>
                                      </p:cBhvr>
                                      <p:to>
                                        <p:strVal val="visible"/>
                                      </p:to>
                                    </p:set>
                                    <p:animEffect transition="in" filter="wheel(4)">
                                      <p:cBhvr>
                                        <p:cTn id="88" dur="2000"/>
                                        <p:tgtEl>
                                          <p:spTgt spid="17427"/>
                                        </p:tgtEl>
                                      </p:cBhvr>
                                    </p:animEffect>
                                  </p:childTnLst>
                                </p:cTn>
                              </p:par>
                            </p:childTnLst>
                          </p:cTn>
                        </p:par>
                        <p:par>
                          <p:cTn id="89" fill="hold">
                            <p:stCondLst>
                              <p:cond delay="4000"/>
                            </p:stCondLst>
                            <p:childTnLst>
                              <p:par>
                                <p:cTn id="90" presetID="21" presetClass="entr" presetSubtype="4" fill="hold" grpId="0" nodeType="afterEffect">
                                  <p:stCondLst>
                                    <p:cond delay="0"/>
                                  </p:stCondLst>
                                  <p:childTnLst>
                                    <p:set>
                                      <p:cBhvr>
                                        <p:cTn id="91" dur="1" fill="hold">
                                          <p:stCondLst>
                                            <p:cond delay="0"/>
                                          </p:stCondLst>
                                        </p:cTn>
                                        <p:tgtEl>
                                          <p:spTgt spid="17428"/>
                                        </p:tgtEl>
                                        <p:attrNameLst>
                                          <p:attrName>style.visibility</p:attrName>
                                        </p:attrNameLst>
                                      </p:cBhvr>
                                      <p:to>
                                        <p:strVal val="visible"/>
                                      </p:to>
                                    </p:set>
                                    <p:animEffect transition="in" filter="wheel(4)">
                                      <p:cBhvr>
                                        <p:cTn id="92" dur="2000"/>
                                        <p:tgtEl>
                                          <p:spTgt spid="1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P spid="17415" grpId="0" animBg="1"/>
      <p:bldP spid="17416" grpId="0" animBg="1"/>
      <p:bldP spid="17417" grpId="0" animBg="1"/>
      <p:bldP spid="17418" grpId="0" animBg="1"/>
      <p:bldP spid="18" grpId="0" animBg="1"/>
      <p:bldP spid="19" grpId="0" animBg="1"/>
      <p:bldP spid="20" grpId="0" animBg="1"/>
      <p:bldP spid="21" grpId="0" animBg="1"/>
      <p:bldP spid="17424" grpId="0"/>
      <p:bldP spid="17425" grpId="0"/>
      <p:bldP spid="17426" grpId="0"/>
      <p:bldP spid="17427" grpId="0"/>
      <p:bldP spid="174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2"/>
          </p:nvPr>
        </p:nvSpPr>
        <p:spPr/>
        <p:txBody>
          <a:bodyPr/>
          <a:lstStyle/>
          <a:p>
            <a:pPr>
              <a:defRPr/>
            </a:pPr>
            <a:fld id="{3B7F00C6-1258-42AB-B89F-B8A443FAF924}" type="slidenum">
              <a:rPr lang="zh-CN" altLang="en-US" smtClean="0">
                <a:latin typeface="Arial" charset="0"/>
              </a:rPr>
              <a:pPr>
                <a:defRPr/>
              </a:pPr>
              <a:t>5</a:t>
            </a:fld>
            <a:endParaRPr lang="zh-CN" altLang="en-US" sz="1800" dirty="0" smtClean="0">
              <a:solidFill>
                <a:schemeClr val="tx1"/>
              </a:solidFill>
              <a:latin typeface="Arial" charset="0"/>
              <a:ea typeface="宋体" pitchFamily="2" charset="-122"/>
            </a:endParaRPr>
          </a:p>
        </p:txBody>
      </p:sp>
      <p:pic>
        <p:nvPicPr>
          <p:cNvPr id="18435"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18436" name="TextBox 3"/>
          <p:cNvSpPr>
            <a:spLocks noChangeArrowheads="1"/>
          </p:cNvSpPr>
          <p:nvPr/>
        </p:nvSpPr>
        <p:spPr bwMode="auto">
          <a:xfrm>
            <a:off x="611188" y="552450"/>
            <a:ext cx="172878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基本方法</a:t>
            </a:r>
            <a:endParaRPr lang="zh-CN" altLang="en-US">
              <a:ea typeface="宋体" pitchFamily="2" charset="-122"/>
            </a:endParaRPr>
          </a:p>
        </p:txBody>
      </p:sp>
      <p:sp>
        <p:nvSpPr>
          <p:cNvPr id="18437"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18438"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grpSp>
        <p:nvGrpSpPr>
          <p:cNvPr id="2" name="组合 88"/>
          <p:cNvGrpSpPr>
            <a:grpSpLocks/>
          </p:cNvGrpSpPr>
          <p:nvPr/>
        </p:nvGrpSpPr>
        <p:grpSpPr bwMode="auto">
          <a:xfrm>
            <a:off x="1042988" y="1430338"/>
            <a:ext cx="3384550" cy="3348037"/>
            <a:chOff x="466725" y="877888"/>
            <a:chExt cx="3384550" cy="3348037"/>
          </a:xfrm>
        </p:grpSpPr>
        <p:sp>
          <p:nvSpPr>
            <p:cNvPr id="18455" name="立方体 82"/>
            <p:cNvSpPr>
              <a:spLocks noChangeArrowheads="1"/>
            </p:cNvSpPr>
            <p:nvPr/>
          </p:nvSpPr>
          <p:spPr bwMode="auto">
            <a:xfrm>
              <a:off x="1908175" y="2497138"/>
              <a:ext cx="925513" cy="865187"/>
            </a:xfrm>
            <a:prstGeom prst="cube">
              <a:avLst>
                <a:gd name="adj" fmla="val 25000"/>
              </a:avLst>
            </a:prstGeom>
            <a:solidFill>
              <a:srgbClr val="AFCAEB"/>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56" name="立方体 83"/>
            <p:cNvSpPr>
              <a:spLocks noChangeArrowheads="1"/>
            </p:cNvSpPr>
            <p:nvPr/>
          </p:nvSpPr>
          <p:spPr bwMode="auto">
            <a:xfrm>
              <a:off x="1609725" y="2800350"/>
              <a:ext cx="925513" cy="863600"/>
            </a:xfrm>
            <a:prstGeom prst="cube">
              <a:avLst>
                <a:gd name="adj" fmla="val 25000"/>
              </a:avLst>
            </a:prstGeom>
            <a:solidFill>
              <a:srgbClr val="AFCAEB"/>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57" name="立方体 84"/>
            <p:cNvSpPr>
              <a:spLocks noChangeArrowheads="1"/>
            </p:cNvSpPr>
            <p:nvPr/>
          </p:nvSpPr>
          <p:spPr bwMode="auto">
            <a:xfrm>
              <a:off x="1727200" y="2039938"/>
              <a:ext cx="927100" cy="863600"/>
            </a:xfrm>
            <a:prstGeom prst="cube">
              <a:avLst>
                <a:gd name="adj" fmla="val 25000"/>
              </a:avLst>
            </a:prstGeom>
            <a:solidFill>
              <a:srgbClr val="AFCAEB"/>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58" name="立方体 96"/>
            <p:cNvSpPr>
              <a:spLocks noChangeArrowheads="1"/>
            </p:cNvSpPr>
            <p:nvPr/>
          </p:nvSpPr>
          <p:spPr bwMode="auto">
            <a:xfrm>
              <a:off x="466725" y="2422525"/>
              <a:ext cx="3384550" cy="636588"/>
            </a:xfrm>
            <a:prstGeom prst="cube">
              <a:avLst>
                <a:gd name="adj" fmla="val 25000"/>
              </a:avLst>
            </a:prstGeom>
            <a:solidFill>
              <a:srgbClr val="E034E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59" name="立方体 85"/>
            <p:cNvSpPr>
              <a:spLocks noChangeArrowheads="1"/>
            </p:cNvSpPr>
            <p:nvPr/>
          </p:nvSpPr>
          <p:spPr bwMode="auto">
            <a:xfrm>
              <a:off x="1304925" y="3059113"/>
              <a:ext cx="925513" cy="863600"/>
            </a:xfrm>
            <a:prstGeom prst="cube">
              <a:avLst>
                <a:gd name="adj" fmla="val 25000"/>
              </a:avLst>
            </a:prstGeom>
            <a:solidFill>
              <a:srgbClr val="AFCAEB"/>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60" name="立方体 86"/>
            <p:cNvSpPr>
              <a:spLocks noChangeArrowheads="1"/>
            </p:cNvSpPr>
            <p:nvPr/>
          </p:nvSpPr>
          <p:spPr bwMode="auto">
            <a:xfrm>
              <a:off x="993775" y="3362325"/>
              <a:ext cx="925513" cy="863600"/>
            </a:xfrm>
            <a:prstGeom prst="cube">
              <a:avLst>
                <a:gd name="adj" fmla="val 25000"/>
              </a:avLst>
            </a:prstGeom>
            <a:solidFill>
              <a:srgbClr val="AFCAEB"/>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61" name="立方体 87"/>
            <p:cNvSpPr>
              <a:spLocks noChangeArrowheads="1"/>
            </p:cNvSpPr>
            <p:nvPr/>
          </p:nvSpPr>
          <p:spPr bwMode="auto">
            <a:xfrm>
              <a:off x="981075" y="2738438"/>
              <a:ext cx="927100" cy="863600"/>
            </a:xfrm>
            <a:prstGeom prst="cube">
              <a:avLst>
                <a:gd name="adj" fmla="val 25000"/>
              </a:avLst>
            </a:prstGeom>
            <a:solidFill>
              <a:srgbClr val="AFCAEB"/>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nvGrpSpPr>
            <p:cNvPr id="18462" name="Group 37"/>
            <p:cNvGrpSpPr>
              <a:grpSpLocks/>
            </p:cNvGrpSpPr>
            <p:nvPr/>
          </p:nvGrpSpPr>
          <p:grpSpPr bwMode="auto">
            <a:xfrm>
              <a:off x="900113" y="877888"/>
              <a:ext cx="1827212" cy="2185987"/>
              <a:chOff x="0" y="0"/>
              <a:chExt cx="1827787" cy="2186161"/>
            </a:xfrm>
          </p:grpSpPr>
          <p:sp>
            <p:nvSpPr>
              <p:cNvPr id="18466" name="立方体 90"/>
              <p:cNvSpPr>
                <a:spLocks noChangeArrowheads="1"/>
              </p:cNvSpPr>
              <p:nvPr/>
            </p:nvSpPr>
            <p:spPr bwMode="auto">
              <a:xfrm>
                <a:off x="901970" y="457969"/>
                <a:ext cx="925817" cy="864096"/>
              </a:xfrm>
              <a:prstGeom prst="cube">
                <a:avLst>
                  <a:gd name="adj" fmla="val 25000"/>
                </a:avLst>
              </a:prstGeom>
              <a:solidFill>
                <a:srgbClr val="538CD5"/>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67" name="立方体 91"/>
              <p:cNvSpPr>
                <a:spLocks noChangeArrowheads="1"/>
              </p:cNvSpPr>
              <p:nvPr/>
            </p:nvSpPr>
            <p:spPr bwMode="auto">
              <a:xfrm>
                <a:off x="603802" y="760859"/>
                <a:ext cx="925817" cy="864096"/>
              </a:xfrm>
              <a:prstGeom prst="cube">
                <a:avLst>
                  <a:gd name="adj" fmla="val 25000"/>
                </a:avLst>
              </a:prstGeom>
              <a:solidFill>
                <a:srgbClr val="538CD5"/>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68" name="立方体 92"/>
              <p:cNvSpPr>
                <a:spLocks noChangeArrowheads="1"/>
              </p:cNvSpPr>
              <p:nvPr/>
            </p:nvSpPr>
            <p:spPr bwMode="auto">
              <a:xfrm>
                <a:off x="721865" y="0"/>
                <a:ext cx="925817" cy="864096"/>
              </a:xfrm>
              <a:prstGeom prst="cube">
                <a:avLst>
                  <a:gd name="adj" fmla="val 25000"/>
                </a:avLst>
              </a:prstGeom>
              <a:solidFill>
                <a:srgbClr val="538CD5"/>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69" name="立方体 93"/>
              <p:cNvSpPr>
                <a:spLocks noChangeArrowheads="1"/>
              </p:cNvSpPr>
              <p:nvPr/>
            </p:nvSpPr>
            <p:spPr bwMode="auto">
              <a:xfrm>
                <a:off x="298168" y="1019175"/>
                <a:ext cx="925817" cy="864096"/>
              </a:xfrm>
              <a:prstGeom prst="cube">
                <a:avLst>
                  <a:gd name="adj" fmla="val 25000"/>
                </a:avLst>
              </a:prstGeom>
              <a:solidFill>
                <a:srgbClr val="538CD5"/>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70" name="立方体 95"/>
              <p:cNvSpPr>
                <a:spLocks noChangeArrowheads="1"/>
              </p:cNvSpPr>
              <p:nvPr/>
            </p:nvSpPr>
            <p:spPr bwMode="auto">
              <a:xfrm>
                <a:off x="118063" y="561206"/>
                <a:ext cx="925817" cy="864096"/>
              </a:xfrm>
              <a:prstGeom prst="cube">
                <a:avLst>
                  <a:gd name="adj" fmla="val 25000"/>
                </a:avLst>
              </a:prstGeom>
              <a:solidFill>
                <a:srgbClr val="538CD5"/>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71" name="立方体 94"/>
              <p:cNvSpPr>
                <a:spLocks noChangeArrowheads="1"/>
              </p:cNvSpPr>
              <p:nvPr/>
            </p:nvSpPr>
            <p:spPr bwMode="auto">
              <a:xfrm>
                <a:off x="0" y="1322065"/>
                <a:ext cx="925817" cy="864096"/>
              </a:xfrm>
              <a:prstGeom prst="cube">
                <a:avLst>
                  <a:gd name="adj" fmla="val 25000"/>
                </a:avLst>
              </a:prstGeom>
              <a:solidFill>
                <a:srgbClr val="538CD5"/>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pic>
          <p:nvPicPr>
            <p:cNvPr id="18463" name="Picture 164"/>
            <p:cNvPicPr>
              <a:picLocks noChangeAspect="1" noChangeArrowheads="1"/>
            </p:cNvPicPr>
            <p:nvPr/>
          </p:nvPicPr>
          <p:blipFill>
            <a:blip r:embed="rId3" cstate="print">
              <a:lum bright="18000"/>
            </a:blip>
            <a:srcRect/>
            <a:stretch>
              <a:fillRect/>
            </a:stretch>
          </p:blipFill>
          <p:spPr bwMode="auto">
            <a:xfrm>
              <a:off x="2717800" y="2422525"/>
              <a:ext cx="984250" cy="174625"/>
            </a:xfrm>
            <a:prstGeom prst="rect">
              <a:avLst/>
            </a:prstGeom>
            <a:noFill/>
            <a:ln w="9525">
              <a:noFill/>
              <a:miter lim="800000"/>
              <a:headEnd/>
              <a:tailEnd/>
            </a:ln>
          </p:spPr>
        </p:pic>
        <p:sp>
          <p:nvSpPr>
            <p:cNvPr id="18464" name="椭圆 99"/>
            <p:cNvSpPr>
              <a:spLocks noChangeArrowheads="1"/>
            </p:cNvSpPr>
            <p:nvPr/>
          </p:nvSpPr>
          <p:spPr bwMode="auto">
            <a:xfrm rot="-10644130">
              <a:off x="2733675" y="1439863"/>
              <a:ext cx="950913" cy="950912"/>
            </a:xfrm>
            <a:prstGeom prst="ellipse">
              <a:avLst/>
            </a:prstGeom>
            <a:gradFill rotWithShape="1">
              <a:gsLst>
                <a:gs pos="0">
                  <a:srgbClr val="EAF1DD"/>
                </a:gs>
                <a:gs pos="70000">
                  <a:srgbClr val="4F6128"/>
                </a:gs>
                <a:gs pos="100000">
                  <a:srgbClr val="EAF1DD"/>
                </a:gs>
              </a:gsLst>
              <a:lin ang="13500000" scaled="1"/>
            </a:gradFill>
            <a:ln w="12700">
              <a:solidFill>
                <a:srgbClr val="395E8A"/>
              </a:solidFill>
              <a:prstDash val="sysDot"/>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18465" name="TextBox 100"/>
            <p:cNvSpPr>
              <a:spLocks noChangeArrowheads="1"/>
            </p:cNvSpPr>
            <p:nvPr/>
          </p:nvSpPr>
          <p:spPr bwMode="auto">
            <a:xfrm>
              <a:off x="2843647" y="1585318"/>
              <a:ext cx="710451" cy="646331"/>
            </a:xfrm>
            <a:prstGeom prst="rect">
              <a:avLst/>
            </a:prstGeom>
            <a:noFill/>
            <a:ln w="9525">
              <a:noFill/>
              <a:miter lim="800000"/>
              <a:headEnd/>
              <a:tailEnd/>
            </a:ln>
          </p:spPr>
          <p:txBody>
            <a:bodyPr wrap="none">
              <a:spAutoFit/>
            </a:bodyPr>
            <a:lstStyle/>
            <a:p>
              <a:r>
                <a:rPr lang="zh-CN" altLang="en-US" b="1">
                  <a:solidFill>
                    <a:srgbClr val="FF0000"/>
                  </a:solidFill>
                </a:rPr>
                <a:t>分 析</a:t>
              </a:r>
              <a:endParaRPr lang="en-US" altLang="zh-CN" b="1">
                <a:solidFill>
                  <a:srgbClr val="FF0000"/>
                </a:solidFill>
              </a:endParaRPr>
            </a:p>
            <a:p>
              <a:r>
                <a:rPr lang="zh-CN" altLang="en-US" b="1">
                  <a:solidFill>
                    <a:srgbClr val="FF0000"/>
                  </a:solidFill>
                </a:rPr>
                <a:t>方 法</a:t>
              </a:r>
            </a:p>
          </p:txBody>
        </p:sp>
      </p:grpSp>
      <p:grpSp>
        <p:nvGrpSpPr>
          <p:cNvPr id="4" name="Group 47"/>
          <p:cNvGrpSpPr>
            <a:grpSpLocks/>
          </p:cNvGrpSpPr>
          <p:nvPr/>
        </p:nvGrpSpPr>
        <p:grpSpPr bwMode="auto">
          <a:xfrm>
            <a:off x="5256213" y="1249363"/>
            <a:ext cx="2146300" cy="576262"/>
            <a:chOff x="0" y="0"/>
            <a:chExt cx="2146763" cy="720080"/>
          </a:xfrm>
        </p:grpSpPr>
        <p:sp>
          <p:nvSpPr>
            <p:cNvPr id="18453" name="矩形 103"/>
            <p:cNvSpPr>
              <a:spLocks noChangeArrowheads="1"/>
            </p:cNvSpPr>
            <p:nvPr/>
          </p:nvSpPr>
          <p:spPr bwMode="auto">
            <a:xfrm>
              <a:off x="0" y="0"/>
              <a:ext cx="720080" cy="720080"/>
            </a:xfrm>
            <a:prstGeom prst="rect">
              <a:avLst/>
            </a:prstGeom>
            <a:blipFill dpi="0" rotWithShape="1">
              <a:blip r:embed="rId4" cstate="print"/>
              <a:srcRect/>
              <a:stretch>
                <a:fillRect/>
              </a:stretch>
            </a:blipFill>
            <a:ln w="12700">
              <a:solidFill>
                <a:srgbClr val="0C0C0C"/>
              </a:solidFill>
              <a:miter lim="800000"/>
              <a:headEnd/>
              <a:tailEnd/>
            </a:ln>
          </p:spPr>
          <p:txBody>
            <a:bodyPr anchor="ctr"/>
            <a:lstStyle/>
            <a:p>
              <a:pPr algn="ctr"/>
              <a:endParaRPr lang="zh-CN" altLang="zh-CN" sz="1600">
                <a:solidFill>
                  <a:srgbClr val="FFFFFF"/>
                </a:solidFill>
                <a:latin typeface="宋体" pitchFamily="2" charset="-122"/>
                <a:sym typeface="宋体" pitchFamily="2" charset="-122"/>
              </a:endParaRPr>
            </a:p>
          </p:txBody>
        </p:sp>
        <p:sp>
          <p:nvSpPr>
            <p:cNvPr id="18454" name="TextBox 106"/>
            <p:cNvSpPr>
              <a:spLocks noChangeArrowheads="1"/>
            </p:cNvSpPr>
            <p:nvPr/>
          </p:nvSpPr>
          <p:spPr bwMode="auto">
            <a:xfrm>
              <a:off x="936104" y="98430"/>
              <a:ext cx="1210659" cy="422719"/>
            </a:xfrm>
            <a:prstGeom prst="rect">
              <a:avLst/>
            </a:prstGeom>
            <a:noFill/>
            <a:ln w="9525">
              <a:noFill/>
              <a:miter lim="800000"/>
              <a:headEnd/>
              <a:tailEnd/>
            </a:ln>
          </p:spPr>
          <p:txBody>
            <a:bodyPr wrap="none">
              <a:spAutoFit/>
            </a:bodyPr>
            <a:lstStyle/>
            <a:p>
              <a:r>
                <a:rPr lang="zh-CN" altLang="en-US" sz="1600"/>
                <a:t>比较分析法</a:t>
              </a:r>
            </a:p>
          </p:txBody>
        </p:sp>
      </p:grpSp>
      <p:grpSp>
        <p:nvGrpSpPr>
          <p:cNvPr id="5" name="Group 50"/>
          <p:cNvGrpSpPr>
            <a:grpSpLocks/>
          </p:cNvGrpSpPr>
          <p:nvPr/>
        </p:nvGrpSpPr>
        <p:grpSpPr bwMode="auto">
          <a:xfrm>
            <a:off x="5256213" y="2028825"/>
            <a:ext cx="2146300" cy="577850"/>
            <a:chOff x="0" y="0"/>
            <a:chExt cx="2146763" cy="720080"/>
          </a:xfrm>
        </p:grpSpPr>
        <p:sp>
          <p:nvSpPr>
            <p:cNvPr id="18451" name="矩形 111"/>
            <p:cNvSpPr>
              <a:spLocks noChangeArrowheads="1"/>
            </p:cNvSpPr>
            <p:nvPr/>
          </p:nvSpPr>
          <p:spPr bwMode="auto">
            <a:xfrm>
              <a:off x="0" y="0"/>
              <a:ext cx="720080" cy="720080"/>
            </a:xfrm>
            <a:prstGeom prst="rect">
              <a:avLst/>
            </a:prstGeom>
            <a:blipFill dpi="0" rotWithShape="1">
              <a:blip r:embed="rId4" cstate="print"/>
              <a:srcRect/>
              <a:stretch>
                <a:fillRect/>
              </a:stretch>
            </a:blipFill>
            <a:ln w="12700">
              <a:solidFill>
                <a:srgbClr val="0C0C0C"/>
              </a:solidFill>
              <a:miter lim="800000"/>
              <a:headEnd/>
              <a:tailEnd/>
            </a:ln>
          </p:spPr>
          <p:txBody>
            <a:bodyPr anchor="ctr"/>
            <a:lstStyle/>
            <a:p>
              <a:pPr algn="ctr"/>
              <a:endParaRPr lang="zh-CN" altLang="zh-CN" sz="1600">
                <a:solidFill>
                  <a:srgbClr val="FFFFFF"/>
                </a:solidFill>
                <a:latin typeface="宋体" pitchFamily="2" charset="-122"/>
                <a:sym typeface="宋体" pitchFamily="2" charset="-122"/>
              </a:endParaRPr>
            </a:p>
          </p:txBody>
        </p:sp>
        <p:sp>
          <p:nvSpPr>
            <p:cNvPr id="18452" name="TextBox 112"/>
            <p:cNvSpPr>
              <a:spLocks noChangeArrowheads="1"/>
            </p:cNvSpPr>
            <p:nvPr/>
          </p:nvSpPr>
          <p:spPr bwMode="auto">
            <a:xfrm>
              <a:off x="936104" y="98430"/>
              <a:ext cx="1210659" cy="422719"/>
            </a:xfrm>
            <a:prstGeom prst="rect">
              <a:avLst/>
            </a:prstGeom>
            <a:noFill/>
            <a:ln w="9525">
              <a:noFill/>
              <a:miter lim="800000"/>
              <a:headEnd/>
              <a:tailEnd/>
            </a:ln>
          </p:spPr>
          <p:txBody>
            <a:bodyPr wrap="none">
              <a:spAutoFit/>
            </a:bodyPr>
            <a:lstStyle/>
            <a:p>
              <a:r>
                <a:rPr lang="zh-CN" altLang="en-US" sz="1600"/>
                <a:t>趋势分析法</a:t>
              </a:r>
            </a:p>
          </p:txBody>
        </p:sp>
      </p:grpSp>
      <p:grpSp>
        <p:nvGrpSpPr>
          <p:cNvPr id="6" name="Group 53"/>
          <p:cNvGrpSpPr>
            <a:grpSpLocks/>
          </p:cNvGrpSpPr>
          <p:nvPr/>
        </p:nvGrpSpPr>
        <p:grpSpPr bwMode="auto">
          <a:xfrm>
            <a:off x="5256213" y="2820988"/>
            <a:ext cx="2146300" cy="577850"/>
            <a:chOff x="0" y="0"/>
            <a:chExt cx="2146763" cy="720080"/>
          </a:xfrm>
        </p:grpSpPr>
        <p:sp>
          <p:nvSpPr>
            <p:cNvPr id="18449" name="矩形 114"/>
            <p:cNvSpPr>
              <a:spLocks noChangeArrowheads="1"/>
            </p:cNvSpPr>
            <p:nvPr/>
          </p:nvSpPr>
          <p:spPr bwMode="auto">
            <a:xfrm>
              <a:off x="0" y="0"/>
              <a:ext cx="720080" cy="720080"/>
            </a:xfrm>
            <a:prstGeom prst="rect">
              <a:avLst/>
            </a:prstGeom>
            <a:blipFill dpi="0" rotWithShape="1">
              <a:blip r:embed="rId4" cstate="print"/>
              <a:srcRect/>
              <a:stretch>
                <a:fillRect/>
              </a:stretch>
            </a:blipFill>
            <a:ln w="12700">
              <a:solidFill>
                <a:srgbClr val="0C0C0C"/>
              </a:solidFill>
              <a:miter lim="800000"/>
              <a:headEnd/>
              <a:tailEnd/>
            </a:ln>
          </p:spPr>
          <p:txBody>
            <a:bodyPr anchor="ctr"/>
            <a:lstStyle/>
            <a:p>
              <a:pPr algn="ctr"/>
              <a:endParaRPr lang="zh-CN" altLang="zh-CN" sz="1600">
                <a:solidFill>
                  <a:srgbClr val="FFFFFF"/>
                </a:solidFill>
                <a:latin typeface="宋体" pitchFamily="2" charset="-122"/>
                <a:sym typeface="宋体" pitchFamily="2" charset="-122"/>
              </a:endParaRPr>
            </a:p>
          </p:txBody>
        </p:sp>
        <p:sp>
          <p:nvSpPr>
            <p:cNvPr id="18450" name="TextBox 115"/>
            <p:cNvSpPr>
              <a:spLocks noChangeArrowheads="1"/>
            </p:cNvSpPr>
            <p:nvPr/>
          </p:nvSpPr>
          <p:spPr bwMode="auto">
            <a:xfrm>
              <a:off x="936104" y="98430"/>
              <a:ext cx="1210659" cy="422719"/>
            </a:xfrm>
            <a:prstGeom prst="rect">
              <a:avLst/>
            </a:prstGeom>
            <a:noFill/>
            <a:ln w="9525">
              <a:noFill/>
              <a:miter lim="800000"/>
              <a:headEnd/>
              <a:tailEnd/>
            </a:ln>
          </p:spPr>
          <p:txBody>
            <a:bodyPr wrap="none">
              <a:spAutoFit/>
            </a:bodyPr>
            <a:lstStyle/>
            <a:p>
              <a:r>
                <a:rPr lang="zh-CN" altLang="en-US" sz="1600"/>
                <a:t>比率分析法</a:t>
              </a:r>
            </a:p>
          </p:txBody>
        </p:sp>
      </p:grpSp>
      <p:grpSp>
        <p:nvGrpSpPr>
          <p:cNvPr id="7" name="Group 56"/>
          <p:cNvGrpSpPr>
            <a:grpSpLocks/>
          </p:cNvGrpSpPr>
          <p:nvPr/>
        </p:nvGrpSpPr>
        <p:grpSpPr bwMode="auto">
          <a:xfrm>
            <a:off x="5256213" y="3686175"/>
            <a:ext cx="2146300" cy="576263"/>
            <a:chOff x="0" y="0"/>
            <a:chExt cx="2146763" cy="720080"/>
          </a:xfrm>
        </p:grpSpPr>
        <p:sp>
          <p:nvSpPr>
            <p:cNvPr id="18447" name="矩形 117"/>
            <p:cNvSpPr>
              <a:spLocks noChangeArrowheads="1"/>
            </p:cNvSpPr>
            <p:nvPr/>
          </p:nvSpPr>
          <p:spPr bwMode="auto">
            <a:xfrm>
              <a:off x="0" y="0"/>
              <a:ext cx="720080" cy="720080"/>
            </a:xfrm>
            <a:prstGeom prst="rect">
              <a:avLst/>
            </a:prstGeom>
            <a:blipFill dpi="0" rotWithShape="1">
              <a:blip r:embed="rId4" cstate="print"/>
              <a:srcRect/>
              <a:stretch>
                <a:fillRect/>
              </a:stretch>
            </a:blipFill>
            <a:ln w="12700">
              <a:solidFill>
                <a:srgbClr val="0C0C0C"/>
              </a:solidFill>
              <a:miter lim="800000"/>
              <a:headEnd/>
              <a:tailEnd/>
            </a:ln>
          </p:spPr>
          <p:txBody>
            <a:bodyPr anchor="ctr"/>
            <a:lstStyle/>
            <a:p>
              <a:pPr algn="ctr"/>
              <a:endParaRPr lang="zh-CN" altLang="zh-CN" sz="1600">
                <a:solidFill>
                  <a:srgbClr val="FFFFFF"/>
                </a:solidFill>
                <a:latin typeface="宋体" pitchFamily="2" charset="-122"/>
                <a:sym typeface="宋体" pitchFamily="2" charset="-122"/>
              </a:endParaRPr>
            </a:p>
          </p:txBody>
        </p:sp>
        <p:sp>
          <p:nvSpPr>
            <p:cNvPr id="18448" name="TextBox 118"/>
            <p:cNvSpPr>
              <a:spLocks noChangeArrowheads="1"/>
            </p:cNvSpPr>
            <p:nvPr/>
          </p:nvSpPr>
          <p:spPr bwMode="auto">
            <a:xfrm>
              <a:off x="936104" y="98430"/>
              <a:ext cx="1210659" cy="422719"/>
            </a:xfrm>
            <a:prstGeom prst="rect">
              <a:avLst/>
            </a:prstGeom>
            <a:noFill/>
            <a:ln w="9525">
              <a:noFill/>
              <a:miter lim="800000"/>
              <a:headEnd/>
              <a:tailEnd/>
            </a:ln>
          </p:spPr>
          <p:txBody>
            <a:bodyPr wrap="none">
              <a:spAutoFit/>
            </a:bodyPr>
            <a:lstStyle/>
            <a:p>
              <a:r>
                <a:rPr lang="zh-CN" altLang="en-US" sz="1600">
                  <a:sym typeface="微软雅黑" pitchFamily="34" charset="-122"/>
                </a:rPr>
                <a:t>结构分析法</a:t>
              </a:r>
              <a:endParaRPr lang="zh-CN" altLang="en-US" sz="1600"/>
            </a:p>
          </p:txBody>
        </p:sp>
      </p:grpSp>
      <p:grpSp>
        <p:nvGrpSpPr>
          <p:cNvPr id="8" name="Group 56"/>
          <p:cNvGrpSpPr>
            <a:grpSpLocks/>
          </p:cNvGrpSpPr>
          <p:nvPr/>
        </p:nvGrpSpPr>
        <p:grpSpPr bwMode="auto">
          <a:xfrm>
            <a:off x="5254625" y="4440238"/>
            <a:ext cx="2557463" cy="577850"/>
            <a:chOff x="0" y="0"/>
            <a:chExt cx="2557156" cy="720080"/>
          </a:xfrm>
        </p:grpSpPr>
        <p:sp>
          <p:nvSpPr>
            <p:cNvPr id="18445" name="矩形 117"/>
            <p:cNvSpPr>
              <a:spLocks noChangeArrowheads="1"/>
            </p:cNvSpPr>
            <p:nvPr/>
          </p:nvSpPr>
          <p:spPr bwMode="auto">
            <a:xfrm>
              <a:off x="0" y="0"/>
              <a:ext cx="720080" cy="720080"/>
            </a:xfrm>
            <a:prstGeom prst="rect">
              <a:avLst/>
            </a:prstGeom>
            <a:blipFill dpi="0" rotWithShape="1">
              <a:blip r:embed="rId4" cstate="print"/>
              <a:srcRect/>
              <a:stretch>
                <a:fillRect/>
              </a:stretch>
            </a:blipFill>
            <a:ln w="12700">
              <a:solidFill>
                <a:srgbClr val="0C0C0C"/>
              </a:solidFill>
              <a:miter lim="800000"/>
              <a:headEnd/>
              <a:tailEnd/>
            </a:ln>
          </p:spPr>
          <p:txBody>
            <a:bodyPr anchor="ctr"/>
            <a:lstStyle/>
            <a:p>
              <a:pPr algn="ctr"/>
              <a:endParaRPr lang="zh-CN" altLang="zh-CN" sz="1600">
                <a:solidFill>
                  <a:srgbClr val="FFFFFF"/>
                </a:solidFill>
                <a:latin typeface="宋体" pitchFamily="2" charset="-122"/>
                <a:sym typeface="宋体" pitchFamily="2" charset="-122"/>
              </a:endParaRPr>
            </a:p>
          </p:txBody>
        </p:sp>
        <p:sp>
          <p:nvSpPr>
            <p:cNvPr id="18446" name="TextBox 118"/>
            <p:cNvSpPr>
              <a:spLocks noChangeArrowheads="1"/>
            </p:cNvSpPr>
            <p:nvPr/>
          </p:nvSpPr>
          <p:spPr bwMode="auto">
            <a:xfrm>
              <a:off x="936104" y="98430"/>
              <a:ext cx="1621052" cy="422719"/>
            </a:xfrm>
            <a:prstGeom prst="rect">
              <a:avLst/>
            </a:prstGeom>
            <a:noFill/>
            <a:ln w="9525">
              <a:noFill/>
              <a:miter lim="800000"/>
              <a:headEnd/>
              <a:tailEnd/>
            </a:ln>
          </p:spPr>
          <p:txBody>
            <a:bodyPr wrap="none">
              <a:spAutoFit/>
            </a:bodyPr>
            <a:lstStyle/>
            <a:p>
              <a:r>
                <a:rPr lang="zh-CN" altLang="en-US" sz="1600"/>
                <a:t>项目质量分析法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ppt_x</p:attrName>
                                        </p:attrNameLst>
                                      </p:cBhvr>
                                      <p:tavLst>
                                        <p:tav tm="0">
                                          <p:val>
                                            <p:strVal val="#ppt_x-.2"/>
                                          </p:val>
                                        </p:tav>
                                        <p:tav tm="100000">
                                          <p:val>
                                            <p:strVal val="#ppt_x"/>
                                          </p:val>
                                        </p:tav>
                                      </p:tavLst>
                                    </p:anim>
                                    <p:anim calcmode="lin" valueType="num">
                                      <p:cBhvr>
                                        <p:cTn id="1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gtEl>
                                      </p:cBhvr>
                                    </p:animEffect>
                                  </p:childTnLst>
                                </p:cTn>
                              </p:par>
                            </p:childTnLst>
                          </p:cTn>
                        </p:par>
                        <p:par>
                          <p:cTn id="17" fill="hold">
                            <p:stCondLst>
                              <p:cond delay="1000"/>
                            </p:stCondLst>
                            <p:childTnLst>
                              <p:par>
                                <p:cTn id="18" presetID="2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ppt_x</p:attrName>
                                        </p:attrNameLst>
                                      </p:cBhvr>
                                      <p:tavLst>
                                        <p:tav tm="0">
                                          <p:val>
                                            <p:strVal val="#ppt_x-.2"/>
                                          </p:val>
                                        </p:tav>
                                        <p:tav tm="100000">
                                          <p:val>
                                            <p:strVal val="#ppt_x"/>
                                          </p:val>
                                        </p:tav>
                                      </p:tavLst>
                                    </p:anim>
                                    <p:anim calcmode="lin" valueType="num">
                                      <p:cBhvr>
                                        <p:cTn id="21"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2" dur="1000"/>
                                        <p:tgtEl>
                                          <p:spTgt spid="5"/>
                                        </p:tgtEl>
                                      </p:cBhvr>
                                    </p:animEffect>
                                  </p:childTnLst>
                                </p:cTn>
                              </p:par>
                            </p:childTnLst>
                          </p:cTn>
                        </p:par>
                        <p:par>
                          <p:cTn id="23" fill="hold">
                            <p:stCondLst>
                              <p:cond delay="2000"/>
                            </p:stCondLst>
                            <p:childTnLst>
                              <p:par>
                                <p:cTn id="24" presetID="29"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ppt_x</p:attrName>
                                        </p:attrNameLst>
                                      </p:cBhvr>
                                      <p:tavLst>
                                        <p:tav tm="0">
                                          <p:val>
                                            <p:strVal val="#ppt_x-.2"/>
                                          </p:val>
                                        </p:tav>
                                        <p:tav tm="100000">
                                          <p:val>
                                            <p:strVal val="#ppt_x"/>
                                          </p:val>
                                        </p:tav>
                                      </p:tavLst>
                                    </p:anim>
                                    <p:anim calcmode="lin" valueType="num">
                                      <p:cBhvr>
                                        <p:cTn id="27"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8" dur="1000"/>
                                        <p:tgtEl>
                                          <p:spTgt spid="6"/>
                                        </p:tgtEl>
                                      </p:cBhvr>
                                    </p:animEffect>
                                  </p:childTnLst>
                                </p:cTn>
                              </p:par>
                            </p:childTnLst>
                          </p:cTn>
                        </p:par>
                        <p:par>
                          <p:cTn id="29" fill="hold">
                            <p:stCondLst>
                              <p:cond delay="3000"/>
                            </p:stCondLst>
                            <p:childTnLst>
                              <p:par>
                                <p:cTn id="30" presetID="29"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ppt_x</p:attrName>
                                        </p:attrNameLst>
                                      </p:cBhvr>
                                      <p:tavLst>
                                        <p:tav tm="0">
                                          <p:val>
                                            <p:strVal val="#ppt_x-.2"/>
                                          </p:val>
                                        </p:tav>
                                        <p:tav tm="100000">
                                          <p:val>
                                            <p:strVal val="#ppt_x"/>
                                          </p:val>
                                        </p:tav>
                                      </p:tavLst>
                                    </p:anim>
                                    <p:anim calcmode="lin" valueType="num">
                                      <p:cBhvr>
                                        <p:cTn id="3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4" dur="1000"/>
                                        <p:tgtEl>
                                          <p:spTgt spid="7"/>
                                        </p:tgtEl>
                                      </p:cBhvr>
                                    </p:animEffect>
                                  </p:childTnLst>
                                </p:cTn>
                              </p:par>
                            </p:childTnLst>
                          </p:cTn>
                        </p:par>
                        <p:par>
                          <p:cTn id="35" fill="hold">
                            <p:stCondLst>
                              <p:cond delay="4000"/>
                            </p:stCondLst>
                            <p:childTnLst>
                              <p:par>
                                <p:cTn id="36" presetID="29"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ppt_x</p:attrName>
                                        </p:attrNameLst>
                                      </p:cBhvr>
                                      <p:tavLst>
                                        <p:tav tm="0">
                                          <p:val>
                                            <p:strVal val="#ppt_x-.2"/>
                                          </p:val>
                                        </p:tav>
                                        <p:tav tm="100000">
                                          <p:val>
                                            <p:strVal val="#ppt_x"/>
                                          </p:val>
                                        </p:tav>
                                      </p:tavLst>
                                    </p:anim>
                                    <p:anim calcmode="lin" valueType="num">
                                      <p:cBhvr>
                                        <p:cTn id="3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19459" name="TextBox 3"/>
          <p:cNvSpPr>
            <a:spLocks noChangeArrowheads="1"/>
          </p:cNvSpPr>
          <p:nvPr/>
        </p:nvSpPr>
        <p:spPr bwMode="auto">
          <a:xfrm>
            <a:off x="611188" y="552450"/>
            <a:ext cx="172878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基本路径</a:t>
            </a:r>
            <a:endParaRPr lang="zh-CN" altLang="en-US">
              <a:ea typeface="宋体" pitchFamily="2" charset="-122"/>
            </a:endParaRPr>
          </a:p>
        </p:txBody>
      </p:sp>
      <p:sp>
        <p:nvSpPr>
          <p:cNvPr id="19460"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19461"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65" name="Oval 18"/>
          <p:cNvSpPr>
            <a:spLocks noChangeArrowheads="1"/>
          </p:cNvSpPr>
          <p:nvPr/>
        </p:nvSpPr>
        <p:spPr bwMode="auto">
          <a:xfrm>
            <a:off x="3576638" y="1597025"/>
            <a:ext cx="2012950" cy="890588"/>
          </a:xfrm>
          <a:prstGeom prst="ellipse">
            <a:avLst/>
          </a:prstGeom>
          <a:solidFill>
            <a:srgbClr val="B2B2B2">
              <a:alpha val="50000"/>
            </a:srgbClr>
          </a:solidFill>
          <a:ln w="9525">
            <a:noFill/>
            <a:round/>
            <a:headEnd/>
            <a:tailEnd/>
          </a:ln>
          <a:effectLst/>
        </p:spPr>
        <p:txBody>
          <a:bodyPr wrap="none" anchor="ctr"/>
          <a:lstStyle/>
          <a:p>
            <a:pPr algn="ctr" fontAlgn="auto">
              <a:spcBef>
                <a:spcPts val="0"/>
              </a:spcBef>
              <a:spcAft>
                <a:spcPts val="0"/>
              </a:spcAft>
              <a:defRPr/>
            </a:pPr>
            <a:r>
              <a:rPr lang="zh-CN" altLang="en-US" kern="0" dirty="0">
                <a:solidFill>
                  <a:sysClr val="windowText" lastClr="000000"/>
                </a:solidFill>
                <a:latin typeface="+mn-ea"/>
                <a:ea typeface="+mn-ea"/>
              </a:rPr>
              <a:t>基础资料</a:t>
            </a:r>
          </a:p>
        </p:txBody>
      </p:sp>
      <p:sp>
        <p:nvSpPr>
          <p:cNvPr id="66" name="Rectangle 9"/>
          <p:cNvSpPr>
            <a:spLocks noChangeArrowheads="1"/>
          </p:cNvSpPr>
          <p:nvPr/>
        </p:nvSpPr>
        <p:spPr bwMode="auto">
          <a:xfrm>
            <a:off x="1162050" y="1057275"/>
            <a:ext cx="2112963" cy="331788"/>
          </a:xfrm>
          <a:prstGeom prst="rect">
            <a:avLst/>
          </a:prstGeom>
          <a:solidFill>
            <a:srgbClr val="B2B2B2">
              <a:alpha val="50000"/>
            </a:srgbClr>
          </a:solidFill>
          <a:ln w="9525">
            <a:noFill/>
            <a:miter lim="800000"/>
            <a:headEnd/>
            <a:tailEnd/>
          </a:ln>
          <a:effectLst/>
        </p:spPr>
        <p:txBody>
          <a:bodyPr wrap="none" anchor="ctr"/>
          <a:lstStyle/>
          <a:p>
            <a:pPr algn="ctr" fontAlgn="auto">
              <a:spcBef>
                <a:spcPts val="0"/>
              </a:spcBef>
              <a:spcAft>
                <a:spcPts val="0"/>
              </a:spcAft>
              <a:defRPr/>
            </a:pPr>
            <a:r>
              <a:rPr lang="zh-CN" altLang="en-US" sz="1600" kern="0" dirty="0">
                <a:solidFill>
                  <a:sysClr val="windowText" lastClr="000000"/>
                </a:solidFill>
                <a:latin typeface="+mn-ea"/>
                <a:ea typeface="+mn-ea"/>
              </a:rPr>
              <a:t>背景分析</a:t>
            </a:r>
          </a:p>
        </p:txBody>
      </p:sp>
      <p:sp>
        <p:nvSpPr>
          <p:cNvPr id="67" name="Line 10"/>
          <p:cNvSpPr>
            <a:spLocks noChangeShapeType="1"/>
          </p:cNvSpPr>
          <p:nvPr/>
        </p:nvSpPr>
        <p:spPr bwMode="auto">
          <a:xfrm flipV="1">
            <a:off x="1162050" y="1389063"/>
            <a:ext cx="2112963" cy="0"/>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sp>
        <p:nvSpPr>
          <p:cNvPr id="68" name="Line 11"/>
          <p:cNvSpPr>
            <a:spLocks noChangeShapeType="1"/>
          </p:cNvSpPr>
          <p:nvPr/>
        </p:nvSpPr>
        <p:spPr bwMode="auto">
          <a:xfrm>
            <a:off x="3275013" y="1057275"/>
            <a:ext cx="0" cy="331788"/>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sp>
        <p:nvSpPr>
          <p:cNvPr id="70" name="AutoShape 8"/>
          <p:cNvSpPr>
            <a:spLocks noChangeArrowheads="1"/>
          </p:cNvSpPr>
          <p:nvPr/>
        </p:nvSpPr>
        <p:spPr bwMode="auto">
          <a:xfrm>
            <a:off x="755650" y="1474788"/>
            <a:ext cx="3063875" cy="914400"/>
          </a:xfrm>
          <a:prstGeom prst="homePlate">
            <a:avLst>
              <a:gd name="adj" fmla="val 25000"/>
            </a:avLst>
          </a:prstGeom>
          <a:solidFill>
            <a:srgbClr val="FFFFFF">
              <a:alpha val="50000"/>
            </a:srgbClr>
          </a:solidFill>
          <a:ln w="28575">
            <a:solidFill>
              <a:srgbClr val="000000"/>
            </a:solidFill>
            <a:miter lim="800000"/>
            <a:headEnd/>
            <a:tailEnd/>
          </a:ln>
          <a:effectLst/>
        </p:spPr>
        <p:txBody>
          <a:bodyPr wrap="none" anchor="ctr"/>
          <a:lstStyle/>
          <a:p>
            <a:pPr fontAlgn="auto">
              <a:spcBef>
                <a:spcPts val="0"/>
              </a:spcBef>
              <a:spcAft>
                <a:spcPts val="0"/>
              </a:spcAft>
              <a:defRPr/>
            </a:pPr>
            <a:r>
              <a:rPr lang="zh-CN" altLang="en-US" sz="1400" kern="0" dirty="0">
                <a:solidFill>
                  <a:sysClr val="windowText" lastClr="000000"/>
                </a:solidFill>
                <a:latin typeface="+mn-ea"/>
                <a:ea typeface="+mn-ea"/>
              </a:rPr>
              <a:t>企业基本情况与行业分析</a:t>
            </a:r>
            <a:endParaRPr lang="en-US" altLang="zh-CN" sz="1400" kern="0" dirty="0">
              <a:solidFill>
                <a:sysClr val="windowText" lastClr="000000"/>
              </a:solidFill>
              <a:latin typeface="+mn-ea"/>
              <a:ea typeface="+mn-ea"/>
            </a:endParaRPr>
          </a:p>
          <a:p>
            <a:pPr fontAlgn="auto">
              <a:spcBef>
                <a:spcPts val="0"/>
              </a:spcBef>
              <a:spcAft>
                <a:spcPts val="0"/>
              </a:spcAft>
              <a:defRPr/>
            </a:pPr>
            <a:r>
              <a:rPr lang="zh-CN" altLang="en-US" sz="1400" kern="0" dirty="0">
                <a:solidFill>
                  <a:sysClr val="windowText" lastClr="000000"/>
                </a:solidFill>
                <a:latin typeface="+mn-ea"/>
                <a:ea typeface="+mn-ea"/>
              </a:rPr>
              <a:t>企业自身对经营活动及经营战略表述</a:t>
            </a:r>
            <a:endParaRPr lang="en-US" altLang="zh-CN" sz="1400" kern="0" dirty="0">
              <a:solidFill>
                <a:sysClr val="windowText" lastClr="000000"/>
              </a:solidFill>
              <a:latin typeface="+mn-ea"/>
              <a:ea typeface="+mn-ea"/>
            </a:endParaRPr>
          </a:p>
          <a:p>
            <a:pPr fontAlgn="auto">
              <a:spcBef>
                <a:spcPts val="0"/>
              </a:spcBef>
              <a:spcAft>
                <a:spcPts val="0"/>
              </a:spcAft>
              <a:defRPr/>
            </a:pPr>
            <a:r>
              <a:rPr lang="zh-CN" altLang="en-US" sz="1400" kern="0" dirty="0">
                <a:solidFill>
                  <a:sysClr val="windowText" lastClr="000000"/>
                </a:solidFill>
                <a:latin typeface="+mn-ea"/>
                <a:ea typeface="+mn-ea"/>
              </a:rPr>
              <a:t>企业竞争环境和竞争优势</a:t>
            </a:r>
            <a:endParaRPr lang="en-US" altLang="zh-CN" sz="1400" kern="0" dirty="0">
              <a:solidFill>
                <a:sysClr val="windowText" lastClr="000000"/>
              </a:solidFill>
              <a:latin typeface="+mn-ea"/>
              <a:ea typeface="+mn-ea"/>
            </a:endParaRPr>
          </a:p>
          <a:p>
            <a:pPr fontAlgn="auto">
              <a:spcBef>
                <a:spcPts val="0"/>
              </a:spcBef>
              <a:spcAft>
                <a:spcPts val="0"/>
              </a:spcAft>
              <a:defRPr/>
            </a:pPr>
            <a:r>
              <a:rPr lang="zh-CN" altLang="en-US" sz="1400" kern="0" dirty="0">
                <a:solidFill>
                  <a:sysClr val="windowText" lastClr="000000"/>
                </a:solidFill>
                <a:latin typeface="+mn-ea"/>
                <a:ea typeface="+mn-ea"/>
              </a:rPr>
              <a:t>政策法规环境</a:t>
            </a:r>
            <a:r>
              <a:rPr lang="en-US" altLang="zh-CN" sz="1400" kern="0" dirty="0">
                <a:solidFill>
                  <a:sysClr val="windowText" lastClr="000000"/>
                </a:solidFill>
                <a:latin typeface="+mn-ea"/>
                <a:ea typeface="+mn-ea"/>
              </a:rPr>
              <a:t>…</a:t>
            </a:r>
            <a:endParaRPr lang="zh-CN" altLang="en-US" sz="1400" kern="0" dirty="0">
              <a:solidFill>
                <a:sysClr val="windowText" lastClr="000000"/>
              </a:solidFill>
              <a:latin typeface="+mn-ea"/>
              <a:ea typeface="+mn-ea"/>
            </a:endParaRPr>
          </a:p>
        </p:txBody>
      </p:sp>
      <p:sp>
        <p:nvSpPr>
          <p:cNvPr id="71" name="AutoShape 14"/>
          <p:cNvSpPr>
            <a:spLocks noChangeArrowheads="1"/>
          </p:cNvSpPr>
          <p:nvPr/>
        </p:nvSpPr>
        <p:spPr bwMode="auto">
          <a:xfrm flipH="1">
            <a:off x="5360988" y="1474788"/>
            <a:ext cx="3063875" cy="842962"/>
          </a:xfrm>
          <a:prstGeom prst="homePlate">
            <a:avLst>
              <a:gd name="adj" fmla="val 25000"/>
            </a:avLst>
          </a:prstGeom>
          <a:solidFill>
            <a:srgbClr val="FFFFFF">
              <a:alpha val="50000"/>
            </a:srgbClr>
          </a:solidFill>
          <a:ln w="28575">
            <a:solidFill>
              <a:srgbClr val="000000"/>
            </a:solidFill>
            <a:miter lim="800000"/>
            <a:headEnd/>
            <a:tailEnd/>
          </a:ln>
          <a:effectLst/>
        </p:spPr>
        <p:txBody>
          <a:bodyPr wrap="none" anchor="ctr"/>
          <a:lstStyle/>
          <a:p>
            <a:pPr fontAlgn="auto">
              <a:spcBef>
                <a:spcPts val="0"/>
              </a:spcBef>
              <a:spcAft>
                <a:spcPts val="0"/>
              </a:spcAft>
              <a:defRPr/>
            </a:pPr>
            <a:r>
              <a:rPr lang="zh-CN" altLang="en-US" sz="1400" kern="0" dirty="0">
                <a:solidFill>
                  <a:sysClr val="windowText" lastClr="000000"/>
                </a:solidFill>
                <a:latin typeface="+mn-ea"/>
                <a:ea typeface="+mn-ea"/>
              </a:rPr>
              <a:t>关注审计报告的类型及措施</a:t>
            </a:r>
          </a:p>
        </p:txBody>
      </p:sp>
      <p:sp>
        <p:nvSpPr>
          <p:cNvPr id="72" name="Rectangle 15"/>
          <p:cNvSpPr>
            <a:spLocks noChangeArrowheads="1"/>
          </p:cNvSpPr>
          <p:nvPr/>
        </p:nvSpPr>
        <p:spPr bwMode="auto">
          <a:xfrm flipH="1">
            <a:off x="5915025" y="1057275"/>
            <a:ext cx="2112963" cy="331788"/>
          </a:xfrm>
          <a:prstGeom prst="rect">
            <a:avLst/>
          </a:prstGeom>
          <a:solidFill>
            <a:srgbClr val="B2B2B2">
              <a:alpha val="50000"/>
            </a:srgbClr>
          </a:solidFill>
          <a:ln w="9525">
            <a:noFill/>
            <a:miter lim="800000"/>
            <a:headEnd/>
            <a:tailEnd/>
          </a:ln>
          <a:effectLst/>
        </p:spPr>
        <p:txBody>
          <a:bodyPr wrap="none" anchor="ctr"/>
          <a:lstStyle/>
          <a:p>
            <a:pPr algn="ctr" fontAlgn="auto">
              <a:spcBef>
                <a:spcPts val="0"/>
              </a:spcBef>
              <a:spcAft>
                <a:spcPts val="0"/>
              </a:spcAft>
              <a:defRPr/>
            </a:pPr>
            <a:r>
              <a:rPr lang="zh-CN" altLang="en-US" sz="1600" kern="0" dirty="0">
                <a:solidFill>
                  <a:sysClr val="windowText" lastClr="000000"/>
                </a:solidFill>
                <a:latin typeface="+mn-ea"/>
                <a:ea typeface="+mn-ea"/>
              </a:rPr>
              <a:t>会计分析</a:t>
            </a:r>
          </a:p>
        </p:txBody>
      </p:sp>
      <p:sp>
        <p:nvSpPr>
          <p:cNvPr id="73" name="Line 16"/>
          <p:cNvSpPr>
            <a:spLocks noChangeShapeType="1"/>
          </p:cNvSpPr>
          <p:nvPr/>
        </p:nvSpPr>
        <p:spPr bwMode="auto">
          <a:xfrm flipH="1" flipV="1">
            <a:off x="5891213" y="1389063"/>
            <a:ext cx="2112962" cy="0"/>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sp>
        <p:nvSpPr>
          <p:cNvPr id="74" name="Line 17"/>
          <p:cNvSpPr>
            <a:spLocks noChangeShapeType="1"/>
          </p:cNvSpPr>
          <p:nvPr/>
        </p:nvSpPr>
        <p:spPr bwMode="auto">
          <a:xfrm flipH="1">
            <a:off x="5891213" y="1057275"/>
            <a:ext cx="0" cy="331788"/>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grpSp>
        <p:nvGrpSpPr>
          <p:cNvPr id="2" name="组合 75"/>
          <p:cNvGrpSpPr>
            <a:grpSpLocks/>
          </p:cNvGrpSpPr>
          <p:nvPr/>
        </p:nvGrpSpPr>
        <p:grpSpPr bwMode="auto">
          <a:xfrm>
            <a:off x="3284538" y="2803525"/>
            <a:ext cx="2630487" cy="1071563"/>
            <a:chOff x="3443110" y="5644441"/>
            <a:chExt cx="2009425" cy="620889"/>
          </a:xfrm>
        </p:grpSpPr>
        <p:sp>
          <p:nvSpPr>
            <p:cNvPr id="77" name="矩形 76"/>
            <p:cNvSpPr/>
            <p:nvPr/>
          </p:nvSpPr>
          <p:spPr>
            <a:xfrm>
              <a:off x="3443110" y="5644441"/>
              <a:ext cx="2009425" cy="620889"/>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a:defRPr/>
              </a:pPr>
              <a:r>
                <a:rPr lang="zh-CN" altLang="en-US" sz="1400" dirty="0">
                  <a:solidFill>
                    <a:schemeClr val="tx1"/>
                  </a:solidFill>
                  <a:latin typeface="+mn-ea"/>
                </a:rPr>
                <a:t>资产质量分析</a:t>
              </a:r>
              <a:endParaRPr lang="en-US" altLang="zh-CN" sz="1400" dirty="0">
                <a:solidFill>
                  <a:schemeClr val="tx1"/>
                </a:solidFill>
                <a:latin typeface="+mn-ea"/>
              </a:endParaRPr>
            </a:p>
            <a:p>
              <a:pPr marL="342900" indent="-342900" algn="ctr">
                <a:defRPr/>
              </a:pPr>
              <a:r>
                <a:rPr lang="zh-CN" altLang="en-US" sz="1400" dirty="0">
                  <a:solidFill>
                    <a:schemeClr val="tx1"/>
                  </a:solidFill>
                  <a:latin typeface="+mn-ea"/>
                </a:rPr>
                <a:t>      资本结构质量分析</a:t>
              </a:r>
              <a:endParaRPr lang="en-US" altLang="zh-CN" sz="1400" dirty="0">
                <a:solidFill>
                  <a:schemeClr val="tx1"/>
                </a:solidFill>
                <a:latin typeface="+mn-ea"/>
              </a:endParaRPr>
            </a:p>
            <a:p>
              <a:pPr marL="342900" indent="-342900" algn="ctr">
                <a:defRPr/>
              </a:pPr>
              <a:r>
                <a:rPr lang="zh-CN" altLang="en-US" sz="1400" dirty="0">
                  <a:solidFill>
                    <a:schemeClr val="tx1"/>
                  </a:solidFill>
                  <a:latin typeface="+mn-ea"/>
                </a:rPr>
                <a:t>利润质量分析</a:t>
              </a:r>
              <a:endParaRPr lang="en-US" altLang="zh-CN" sz="1400" dirty="0">
                <a:solidFill>
                  <a:schemeClr val="tx1"/>
                </a:solidFill>
                <a:latin typeface="+mn-ea"/>
              </a:endParaRPr>
            </a:p>
            <a:p>
              <a:pPr marL="342900" indent="-342900" algn="ctr">
                <a:defRPr/>
              </a:pPr>
              <a:r>
                <a:rPr lang="zh-CN" altLang="en-US" sz="1400" dirty="0">
                  <a:solidFill>
                    <a:schemeClr val="tx1"/>
                  </a:solidFill>
                  <a:latin typeface="+mn-ea"/>
                </a:rPr>
                <a:t>       现金流量质量分析</a:t>
              </a:r>
            </a:p>
          </p:txBody>
        </p:sp>
        <p:sp>
          <p:nvSpPr>
            <p:cNvPr id="78" name="Line 11"/>
            <p:cNvSpPr>
              <a:spLocks noChangeShapeType="1"/>
            </p:cNvSpPr>
            <p:nvPr/>
          </p:nvSpPr>
          <p:spPr bwMode="auto">
            <a:xfrm>
              <a:off x="5445259" y="5661918"/>
              <a:ext cx="0" cy="585935"/>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latin typeface="+mn-ea"/>
                <a:ea typeface="+mn-ea"/>
              </a:endParaRPr>
            </a:p>
          </p:txBody>
        </p:sp>
        <p:sp>
          <p:nvSpPr>
            <p:cNvPr id="79" name="Line 11"/>
            <p:cNvSpPr>
              <a:spLocks noChangeShapeType="1"/>
            </p:cNvSpPr>
            <p:nvPr/>
          </p:nvSpPr>
          <p:spPr bwMode="auto">
            <a:xfrm flipV="1">
              <a:off x="3454024" y="6253372"/>
              <a:ext cx="1998511" cy="0"/>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latin typeface="+mn-ea"/>
                <a:ea typeface="+mn-ea"/>
              </a:endParaRPr>
            </a:p>
          </p:txBody>
        </p:sp>
      </p:grpSp>
      <p:grpSp>
        <p:nvGrpSpPr>
          <p:cNvPr id="3" name="组合 79"/>
          <p:cNvGrpSpPr>
            <a:grpSpLocks/>
          </p:cNvGrpSpPr>
          <p:nvPr/>
        </p:nvGrpSpPr>
        <p:grpSpPr bwMode="auto">
          <a:xfrm>
            <a:off x="992188" y="4694238"/>
            <a:ext cx="7359650" cy="863600"/>
            <a:chOff x="3443110" y="5644441"/>
            <a:chExt cx="2009425" cy="620889"/>
          </a:xfrm>
        </p:grpSpPr>
        <p:sp>
          <p:nvSpPr>
            <p:cNvPr id="81" name="矩形 80"/>
            <p:cNvSpPr/>
            <p:nvPr/>
          </p:nvSpPr>
          <p:spPr>
            <a:xfrm>
              <a:off x="3443110" y="5644441"/>
              <a:ext cx="2009425" cy="620889"/>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a:defRPr/>
              </a:pPr>
              <a:r>
                <a:rPr lang="zh-CN" altLang="en-US" sz="2400" b="1" dirty="0">
                  <a:solidFill>
                    <a:schemeClr val="bg1"/>
                  </a:solidFill>
                  <a:effectLst>
                    <a:outerShdw blurRad="38100" dist="38100" dir="2700000" algn="tl">
                      <a:srgbClr val="000000">
                        <a:alpha val="43137"/>
                      </a:srgbClr>
                    </a:outerShdw>
                  </a:effectLst>
                  <a:latin typeface="+mn-ea"/>
                </a:rPr>
                <a:t>企业发展前景预测</a:t>
              </a:r>
            </a:p>
          </p:txBody>
        </p:sp>
        <p:sp>
          <p:nvSpPr>
            <p:cNvPr id="82" name="Line 11"/>
            <p:cNvSpPr>
              <a:spLocks noChangeShapeType="1"/>
            </p:cNvSpPr>
            <p:nvPr/>
          </p:nvSpPr>
          <p:spPr bwMode="auto">
            <a:xfrm>
              <a:off x="5445600" y="5661561"/>
              <a:ext cx="0" cy="586649"/>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sp>
          <p:nvSpPr>
            <p:cNvPr id="83" name="Line 11"/>
            <p:cNvSpPr>
              <a:spLocks noChangeShapeType="1"/>
            </p:cNvSpPr>
            <p:nvPr/>
          </p:nvSpPr>
          <p:spPr bwMode="auto">
            <a:xfrm flipV="1">
              <a:off x="3454379" y="6253917"/>
              <a:ext cx="1998156" cy="0"/>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mn-ea"/>
                <a:ea typeface="+mn-ea"/>
              </a:endParaRPr>
            </a:p>
          </p:txBody>
        </p:sp>
      </p:grpSp>
      <p:sp>
        <p:nvSpPr>
          <p:cNvPr id="85" name="TextBox 84"/>
          <p:cNvSpPr txBox="1"/>
          <p:nvPr/>
        </p:nvSpPr>
        <p:spPr>
          <a:xfrm>
            <a:off x="1908175" y="2947988"/>
            <a:ext cx="719138" cy="830262"/>
          </a:xfrm>
          <a:prstGeom prst="rect">
            <a:avLst/>
          </a:prstGeom>
          <a:noFill/>
        </p:spPr>
        <p:txBody>
          <a:bodyPr>
            <a:spAutoFit/>
          </a:bodyPr>
          <a:lstStyle/>
          <a:p>
            <a:pPr algn="ctr">
              <a:defRPr/>
            </a:pPr>
            <a:r>
              <a:rPr lang="zh-CN" altLang="en-US" sz="1600" b="1" dirty="0">
                <a:latin typeface="+mn-ea"/>
                <a:ea typeface="+mn-ea"/>
              </a:rPr>
              <a:t>财务</a:t>
            </a:r>
            <a:endParaRPr lang="en-US" altLang="zh-CN" sz="1600" b="1" dirty="0">
              <a:latin typeface="+mn-ea"/>
              <a:ea typeface="+mn-ea"/>
            </a:endParaRPr>
          </a:p>
          <a:p>
            <a:pPr algn="ctr">
              <a:defRPr/>
            </a:pPr>
            <a:endParaRPr lang="en-US" altLang="zh-CN" sz="1600" b="1" dirty="0">
              <a:latin typeface="+mn-ea"/>
              <a:ea typeface="+mn-ea"/>
            </a:endParaRPr>
          </a:p>
          <a:p>
            <a:pPr algn="ctr">
              <a:defRPr/>
            </a:pPr>
            <a:r>
              <a:rPr lang="zh-CN" altLang="en-US" sz="1600" b="1" dirty="0">
                <a:latin typeface="+mn-ea"/>
                <a:ea typeface="+mn-ea"/>
              </a:rPr>
              <a:t>分析</a:t>
            </a:r>
          </a:p>
        </p:txBody>
      </p:sp>
      <p:sp>
        <p:nvSpPr>
          <p:cNvPr id="86"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10D49F63-496A-4DF2-A956-BD79834613FF}" type="slidenum">
              <a:rPr lang="zh-CN" altLang="en-US" sz="1200">
                <a:solidFill>
                  <a:srgbClr val="898989"/>
                </a:solidFill>
                <a:ea typeface="+mn-ea"/>
              </a:rPr>
              <a:pPr algn="r">
                <a:defRPr/>
              </a:pPr>
              <a:t>6</a:t>
            </a:fld>
            <a:endParaRPr lang="zh-CN" altLang="en-US" dirty="0">
              <a:ea typeface="宋体" pitchFamily="2" charset="-122"/>
            </a:endParaRPr>
          </a:p>
        </p:txBody>
      </p:sp>
      <p:grpSp>
        <p:nvGrpSpPr>
          <p:cNvPr id="4" name="组合 87"/>
          <p:cNvGrpSpPr>
            <a:grpSpLocks/>
          </p:cNvGrpSpPr>
          <p:nvPr/>
        </p:nvGrpSpPr>
        <p:grpSpPr bwMode="auto">
          <a:xfrm>
            <a:off x="2232025" y="3973513"/>
            <a:ext cx="4824413" cy="487362"/>
            <a:chOff x="3443110" y="5983583"/>
            <a:chExt cx="2009425" cy="281744"/>
          </a:xfrm>
        </p:grpSpPr>
        <p:sp>
          <p:nvSpPr>
            <p:cNvPr id="89" name="矩形 88"/>
            <p:cNvSpPr/>
            <p:nvPr/>
          </p:nvSpPr>
          <p:spPr>
            <a:xfrm>
              <a:off x="3443110" y="5983583"/>
              <a:ext cx="2009425" cy="281744"/>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a:defRPr/>
              </a:pPr>
              <a:r>
                <a:rPr lang="zh-CN" altLang="en-US" sz="1400" dirty="0">
                  <a:solidFill>
                    <a:schemeClr val="tx1"/>
                  </a:solidFill>
                  <a:latin typeface="+mn-ea"/>
                </a:rPr>
                <a:t>经营战略遵守情况与实施后果透视</a:t>
              </a:r>
              <a:endParaRPr lang="en-US" altLang="zh-CN" sz="1400" dirty="0">
                <a:solidFill>
                  <a:schemeClr val="tx1"/>
                </a:solidFill>
                <a:latin typeface="+mn-ea"/>
              </a:endParaRPr>
            </a:p>
            <a:p>
              <a:pPr marL="342900" indent="-342900" algn="ctr">
                <a:defRPr/>
              </a:pPr>
              <a:r>
                <a:rPr lang="zh-CN" altLang="en-US" sz="1400" dirty="0">
                  <a:solidFill>
                    <a:schemeClr val="tx1"/>
                  </a:solidFill>
                  <a:latin typeface="+mn-ea"/>
                </a:rPr>
                <a:t>管理质量透视</a:t>
              </a:r>
            </a:p>
          </p:txBody>
        </p:sp>
        <p:sp>
          <p:nvSpPr>
            <p:cNvPr id="90" name="Line 11"/>
            <p:cNvSpPr>
              <a:spLocks noChangeShapeType="1"/>
            </p:cNvSpPr>
            <p:nvPr/>
          </p:nvSpPr>
          <p:spPr bwMode="auto">
            <a:xfrm>
              <a:off x="5445923" y="5983583"/>
              <a:ext cx="0" cy="264307"/>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latin typeface="+mn-ea"/>
                <a:ea typeface="+mn-ea"/>
              </a:endParaRPr>
            </a:p>
          </p:txBody>
        </p:sp>
        <p:sp>
          <p:nvSpPr>
            <p:cNvPr id="91" name="Line 11"/>
            <p:cNvSpPr>
              <a:spLocks noChangeShapeType="1"/>
            </p:cNvSpPr>
            <p:nvPr/>
          </p:nvSpPr>
          <p:spPr bwMode="auto">
            <a:xfrm flipV="1">
              <a:off x="3454351" y="6253397"/>
              <a:ext cx="1998184" cy="0"/>
            </a:xfrm>
            <a:prstGeom prst="line">
              <a:avLst/>
            </a:prstGeom>
            <a:noFill/>
            <a:ln w="28575">
              <a:solidFill>
                <a:srgbClr val="000000"/>
              </a:solidFill>
              <a:round/>
              <a:headEnd/>
              <a:tailEnd/>
            </a:ln>
            <a:effectLst/>
          </p:spPr>
          <p:txBody>
            <a:bodyPr wrap="none" anchor="ctr"/>
            <a:lstStyle/>
            <a:p>
              <a:pPr fontAlgn="auto">
                <a:spcBef>
                  <a:spcPts val="0"/>
                </a:spcBef>
                <a:spcAft>
                  <a:spcPts val="0"/>
                </a:spcAft>
                <a:defRPr/>
              </a:pPr>
              <a:endParaRPr lang="zh-CN" altLang="en-US" sz="1600" kern="0">
                <a:solidFill>
                  <a:sysClr val="windowText" lastClr="000000"/>
                </a:solidFill>
                <a:latin typeface="+mn-ea"/>
                <a:ea typeface="+mn-ea"/>
              </a:endParaRPr>
            </a:p>
          </p:txBody>
        </p:sp>
      </p:grpSp>
      <p:sp>
        <p:nvSpPr>
          <p:cNvPr id="92" name="矩形 91"/>
          <p:cNvSpPr/>
          <p:nvPr/>
        </p:nvSpPr>
        <p:spPr>
          <a:xfrm>
            <a:off x="1763713" y="2767013"/>
            <a:ext cx="5724525" cy="1711325"/>
          </a:xfrm>
          <a:prstGeom prst="rect">
            <a:avLst/>
          </a:prstGeom>
          <a:noFill/>
          <a:ln w="158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等腰三角形 74"/>
          <p:cNvSpPr/>
          <p:nvPr/>
        </p:nvSpPr>
        <p:spPr>
          <a:xfrm rot="10800000">
            <a:off x="4343400" y="2422525"/>
            <a:ext cx="492125" cy="398463"/>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mn-ea"/>
            </a:endParaRPr>
          </a:p>
        </p:txBody>
      </p:sp>
      <p:sp>
        <p:nvSpPr>
          <p:cNvPr id="84" name="等腰三角形 83"/>
          <p:cNvSpPr/>
          <p:nvPr/>
        </p:nvSpPr>
        <p:spPr>
          <a:xfrm rot="10800000">
            <a:off x="4367213" y="4438650"/>
            <a:ext cx="492125" cy="398463"/>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checkerboard(across)">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1000" fill="hold"/>
                                        <p:tgtEl>
                                          <p:spTgt spid="66"/>
                                        </p:tgtEl>
                                        <p:attrNameLst>
                                          <p:attrName>ppt_x</p:attrName>
                                        </p:attrNameLst>
                                      </p:cBhvr>
                                      <p:tavLst>
                                        <p:tav tm="0">
                                          <p:val>
                                            <p:strVal val="0-#ppt_w/2"/>
                                          </p:val>
                                        </p:tav>
                                        <p:tav tm="100000">
                                          <p:val>
                                            <p:strVal val="#ppt_x"/>
                                          </p:val>
                                        </p:tav>
                                      </p:tavLst>
                                    </p:anim>
                                    <p:anim calcmode="lin" valueType="num">
                                      <p:cBhvr additive="base">
                                        <p:cTn id="13" dur="1000" fill="hold"/>
                                        <p:tgtEl>
                                          <p:spTgt spid="6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 calcmode="lin" valueType="num">
                                      <p:cBhvr additive="base">
                                        <p:cTn id="16" dur="1000" fill="hold"/>
                                        <p:tgtEl>
                                          <p:spTgt spid="67"/>
                                        </p:tgtEl>
                                        <p:attrNameLst>
                                          <p:attrName>ppt_x</p:attrName>
                                        </p:attrNameLst>
                                      </p:cBhvr>
                                      <p:tavLst>
                                        <p:tav tm="0">
                                          <p:val>
                                            <p:strVal val="0-#ppt_w/2"/>
                                          </p:val>
                                        </p:tav>
                                        <p:tav tm="100000">
                                          <p:val>
                                            <p:strVal val="#ppt_x"/>
                                          </p:val>
                                        </p:tav>
                                      </p:tavLst>
                                    </p:anim>
                                    <p:anim calcmode="lin" valueType="num">
                                      <p:cBhvr additive="base">
                                        <p:cTn id="17" dur="1000" fill="hold"/>
                                        <p:tgtEl>
                                          <p:spTgt spid="67"/>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1000" fill="hold"/>
                                        <p:tgtEl>
                                          <p:spTgt spid="68"/>
                                        </p:tgtEl>
                                        <p:attrNameLst>
                                          <p:attrName>ppt_x</p:attrName>
                                        </p:attrNameLst>
                                      </p:cBhvr>
                                      <p:tavLst>
                                        <p:tav tm="0">
                                          <p:val>
                                            <p:strVal val="0-#ppt_w/2"/>
                                          </p:val>
                                        </p:tav>
                                        <p:tav tm="100000">
                                          <p:val>
                                            <p:strVal val="#ppt_x"/>
                                          </p:val>
                                        </p:tav>
                                      </p:tavLst>
                                    </p:anim>
                                    <p:anim calcmode="lin" valueType="num">
                                      <p:cBhvr additive="base">
                                        <p:cTn id="21" dur="1000" fill="hold"/>
                                        <p:tgtEl>
                                          <p:spTgt spid="6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 calcmode="lin" valueType="num">
                                      <p:cBhvr additive="base">
                                        <p:cTn id="24" dur="1000" fill="hold"/>
                                        <p:tgtEl>
                                          <p:spTgt spid="70"/>
                                        </p:tgtEl>
                                        <p:attrNameLst>
                                          <p:attrName>ppt_x</p:attrName>
                                        </p:attrNameLst>
                                      </p:cBhvr>
                                      <p:tavLst>
                                        <p:tav tm="0">
                                          <p:val>
                                            <p:strVal val="0-#ppt_w/2"/>
                                          </p:val>
                                        </p:tav>
                                        <p:tav tm="100000">
                                          <p:val>
                                            <p:strVal val="#ppt_x"/>
                                          </p:val>
                                        </p:tav>
                                      </p:tavLst>
                                    </p:anim>
                                    <p:anim calcmode="lin" valueType="num">
                                      <p:cBhvr additive="base">
                                        <p:cTn id="25" dur="1000" fill="hold"/>
                                        <p:tgtEl>
                                          <p:spTgt spid="7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additive="base">
                                        <p:cTn id="29" dur="1000" fill="hold"/>
                                        <p:tgtEl>
                                          <p:spTgt spid="71"/>
                                        </p:tgtEl>
                                        <p:attrNameLst>
                                          <p:attrName>ppt_x</p:attrName>
                                        </p:attrNameLst>
                                      </p:cBhvr>
                                      <p:tavLst>
                                        <p:tav tm="0">
                                          <p:val>
                                            <p:strVal val="1+#ppt_w/2"/>
                                          </p:val>
                                        </p:tav>
                                        <p:tav tm="100000">
                                          <p:val>
                                            <p:strVal val="#ppt_x"/>
                                          </p:val>
                                        </p:tav>
                                      </p:tavLst>
                                    </p:anim>
                                    <p:anim calcmode="lin" valueType="num">
                                      <p:cBhvr additive="base">
                                        <p:cTn id="30" dur="1000" fill="hold"/>
                                        <p:tgtEl>
                                          <p:spTgt spid="7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1000" fill="hold"/>
                                        <p:tgtEl>
                                          <p:spTgt spid="72"/>
                                        </p:tgtEl>
                                        <p:attrNameLst>
                                          <p:attrName>ppt_x</p:attrName>
                                        </p:attrNameLst>
                                      </p:cBhvr>
                                      <p:tavLst>
                                        <p:tav tm="0">
                                          <p:val>
                                            <p:strVal val="1+#ppt_w/2"/>
                                          </p:val>
                                        </p:tav>
                                        <p:tav tm="100000">
                                          <p:val>
                                            <p:strVal val="#ppt_x"/>
                                          </p:val>
                                        </p:tav>
                                      </p:tavLst>
                                    </p:anim>
                                    <p:anim calcmode="lin" valueType="num">
                                      <p:cBhvr additive="base">
                                        <p:cTn id="34" dur="1000" fill="hold"/>
                                        <p:tgtEl>
                                          <p:spTgt spid="7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000" fill="hold"/>
                                        <p:tgtEl>
                                          <p:spTgt spid="73"/>
                                        </p:tgtEl>
                                        <p:attrNameLst>
                                          <p:attrName>ppt_x</p:attrName>
                                        </p:attrNameLst>
                                      </p:cBhvr>
                                      <p:tavLst>
                                        <p:tav tm="0">
                                          <p:val>
                                            <p:strVal val="1+#ppt_w/2"/>
                                          </p:val>
                                        </p:tav>
                                        <p:tav tm="100000">
                                          <p:val>
                                            <p:strVal val="#ppt_x"/>
                                          </p:val>
                                        </p:tav>
                                      </p:tavLst>
                                    </p:anim>
                                    <p:anim calcmode="lin" valueType="num">
                                      <p:cBhvr additive="base">
                                        <p:cTn id="38" dur="1000" fill="hold"/>
                                        <p:tgtEl>
                                          <p:spTgt spid="73"/>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1000" fill="hold"/>
                                        <p:tgtEl>
                                          <p:spTgt spid="74"/>
                                        </p:tgtEl>
                                        <p:attrNameLst>
                                          <p:attrName>ppt_x</p:attrName>
                                        </p:attrNameLst>
                                      </p:cBhvr>
                                      <p:tavLst>
                                        <p:tav tm="0">
                                          <p:val>
                                            <p:strVal val="1+#ppt_w/2"/>
                                          </p:val>
                                        </p:tav>
                                        <p:tav tm="100000">
                                          <p:val>
                                            <p:strVal val="#ppt_x"/>
                                          </p:val>
                                        </p:tav>
                                      </p:tavLst>
                                    </p:anim>
                                    <p:anim calcmode="lin" valueType="num">
                                      <p:cBhvr additive="base">
                                        <p:cTn id="42" dur="10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additive="base">
                                        <p:cTn id="47" dur="1000" fill="hold"/>
                                        <p:tgtEl>
                                          <p:spTgt spid="75"/>
                                        </p:tgtEl>
                                        <p:attrNameLst>
                                          <p:attrName>ppt_x</p:attrName>
                                        </p:attrNameLst>
                                      </p:cBhvr>
                                      <p:tavLst>
                                        <p:tav tm="0">
                                          <p:val>
                                            <p:strVal val="#ppt_x"/>
                                          </p:val>
                                        </p:tav>
                                        <p:tav tm="100000">
                                          <p:val>
                                            <p:strVal val="#ppt_x"/>
                                          </p:val>
                                        </p:tav>
                                      </p:tavLst>
                                    </p:anim>
                                    <p:anim calcmode="lin" valueType="num">
                                      <p:cBhvr additive="base">
                                        <p:cTn id="48" dur="1000" fill="hold"/>
                                        <p:tgtEl>
                                          <p:spTgt spid="75"/>
                                        </p:tgtEl>
                                        <p:attrNameLst>
                                          <p:attrName>ppt_y</p:attrName>
                                        </p:attrNameLst>
                                      </p:cBhvr>
                                      <p:tavLst>
                                        <p:tav tm="0">
                                          <p:val>
                                            <p:strVal val="0-#ppt_h/2"/>
                                          </p:val>
                                        </p:tav>
                                        <p:tav tm="100000">
                                          <p:val>
                                            <p:strVal val="#ppt_y"/>
                                          </p:val>
                                        </p:tav>
                                      </p:tavLst>
                                    </p:anim>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dissolve">
                                      <p:cBhvr>
                                        <p:cTn id="52" dur="1000"/>
                                        <p:tgtEl>
                                          <p:spTgt spid="2"/>
                                        </p:tgtEl>
                                      </p:cBhvr>
                                    </p:animEffect>
                                  </p:childTnLst>
                                </p:cTn>
                              </p:par>
                              <p:par>
                                <p:cTn id="53" presetID="9"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dissolve">
                                      <p:cBhvr>
                                        <p:cTn id="55" dur="10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34" presetClass="entr" presetSubtype="0" fill="hold" grpId="0" nodeType="clickEffect">
                                  <p:stCondLst>
                                    <p:cond delay="0"/>
                                  </p:stCondLst>
                                  <p:childTnLst>
                                    <p:set>
                                      <p:cBhvr>
                                        <p:cTn id="59" dur="1" fill="hold">
                                          <p:stCondLst>
                                            <p:cond delay="0"/>
                                          </p:stCondLst>
                                        </p:cTn>
                                        <p:tgtEl>
                                          <p:spTgt spid="92"/>
                                        </p:tgtEl>
                                        <p:attrNameLst>
                                          <p:attrName>style.visibility</p:attrName>
                                        </p:attrNameLst>
                                      </p:cBhvr>
                                      <p:to>
                                        <p:strVal val="visible"/>
                                      </p:to>
                                    </p:set>
                                    <p:anim from="(-#ppt_w/2)" to="(#ppt_x)" calcmode="lin" valueType="num">
                                      <p:cBhvr>
                                        <p:cTn id="60" dur="1200" fill="hold">
                                          <p:stCondLst>
                                            <p:cond delay="0"/>
                                          </p:stCondLst>
                                        </p:cTn>
                                        <p:tgtEl>
                                          <p:spTgt spid="92"/>
                                        </p:tgtEl>
                                        <p:attrNameLst>
                                          <p:attrName>ppt_x</p:attrName>
                                        </p:attrNameLst>
                                      </p:cBhvr>
                                    </p:anim>
                                    <p:anim from="0" to="-1.0" calcmode="lin" valueType="num">
                                      <p:cBhvr>
                                        <p:cTn id="61" dur="400" decel="50000" autoRev="1" fill="hold">
                                          <p:stCondLst>
                                            <p:cond delay="1200"/>
                                          </p:stCondLst>
                                        </p:cTn>
                                        <p:tgtEl>
                                          <p:spTgt spid="92"/>
                                        </p:tgtEl>
                                        <p:attrNameLst>
                                          <p:attrName>xshear</p:attrName>
                                        </p:attrNameLst>
                                      </p:cBhvr>
                                    </p:anim>
                                    <p:animScale>
                                      <p:cBhvr>
                                        <p:cTn id="62" dur="400" decel="100000" autoRev="1" fill="hold">
                                          <p:stCondLst>
                                            <p:cond delay="1200"/>
                                          </p:stCondLst>
                                        </p:cTn>
                                        <p:tgtEl>
                                          <p:spTgt spid="92"/>
                                        </p:tgtEl>
                                      </p:cBhvr>
                                      <p:from x="100000" y="100000"/>
                                      <p:to x="80000" y="100000"/>
                                    </p:animScale>
                                    <p:anim by="(#ppt_h/3+#ppt_w*0.1)" calcmode="lin" valueType="num">
                                      <p:cBhvr additive="sum">
                                        <p:cTn id="63" dur="400" decel="100000" autoRev="1" fill="hold">
                                          <p:stCondLst>
                                            <p:cond delay="1200"/>
                                          </p:stCondLst>
                                        </p:cTn>
                                        <p:tgtEl>
                                          <p:spTgt spid="92"/>
                                        </p:tgtEl>
                                        <p:attrNameLst>
                                          <p:attrName>ppt_x</p:attrName>
                                        </p:attrNameLst>
                                      </p:cBhvr>
                                    </p:anim>
                                  </p:childTnLst>
                                </p:cTn>
                              </p:par>
                              <p:par>
                                <p:cTn id="64" presetID="34" presetClass="entr" presetSubtype="0" fill="hold" grpId="0" nodeType="withEffect">
                                  <p:stCondLst>
                                    <p:cond delay="0"/>
                                  </p:stCondLst>
                                  <p:childTnLst>
                                    <p:set>
                                      <p:cBhvr>
                                        <p:cTn id="65" dur="1" fill="hold">
                                          <p:stCondLst>
                                            <p:cond delay="0"/>
                                          </p:stCondLst>
                                        </p:cTn>
                                        <p:tgtEl>
                                          <p:spTgt spid="85"/>
                                        </p:tgtEl>
                                        <p:attrNameLst>
                                          <p:attrName>style.visibility</p:attrName>
                                        </p:attrNameLst>
                                      </p:cBhvr>
                                      <p:to>
                                        <p:strVal val="visible"/>
                                      </p:to>
                                    </p:set>
                                    <p:anim from="(-#ppt_w/2)" to="(#ppt_x)" calcmode="lin" valueType="num">
                                      <p:cBhvr>
                                        <p:cTn id="66" dur="600" fill="hold">
                                          <p:stCondLst>
                                            <p:cond delay="0"/>
                                          </p:stCondLst>
                                        </p:cTn>
                                        <p:tgtEl>
                                          <p:spTgt spid="85"/>
                                        </p:tgtEl>
                                        <p:attrNameLst>
                                          <p:attrName>ppt_x</p:attrName>
                                        </p:attrNameLst>
                                      </p:cBhvr>
                                    </p:anim>
                                    <p:anim from="0" to="-1.0" calcmode="lin" valueType="num">
                                      <p:cBhvr>
                                        <p:cTn id="67" dur="200" decel="50000" autoRev="1" fill="hold">
                                          <p:stCondLst>
                                            <p:cond delay="600"/>
                                          </p:stCondLst>
                                        </p:cTn>
                                        <p:tgtEl>
                                          <p:spTgt spid="85"/>
                                        </p:tgtEl>
                                        <p:attrNameLst>
                                          <p:attrName>xshear</p:attrName>
                                        </p:attrNameLst>
                                      </p:cBhvr>
                                    </p:anim>
                                    <p:animScale>
                                      <p:cBhvr>
                                        <p:cTn id="68" dur="200" decel="100000" autoRev="1" fill="hold">
                                          <p:stCondLst>
                                            <p:cond delay="600"/>
                                          </p:stCondLst>
                                        </p:cTn>
                                        <p:tgtEl>
                                          <p:spTgt spid="85"/>
                                        </p:tgtEl>
                                      </p:cBhvr>
                                      <p:from x="100000" y="100000"/>
                                      <p:to x="80000" y="100000"/>
                                    </p:animScale>
                                    <p:anim by="(#ppt_h/3+#ppt_w*0.1)" calcmode="lin" valueType="num">
                                      <p:cBhvr additive="sum">
                                        <p:cTn id="69" dur="200" decel="100000" autoRev="1" fill="hold">
                                          <p:stCondLst>
                                            <p:cond delay="600"/>
                                          </p:stCondLst>
                                        </p:cTn>
                                        <p:tgtEl>
                                          <p:spTgt spid="85"/>
                                        </p:tgtEl>
                                        <p:attrNameLst>
                                          <p:attrName>ppt_x</p:attrName>
                                        </p:attrNameLst>
                                      </p:cBhvr>
                                    </p:anim>
                                  </p:childTnLst>
                                </p:cTn>
                              </p:par>
                            </p:childTnLst>
                          </p:cTn>
                        </p:par>
                      </p:childTnLst>
                    </p:cTn>
                  </p:par>
                  <p:par>
                    <p:cTn id="70" fill="hold">
                      <p:stCondLst>
                        <p:cond delay="indefinite"/>
                      </p:stCondLst>
                      <p:childTnLst>
                        <p:par>
                          <p:cTn id="71" fill="hold">
                            <p:stCondLst>
                              <p:cond delay="0"/>
                            </p:stCondLst>
                            <p:childTnLst>
                              <p:par>
                                <p:cTn id="72" presetID="2" presetClass="entr" presetSubtype="1" fill="hold" grpId="0" nodeType="clickEffect">
                                  <p:stCondLst>
                                    <p:cond delay="0"/>
                                  </p:stCondLst>
                                  <p:childTnLst>
                                    <p:set>
                                      <p:cBhvr>
                                        <p:cTn id="73" dur="1" fill="hold">
                                          <p:stCondLst>
                                            <p:cond delay="0"/>
                                          </p:stCondLst>
                                        </p:cTn>
                                        <p:tgtEl>
                                          <p:spTgt spid="84"/>
                                        </p:tgtEl>
                                        <p:attrNameLst>
                                          <p:attrName>style.visibility</p:attrName>
                                        </p:attrNameLst>
                                      </p:cBhvr>
                                      <p:to>
                                        <p:strVal val="visible"/>
                                      </p:to>
                                    </p:set>
                                    <p:anim calcmode="lin" valueType="num">
                                      <p:cBhvr additive="base">
                                        <p:cTn id="74" dur="1000" fill="hold"/>
                                        <p:tgtEl>
                                          <p:spTgt spid="84"/>
                                        </p:tgtEl>
                                        <p:attrNameLst>
                                          <p:attrName>ppt_x</p:attrName>
                                        </p:attrNameLst>
                                      </p:cBhvr>
                                      <p:tavLst>
                                        <p:tav tm="0">
                                          <p:val>
                                            <p:strVal val="#ppt_x"/>
                                          </p:val>
                                        </p:tav>
                                        <p:tav tm="100000">
                                          <p:val>
                                            <p:strVal val="#ppt_x"/>
                                          </p:val>
                                        </p:tav>
                                      </p:tavLst>
                                    </p:anim>
                                    <p:anim calcmode="lin" valueType="num">
                                      <p:cBhvr additive="base">
                                        <p:cTn id="75" dur="1000" fill="hold"/>
                                        <p:tgtEl>
                                          <p:spTgt spid="84"/>
                                        </p:tgtEl>
                                        <p:attrNameLst>
                                          <p:attrName>ppt_y</p:attrName>
                                        </p:attrNameLst>
                                      </p:cBhvr>
                                      <p:tavLst>
                                        <p:tav tm="0">
                                          <p:val>
                                            <p:strVal val="0-#ppt_h/2"/>
                                          </p:val>
                                        </p:tav>
                                        <p:tav tm="100000">
                                          <p:val>
                                            <p:strVal val="#ppt_y"/>
                                          </p:val>
                                        </p:tav>
                                      </p:tavLst>
                                    </p:anim>
                                  </p:childTnLst>
                                </p:cTn>
                              </p:par>
                            </p:childTnLst>
                          </p:cTn>
                        </p:par>
                        <p:par>
                          <p:cTn id="76" fill="hold">
                            <p:stCondLst>
                              <p:cond delay="1000"/>
                            </p:stCondLst>
                            <p:childTnLst>
                              <p:par>
                                <p:cTn id="77" presetID="23" presetClass="entr" presetSubtype="16" fill="hold" nodeType="after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p:cTn id="79" dur="2000" fill="hold"/>
                                        <p:tgtEl>
                                          <p:spTgt spid="3"/>
                                        </p:tgtEl>
                                        <p:attrNameLst>
                                          <p:attrName>ppt_w</p:attrName>
                                        </p:attrNameLst>
                                      </p:cBhvr>
                                      <p:tavLst>
                                        <p:tav tm="0">
                                          <p:val>
                                            <p:fltVal val="0"/>
                                          </p:val>
                                        </p:tav>
                                        <p:tav tm="100000">
                                          <p:val>
                                            <p:strVal val="#ppt_w"/>
                                          </p:val>
                                        </p:tav>
                                      </p:tavLst>
                                    </p:anim>
                                    <p:anim calcmode="lin" valueType="num">
                                      <p:cBhvr>
                                        <p:cTn id="80" dur="2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70" grpId="0" animBg="1"/>
      <p:bldP spid="71" grpId="0" animBg="1"/>
      <p:bldP spid="72" grpId="0" animBg="1"/>
      <p:bldP spid="85" grpId="0"/>
      <p:bldP spid="92" grpId="0" animBg="1"/>
      <p:bldP spid="75" grpId="0" animBg="1"/>
      <p:bldP spid="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grpSp>
        <p:nvGrpSpPr>
          <p:cNvPr id="20483" name="Group 3"/>
          <p:cNvGrpSpPr>
            <a:grpSpLocks/>
          </p:cNvGrpSpPr>
          <p:nvPr/>
        </p:nvGrpSpPr>
        <p:grpSpPr bwMode="auto">
          <a:xfrm>
            <a:off x="2870200" y="2590800"/>
            <a:ext cx="3543300" cy="531813"/>
            <a:chOff x="0" y="0"/>
            <a:chExt cx="3543034" cy="531590"/>
          </a:xfrm>
        </p:grpSpPr>
        <p:sp>
          <p:nvSpPr>
            <p:cNvPr id="20490" name="矩形 4"/>
            <p:cNvSpPr>
              <a:spLocks noChangeArrowheads="1"/>
            </p:cNvSpPr>
            <p:nvPr/>
          </p:nvSpPr>
          <p:spPr bwMode="auto">
            <a:xfrm rot="-1431031">
              <a:off x="82996" y="27534"/>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grpSp>
          <p:nvGrpSpPr>
            <p:cNvPr id="20491" name="Group 5"/>
            <p:cNvGrpSpPr>
              <a:grpSpLocks/>
            </p:cNvGrpSpPr>
            <p:nvPr/>
          </p:nvGrpSpPr>
          <p:grpSpPr bwMode="auto">
            <a:xfrm>
              <a:off x="0" y="0"/>
              <a:ext cx="3543034" cy="504056"/>
              <a:chOff x="0" y="0"/>
              <a:chExt cx="3543034" cy="504056"/>
            </a:xfrm>
          </p:grpSpPr>
          <p:sp>
            <p:nvSpPr>
              <p:cNvPr id="20492" name="直接连接符 6"/>
              <p:cNvSpPr>
                <a:spLocks noChangeShapeType="1"/>
              </p:cNvSpPr>
              <p:nvPr/>
            </p:nvSpPr>
            <p:spPr bwMode="auto">
              <a:xfrm>
                <a:off x="479562" y="351663"/>
                <a:ext cx="3063472" cy="1"/>
              </a:xfrm>
              <a:prstGeom prst="line">
                <a:avLst/>
              </a:prstGeom>
              <a:noFill/>
              <a:ln w="9525">
                <a:solidFill>
                  <a:srgbClr val="827C7A"/>
                </a:solidFill>
                <a:prstDash val="sysDash"/>
                <a:round/>
                <a:headEnd type="diamond" w="med" len="med"/>
                <a:tailEnd type="diamond" w="med" len="med"/>
              </a:ln>
            </p:spPr>
            <p:txBody>
              <a:bodyPr/>
              <a:lstStyle/>
              <a:p>
                <a:endParaRPr lang="zh-CN" altLang="en-US"/>
              </a:p>
            </p:txBody>
          </p:sp>
          <p:sp>
            <p:nvSpPr>
              <p:cNvPr id="20493" name="矩形 7"/>
              <p:cNvSpPr>
                <a:spLocks noChangeArrowheads="1"/>
              </p:cNvSpPr>
              <p:nvPr/>
            </p:nvSpPr>
            <p:spPr bwMode="auto">
              <a:xfrm rot="-1431031">
                <a:off x="0" y="0"/>
                <a:ext cx="504056" cy="504056"/>
              </a:xfrm>
              <a:prstGeom prst="rect">
                <a:avLst/>
              </a:prstGeom>
              <a:solidFill>
                <a:srgbClr val="FFFFFF"/>
              </a:solidFill>
              <a:ln w="25400">
                <a:noFill/>
                <a:miter lim="800000"/>
                <a:headEnd/>
                <a:tailEnd/>
              </a:ln>
            </p:spPr>
            <p:txBody>
              <a:bodyPr anchor="ctr"/>
              <a:lstStyle/>
              <a:p>
                <a:pPr algn="ctr"/>
                <a:endParaRPr lang="zh-CN" altLang="zh-CN">
                  <a:solidFill>
                    <a:srgbClr val="FFFFFF"/>
                  </a:solidFill>
                </a:endParaRPr>
              </a:p>
            </p:txBody>
          </p:sp>
          <p:sp>
            <p:nvSpPr>
              <p:cNvPr id="20494" name="TextBox 8"/>
              <p:cNvSpPr>
                <a:spLocks noChangeArrowheads="1"/>
              </p:cNvSpPr>
              <p:nvPr/>
            </p:nvSpPr>
            <p:spPr bwMode="auto">
              <a:xfrm>
                <a:off x="823166" y="13109"/>
                <a:ext cx="2376264" cy="338554"/>
              </a:xfrm>
              <a:prstGeom prst="rect">
                <a:avLst/>
              </a:prstGeom>
              <a:noFill/>
              <a:ln w="9525">
                <a:noFill/>
                <a:miter lim="800000"/>
                <a:headEnd/>
                <a:tailEnd/>
              </a:ln>
            </p:spPr>
            <p:txBody>
              <a:bodyPr>
                <a:spAutoFit/>
              </a:bodyPr>
              <a:lstStyle/>
              <a:p>
                <a:pPr algn="ctr"/>
                <a:r>
                  <a:rPr lang="zh-CN" altLang="en-US" sz="1600">
                    <a:latin typeface="Calibri" pitchFamily="34" charset="0"/>
                    <a:sym typeface="Calibri" pitchFamily="34" charset="0"/>
                  </a:rPr>
                  <a:t>资产负债表分析概要</a:t>
                </a:r>
                <a:endParaRPr lang="zh-CN" altLang="en-US">
                  <a:ea typeface="宋体" pitchFamily="2" charset="-122"/>
                </a:endParaRPr>
              </a:p>
            </p:txBody>
          </p:sp>
          <p:sp>
            <p:nvSpPr>
              <p:cNvPr id="20495" name="TextBox 9"/>
              <p:cNvSpPr>
                <a:spLocks noChangeArrowheads="1"/>
              </p:cNvSpPr>
              <p:nvPr/>
            </p:nvSpPr>
            <p:spPr bwMode="auto">
              <a:xfrm>
                <a:off x="72008" y="51973"/>
                <a:ext cx="360040" cy="400110"/>
              </a:xfrm>
              <a:prstGeom prst="rect">
                <a:avLst/>
              </a:prstGeom>
              <a:noFill/>
              <a:ln w="9525">
                <a:noFill/>
                <a:miter lim="800000"/>
                <a:headEnd/>
                <a:tailEnd/>
              </a:ln>
            </p:spPr>
            <p:txBody>
              <a:bodyPr>
                <a:spAutoFit/>
              </a:bodyPr>
              <a:lstStyle/>
              <a:p>
                <a:pPr algn="ctr"/>
                <a:r>
                  <a:rPr lang="en-US" altLang="zh-CN" sz="2000" b="1">
                    <a:solidFill>
                      <a:schemeClr val="bg1"/>
                    </a:solidFill>
                    <a:latin typeface="Calibri" pitchFamily="34" charset="0"/>
                    <a:sym typeface="Calibri" pitchFamily="34" charset="0"/>
                  </a:rPr>
                  <a:t>2</a:t>
                </a:r>
                <a:endParaRPr lang="zh-CN" altLang="en-US">
                  <a:ea typeface="宋体" pitchFamily="2" charset="-122"/>
                </a:endParaRPr>
              </a:p>
            </p:txBody>
          </p:sp>
        </p:grpSp>
      </p:grpSp>
      <p:sp>
        <p:nvSpPr>
          <p:cNvPr id="20484" name="TextBox 10"/>
          <p:cNvSpPr>
            <a:spLocks noChangeArrowheads="1"/>
          </p:cNvSpPr>
          <p:nvPr/>
        </p:nvSpPr>
        <p:spPr bwMode="auto">
          <a:xfrm>
            <a:off x="4413250" y="3076575"/>
            <a:ext cx="2000250" cy="738188"/>
          </a:xfrm>
          <a:prstGeom prst="rect">
            <a:avLst/>
          </a:prstGeom>
          <a:noFill/>
          <a:ln w="9525">
            <a:noFill/>
            <a:miter lim="800000"/>
            <a:headEnd/>
            <a:tailEnd/>
          </a:ln>
        </p:spPr>
        <p:txBody>
          <a:bodyPr>
            <a:spAutoFit/>
          </a:bodyPr>
          <a:lstStyle/>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概念和作用</a:t>
            </a:r>
          </a:p>
          <a:p>
            <a:pPr marL="285750" indent="-285750">
              <a:lnSpc>
                <a:spcPct val="150000"/>
              </a:lnSpc>
              <a:buFont typeface="Wingdings" pitchFamily="2" charset="2"/>
              <a:buChar char="Ø"/>
            </a:pPr>
            <a:r>
              <a:rPr lang="zh-CN" altLang="en-US" sz="1400">
                <a:solidFill>
                  <a:srgbClr val="827C7A"/>
                </a:solidFill>
                <a:latin typeface="Calibri" pitchFamily="34" charset="0"/>
                <a:sym typeface="Calibri" pitchFamily="34" charset="0"/>
              </a:rPr>
              <a:t>基本结构</a:t>
            </a:r>
          </a:p>
        </p:txBody>
      </p:sp>
      <p:sp>
        <p:nvSpPr>
          <p:cNvPr id="11"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F0046C17-8779-4E46-B253-2F916920AB6A}" type="slidenum">
              <a:rPr lang="zh-CN" altLang="en-US" sz="1200">
                <a:solidFill>
                  <a:srgbClr val="898989"/>
                </a:solidFill>
                <a:ea typeface="+mn-ea"/>
              </a:rPr>
              <a:pPr algn="r">
                <a:defRPr/>
              </a:pPr>
              <a:t>7</a:t>
            </a:fld>
            <a:endParaRPr lang="zh-CN" altLang="en-US" dirty="0">
              <a:ea typeface="宋体" pitchFamily="2" charset="-122"/>
            </a:endParaRPr>
          </a:p>
        </p:txBody>
      </p:sp>
      <p:pic>
        <p:nvPicPr>
          <p:cNvPr id="20486" name="Picture 2"/>
          <p:cNvPicPr>
            <a:picLocks noChangeAspect="1" noChangeArrowheads="1"/>
          </p:cNvPicPr>
          <p:nvPr/>
        </p:nvPicPr>
        <p:blipFill>
          <a:blip r:embed="rId3" cstate="print">
            <a:clrChange>
              <a:clrFrom>
                <a:srgbClr val="FBFBFB"/>
              </a:clrFrom>
              <a:clrTo>
                <a:srgbClr val="FBFBFB">
                  <a:alpha val="0"/>
                </a:srgbClr>
              </a:clrTo>
            </a:clrChange>
          </a:blip>
          <a:srcRect/>
          <a:stretch>
            <a:fillRect/>
          </a:stretch>
        </p:blipFill>
        <p:spPr bwMode="auto">
          <a:xfrm>
            <a:off x="3300413" y="2932113"/>
            <a:ext cx="1211262" cy="1423987"/>
          </a:xfrm>
          <a:prstGeom prst="rect">
            <a:avLst/>
          </a:prstGeom>
          <a:noFill/>
          <a:ln w="9525">
            <a:noFill/>
            <a:miter lim="800000"/>
            <a:headEnd/>
            <a:tailEnd/>
          </a:ln>
        </p:spPr>
      </p:pic>
      <p:sp>
        <p:nvSpPr>
          <p:cNvPr id="20487" name="TextBox 61"/>
          <p:cNvSpPr>
            <a:spLocks noChangeArrowheads="1"/>
          </p:cNvSpPr>
          <p:nvPr/>
        </p:nvSpPr>
        <p:spPr bwMode="auto">
          <a:xfrm>
            <a:off x="611188" y="552450"/>
            <a:ext cx="107473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目  录</a:t>
            </a:r>
            <a:endParaRPr lang="zh-CN" altLang="en-US">
              <a:ea typeface="宋体" pitchFamily="2" charset="-122"/>
            </a:endParaRPr>
          </a:p>
        </p:txBody>
      </p:sp>
      <p:sp>
        <p:nvSpPr>
          <p:cNvPr id="20488" name="矩形 62"/>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0489" name="直接连接符 64"/>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ChangeAspect="1" noChangeArrowheads="1"/>
          </p:cNvPicPr>
          <p:nvPr/>
        </p:nvPicPr>
        <p:blipFill>
          <a:blip r:embed="rId2" cstate="print"/>
          <a:srcRect/>
          <a:stretch>
            <a:fillRect/>
          </a:stretch>
        </p:blipFill>
        <p:spPr bwMode="auto">
          <a:xfrm>
            <a:off x="8074025" y="0"/>
            <a:ext cx="1069975" cy="1273175"/>
          </a:xfrm>
          <a:prstGeom prst="rect">
            <a:avLst/>
          </a:prstGeom>
          <a:noFill/>
          <a:ln w="9525">
            <a:noFill/>
            <a:miter lim="800000"/>
            <a:headEnd/>
            <a:tailEnd/>
          </a:ln>
        </p:spPr>
      </p:pic>
      <p:sp>
        <p:nvSpPr>
          <p:cNvPr id="21507" name="TextBox 61"/>
          <p:cNvSpPr>
            <a:spLocks noChangeArrowheads="1"/>
          </p:cNvSpPr>
          <p:nvPr/>
        </p:nvSpPr>
        <p:spPr bwMode="auto">
          <a:xfrm>
            <a:off x="611188" y="552450"/>
            <a:ext cx="1692275"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概念和作用</a:t>
            </a:r>
            <a:endParaRPr lang="zh-CN" altLang="en-US">
              <a:ea typeface="宋体" pitchFamily="2" charset="-122"/>
            </a:endParaRPr>
          </a:p>
        </p:txBody>
      </p:sp>
      <p:sp>
        <p:nvSpPr>
          <p:cNvPr id="21508" name="矩形 62"/>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1509" name="直接连接符 64"/>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16"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36B3A95F-1C03-4BA6-9EF9-86E1FC345232}" type="slidenum">
              <a:rPr lang="zh-CN" altLang="en-US" sz="1200">
                <a:solidFill>
                  <a:srgbClr val="898989"/>
                </a:solidFill>
                <a:ea typeface="+mn-ea"/>
              </a:rPr>
              <a:pPr algn="r">
                <a:defRPr/>
              </a:pPr>
              <a:t>8</a:t>
            </a:fld>
            <a:endParaRPr lang="zh-CN" altLang="en-US" dirty="0">
              <a:ea typeface="宋体" pitchFamily="2" charset="-122"/>
            </a:endParaRPr>
          </a:p>
        </p:txBody>
      </p:sp>
      <p:sp>
        <p:nvSpPr>
          <p:cNvPr id="18" name="Line 49"/>
          <p:cNvSpPr>
            <a:spLocks noChangeShapeType="1"/>
          </p:cNvSpPr>
          <p:nvPr/>
        </p:nvSpPr>
        <p:spPr bwMode="auto">
          <a:xfrm>
            <a:off x="635000" y="2857500"/>
            <a:ext cx="8077200" cy="0"/>
          </a:xfrm>
          <a:prstGeom prst="line">
            <a:avLst/>
          </a:prstGeom>
          <a:noFill/>
          <a:ln w="12700">
            <a:solidFill>
              <a:srgbClr val="000000"/>
            </a:solidFill>
            <a:prstDash val="dash"/>
            <a:round/>
            <a:headEnd/>
            <a:tailEnd/>
          </a:ln>
          <a:effectLst/>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21512" name="TextBox 18"/>
          <p:cNvSpPr txBox="1">
            <a:spLocks noChangeArrowheads="1"/>
          </p:cNvSpPr>
          <p:nvPr/>
        </p:nvSpPr>
        <p:spPr bwMode="auto">
          <a:xfrm>
            <a:off x="2771775" y="1201738"/>
            <a:ext cx="3421063" cy="368300"/>
          </a:xfrm>
          <a:prstGeom prst="rect">
            <a:avLst/>
          </a:prstGeom>
          <a:noFill/>
          <a:ln w="9525">
            <a:noFill/>
            <a:miter lim="800000"/>
            <a:headEnd/>
            <a:tailEnd/>
          </a:ln>
        </p:spPr>
        <p:txBody>
          <a:bodyPr>
            <a:spAutoFit/>
          </a:bodyPr>
          <a:lstStyle/>
          <a:p>
            <a:r>
              <a:rPr lang="zh-CN" altLang="en-US" b="1"/>
              <a:t>资产负债表是基本财务报表之一</a:t>
            </a:r>
          </a:p>
        </p:txBody>
      </p:sp>
      <p:sp>
        <p:nvSpPr>
          <p:cNvPr id="21513" name="TextBox 20"/>
          <p:cNvSpPr txBox="1">
            <a:spLocks noChangeArrowheads="1"/>
          </p:cNvSpPr>
          <p:nvPr/>
        </p:nvSpPr>
        <p:spPr bwMode="auto">
          <a:xfrm>
            <a:off x="1150938" y="1597025"/>
            <a:ext cx="6950075" cy="1246188"/>
          </a:xfrm>
          <a:prstGeom prst="rect">
            <a:avLst/>
          </a:prstGeom>
          <a:noFill/>
          <a:ln w="9525">
            <a:noFill/>
            <a:miter lim="800000"/>
            <a:headEnd/>
            <a:tailEnd/>
          </a:ln>
        </p:spPr>
        <p:txBody>
          <a:bodyPr>
            <a:spAutoFit/>
          </a:bodyPr>
          <a:lstStyle/>
          <a:p>
            <a:pPr>
              <a:lnSpc>
                <a:spcPts val="3000"/>
              </a:lnSpc>
            </a:pPr>
            <a:r>
              <a:rPr lang="zh-CN" altLang="en-US"/>
              <a:t>       </a:t>
            </a:r>
            <a:r>
              <a:rPr lang="zh-CN" altLang="en-US" sz="1600"/>
              <a:t>资产负债表反应企业在某一特定日期财务状况的报表，它揭示了企业在某一特定日期所拥有或控制的经济</a:t>
            </a:r>
            <a:r>
              <a:rPr lang="zh-CN" altLang="en-US" sz="1600">
                <a:solidFill>
                  <a:srgbClr val="FF0000"/>
                </a:solidFill>
              </a:rPr>
              <a:t>资源</a:t>
            </a:r>
            <a:r>
              <a:rPr lang="zh-CN" altLang="en-US" sz="1600"/>
              <a:t>、所承担的现时</a:t>
            </a:r>
            <a:r>
              <a:rPr lang="zh-CN" altLang="en-US" sz="1600">
                <a:solidFill>
                  <a:srgbClr val="FF0000"/>
                </a:solidFill>
              </a:rPr>
              <a:t>义务</a:t>
            </a:r>
            <a:r>
              <a:rPr lang="zh-CN" altLang="en-US" sz="1600"/>
              <a:t>和所有者享受的</a:t>
            </a:r>
            <a:r>
              <a:rPr lang="zh-CN" altLang="en-US" sz="1600">
                <a:solidFill>
                  <a:srgbClr val="FF0000"/>
                </a:solidFill>
              </a:rPr>
              <a:t>剩余权益</a:t>
            </a:r>
            <a:r>
              <a:rPr lang="zh-CN" altLang="en-US" sz="1600"/>
              <a:t>。</a:t>
            </a:r>
            <a:endParaRPr lang="zh-CN" altLang="en-US"/>
          </a:p>
        </p:txBody>
      </p:sp>
      <p:sp>
        <p:nvSpPr>
          <p:cNvPr id="21514" name="TextBox 21"/>
          <p:cNvSpPr txBox="1">
            <a:spLocks noChangeArrowheads="1"/>
          </p:cNvSpPr>
          <p:nvPr/>
        </p:nvSpPr>
        <p:spPr bwMode="auto">
          <a:xfrm>
            <a:off x="3240088" y="3073400"/>
            <a:ext cx="2555875" cy="368300"/>
          </a:xfrm>
          <a:prstGeom prst="rect">
            <a:avLst/>
          </a:prstGeom>
          <a:noFill/>
          <a:ln w="9525">
            <a:noFill/>
            <a:miter lim="800000"/>
            <a:headEnd/>
            <a:tailEnd/>
          </a:ln>
        </p:spPr>
        <p:txBody>
          <a:bodyPr>
            <a:spAutoFit/>
          </a:bodyPr>
          <a:lstStyle/>
          <a:p>
            <a:r>
              <a:rPr lang="zh-CN" altLang="en-US" b="1"/>
              <a:t>资产负债表的主要作用</a:t>
            </a:r>
          </a:p>
        </p:txBody>
      </p:sp>
      <p:sp>
        <p:nvSpPr>
          <p:cNvPr id="21515" name="TextBox 22"/>
          <p:cNvSpPr txBox="1">
            <a:spLocks noChangeArrowheads="1"/>
          </p:cNvSpPr>
          <p:nvPr/>
        </p:nvSpPr>
        <p:spPr bwMode="auto">
          <a:xfrm>
            <a:off x="1223963" y="3470275"/>
            <a:ext cx="7019925" cy="1966913"/>
          </a:xfrm>
          <a:prstGeom prst="rect">
            <a:avLst/>
          </a:prstGeom>
          <a:noFill/>
          <a:ln w="9525">
            <a:noFill/>
            <a:miter lim="800000"/>
            <a:headEnd/>
            <a:tailEnd/>
          </a:ln>
        </p:spPr>
        <p:txBody>
          <a:bodyPr>
            <a:spAutoFit/>
          </a:bodyPr>
          <a:lstStyle/>
          <a:p>
            <a:pPr>
              <a:lnSpc>
                <a:spcPts val="3000"/>
              </a:lnSpc>
            </a:pPr>
            <a:r>
              <a:rPr lang="en-US" altLang="zh-CN" sz="1600"/>
              <a:t>1</a:t>
            </a:r>
            <a:r>
              <a:rPr lang="zh-CN" altLang="en-US" sz="1600"/>
              <a:t>、揭示企业拥有或控制的能用货币表现的资源的总体规模和分布形态；</a:t>
            </a:r>
            <a:endParaRPr lang="en-US" altLang="zh-CN" sz="1600"/>
          </a:p>
          <a:p>
            <a:pPr>
              <a:lnSpc>
                <a:spcPts val="3000"/>
              </a:lnSpc>
            </a:pPr>
            <a:r>
              <a:rPr lang="en-US" altLang="zh-CN" sz="1600"/>
              <a:t>2</a:t>
            </a:r>
            <a:r>
              <a:rPr lang="zh-CN" altLang="en-US" sz="1600"/>
              <a:t>、用于分析和评价企业的短期偿债能力、长期偿债能力和举债能力；</a:t>
            </a:r>
            <a:endParaRPr lang="en-US" altLang="zh-CN" sz="1600"/>
          </a:p>
          <a:p>
            <a:pPr>
              <a:lnSpc>
                <a:spcPts val="3000"/>
              </a:lnSpc>
            </a:pPr>
            <a:r>
              <a:rPr lang="en-US" altLang="zh-CN" sz="1600"/>
              <a:t>3</a:t>
            </a:r>
            <a:r>
              <a:rPr lang="zh-CN" altLang="en-US" sz="1600"/>
              <a:t>、用于分析判断企业财务状况的发展趋势；</a:t>
            </a:r>
            <a:endParaRPr lang="en-US" altLang="zh-CN" sz="1600"/>
          </a:p>
          <a:p>
            <a:pPr>
              <a:lnSpc>
                <a:spcPts val="3000"/>
              </a:lnSpc>
            </a:pPr>
            <a:r>
              <a:rPr lang="en-US" altLang="zh-CN" sz="1600"/>
              <a:t>4</a:t>
            </a:r>
            <a:r>
              <a:rPr lang="zh-CN" altLang="en-US" sz="1600"/>
              <a:t>、与利润表的结合比较，用于评价企业的资源利用情况和盈利能力；</a:t>
            </a:r>
            <a:endParaRPr lang="en-US" altLang="zh-CN" sz="1600"/>
          </a:p>
          <a:p>
            <a:pPr>
              <a:lnSpc>
                <a:spcPts val="3000"/>
              </a:lnSpc>
            </a:pPr>
            <a:r>
              <a:rPr lang="en-US" altLang="zh-CN" sz="1600"/>
              <a:t>5</a:t>
            </a:r>
            <a:r>
              <a:rPr lang="zh-CN" altLang="en-US" sz="1600"/>
              <a:t>、与利润表、现金流量表结合，对企业的经营情况和成果做出整理分析评价。</a:t>
            </a:r>
          </a:p>
        </p:txBody>
      </p:sp>
      <p:grpSp>
        <p:nvGrpSpPr>
          <p:cNvPr id="2" name="组合 3103"/>
          <p:cNvGrpSpPr>
            <a:grpSpLocks/>
          </p:cNvGrpSpPr>
          <p:nvPr/>
        </p:nvGrpSpPr>
        <p:grpSpPr bwMode="auto">
          <a:xfrm flipH="1">
            <a:off x="7848600" y="3325813"/>
            <a:ext cx="971550" cy="1619250"/>
            <a:chOff x="2643188" y="1500188"/>
            <a:chExt cx="2055813" cy="3500437"/>
          </a:xfrm>
        </p:grpSpPr>
        <p:sp>
          <p:nvSpPr>
            <p:cNvPr id="21517" name="Freeform 4122"/>
            <p:cNvSpPr>
              <a:spLocks/>
            </p:cNvSpPr>
            <p:nvPr/>
          </p:nvSpPr>
          <p:spPr bwMode="auto">
            <a:xfrm>
              <a:off x="2709863" y="3413125"/>
              <a:ext cx="28575" cy="38100"/>
            </a:xfrm>
            <a:custGeom>
              <a:avLst/>
              <a:gdLst>
                <a:gd name="T0" fmla="*/ 2147483647 w 18"/>
                <a:gd name="T1" fmla="*/ 2147483647 h 24"/>
                <a:gd name="T2" fmla="*/ 2147483647 w 18"/>
                <a:gd name="T3" fmla="*/ 2147483647 h 24"/>
                <a:gd name="T4" fmla="*/ 2147483647 w 18"/>
                <a:gd name="T5" fmla="*/ 2147483647 h 24"/>
                <a:gd name="T6" fmla="*/ 2147483647 w 18"/>
                <a:gd name="T7" fmla="*/ 2147483647 h 24"/>
                <a:gd name="T8" fmla="*/ 2147483647 w 18"/>
                <a:gd name="T9" fmla="*/ 0 h 24"/>
                <a:gd name="T10" fmla="*/ 2147483647 w 18"/>
                <a:gd name="T11" fmla="*/ 0 h 24"/>
                <a:gd name="T12" fmla="*/ 2147483647 w 18"/>
                <a:gd name="T13" fmla="*/ 2147483647 h 24"/>
                <a:gd name="T14" fmla="*/ 2147483647 w 18"/>
                <a:gd name="T15" fmla="*/ 2147483647 h 24"/>
                <a:gd name="T16" fmla="*/ 0 w 18"/>
                <a:gd name="T17" fmla="*/ 0 h 24"/>
                <a:gd name="T18" fmla="*/ 0 w 18"/>
                <a:gd name="T19" fmla="*/ 0 h 24"/>
                <a:gd name="T20" fmla="*/ 0 w 18"/>
                <a:gd name="T21" fmla="*/ 2147483647 h 24"/>
                <a:gd name="T22" fmla="*/ 0 w 18"/>
                <a:gd name="T23" fmla="*/ 2147483647 h 24"/>
                <a:gd name="T24" fmla="*/ 2147483647 w 18"/>
                <a:gd name="T25" fmla="*/ 2147483647 h 24"/>
                <a:gd name="T26" fmla="*/ 2147483647 w 18"/>
                <a:gd name="T27" fmla="*/ 2147483647 h 24"/>
                <a:gd name="T28" fmla="*/ 2147483647 w 18"/>
                <a:gd name="T29" fmla="*/ 2147483647 h 24"/>
                <a:gd name="T30" fmla="*/ 2147483647 w 18"/>
                <a:gd name="T31" fmla="*/ 2147483647 h 24"/>
                <a:gd name="T32" fmla="*/ 2147483647 w 18"/>
                <a:gd name="T33" fmla="*/ 2147483647 h 24"/>
                <a:gd name="T34" fmla="*/ 2147483647 w 18"/>
                <a:gd name="T35" fmla="*/ 2147483647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
                <a:gd name="T55" fmla="*/ 0 h 24"/>
                <a:gd name="T56" fmla="*/ 18 w 18"/>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 h="24">
                  <a:moveTo>
                    <a:pt x="18" y="24"/>
                  </a:moveTo>
                  <a:lnTo>
                    <a:pt x="18" y="24"/>
                  </a:lnTo>
                  <a:lnTo>
                    <a:pt x="18" y="12"/>
                  </a:lnTo>
                  <a:lnTo>
                    <a:pt x="18" y="6"/>
                  </a:lnTo>
                  <a:lnTo>
                    <a:pt x="12" y="0"/>
                  </a:lnTo>
                  <a:lnTo>
                    <a:pt x="12" y="6"/>
                  </a:lnTo>
                  <a:lnTo>
                    <a:pt x="6" y="6"/>
                  </a:lnTo>
                  <a:lnTo>
                    <a:pt x="0" y="0"/>
                  </a:lnTo>
                  <a:lnTo>
                    <a:pt x="0" y="18"/>
                  </a:lnTo>
                  <a:lnTo>
                    <a:pt x="0" y="24"/>
                  </a:lnTo>
                  <a:lnTo>
                    <a:pt x="6" y="24"/>
                  </a:lnTo>
                  <a:lnTo>
                    <a:pt x="6" y="18"/>
                  </a:lnTo>
                  <a:lnTo>
                    <a:pt x="12" y="18"/>
                  </a:lnTo>
                  <a:lnTo>
                    <a:pt x="18" y="24"/>
                  </a:lnTo>
                  <a:close/>
                </a:path>
              </a:pathLst>
            </a:custGeom>
            <a:solidFill>
              <a:srgbClr val="FFFFFF"/>
            </a:solidFill>
            <a:ln w="9525">
              <a:noFill/>
              <a:round/>
              <a:headEnd/>
              <a:tailEnd/>
            </a:ln>
          </p:spPr>
          <p:txBody>
            <a:bodyPr/>
            <a:lstStyle/>
            <a:p>
              <a:endParaRPr lang="zh-CN" altLang="en-US"/>
            </a:p>
          </p:txBody>
        </p:sp>
        <p:sp>
          <p:nvSpPr>
            <p:cNvPr id="21518" name="Freeform 4244"/>
            <p:cNvSpPr>
              <a:spLocks/>
            </p:cNvSpPr>
            <p:nvPr/>
          </p:nvSpPr>
          <p:spPr bwMode="auto">
            <a:xfrm>
              <a:off x="2690813" y="1500188"/>
              <a:ext cx="1836738" cy="2582862"/>
            </a:xfrm>
            <a:custGeom>
              <a:avLst/>
              <a:gdLst>
                <a:gd name="T0" fmla="*/ 2147483647 w 1157"/>
                <a:gd name="T1" fmla="*/ 2147483647 h 1627"/>
                <a:gd name="T2" fmla="*/ 2147483647 w 1157"/>
                <a:gd name="T3" fmla="*/ 2147483647 h 1627"/>
                <a:gd name="T4" fmla="*/ 2147483647 w 1157"/>
                <a:gd name="T5" fmla="*/ 2147483647 h 1627"/>
                <a:gd name="T6" fmla="*/ 2147483647 w 1157"/>
                <a:gd name="T7" fmla="*/ 2147483647 h 1627"/>
                <a:gd name="T8" fmla="*/ 2147483647 w 1157"/>
                <a:gd name="T9" fmla="*/ 2147483647 h 1627"/>
                <a:gd name="T10" fmla="*/ 2147483647 w 1157"/>
                <a:gd name="T11" fmla="*/ 2147483647 h 1627"/>
                <a:gd name="T12" fmla="*/ 2147483647 w 1157"/>
                <a:gd name="T13" fmla="*/ 2147483647 h 1627"/>
                <a:gd name="T14" fmla="*/ 2147483647 w 1157"/>
                <a:gd name="T15" fmla="*/ 2147483647 h 1627"/>
                <a:gd name="T16" fmla="*/ 2147483647 w 1157"/>
                <a:gd name="T17" fmla="*/ 2147483647 h 1627"/>
                <a:gd name="T18" fmla="*/ 2147483647 w 1157"/>
                <a:gd name="T19" fmla="*/ 2147483647 h 1627"/>
                <a:gd name="T20" fmla="*/ 2147483647 w 1157"/>
                <a:gd name="T21" fmla="*/ 2147483647 h 1627"/>
                <a:gd name="T22" fmla="*/ 2147483647 w 1157"/>
                <a:gd name="T23" fmla="*/ 2147483647 h 1627"/>
                <a:gd name="T24" fmla="*/ 2147483647 w 1157"/>
                <a:gd name="T25" fmla="*/ 2147483647 h 1627"/>
                <a:gd name="T26" fmla="*/ 2147483647 w 1157"/>
                <a:gd name="T27" fmla="*/ 2147483647 h 1627"/>
                <a:gd name="T28" fmla="*/ 2147483647 w 1157"/>
                <a:gd name="T29" fmla="*/ 2147483647 h 1627"/>
                <a:gd name="T30" fmla="*/ 2147483647 w 1157"/>
                <a:gd name="T31" fmla="*/ 2147483647 h 1627"/>
                <a:gd name="T32" fmla="*/ 2147483647 w 1157"/>
                <a:gd name="T33" fmla="*/ 2147483647 h 1627"/>
                <a:gd name="T34" fmla="*/ 2147483647 w 1157"/>
                <a:gd name="T35" fmla="*/ 2147483647 h 1627"/>
                <a:gd name="T36" fmla="*/ 2147483647 w 1157"/>
                <a:gd name="T37" fmla="*/ 2147483647 h 1627"/>
                <a:gd name="T38" fmla="*/ 2147483647 w 1157"/>
                <a:gd name="T39" fmla="*/ 2147483647 h 1627"/>
                <a:gd name="T40" fmla="*/ 2147483647 w 1157"/>
                <a:gd name="T41" fmla="*/ 2147483647 h 1627"/>
                <a:gd name="T42" fmla="*/ 0 w 1157"/>
                <a:gd name="T43" fmla="*/ 2147483647 h 1627"/>
                <a:gd name="T44" fmla="*/ 2147483647 w 1157"/>
                <a:gd name="T45" fmla="*/ 2147483647 h 1627"/>
                <a:gd name="T46" fmla="*/ 2147483647 w 1157"/>
                <a:gd name="T47" fmla="*/ 2147483647 h 1627"/>
                <a:gd name="T48" fmla="*/ 2147483647 w 1157"/>
                <a:gd name="T49" fmla="*/ 2147483647 h 1627"/>
                <a:gd name="T50" fmla="*/ 2147483647 w 1157"/>
                <a:gd name="T51" fmla="*/ 2147483647 h 1627"/>
                <a:gd name="T52" fmla="*/ 2147483647 w 1157"/>
                <a:gd name="T53" fmla="*/ 2147483647 h 1627"/>
                <a:gd name="T54" fmla="*/ 2147483647 w 1157"/>
                <a:gd name="T55" fmla="*/ 2147483647 h 1627"/>
                <a:gd name="T56" fmla="*/ 2147483647 w 1157"/>
                <a:gd name="T57" fmla="*/ 2147483647 h 1627"/>
                <a:gd name="T58" fmla="*/ 2147483647 w 1157"/>
                <a:gd name="T59" fmla="*/ 2147483647 h 1627"/>
                <a:gd name="T60" fmla="*/ 2147483647 w 1157"/>
                <a:gd name="T61" fmla="*/ 2147483647 h 1627"/>
                <a:gd name="T62" fmla="*/ 2147483647 w 1157"/>
                <a:gd name="T63" fmla="*/ 2147483647 h 1627"/>
                <a:gd name="T64" fmla="*/ 2147483647 w 1157"/>
                <a:gd name="T65" fmla="*/ 2147483647 h 1627"/>
                <a:gd name="T66" fmla="*/ 2147483647 w 1157"/>
                <a:gd name="T67" fmla="*/ 2147483647 h 1627"/>
                <a:gd name="T68" fmla="*/ 2147483647 w 1157"/>
                <a:gd name="T69" fmla="*/ 2147483647 h 1627"/>
                <a:gd name="T70" fmla="*/ 2147483647 w 1157"/>
                <a:gd name="T71" fmla="*/ 2147483647 h 1627"/>
                <a:gd name="T72" fmla="*/ 2147483647 w 1157"/>
                <a:gd name="T73" fmla="*/ 2147483647 h 1627"/>
                <a:gd name="T74" fmla="*/ 2147483647 w 1157"/>
                <a:gd name="T75" fmla="*/ 0 h 1627"/>
                <a:gd name="T76" fmla="*/ 2147483647 w 1157"/>
                <a:gd name="T77" fmla="*/ 2147483647 h 1627"/>
                <a:gd name="T78" fmla="*/ 2147483647 w 1157"/>
                <a:gd name="T79" fmla="*/ 2147483647 h 1627"/>
                <a:gd name="T80" fmla="*/ 2147483647 w 1157"/>
                <a:gd name="T81" fmla="*/ 2147483647 h 1627"/>
                <a:gd name="T82" fmla="*/ 2147483647 w 1157"/>
                <a:gd name="T83" fmla="*/ 2147483647 h 1627"/>
                <a:gd name="T84" fmla="*/ 2147483647 w 1157"/>
                <a:gd name="T85" fmla="*/ 2147483647 h 1627"/>
                <a:gd name="T86" fmla="*/ 2147483647 w 1157"/>
                <a:gd name="T87" fmla="*/ 2147483647 h 1627"/>
                <a:gd name="T88" fmla="*/ 2147483647 w 1157"/>
                <a:gd name="T89" fmla="*/ 2147483647 h 1627"/>
                <a:gd name="T90" fmla="*/ 2147483647 w 1157"/>
                <a:gd name="T91" fmla="*/ 2147483647 h 1627"/>
                <a:gd name="T92" fmla="*/ 2147483647 w 1157"/>
                <a:gd name="T93" fmla="*/ 2147483647 h 1627"/>
                <a:gd name="T94" fmla="*/ 2147483647 w 1157"/>
                <a:gd name="T95" fmla="*/ 2147483647 h 1627"/>
                <a:gd name="T96" fmla="*/ 2147483647 w 1157"/>
                <a:gd name="T97" fmla="*/ 2147483647 h 1627"/>
                <a:gd name="T98" fmla="*/ 2147483647 w 1157"/>
                <a:gd name="T99" fmla="*/ 2147483647 h 1627"/>
                <a:gd name="T100" fmla="*/ 2147483647 w 1157"/>
                <a:gd name="T101" fmla="*/ 2147483647 h 1627"/>
                <a:gd name="T102" fmla="*/ 2147483647 w 1157"/>
                <a:gd name="T103" fmla="*/ 2147483647 h 1627"/>
                <a:gd name="T104" fmla="*/ 2147483647 w 1157"/>
                <a:gd name="T105" fmla="*/ 2147483647 h 1627"/>
                <a:gd name="T106" fmla="*/ 2147483647 w 1157"/>
                <a:gd name="T107" fmla="*/ 2147483647 h 1627"/>
                <a:gd name="T108" fmla="*/ 2147483647 w 1157"/>
                <a:gd name="T109" fmla="*/ 2147483647 h 1627"/>
                <a:gd name="T110" fmla="*/ 2147483647 w 1157"/>
                <a:gd name="T111" fmla="*/ 2147483647 h 1627"/>
                <a:gd name="T112" fmla="*/ 2147483647 w 1157"/>
                <a:gd name="T113" fmla="*/ 2147483647 h 1627"/>
                <a:gd name="T114" fmla="*/ 2147483647 w 1157"/>
                <a:gd name="T115" fmla="*/ 2147483647 h 16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57"/>
                <a:gd name="T175" fmla="*/ 0 h 1627"/>
                <a:gd name="T176" fmla="*/ 1157 w 1157"/>
                <a:gd name="T177" fmla="*/ 1627 h 16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57" h="1627">
                  <a:moveTo>
                    <a:pt x="1067" y="1621"/>
                  </a:moveTo>
                  <a:lnTo>
                    <a:pt x="759" y="1621"/>
                  </a:lnTo>
                  <a:lnTo>
                    <a:pt x="759" y="1603"/>
                  </a:lnTo>
                  <a:lnTo>
                    <a:pt x="747" y="1615"/>
                  </a:lnTo>
                  <a:lnTo>
                    <a:pt x="747" y="1621"/>
                  </a:lnTo>
                  <a:lnTo>
                    <a:pt x="440" y="1621"/>
                  </a:lnTo>
                  <a:lnTo>
                    <a:pt x="440" y="1590"/>
                  </a:lnTo>
                  <a:lnTo>
                    <a:pt x="446" y="1572"/>
                  </a:lnTo>
                  <a:lnTo>
                    <a:pt x="446" y="1554"/>
                  </a:lnTo>
                  <a:lnTo>
                    <a:pt x="440" y="1542"/>
                  </a:lnTo>
                  <a:lnTo>
                    <a:pt x="440" y="1530"/>
                  </a:lnTo>
                  <a:lnTo>
                    <a:pt x="440" y="1518"/>
                  </a:lnTo>
                  <a:lnTo>
                    <a:pt x="452" y="1494"/>
                  </a:lnTo>
                  <a:lnTo>
                    <a:pt x="458" y="1476"/>
                  </a:lnTo>
                  <a:lnTo>
                    <a:pt x="464" y="1464"/>
                  </a:lnTo>
                  <a:lnTo>
                    <a:pt x="464" y="1446"/>
                  </a:lnTo>
                  <a:lnTo>
                    <a:pt x="476" y="1416"/>
                  </a:lnTo>
                  <a:lnTo>
                    <a:pt x="482" y="1398"/>
                  </a:lnTo>
                  <a:lnTo>
                    <a:pt x="488" y="1386"/>
                  </a:lnTo>
                  <a:lnTo>
                    <a:pt x="482" y="1374"/>
                  </a:lnTo>
                  <a:lnTo>
                    <a:pt x="482" y="1368"/>
                  </a:lnTo>
                  <a:lnTo>
                    <a:pt x="470" y="1362"/>
                  </a:lnTo>
                  <a:lnTo>
                    <a:pt x="458" y="1343"/>
                  </a:lnTo>
                  <a:lnTo>
                    <a:pt x="452" y="1331"/>
                  </a:lnTo>
                  <a:lnTo>
                    <a:pt x="446" y="1319"/>
                  </a:lnTo>
                  <a:lnTo>
                    <a:pt x="452" y="1301"/>
                  </a:lnTo>
                  <a:lnTo>
                    <a:pt x="458" y="1283"/>
                  </a:lnTo>
                  <a:lnTo>
                    <a:pt x="482" y="1247"/>
                  </a:lnTo>
                  <a:lnTo>
                    <a:pt x="494" y="1235"/>
                  </a:lnTo>
                  <a:lnTo>
                    <a:pt x="500" y="1229"/>
                  </a:lnTo>
                  <a:lnTo>
                    <a:pt x="518" y="1211"/>
                  </a:lnTo>
                  <a:lnTo>
                    <a:pt x="518" y="1169"/>
                  </a:lnTo>
                  <a:lnTo>
                    <a:pt x="506" y="1157"/>
                  </a:lnTo>
                  <a:lnTo>
                    <a:pt x="500" y="1145"/>
                  </a:lnTo>
                  <a:lnTo>
                    <a:pt x="500" y="1139"/>
                  </a:lnTo>
                  <a:lnTo>
                    <a:pt x="506" y="1133"/>
                  </a:lnTo>
                  <a:lnTo>
                    <a:pt x="494" y="1121"/>
                  </a:lnTo>
                  <a:lnTo>
                    <a:pt x="470" y="1072"/>
                  </a:lnTo>
                  <a:lnTo>
                    <a:pt x="440" y="982"/>
                  </a:lnTo>
                  <a:lnTo>
                    <a:pt x="422" y="922"/>
                  </a:lnTo>
                  <a:lnTo>
                    <a:pt x="410" y="982"/>
                  </a:lnTo>
                  <a:lnTo>
                    <a:pt x="392" y="1030"/>
                  </a:lnTo>
                  <a:lnTo>
                    <a:pt x="386" y="1060"/>
                  </a:lnTo>
                  <a:lnTo>
                    <a:pt x="380" y="1090"/>
                  </a:lnTo>
                  <a:lnTo>
                    <a:pt x="374" y="1103"/>
                  </a:lnTo>
                  <a:lnTo>
                    <a:pt x="368" y="1109"/>
                  </a:lnTo>
                  <a:lnTo>
                    <a:pt x="374" y="1115"/>
                  </a:lnTo>
                  <a:lnTo>
                    <a:pt x="374" y="1121"/>
                  </a:lnTo>
                  <a:lnTo>
                    <a:pt x="368" y="1127"/>
                  </a:lnTo>
                  <a:lnTo>
                    <a:pt x="362" y="1133"/>
                  </a:lnTo>
                  <a:lnTo>
                    <a:pt x="362" y="1145"/>
                  </a:lnTo>
                  <a:lnTo>
                    <a:pt x="362" y="1163"/>
                  </a:lnTo>
                  <a:lnTo>
                    <a:pt x="362" y="1181"/>
                  </a:lnTo>
                  <a:lnTo>
                    <a:pt x="350" y="1199"/>
                  </a:lnTo>
                  <a:lnTo>
                    <a:pt x="350" y="1205"/>
                  </a:lnTo>
                  <a:lnTo>
                    <a:pt x="344" y="1223"/>
                  </a:lnTo>
                  <a:lnTo>
                    <a:pt x="344" y="1253"/>
                  </a:lnTo>
                  <a:lnTo>
                    <a:pt x="344" y="1265"/>
                  </a:lnTo>
                  <a:lnTo>
                    <a:pt x="338" y="1283"/>
                  </a:lnTo>
                  <a:lnTo>
                    <a:pt x="332" y="1307"/>
                  </a:lnTo>
                  <a:lnTo>
                    <a:pt x="332" y="1325"/>
                  </a:lnTo>
                  <a:lnTo>
                    <a:pt x="332" y="1350"/>
                  </a:lnTo>
                  <a:lnTo>
                    <a:pt x="332" y="1368"/>
                  </a:lnTo>
                  <a:lnTo>
                    <a:pt x="325" y="1374"/>
                  </a:lnTo>
                  <a:lnTo>
                    <a:pt x="313" y="1380"/>
                  </a:lnTo>
                  <a:lnTo>
                    <a:pt x="307" y="1392"/>
                  </a:lnTo>
                  <a:lnTo>
                    <a:pt x="295" y="1428"/>
                  </a:lnTo>
                  <a:lnTo>
                    <a:pt x="295" y="1476"/>
                  </a:lnTo>
                  <a:lnTo>
                    <a:pt x="295" y="1500"/>
                  </a:lnTo>
                  <a:lnTo>
                    <a:pt x="295" y="1524"/>
                  </a:lnTo>
                  <a:lnTo>
                    <a:pt x="289" y="1542"/>
                  </a:lnTo>
                  <a:lnTo>
                    <a:pt x="289" y="1560"/>
                  </a:lnTo>
                  <a:lnTo>
                    <a:pt x="289" y="1572"/>
                  </a:lnTo>
                  <a:lnTo>
                    <a:pt x="301" y="1590"/>
                  </a:lnTo>
                  <a:lnTo>
                    <a:pt x="307" y="1603"/>
                  </a:lnTo>
                  <a:lnTo>
                    <a:pt x="319" y="1615"/>
                  </a:lnTo>
                  <a:lnTo>
                    <a:pt x="325" y="1621"/>
                  </a:lnTo>
                  <a:lnTo>
                    <a:pt x="325" y="1627"/>
                  </a:lnTo>
                  <a:lnTo>
                    <a:pt x="319" y="1627"/>
                  </a:lnTo>
                  <a:lnTo>
                    <a:pt x="301" y="1627"/>
                  </a:lnTo>
                  <a:lnTo>
                    <a:pt x="289" y="1627"/>
                  </a:lnTo>
                  <a:lnTo>
                    <a:pt x="277" y="1621"/>
                  </a:lnTo>
                  <a:lnTo>
                    <a:pt x="265" y="1615"/>
                  </a:lnTo>
                  <a:lnTo>
                    <a:pt x="259" y="1597"/>
                  </a:lnTo>
                  <a:lnTo>
                    <a:pt x="259" y="1584"/>
                  </a:lnTo>
                  <a:lnTo>
                    <a:pt x="247" y="1572"/>
                  </a:lnTo>
                  <a:lnTo>
                    <a:pt x="235" y="1566"/>
                  </a:lnTo>
                  <a:lnTo>
                    <a:pt x="217" y="1560"/>
                  </a:lnTo>
                  <a:lnTo>
                    <a:pt x="205" y="1560"/>
                  </a:lnTo>
                  <a:lnTo>
                    <a:pt x="187" y="1566"/>
                  </a:lnTo>
                  <a:lnTo>
                    <a:pt x="163" y="1584"/>
                  </a:lnTo>
                  <a:lnTo>
                    <a:pt x="133" y="1603"/>
                  </a:lnTo>
                  <a:lnTo>
                    <a:pt x="109" y="1615"/>
                  </a:lnTo>
                  <a:lnTo>
                    <a:pt x="72" y="1627"/>
                  </a:lnTo>
                  <a:lnTo>
                    <a:pt x="42" y="1627"/>
                  </a:lnTo>
                  <a:lnTo>
                    <a:pt x="30" y="1627"/>
                  </a:lnTo>
                  <a:lnTo>
                    <a:pt x="6" y="1627"/>
                  </a:lnTo>
                  <a:lnTo>
                    <a:pt x="0" y="1621"/>
                  </a:lnTo>
                  <a:lnTo>
                    <a:pt x="12" y="1609"/>
                  </a:lnTo>
                  <a:lnTo>
                    <a:pt x="42" y="1597"/>
                  </a:lnTo>
                  <a:lnTo>
                    <a:pt x="72" y="1572"/>
                  </a:lnTo>
                  <a:lnTo>
                    <a:pt x="109" y="1542"/>
                  </a:lnTo>
                  <a:lnTo>
                    <a:pt x="157" y="1512"/>
                  </a:lnTo>
                  <a:lnTo>
                    <a:pt x="169" y="1500"/>
                  </a:lnTo>
                  <a:lnTo>
                    <a:pt x="181" y="1488"/>
                  </a:lnTo>
                  <a:lnTo>
                    <a:pt x="181" y="1482"/>
                  </a:lnTo>
                  <a:lnTo>
                    <a:pt x="187" y="1458"/>
                  </a:lnTo>
                  <a:lnTo>
                    <a:pt x="205" y="1374"/>
                  </a:lnTo>
                  <a:lnTo>
                    <a:pt x="199" y="1356"/>
                  </a:lnTo>
                  <a:lnTo>
                    <a:pt x="193" y="1337"/>
                  </a:lnTo>
                  <a:lnTo>
                    <a:pt x="181" y="1313"/>
                  </a:lnTo>
                  <a:lnTo>
                    <a:pt x="181" y="1307"/>
                  </a:lnTo>
                  <a:lnTo>
                    <a:pt x="175" y="1277"/>
                  </a:lnTo>
                  <a:lnTo>
                    <a:pt x="169" y="1271"/>
                  </a:lnTo>
                  <a:lnTo>
                    <a:pt x="163" y="1259"/>
                  </a:lnTo>
                  <a:lnTo>
                    <a:pt x="157" y="1223"/>
                  </a:lnTo>
                  <a:lnTo>
                    <a:pt x="157" y="1199"/>
                  </a:lnTo>
                  <a:lnTo>
                    <a:pt x="157" y="1181"/>
                  </a:lnTo>
                  <a:lnTo>
                    <a:pt x="169" y="1151"/>
                  </a:lnTo>
                  <a:lnTo>
                    <a:pt x="175" y="1145"/>
                  </a:lnTo>
                  <a:lnTo>
                    <a:pt x="169" y="1139"/>
                  </a:lnTo>
                  <a:lnTo>
                    <a:pt x="175" y="1127"/>
                  </a:lnTo>
                  <a:lnTo>
                    <a:pt x="175" y="1121"/>
                  </a:lnTo>
                  <a:lnTo>
                    <a:pt x="181" y="1115"/>
                  </a:lnTo>
                  <a:lnTo>
                    <a:pt x="181" y="1109"/>
                  </a:lnTo>
                  <a:lnTo>
                    <a:pt x="175" y="1090"/>
                  </a:lnTo>
                  <a:lnTo>
                    <a:pt x="175" y="1048"/>
                  </a:lnTo>
                  <a:lnTo>
                    <a:pt x="181" y="970"/>
                  </a:lnTo>
                  <a:lnTo>
                    <a:pt x="187" y="934"/>
                  </a:lnTo>
                  <a:lnTo>
                    <a:pt x="205" y="771"/>
                  </a:lnTo>
                  <a:lnTo>
                    <a:pt x="217" y="657"/>
                  </a:lnTo>
                  <a:lnTo>
                    <a:pt x="223" y="608"/>
                  </a:lnTo>
                  <a:lnTo>
                    <a:pt x="235" y="560"/>
                  </a:lnTo>
                  <a:lnTo>
                    <a:pt x="247" y="530"/>
                  </a:lnTo>
                  <a:lnTo>
                    <a:pt x="271" y="500"/>
                  </a:lnTo>
                  <a:lnTo>
                    <a:pt x="295" y="476"/>
                  </a:lnTo>
                  <a:lnTo>
                    <a:pt x="319" y="458"/>
                  </a:lnTo>
                  <a:lnTo>
                    <a:pt x="344" y="446"/>
                  </a:lnTo>
                  <a:lnTo>
                    <a:pt x="368" y="434"/>
                  </a:lnTo>
                  <a:lnTo>
                    <a:pt x="398" y="410"/>
                  </a:lnTo>
                  <a:lnTo>
                    <a:pt x="422" y="404"/>
                  </a:lnTo>
                  <a:lnTo>
                    <a:pt x="434" y="398"/>
                  </a:lnTo>
                  <a:lnTo>
                    <a:pt x="464" y="392"/>
                  </a:lnTo>
                  <a:lnTo>
                    <a:pt x="500" y="380"/>
                  </a:lnTo>
                  <a:lnTo>
                    <a:pt x="512" y="380"/>
                  </a:lnTo>
                  <a:lnTo>
                    <a:pt x="524" y="374"/>
                  </a:lnTo>
                  <a:lnTo>
                    <a:pt x="536" y="355"/>
                  </a:lnTo>
                  <a:lnTo>
                    <a:pt x="542" y="337"/>
                  </a:lnTo>
                  <a:lnTo>
                    <a:pt x="548" y="313"/>
                  </a:lnTo>
                  <a:lnTo>
                    <a:pt x="548" y="307"/>
                  </a:lnTo>
                  <a:lnTo>
                    <a:pt x="536" y="301"/>
                  </a:lnTo>
                  <a:lnTo>
                    <a:pt x="530" y="289"/>
                  </a:lnTo>
                  <a:lnTo>
                    <a:pt x="530" y="283"/>
                  </a:lnTo>
                  <a:lnTo>
                    <a:pt x="518" y="235"/>
                  </a:lnTo>
                  <a:lnTo>
                    <a:pt x="500" y="187"/>
                  </a:lnTo>
                  <a:lnTo>
                    <a:pt x="494" y="163"/>
                  </a:lnTo>
                  <a:lnTo>
                    <a:pt x="500" y="145"/>
                  </a:lnTo>
                  <a:lnTo>
                    <a:pt x="506" y="102"/>
                  </a:lnTo>
                  <a:lnTo>
                    <a:pt x="512" y="78"/>
                  </a:lnTo>
                  <a:lnTo>
                    <a:pt x="530" y="60"/>
                  </a:lnTo>
                  <a:lnTo>
                    <a:pt x="542" y="48"/>
                  </a:lnTo>
                  <a:lnTo>
                    <a:pt x="560" y="36"/>
                  </a:lnTo>
                  <a:lnTo>
                    <a:pt x="591" y="12"/>
                  </a:lnTo>
                  <a:lnTo>
                    <a:pt x="615" y="0"/>
                  </a:lnTo>
                  <a:lnTo>
                    <a:pt x="639" y="0"/>
                  </a:lnTo>
                  <a:lnTo>
                    <a:pt x="675" y="0"/>
                  </a:lnTo>
                  <a:lnTo>
                    <a:pt x="705" y="6"/>
                  </a:lnTo>
                  <a:lnTo>
                    <a:pt x="717" y="6"/>
                  </a:lnTo>
                  <a:lnTo>
                    <a:pt x="723" y="12"/>
                  </a:lnTo>
                  <a:lnTo>
                    <a:pt x="729" y="0"/>
                  </a:lnTo>
                  <a:lnTo>
                    <a:pt x="735" y="6"/>
                  </a:lnTo>
                  <a:lnTo>
                    <a:pt x="741" y="18"/>
                  </a:lnTo>
                  <a:lnTo>
                    <a:pt x="747" y="6"/>
                  </a:lnTo>
                  <a:lnTo>
                    <a:pt x="753" y="6"/>
                  </a:lnTo>
                  <a:lnTo>
                    <a:pt x="759" y="6"/>
                  </a:lnTo>
                  <a:lnTo>
                    <a:pt x="771" y="6"/>
                  </a:lnTo>
                  <a:lnTo>
                    <a:pt x="777" y="12"/>
                  </a:lnTo>
                  <a:lnTo>
                    <a:pt x="777" y="54"/>
                  </a:lnTo>
                  <a:lnTo>
                    <a:pt x="783" y="90"/>
                  </a:lnTo>
                  <a:lnTo>
                    <a:pt x="789" y="96"/>
                  </a:lnTo>
                  <a:lnTo>
                    <a:pt x="801" y="108"/>
                  </a:lnTo>
                  <a:lnTo>
                    <a:pt x="814" y="133"/>
                  </a:lnTo>
                  <a:lnTo>
                    <a:pt x="814" y="175"/>
                  </a:lnTo>
                  <a:lnTo>
                    <a:pt x="814" y="193"/>
                  </a:lnTo>
                  <a:lnTo>
                    <a:pt x="820" y="199"/>
                  </a:lnTo>
                  <a:lnTo>
                    <a:pt x="814" y="205"/>
                  </a:lnTo>
                  <a:lnTo>
                    <a:pt x="807" y="223"/>
                  </a:lnTo>
                  <a:lnTo>
                    <a:pt x="814" y="253"/>
                  </a:lnTo>
                  <a:lnTo>
                    <a:pt x="820" y="265"/>
                  </a:lnTo>
                  <a:lnTo>
                    <a:pt x="814" y="289"/>
                  </a:lnTo>
                  <a:lnTo>
                    <a:pt x="801" y="313"/>
                  </a:lnTo>
                  <a:lnTo>
                    <a:pt x="795" y="331"/>
                  </a:lnTo>
                  <a:lnTo>
                    <a:pt x="789" y="349"/>
                  </a:lnTo>
                  <a:lnTo>
                    <a:pt x="795" y="355"/>
                  </a:lnTo>
                  <a:lnTo>
                    <a:pt x="795" y="368"/>
                  </a:lnTo>
                  <a:lnTo>
                    <a:pt x="801" y="374"/>
                  </a:lnTo>
                  <a:lnTo>
                    <a:pt x="814" y="374"/>
                  </a:lnTo>
                  <a:lnTo>
                    <a:pt x="826" y="380"/>
                  </a:lnTo>
                  <a:lnTo>
                    <a:pt x="832" y="380"/>
                  </a:lnTo>
                  <a:lnTo>
                    <a:pt x="856" y="380"/>
                  </a:lnTo>
                  <a:lnTo>
                    <a:pt x="862" y="386"/>
                  </a:lnTo>
                  <a:lnTo>
                    <a:pt x="880" y="398"/>
                  </a:lnTo>
                  <a:lnTo>
                    <a:pt x="898" y="410"/>
                  </a:lnTo>
                  <a:lnTo>
                    <a:pt x="910" y="410"/>
                  </a:lnTo>
                  <a:lnTo>
                    <a:pt x="946" y="428"/>
                  </a:lnTo>
                  <a:lnTo>
                    <a:pt x="964" y="440"/>
                  </a:lnTo>
                  <a:lnTo>
                    <a:pt x="976" y="452"/>
                  </a:lnTo>
                  <a:lnTo>
                    <a:pt x="976" y="464"/>
                  </a:lnTo>
                  <a:lnTo>
                    <a:pt x="988" y="470"/>
                  </a:lnTo>
                  <a:lnTo>
                    <a:pt x="1000" y="470"/>
                  </a:lnTo>
                  <a:lnTo>
                    <a:pt x="1018" y="494"/>
                  </a:lnTo>
                  <a:lnTo>
                    <a:pt x="1030" y="512"/>
                  </a:lnTo>
                  <a:lnTo>
                    <a:pt x="1036" y="524"/>
                  </a:lnTo>
                  <a:lnTo>
                    <a:pt x="1048" y="560"/>
                  </a:lnTo>
                  <a:lnTo>
                    <a:pt x="1061" y="584"/>
                  </a:lnTo>
                  <a:lnTo>
                    <a:pt x="1067" y="602"/>
                  </a:lnTo>
                  <a:lnTo>
                    <a:pt x="1067" y="621"/>
                  </a:lnTo>
                  <a:lnTo>
                    <a:pt x="1073" y="639"/>
                  </a:lnTo>
                  <a:lnTo>
                    <a:pt x="1085" y="669"/>
                  </a:lnTo>
                  <a:lnTo>
                    <a:pt x="1097" y="693"/>
                  </a:lnTo>
                  <a:lnTo>
                    <a:pt x="1109" y="711"/>
                  </a:lnTo>
                  <a:lnTo>
                    <a:pt x="1115" y="723"/>
                  </a:lnTo>
                  <a:lnTo>
                    <a:pt x="1121" y="741"/>
                  </a:lnTo>
                  <a:lnTo>
                    <a:pt x="1127" y="759"/>
                  </a:lnTo>
                  <a:lnTo>
                    <a:pt x="1133" y="771"/>
                  </a:lnTo>
                  <a:lnTo>
                    <a:pt x="1139" y="789"/>
                  </a:lnTo>
                  <a:lnTo>
                    <a:pt x="1151" y="837"/>
                  </a:lnTo>
                  <a:lnTo>
                    <a:pt x="1157" y="880"/>
                  </a:lnTo>
                  <a:lnTo>
                    <a:pt x="1151" y="910"/>
                  </a:lnTo>
                  <a:lnTo>
                    <a:pt x="1157" y="934"/>
                  </a:lnTo>
                  <a:lnTo>
                    <a:pt x="1157" y="940"/>
                  </a:lnTo>
                  <a:lnTo>
                    <a:pt x="1157" y="958"/>
                  </a:lnTo>
                  <a:lnTo>
                    <a:pt x="1157" y="1018"/>
                  </a:lnTo>
                  <a:lnTo>
                    <a:pt x="1151" y="1048"/>
                  </a:lnTo>
                  <a:lnTo>
                    <a:pt x="1139" y="1078"/>
                  </a:lnTo>
                  <a:lnTo>
                    <a:pt x="1127" y="1096"/>
                  </a:lnTo>
                  <a:lnTo>
                    <a:pt x="1121" y="1115"/>
                  </a:lnTo>
                  <a:lnTo>
                    <a:pt x="1115" y="1133"/>
                  </a:lnTo>
                  <a:lnTo>
                    <a:pt x="1121" y="1163"/>
                  </a:lnTo>
                  <a:lnTo>
                    <a:pt x="1115" y="1175"/>
                  </a:lnTo>
                  <a:lnTo>
                    <a:pt x="1109" y="1193"/>
                  </a:lnTo>
                  <a:lnTo>
                    <a:pt x="1103" y="1211"/>
                  </a:lnTo>
                  <a:lnTo>
                    <a:pt x="1097" y="1223"/>
                  </a:lnTo>
                  <a:lnTo>
                    <a:pt x="1091" y="1223"/>
                  </a:lnTo>
                  <a:lnTo>
                    <a:pt x="1085" y="1271"/>
                  </a:lnTo>
                  <a:lnTo>
                    <a:pt x="1079" y="1313"/>
                  </a:lnTo>
                  <a:lnTo>
                    <a:pt x="1079" y="1343"/>
                  </a:lnTo>
                  <a:lnTo>
                    <a:pt x="1085" y="1428"/>
                  </a:lnTo>
                  <a:lnTo>
                    <a:pt x="1073" y="1542"/>
                  </a:lnTo>
                  <a:lnTo>
                    <a:pt x="1067" y="1621"/>
                  </a:lnTo>
                  <a:close/>
                </a:path>
              </a:pathLst>
            </a:custGeom>
            <a:solidFill>
              <a:srgbClr val="000000"/>
            </a:solidFill>
            <a:ln w="9525">
              <a:noFill/>
              <a:round/>
              <a:headEnd/>
              <a:tailEnd/>
            </a:ln>
          </p:spPr>
          <p:txBody>
            <a:bodyPr/>
            <a:lstStyle/>
            <a:p>
              <a:endParaRPr lang="zh-CN" altLang="en-US"/>
            </a:p>
          </p:txBody>
        </p:sp>
        <p:sp>
          <p:nvSpPr>
            <p:cNvPr id="21519" name="Freeform 4245"/>
            <p:cNvSpPr>
              <a:spLocks/>
            </p:cNvSpPr>
            <p:nvPr/>
          </p:nvSpPr>
          <p:spPr bwMode="auto">
            <a:xfrm>
              <a:off x="3771901" y="2217738"/>
              <a:ext cx="161925" cy="1100137"/>
            </a:xfrm>
            <a:custGeom>
              <a:avLst/>
              <a:gdLst>
                <a:gd name="T0" fmla="*/ 2147483647 w 102"/>
                <a:gd name="T1" fmla="*/ 0 h 693"/>
                <a:gd name="T2" fmla="*/ 2147483647 w 102"/>
                <a:gd name="T3" fmla="*/ 2147483647 h 693"/>
                <a:gd name="T4" fmla="*/ 2147483647 w 102"/>
                <a:gd name="T5" fmla="*/ 2147483647 h 693"/>
                <a:gd name="T6" fmla="*/ 2147483647 w 102"/>
                <a:gd name="T7" fmla="*/ 2147483647 h 693"/>
                <a:gd name="T8" fmla="*/ 2147483647 w 102"/>
                <a:gd name="T9" fmla="*/ 2147483647 h 693"/>
                <a:gd name="T10" fmla="*/ 2147483647 w 102"/>
                <a:gd name="T11" fmla="*/ 2147483647 h 693"/>
                <a:gd name="T12" fmla="*/ 2147483647 w 102"/>
                <a:gd name="T13" fmla="*/ 2147483647 h 693"/>
                <a:gd name="T14" fmla="*/ 2147483647 w 102"/>
                <a:gd name="T15" fmla="*/ 2147483647 h 693"/>
                <a:gd name="T16" fmla="*/ 0 w 102"/>
                <a:gd name="T17" fmla="*/ 2147483647 h 693"/>
                <a:gd name="T18" fmla="*/ 0 w 102"/>
                <a:gd name="T19" fmla="*/ 2147483647 h 693"/>
                <a:gd name="T20" fmla="*/ 0 w 102"/>
                <a:gd name="T21" fmla="*/ 2147483647 h 693"/>
                <a:gd name="T22" fmla="*/ 2147483647 w 102"/>
                <a:gd name="T23" fmla="*/ 2147483647 h 693"/>
                <a:gd name="T24" fmla="*/ 2147483647 w 102"/>
                <a:gd name="T25" fmla="*/ 2147483647 h 693"/>
                <a:gd name="T26" fmla="*/ 2147483647 w 102"/>
                <a:gd name="T27" fmla="*/ 2147483647 h 693"/>
                <a:gd name="T28" fmla="*/ 2147483647 w 102"/>
                <a:gd name="T29" fmla="*/ 2147483647 h 693"/>
                <a:gd name="T30" fmla="*/ 2147483647 w 102"/>
                <a:gd name="T31" fmla="*/ 2147483647 h 693"/>
                <a:gd name="T32" fmla="*/ 2147483647 w 102"/>
                <a:gd name="T33" fmla="*/ 2147483647 h 693"/>
                <a:gd name="T34" fmla="*/ 2147483647 w 102"/>
                <a:gd name="T35" fmla="*/ 2147483647 h 693"/>
                <a:gd name="T36" fmla="*/ 2147483647 w 102"/>
                <a:gd name="T37" fmla="*/ 2147483647 h 693"/>
                <a:gd name="T38" fmla="*/ 2147483647 w 102"/>
                <a:gd name="T39" fmla="*/ 2147483647 h 693"/>
                <a:gd name="T40" fmla="*/ 2147483647 w 102"/>
                <a:gd name="T41" fmla="*/ 2147483647 h 693"/>
                <a:gd name="T42" fmla="*/ 2147483647 w 102"/>
                <a:gd name="T43" fmla="*/ 2147483647 h 693"/>
                <a:gd name="T44" fmla="*/ 2147483647 w 102"/>
                <a:gd name="T45" fmla="*/ 2147483647 h 693"/>
                <a:gd name="T46" fmla="*/ 2147483647 w 102"/>
                <a:gd name="T47" fmla="*/ 2147483647 h 693"/>
                <a:gd name="T48" fmla="*/ 2147483647 w 102"/>
                <a:gd name="T49" fmla="*/ 2147483647 h 693"/>
                <a:gd name="T50" fmla="*/ 2147483647 w 102"/>
                <a:gd name="T51" fmla="*/ 2147483647 h 693"/>
                <a:gd name="T52" fmla="*/ 2147483647 w 102"/>
                <a:gd name="T53" fmla="*/ 2147483647 h 693"/>
                <a:gd name="T54" fmla="*/ 2147483647 w 102"/>
                <a:gd name="T55" fmla="*/ 2147483647 h 693"/>
                <a:gd name="T56" fmla="*/ 2147483647 w 102"/>
                <a:gd name="T57" fmla="*/ 2147483647 h 693"/>
                <a:gd name="T58" fmla="*/ 2147483647 w 102"/>
                <a:gd name="T59" fmla="*/ 2147483647 h 693"/>
                <a:gd name="T60" fmla="*/ 2147483647 w 102"/>
                <a:gd name="T61" fmla="*/ 2147483647 h 693"/>
                <a:gd name="T62" fmla="*/ 2147483647 w 102"/>
                <a:gd name="T63" fmla="*/ 2147483647 h 693"/>
                <a:gd name="T64" fmla="*/ 2147483647 w 102"/>
                <a:gd name="T65" fmla="*/ 2147483647 h 693"/>
                <a:gd name="T66" fmla="*/ 2147483647 w 102"/>
                <a:gd name="T67" fmla="*/ 2147483647 h 693"/>
                <a:gd name="T68" fmla="*/ 2147483647 w 102"/>
                <a:gd name="T69" fmla="*/ 2147483647 h 693"/>
                <a:gd name="T70" fmla="*/ 2147483647 w 102"/>
                <a:gd name="T71" fmla="*/ 2147483647 h 693"/>
                <a:gd name="T72" fmla="*/ 2147483647 w 102"/>
                <a:gd name="T73" fmla="*/ 2147483647 h 693"/>
                <a:gd name="T74" fmla="*/ 2147483647 w 102"/>
                <a:gd name="T75" fmla="*/ 2147483647 h 693"/>
                <a:gd name="T76" fmla="*/ 2147483647 w 102"/>
                <a:gd name="T77" fmla="*/ 0 h 6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
                <a:gd name="T118" fmla="*/ 0 h 693"/>
                <a:gd name="T119" fmla="*/ 102 w 102"/>
                <a:gd name="T120" fmla="*/ 693 h 69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 h="693">
                  <a:moveTo>
                    <a:pt x="24" y="0"/>
                  </a:moveTo>
                  <a:lnTo>
                    <a:pt x="6" y="42"/>
                  </a:lnTo>
                  <a:lnTo>
                    <a:pt x="12" y="60"/>
                  </a:lnTo>
                  <a:lnTo>
                    <a:pt x="18" y="78"/>
                  </a:lnTo>
                  <a:lnTo>
                    <a:pt x="18" y="102"/>
                  </a:lnTo>
                  <a:lnTo>
                    <a:pt x="6" y="132"/>
                  </a:lnTo>
                  <a:lnTo>
                    <a:pt x="0" y="199"/>
                  </a:lnTo>
                  <a:lnTo>
                    <a:pt x="0" y="626"/>
                  </a:lnTo>
                  <a:lnTo>
                    <a:pt x="54" y="687"/>
                  </a:lnTo>
                  <a:lnTo>
                    <a:pt x="60" y="693"/>
                  </a:lnTo>
                  <a:lnTo>
                    <a:pt x="66" y="687"/>
                  </a:lnTo>
                  <a:lnTo>
                    <a:pt x="72" y="681"/>
                  </a:lnTo>
                  <a:lnTo>
                    <a:pt x="102" y="644"/>
                  </a:lnTo>
                  <a:lnTo>
                    <a:pt x="102" y="632"/>
                  </a:lnTo>
                  <a:lnTo>
                    <a:pt x="102" y="572"/>
                  </a:lnTo>
                  <a:lnTo>
                    <a:pt x="78" y="144"/>
                  </a:lnTo>
                  <a:lnTo>
                    <a:pt x="72" y="132"/>
                  </a:lnTo>
                  <a:lnTo>
                    <a:pt x="66" y="114"/>
                  </a:lnTo>
                  <a:lnTo>
                    <a:pt x="54" y="102"/>
                  </a:lnTo>
                  <a:lnTo>
                    <a:pt x="48" y="96"/>
                  </a:lnTo>
                  <a:lnTo>
                    <a:pt x="48" y="90"/>
                  </a:lnTo>
                  <a:lnTo>
                    <a:pt x="48" y="66"/>
                  </a:lnTo>
                  <a:lnTo>
                    <a:pt x="54" y="48"/>
                  </a:lnTo>
                  <a:lnTo>
                    <a:pt x="54" y="42"/>
                  </a:lnTo>
                  <a:lnTo>
                    <a:pt x="42" y="30"/>
                  </a:lnTo>
                  <a:lnTo>
                    <a:pt x="24" y="6"/>
                  </a:lnTo>
                  <a:lnTo>
                    <a:pt x="24" y="0"/>
                  </a:lnTo>
                  <a:close/>
                </a:path>
              </a:pathLst>
            </a:custGeom>
            <a:solidFill>
              <a:srgbClr val="FFFFFF"/>
            </a:solidFill>
            <a:ln w="9525">
              <a:noFill/>
              <a:round/>
              <a:headEnd/>
              <a:tailEnd/>
            </a:ln>
          </p:spPr>
          <p:txBody>
            <a:bodyPr/>
            <a:lstStyle/>
            <a:p>
              <a:endParaRPr lang="zh-CN" altLang="en-US"/>
            </a:p>
          </p:txBody>
        </p:sp>
        <p:sp>
          <p:nvSpPr>
            <p:cNvPr id="21520" name="Rectangle 4247"/>
            <p:cNvSpPr>
              <a:spLocks noChangeArrowheads="1"/>
            </p:cNvSpPr>
            <p:nvPr/>
          </p:nvSpPr>
          <p:spPr bwMode="auto">
            <a:xfrm>
              <a:off x="2643188" y="4064000"/>
              <a:ext cx="2055813" cy="200025"/>
            </a:xfrm>
            <a:prstGeom prst="rect">
              <a:avLst/>
            </a:prstGeom>
            <a:solidFill>
              <a:srgbClr val="000000"/>
            </a:solidFill>
            <a:ln w="9525">
              <a:noFill/>
              <a:miter lim="800000"/>
              <a:headEnd/>
              <a:tailEnd/>
            </a:ln>
          </p:spPr>
          <p:txBody>
            <a:bodyPr/>
            <a:lstStyle/>
            <a:p>
              <a:endParaRPr lang="zh-CN" altLang="en-US">
                <a:latin typeface="Calibri" pitchFamily="34" charset="0"/>
              </a:endParaRPr>
            </a:p>
          </p:txBody>
        </p:sp>
        <p:sp>
          <p:nvSpPr>
            <p:cNvPr id="21521" name="Rectangle 4248"/>
            <p:cNvSpPr>
              <a:spLocks noChangeArrowheads="1"/>
            </p:cNvSpPr>
            <p:nvPr/>
          </p:nvSpPr>
          <p:spPr bwMode="auto">
            <a:xfrm>
              <a:off x="2643188" y="4159250"/>
              <a:ext cx="1941513" cy="841375"/>
            </a:xfrm>
            <a:prstGeom prst="rect">
              <a:avLst/>
            </a:prstGeom>
            <a:solidFill>
              <a:srgbClr val="000000"/>
            </a:solidFill>
            <a:ln w="9525">
              <a:noFill/>
              <a:miter lim="800000"/>
              <a:headEnd/>
              <a:tailEnd/>
            </a:ln>
          </p:spPr>
          <p:txBody>
            <a:bodyPr/>
            <a:lstStyle/>
            <a:p>
              <a:endParaRPr lang="zh-CN" altLang="en-US">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anim calcmode="lin" valueType="num">
                                      <p:cBhvr>
                                        <p:cTn id="7" dur="1000" fill="hold"/>
                                        <p:tgtEl>
                                          <p:spTgt spid="21512"/>
                                        </p:tgtEl>
                                        <p:attrNameLst>
                                          <p:attrName>ppt_w</p:attrName>
                                        </p:attrNameLst>
                                      </p:cBhvr>
                                      <p:tavLst>
                                        <p:tav tm="0">
                                          <p:val>
                                            <p:fltVal val="0"/>
                                          </p:val>
                                        </p:tav>
                                        <p:tav tm="100000">
                                          <p:val>
                                            <p:strVal val="#ppt_w"/>
                                          </p:val>
                                        </p:tav>
                                      </p:tavLst>
                                    </p:anim>
                                    <p:anim calcmode="lin" valueType="num">
                                      <p:cBhvr>
                                        <p:cTn id="8" dur="1000" fill="hold"/>
                                        <p:tgtEl>
                                          <p:spTgt spid="21512"/>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1513"/>
                                        </p:tgtEl>
                                        <p:attrNameLst>
                                          <p:attrName>style.visibility</p:attrName>
                                        </p:attrNameLst>
                                      </p:cBhvr>
                                      <p:to>
                                        <p:strVal val="visible"/>
                                      </p:to>
                                    </p:set>
                                    <p:anim calcmode="lin" valueType="num">
                                      <p:cBhvr>
                                        <p:cTn id="11" dur="1000" fill="hold"/>
                                        <p:tgtEl>
                                          <p:spTgt spid="21513"/>
                                        </p:tgtEl>
                                        <p:attrNameLst>
                                          <p:attrName>ppt_w</p:attrName>
                                        </p:attrNameLst>
                                      </p:cBhvr>
                                      <p:tavLst>
                                        <p:tav tm="0">
                                          <p:val>
                                            <p:fltVal val="0"/>
                                          </p:val>
                                        </p:tav>
                                        <p:tav tm="100000">
                                          <p:val>
                                            <p:strVal val="#ppt_w"/>
                                          </p:val>
                                        </p:tav>
                                      </p:tavLst>
                                    </p:anim>
                                    <p:anim calcmode="lin" valueType="num">
                                      <p:cBhvr>
                                        <p:cTn id="12" dur="1000" fill="hold"/>
                                        <p:tgtEl>
                                          <p:spTgt spid="21513"/>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1000" fill="hold"/>
                                        <p:tgtEl>
                                          <p:spTgt spid="18"/>
                                        </p:tgtEl>
                                        <p:attrNameLst>
                                          <p:attrName>ppt_x</p:attrName>
                                        </p:attrNameLst>
                                      </p:cBhvr>
                                      <p:tavLst>
                                        <p:tav tm="0">
                                          <p:val>
                                            <p:strVal val="0-#ppt_w/2"/>
                                          </p:val>
                                        </p:tav>
                                        <p:tav tm="100000">
                                          <p:val>
                                            <p:strVal val="#ppt_x"/>
                                          </p:val>
                                        </p:tav>
                                      </p:tavLst>
                                    </p:anim>
                                    <p:anim calcmode="lin" valueType="num">
                                      <p:cBhvr additive="base">
                                        <p:cTn id="18" dur="1000" fill="hold"/>
                                        <p:tgtEl>
                                          <p:spTgt spid="18"/>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7" presetClass="entr" presetSubtype="10" fill="hold" grpId="0" nodeType="afterEffect">
                                  <p:stCondLst>
                                    <p:cond delay="0"/>
                                  </p:stCondLst>
                                  <p:childTnLst>
                                    <p:set>
                                      <p:cBhvr>
                                        <p:cTn id="21" dur="1" fill="hold">
                                          <p:stCondLst>
                                            <p:cond delay="0"/>
                                          </p:stCondLst>
                                        </p:cTn>
                                        <p:tgtEl>
                                          <p:spTgt spid="21514"/>
                                        </p:tgtEl>
                                        <p:attrNameLst>
                                          <p:attrName>style.visibility</p:attrName>
                                        </p:attrNameLst>
                                      </p:cBhvr>
                                      <p:to>
                                        <p:strVal val="visible"/>
                                      </p:to>
                                    </p:set>
                                    <p:anim calcmode="lin" valueType="num">
                                      <p:cBhvr>
                                        <p:cTn id="22" dur="1000" fill="hold"/>
                                        <p:tgtEl>
                                          <p:spTgt spid="21514"/>
                                        </p:tgtEl>
                                        <p:attrNameLst>
                                          <p:attrName>ppt_w</p:attrName>
                                        </p:attrNameLst>
                                      </p:cBhvr>
                                      <p:tavLst>
                                        <p:tav tm="0">
                                          <p:val>
                                            <p:fltVal val="0"/>
                                          </p:val>
                                        </p:tav>
                                        <p:tav tm="100000">
                                          <p:val>
                                            <p:strVal val="#ppt_w"/>
                                          </p:val>
                                        </p:tav>
                                      </p:tavLst>
                                    </p:anim>
                                    <p:anim calcmode="lin" valueType="num">
                                      <p:cBhvr>
                                        <p:cTn id="23" dur="1000" fill="hold"/>
                                        <p:tgtEl>
                                          <p:spTgt spid="21514"/>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21515"/>
                                        </p:tgtEl>
                                        <p:attrNameLst>
                                          <p:attrName>style.visibility</p:attrName>
                                        </p:attrNameLst>
                                      </p:cBhvr>
                                      <p:to>
                                        <p:strVal val="visible"/>
                                      </p:to>
                                    </p:set>
                                    <p:anim calcmode="lin" valueType="num">
                                      <p:cBhvr>
                                        <p:cTn id="26" dur="1000" fill="hold"/>
                                        <p:tgtEl>
                                          <p:spTgt spid="21515"/>
                                        </p:tgtEl>
                                        <p:attrNameLst>
                                          <p:attrName>ppt_w</p:attrName>
                                        </p:attrNameLst>
                                      </p:cBhvr>
                                      <p:tavLst>
                                        <p:tav tm="0">
                                          <p:val>
                                            <p:fltVal val="0"/>
                                          </p:val>
                                        </p:tav>
                                        <p:tav tm="100000">
                                          <p:val>
                                            <p:strVal val="#ppt_w"/>
                                          </p:val>
                                        </p:tav>
                                      </p:tavLst>
                                    </p:anim>
                                    <p:anim calcmode="lin" valueType="num">
                                      <p:cBhvr>
                                        <p:cTn id="27" dur="1000" fill="hold"/>
                                        <p:tgtEl>
                                          <p:spTgt spid="21515"/>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P spid="21513" grpId="0"/>
      <p:bldP spid="21514" grpId="0"/>
      <p:bldP spid="215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descr="单个小人63"/>
          <p:cNvSpPr>
            <a:spLocks noGrp="1" noChangeAspect="1" noChangeArrowheads="1"/>
          </p:cNvSpPr>
          <p:nvPr isPhoto="1"/>
        </p:nvSpPr>
        <p:spPr bwMode="auto">
          <a:xfrm flipH="1">
            <a:off x="7456488" y="3332163"/>
            <a:ext cx="1687512" cy="2143125"/>
          </a:xfrm>
          <a:prstGeom prst="rect">
            <a:avLst/>
          </a:prstGeom>
          <a:blipFill dpi="0" rotWithShape="1">
            <a:blip r:embed="rId2" cstate="print"/>
            <a:srcRect/>
            <a:stretch>
              <a:fillRect/>
            </a:stretch>
          </a:blipFill>
          <a:ln w="9525">
            <a:noFill/>
            <a:miter lim="800000"/>
            <a:headEnd/>
            <a:tailEnd/>
          </a:ln>
        </p:spPr>
        <p:txBody>
          <a:bodyPr/>
          <a:lstStyle/>
          <a:p>
            <a:endParaRPr lang="zh-CN" altLang="en-US">
              <a:latin typeface="Calibri" pitchFamily="34" charset="0"/>
            </a:endParaRPr>
          </a:p>
        </p:txBody>
      </p:sp>
      <p:pic>
        <p:nvPicPr>
          <p:cNvPr id="22531" name="Picture 3"/>
          <p:cNvPicPr>
            <a:picLocks noChangeAspect="1" noChangeArrowheads="1"/>
          </p:cNvPicPr>
          <p:nvPr/>
        </p:nvPicPr>
        <p:blipFill>
          <a:blip r:embed="rId3" cstate="print"/>
          <a:srcRect/>
          <a:stretch>
            <a:fillRect/>
          </a:stretch>
        </p:blipFill>
        <p:spPr bwMode="auto">
          <a:xfrm>
            <a:off x="8074025" y="0"/>
            <a:ext cx="1069975" cy="1273175"/>
          </a:xfrm>
          <a:prstGeom prst="rect">
            <a:avLst/>
          </a:prstGeom>
          <a:noFill/>
          <a:ln w="9525">
            <a:noFill/>
            <a:miter lim="800000"/>
            <a:headEnd/>
            <a:tailEnd/>
          </a:ln>
        </p:spPr>
      </p:pic>
      <p:sp>
        <p:nvSpPr>
          <p:cNvPr id="22532" name="TextBox 3"/>
          <p:cNvSpPr>
            <a:spLocks noChangeArrowheads="1"/>
          </p:cNvSpPr>
          <p:nvPr/>
        </p:nvSpPr>
        <p:spPr bwMode="auto">
          <a:xfrm>
            <a:off x="611188" y="552450"/>
            <a:ext cx="1728787" cy="400050"/>
          </a:xfrm>
          <a:prstGeom prst="rect">
            <a:avLst/>
          </a:prstGeom>
          <a:solidFill>
            <a:srgbClr val="827C7A"/>
          </a:solidFill>
          <a:ln w="9525">
            <a:noFill/>
            <a:miter lim="800000"/>
            <a:headEnd/>
            <a:tailEnd/>
          </a:ln>
        </p:spPr>
        <p:txBody>
          <a:bodyPr>
            <a:spAutoFit/>
          </a:bodyPr>
          <a:lstStyle/>
          <a:p>
            <a:r>
              <a:rPr lang="zh-CN" altLang="en-US" sz="2000" b="1">
                <a:solidFill>
                  <a:schemeClr val="bg1"/>
                </a:solidFill>
                <a:latin typeface="Calibri" pitchFamily="34" charset="0"/>
                <a:sym typeface="Calibri" pitchFamily="34" charset="0"/>
              </a:rPr>
              <a:t>    基本结构</a:t>
            </a:r>
            <a:endParaRPr lang="zh-CN" altLang="en-US">
              <a:ea typeface="宋体" pitchFamily="2" charset="-122"/>
            </a:endParaRPr>
          </a:p>
        </p:txBody>
      </p:sp>
      <p:sp>
        <p:nvSpPr>
          <p:cNvPr id="22533" name="矩形 4"/>
          <p:cNvSpPr>
            <a:spLocks noChangeArrowheads="1"/>
          </p:cNvSpPr>
          <p:nvPr/>
        </p:nvSpPr>
        <p:spPr bwMode="auto">
          <a:xfrm>
            <a:off x="395288" y="552450"/>
            <a:ext cx="215900" cy="400050"/>
          </a:xfrm>
          <a:prstGeom prst="rect">
            <a:avLst/>
          </a:prstGeom>
          <a:solidFill>
            <a:srgbClr val="231815"/>
          </a:solidFill>
          <a:ln w="25400">
            <a:noFill/>
            <a:miter lim="800000"/>
            <a:headEnd/>
            <a:tailEnd/>
          </a:ln>
        </p:spPr>
        <p:txBody>
          <a:bodyPr anchor="ctr"/>
          <a:lstStyle/>
          <a:p>
            <a:pPr algn="ctr"/>
            <a:endParaRPr lang="zh-CN" altLang="zh-CN">
              <a:solidFill>
                <a:srgbClr val="FFFFFF"/>
              </a:solidFill>
            </a:endParaRPr>
          </a:p>
        </p:txBody>
      </p:sp>
      <p:sp>
        <p:nvSpPr>
          <p:cNvPr id="22534" name="直接连接符 5"/>
          <p:cNvSpPr>
            <a:spLocks noChangeShapeType="1"/>
          </p:cNvSpPr>
          <p:nvPr/>
        </p:nvSpPr>
        <p:spPr bwMode="auto">
          <a:xfrm>
            <a:off x="611188" y="552450"/>
            <a:ext cx="1587" cy="400050"/>
          </a:xfrm>
          <a:prstGeom prst="line">
            <a:avLst/>
          </a:prstGeom>
          <a:noFill/>
          <a:ln w="9525">
            <a:solidFill>
              <a:schemeClr val="bg1"/>
            </a:solidFill>
            <a:round/>
            <a:headEnd/>
            <a:tailEnd/>
          </a:ln>
        </p:spPr>
        <p:txBody>
          <a:bodyPr/>
          <a:lstStyle/>
          <a:p>
            <a:endParaRPr lang="zh-CN" altLang="en-US"/>
          </a:p>
        </p:txBody>
      </p:sp>
      <p:sp>
        <p:nvSpPr>
          <p:cNvPr id="29" name="灯片编号占位符 4"/>
          <p:cNvSpPr txBox="1">
            <a:spLocks/>
          </p:cNvSpPr>
          <p:nvPr/>
        </p:nvSpPr>
        <p:spPr bwMode="auto">
          <a:xfrm>
            <a:off x="6705600" y="5378450"/>
            <a:ext cx="2133600" cy="303213"/>
          </a:xfrm>
          <a:prstGeom prst="rect">
            <a:avLst/>
          </a:prstGeom>
          <a:noFill/>
          <a:ln w="9525">
            <a:noFill/>
            <a:miter lim="800000"/>
            <a:headEnd/>
            <a:tailEnd/>
          </a:ln>
        </p:spPr>
        <p:txBody>
          <a:bodyPr anchor="ctr"/>
          <a:lstStyle/>
          <a:p>
            <a:pPr algn="r">
              <a:defRPr/>
            </a:pPr>
            <a:fld id="{8A80A73A-266F-4B26-91AF-F6D4BAC3E5FB}" type="slidenum">
              <a:rPr lang="zh-CN" altLang="en-US" sz="1200">
                <a:solidFill>
                  <a:srgbClr val="898989"/>
                </a:solidFill>
                <a:ea typeface="+mn-ea"/>
              </a:rPr>
              <a:pPr algn="r">
                <a:defRPr/>
              </a:pPr>
              <a:t>9</a:t>
            </a:fld>
            <a:endParaRPr lang="zh-CN" altLang="en-US" dirty="0">
              <a:ea typeface="宋体" pitchFamily="2" charset="-122"/>
            </a:endParaRPr>
          </a:p>
        </p:txBody>
      </p:sp>
      <p:sp>
        <p:nvSpPr>
          <p:cNvPr id="22535" name="TextBox 29"/>
          <p:cNvSpPr txBox="1">
            <a:spLocks noChangeArrowheads="1"/>
          </p:cNvSpPr>
          <p:nvPr/>
        </p:nvSpPr>
        <p:spPr bwMode="auto">
          <a:xfrm>
            <a:off x="2447925" y="4829175"/>
            <a:ext cx="3492500" cy="368300"/>
          </a:xfrm>
          <a:prstGeom prst="rect">
            <a:avLst/>
          </a:prstGeom>
          <a:noFill/>
          <a:ln w="9525">
            <a:noFill/>
            <a:miter lim="800000"/>
            <a:headEnd/>
            <a:tailEnd/>
          </a:ln>
        </p:spPr>
        <p:txBody>
          <a:bodyPr>
            <a:spAutoFit/>
          </a:bodyPr>
          <a:lstStyle/>
          <a:p>
            <a:r>
              <a:rPr lang="zh-CN" altLang="en-US">
                <a:solidFill>
                  <a:srgbClr val="FF0000"/>
                </a:solidFill>
              </a:rPr>
              <a:t>总原则：资产</a:t>
            </a:r>
            <a:r>
              <a:rPr lang="en-US" altLang="zh-CN">
                <a:solidFill>
                  <a:srgbClr val="FF0000"/>
                </a:solidFill>
              </a:rPr>
              <a:t>=</a:t>
            </a:r>
            <a:r>
              <a:rPr lang="zh-CN" altLang="en-US">
                <a:solidFill>
                  <a:srgbClr val="FF0000"/>
                </a:solidFill>
              </a:rPr>
              <a:t>负债</a:t>
            </a:r>
            <a:r>
              <a:rPr lang="en-US" altLang="zh-CN">
                <a:solidFill>
                  <a:srgbClr val="FF0000"/>
                </a:solidFill>
              </a:rPr>
              <a:t>+</a:t>
            </a:r>
            <a:r>
              <a:rPr lang="zh-CN" altLang="en-US">
                <a:solidFill>
                  <a:srgbClr val="FF0000"/>
                </a:solidFill>
              </a:rPr>
              <a:t>所有者权益</a:t>
            </a:r>
          </a:p>
        </p:txBody>
      </p:sp>
      <p:sp>
        <p:nvSpPr>
          <p:cNvPr id="22537" name="TextBox 34"/>
          <p:cNvSpPr txBox="1">
            <a:spLocks noChangeArrowheads="1"/>
          </p:cNvSpPr>
          <p:nvPr/>
        </p:nvSpPr>
        <p:spPr bwMode="auto">
          <a:xfrm>
            <a:off x="2879725" y="1425575"/>
            <a:ext cx="2592388" cy="369888"/>
          </a:xfrm>
          <a:prstGeom prst="rect">
            <a:avLst/>
          </a:prstGeom>
          <a:noFill/>
          <a:ln w="9525">
            <a:noFill/>
            <a:miter lim="800000"/>
            <a:headEnd/>
            <a:tailEnd/>
          </a:ln>
        </p:spPr>
        <p:txBody>
          <a:bodyPr>
            <a:spAutoFit/>
          </a:bodyPr>
          <a:lstStyle/>
          <a:p>
            <a:pPr algn="ctr"/>
            <a:r>
              <a:rPr lang="zh-CN" altLang="en-US"/>
              <a:t>资产负债表</a:t>
            </a:r>
          </a:p>
        </p:txBody>
      </p:sp>
      <p:cxnSp>
        <p:nvCxnSpPr>
          <p:cNvPr id="37" name="直接连接符 36"/>
          <p:cNvCxnSpPr/>
          <p:nvPr/>
        </p:nvCxnSpPr>
        <p:spPr bwMode="auto">
          <a:xfrm>
            <a:off x="2879725" y="1893888"/>
            <a:ext cx="27368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auto">
          <a:xfrm flipH="1" flipV="1">
            <a:off x="4176713" y="1893888"/>
            <a:ext cx="14287" cy="20081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auto">
          <a:xfrm>
            <a:off x="4203700" y="3165475"/>
            <a:ext cx="1397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539" name="TextBox 46"/>
          <p:cNvSpPr txBox="1">
            <a:spLocks noChangeArrowheads="1"/>
          </p:cNvSpPr>
          <p:nvPr/>
        </p:nvSpPr>
        <p:spPr bwMode="auto">
          <a:xfrm>
            <a:off x="2916238" y="2290763"/>
            <a:ext cx="1187450" cy="368300"/>
          </a:xfrm>
          <a:prstGeom prst="rect">
            <a:avLst/>
          </a:prstGeom>
          <a:noFill/>
          <a:ln w="9525">
            <a:noFill/>
            <a:miter lim="800000"/>
            <a:headEnd/>
            <a:tailEnd/>
          </a:ln>
        </p:spPr>
        <p:txBody>
          <a:bodyPr>
            <a:spAutoFit/>
          </a:bodyPr>
          <a:lstStyle/>
          <a:p>
            <a:pPr algn="ctr"/>
            <a:r>
              <a:rPr lang="zh-CN" altLang="en-US"/>
              <a:t>流动资产</a:t>
            </a:r>
          </a:p>
        </p:txBody>
      </p:sp>
      <p:sp>
        <p:nvSpPr>
          <p:cNvPr id="22540" name="TextBox 47"/>
          <p:cNvSpPr txBox="1">
            <a:spLocks noChangeArrowheads="1"/>
          </p:cNvSpPr>
          <p:nvPr/>
        </p:nvSpPr>
        <p:spPr bwMode="auto">
          <a:xfrm>
            <a:off x="2879725" y="3181350"/>
            <a:ext cx="1331913" cy="369888"/>
          </a:xfrm>
          <a:prstGeom prst="rect">
            <a:avLst/>
          </a:prstGeom>
          <a:noFill/>
          <a:ln w="9525">
            <a:noFill/>
            <a:miter lim="800000"/>
            <a:headEnd/>
            <a:tailEnd/>
          </a:ln>
        </p:spPr>
        <p:txBody>
          <a:bodyPr>
            <a:spAutoFit/>
          </a:bodyPr>
          <a:lstStyle/>
          <a:p>
            <a:pPr algn="ctr"/>
            <a:r>
              <a:rPr lang="zh-CN" altLang="en-US"/>
              <a:t>非流动资产</a:t>
            </a:r>
          </a:p>
        </p:txBody>
      </p:sp>
      <p:sp>
        <p:nvSpPr>
          <p:cNvPr id="22541" name="TextBox 48"/>
          <p:cNvSpPr txBox="1">
            <a:spLocks noChangeArrowheads="1"/>
          </p:cNvSpPr>
          <p:nvPr/>
        </p:nvSpPr>
        <p:spPr bwMode="auto">
          <a:xfrm>
            <a:off x="4356100" y="2038350"/>
            <a:ext cx="1187450" cy="369888"/>
          </a:xfrm>
          <a:prstGeom prst="rect">
            <a:avLst/>
          </a:prstGeom>
          <a:noFill/>
          <a:ln w="9525">
            <a:noFill/>
            <a:miter lim="800000"/>
            <a:headEnd/>
            <a:tailEnd/>
          </a:ln>
        </p:spPr>
        <p:txBody>
          <a:bodyPr>
            <a:spAutoFit/>
          </a:bodyPr>
          <a:lstStyle/>
          <a:p>
            <a:pPr algn="ctr"/>
            <a:r>
              <a:rPr lang="zh-CN" altLang="en-US"/>
              <a:t>流动负债</a:t>
            </a:r>
          </a:p>
        </p:txBody>
      </p:sp>
      <p:sp>
        <p:nvSpPr>
          <p:cNvPr id="22542" name="TextBox 49"/>
          <p:cNvSpPr txBox="1">
            <a:spLocks noChangeArrowheads="1"/>
          </p:cNvSpPr>
          <p:nvPr/>
        </p:nvSpPr>
        <p:spPr bwMode="auto">
          <a:xfrm>
            <a:off x="4284663" y="2533650"/>
            <a:ext cx="1366837" cy="369888"/>
          </a:xfrm>
          <a:prstGeom prst="rect">
            <a:avLst/>
          </a:prstGeom>
          <a:noFill/>
          <a:ln w="9525">
            <a:noFill/>
            <a:miter lim="800000"/>
            <a:headEnd/>
            <a:tailEnd/>
          </a:ln>
        </p:spPr>
        <p:txBody>
          <a:bodyPr>
            <a:spAutoFit/>
          </a:bodyPr>
          <a:lstStyle/>
          <a:p>
            <a:pPr algn="ctr"/>
            <a:r>
              <a:rPr lang="zh-CN" altLang="en-US"/>
              <a:t>非流动负债</a:t>
            </a:r>
          </a:p>
        </p:txBody>
      </p:sp>
      <p:sp>
        <p:nvSpPr>
          <p:cNvPr id="22543" name="TextBox 50"/>
          <p:cNvSpPr txBox="1">
            <a:spLocks noChangeArrowheads="1"/>
          </p:cNvSpPr>
          <p:nvPr/>
        </p:nvSpPr>
        <p:spPr bwMode="auto">
          <a:xfrm>
            <a:off x="4284663" y="3360738"/>
            <a:ext cx="1366837" cy="369887"/>
          </a:xfrm>
          <a:prstGeom prst="rect">
            <a:avLst/>
          </a:prstGeom>
          <a:noFill/>
          <a:ln w="9525">
            <a:noFill/>
            <a:miter lim="800000"/>
            <a:headEnd/>
            <a:tailEnd/>
          </a:ln>
        </p:spPr>
        <p:txBody>
          <a:bodyPr>
            <a:spAutoFit/>
          </a:bodyPr>
          <a:lstStyle/>
          <a:p>
            <a:pPr algn="ctr"/>
            <a:r>
              <a:rPr lang="zh-CN" altLang="en-US"/>
              <a:t>所有者权益</a:t>
            </a:r>
          </a:p>
        </p:txBody>
      </p:sp>
      <p:sp>
        <p:nvSpPr>
          <p:cNvPr id="54" name="线形标注 2(带边框和强调线) 53"/>
          <p:cNvSpPr/>
          <p:nvPr/>
        </p:nvSpPr>
        <p:spPr>
          <a:xfrm>
            <a:off x="6048375" y="949325"/>
            <a:ext cx="1368425" cy="1331913"/>
          </a:xfrm>
          <a:prstGeom prst="accentBorderCallout2">
            <a:avLst>
              <a:gd name="adj1" fmla="val 18750"/>
              <a:gd name="adj2" fmla="val -8333"/>
              <a:gd name="adj3" fmla="val 18750"/>
              <a:gd name="adj4" fmla="val -16667"/>
              <a:gd name="adj5" fmla="val 92479"/>
              <a:gd name="adj6" fmla="val -37385"/>
            </a:avLst>
          </a:prstGeom>
          <a:solidFill>
            <a:srgbClr val="FF0000">
              <a:alpha val="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dirty="0">
                <a:solidFill>
                  <a:schemeClr val="tx1"/>
                </a:solidFill>
              </a:rPr>
              <a:t>短期借款</a:t>
            </a:r>
            <a:endParaRPr lang="en-US" altLang="zh-CN" sz="1400" dirty="0">
              <a:solidFill>
                <a:schemeClr val="tx1"/>
              </a:solidFill>
            </a:endParaRPr>
          </a:p>
          <a:p>
            <a:pPr>
              <a:defRPr/>
            </a:pPr>
            <a:r>
              <a:rPr lang="zh-CN" altLang="en-US" sz="1400" dirty="0">
                <a:solidFill>
                  <a:schemeClr val="tx1"/>
                </a:solidFill>
              </a:rPr>
              <a:t>应付票据</a:t>
            </a:r>
            <a:endParaRPr lang="en-US" altLang="zh-CN" sz="1400" dirty="0">
              <a:solidFill>
                <a:schemeClr val="tx1"/>
              </a:solidFill>
            </a:endParaRPr>
          </a:p>
          <a:p>
            <a:pPr>
              <a:defRPr/>
            </a:pPr>
            <a:r>
              <a:rPr lang="zh-CN" altLang="en-US" sz="1400" dirty="0">
                <a:solidFill>
                  <a:schemeClr val="tx1"/>
                </a:solidFill>
              </a:rPr>
              <a:t>应付</a:t>
            </a:r>
            <a:r>
              <a:rPr lang="en-US" altLang="zh-CN" sz="1400" dirty="0">
                <a:solidFill>
                  <a:schemeClr val="tx1"/>
                </a:solidFill>
              </a:rPr>
              <a:t>/</a:t>
            </a:r>
            <a:r>
              <a:rPr lang="zh-CN" altLang="en-US" sz="1400" dirty="0">
                <a:solidFill>
                  <a:schemeClr val="tx1"/>
                </a:solidFill>
              </a:rPr>
              <a:t>预收账款</a:t>
            </a:r>
            <a:endParaRPr lang="en-US" altLang="zh-CN" sz="1400" dirty="0">
              <a:solidFill>
                <a:schemeClr val="tx1"/>
              </a:solidFill>
            </a:endParaRPr>
          </a:p>
          <a:p>
            <a:pPr>
              <a:defRPr/>
            </a:pPr>
            <a:r>
              <a:rPr lang="zh-CN" altLang="en-US" sz="1400" dirty="0">
                <a:solidFill>
                  <a:schemeClr val="tx1"/>
                </a:solidFill>
              </a:rPr>
              <a:t>应付税费</a:t>
            </a:r>
            <a:endParaRPr lang="en-US" altLang="zh-CN" sz="1400" dirty="0">
              <a:solidFill>
                <a:schemeClr val="tx1"/>
              </a:solidFill>
            </a:endParaRPr>
          </a:p>
          <a:p>
            <a:pPr>
              <a:defRPr/>
            </a:pPr>
            <a:r>
              <a:rPr lang="zh-CN" altLang="en-US" sz="1400" dirty="0">
                <a:solidFill>
                  <a:schemeClr val="tx1"/>
                </a:solidFill>
              </a:rPr>
              <a:t>应付工资</a:t>
            </a:r>
            <a:endParaRPr lang="en-US" altLang="zh-CN" sz="1400" dirty="0">
              <a:solidFill>
                <a:schemeClr val="tx1"/>
              </a:solidFill>
            </a:endParaRPr>
          </a:p>
          <a:p>
            <a:pPr>
              <a:defRPr/>
            </a:pPr>
            <a:r>
              <a:rPr lang="zh-CN" altLang="en-US" sz="1400" dirty="0">
                <a:solidFill>
                  <a:schemeClr val="tx1"/>
                </a:solidFill>
              </a:rPr>
              <a:t>预计负债</a:t>
            </a:r>
            <a:r>
              <a:rPr lang="en-US" altLang="zh-CN" sz="1400" dirty="0">
                <a:solidFill>
                  <a:schemeClr val="tx1"/>
                </a:solidFill>
              </a:rPr>
              <a:t>…</a:t>
            </a:r>
            <a:endParaRPr lang="zh-CN" altLang="en-US" sz="1400" dirty="0">
              <a:solidFill>
                <a:schemeClr val="tx1"/>
              </a:solidFill>
            </a:endParaRPr>
          </a:p>
        </p:txBody>
      </p:sp>
      <p:sp>
        <p:nvSpPr>
          <p:cNvPr id="55" name="线形标注 2(带边框和强调线) 54"/>
          <p:cNvSpPr/>
          <p:nvPr/>
        </p:nvSpPr>
        <p:spPr>
          <a:xfrm>
            <a:off x="6048375" y="2497138"/>
            <a:ext cx="1368425" cy="973137"/>
          </a:xfrm>
          <a:prstGeom prst="accentBorderCallout2">
            <a:avLst>
              <a:gd name="adj1" fmla="val 18750"/>
              <a:gd name="adj2" fmla="val -8333"/>
              <a:gd name="adj3" fmla="val 18750"/>
              <a:gd name="adj4" fmla="val -15739"/>
              <a:gd name="adj5" fmla="val 20025"/>
              <a:gd name="adj6" fmla="val -35528"/>
            </a:avLst>
          </a:prstGeom>
          <a:solidFill>
            <a:srgbClr val="FF0000">
              <a:alpha val="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dirty="0">
                <a:solidFill>
                  <a:schemeClr val="tx1"/>
                </a:solidFill>
              </a:rPr>
              <a:t>长期借款</a:t>
            </a:r>
            <a:endParaRPr lang="en-US" altLang="zh-CN" sz="1400" dirty="0">
              <a:solidFill>
                <a:schemeClr val="tx1"/>
              </a:solidFill>
            </a:endParaRPr>
          </a:p>
          <a:p>
            <a:pPr>
              <a:defRPr/>
            </a:pPr>
            <a:r>
              <a:rPr lang="zh-CN" altLang="en-US" sz="1400" dirty="0">
                <a:solidFill>
                  <a:schemeClr val="tx1"/>
                </a:solidFill>
              </a:rPr>
              <a:t>长期应付款</a:t>
            </a:r>
            <a:endParaRPr lang="en-US" altLang="zh-CN" sz="1400" dirty="0">
              <a:solidFill>
                <a:schemeClr val="tx1"/>
              </a:solidFill>
            </a:endParaRPr>
          </a:p>
          <a:p>
            <a:pPr>
              <a:defRPr/>
            </a:pPr>
            <a:r>
              <a:rPr lang="zh-CN" altLang="en-US" sz="1400" dirty="0">
                <a:solidFill>
                  <a:schemeClr val="tx1"/>
                </a:solidFill>
              </a:rPr>
              <a:t>应付债券</a:t>
            </a:r>
            <a:endParaRPr lang="en-US" altLang="zh-CN" sz="1400" dirty="0">
              <a:solidFill>
                <a:schemeClr val="tx1"/>
              </a:solidFill>
            </a:endParaRPr>
          </a:p>
          <a:p>
            <a:pPr>
              <a:defRPr/>
            </a:pPr>
            <a:r>
              <a:rPr lang="zh-CN" altLang="en-US" sz="1400" dirty="0">
                <a:solidFill>
                  <a:schemeClr val="tx1"/>
                </a:solidFill>
              </a:rPr>
              <a:t>递减所得税</a:t>
            </a:r>
            <a:r>
              <a:rPr lang="en-US" altLang="zh-CN" sz="1400" dirty="0">
                <a:solidFill>
                  <a:schemeClr val="tx1"/>
                </a:solidFill>
              </a:rPr>
              <a:t>…</a:t>
            </a:r>
          </a:p>
        </p:txBody>
      </p:sp>
      <p:sp>
        <p:nvSpPr>
          <p:cNvPr id="56" name="线形标注 2(带边框和强调线) 55"/>
          <p:cNvSpPr/>
          <p:nvPr/>
        </p:nvSpPr>
        <p:spPr>
          <a:xfrm>
            <a:off x="6048375" y="3613150"/>
            <a:ext cx="1368425" cy="936625"/>
          </a:xfrm>
          <a:prstGeom prst="accentBorderCallout2">
            <a:avLst>
              <a:gd name="adj1" fmla="val 18750"/>
              <a:gd name="adj2" fmla="val -8333"/>
              <a:gd name="adj3" fmla="val 18750"/>
              <a:gd name="adj4" fmla="val -16667"/>
              <a:gd name="adj5" fmla="val 3268"/>
              <a:gd name="adj6" fmla="val -34600"/>
            </a:avLst>
          </a:prstGeom>
          <a:solidFill>
            <a:srgbClr val="FF0000">
              <a:alpha val="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dirty="0">
                <a:solidFill>
                  <a:schemeClr val="tx1"/>
                </a:solidFill>
              </a:rPr>
              <a:t>实收资本</a:t>
            </a:r>
            <a:endParaRPr lang="en-US" altLang="zh-CN" sz="1400" dirty="0">
              <a:solidFill>
                <a:schemeClr val="tx1"/>
              </a:solidFill>
            </a:endParaRPr>
          </a:p>
          <a:p>
            <a:pPr>
              <a:defRPr/>
            </a:pPr>
            <a:r>
              <a:rPr lang="zh-CN" altLang="en-US" sz="1400" dirty="0">
                <a:solidFill>
                  <a:schemeClr val="tx1"/>
                </a:solidFill>
              </a:rPr>
              <a:t>资本公积</a:t>
            </a:r>
            <a:endParaRPr lang="en-US" altLang="zh-CN" sz="1400" dirty="0">
              <a:solidFill>
                <a:schemeClr val="tx1"/>
              </a:solidFill>
            </a:endParaRPr>
          </a:p>
          <a:p>
            <a:pPr>
              <a:defRPr/>
            </a:pPr>
            <a:r>
              <a:rPr lang="zh-CN" altLang="en-US" sz="1400" dirty="0">
                <a:solidFill>
                  <a:schemeClr val="tx1"/>
                </a:solidFill>
              </a:rPr>
              <a:t>盈余公积</a:t>
            </a:r>
            <a:endParaRPr lang="en-US" altLang="zh-CN" sz="1400" dirty="0">
              <a:solidFill>
                <a:schemeClr val="tx1"/>
              </a:solidFill>
            </a:endParaRPr>
          </a:p>
          <a:p>
            <a:pPr>
              <a:defRPr/>
            </a:pPr>
            <a:r>
              <a:rPr lang="zh-CN" altLang="en-US" sz="1400" dirty="0">
                <a:solidFill>
                  <a:schemeClr val="tx1"/>
                </a:solidFill>
              </a:rPr>
              <a:t>未分配利润</a:t>
            </a:r>
          </a:p>
        </p:txBody>
      </p:sp>
      <p:sp>
        <p:nvSpPr>
          <p:cNvPr id="57" name="线形标注 2(带边框和强调线) 56"/>
          <p:cNvSpPr/>
          <p:nvPr/>
        </p:nvSpPr>
        <p:spPr>
          <a:xfrm flipH="1">
            <a:off x="900113" y="1236663"/>
            <a:ext cx="1476375" cy="1333500"/>
          </a:xfrm>
          <a:prstGeom prst="accentBorderCallout2">
            <a:avLst>
              <a:gd name="adj1" fmla="val 18750"/>
              <a:gd name="adj2" fmla="val -8333"/>
              <a:gd name="adj3" fmla="val 18750"/>
              <a:gd name="adj4" fmla="val -16667"/>
              <a:gd name="adj5" fmla="val 79132"/>
              <a:gd name="adj6" fmla="val -42162"/>
            </a:avLst>
          </a:prstGeom>
          <a:solidFill>
            <a:srgbClr val="FF0000">
              <a:alpha val="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dirty="0">
                <a:solidFill>
                  <a:schemeClr val="tx1"/>
                </a:solidFill>
              </a:rPr>
              <a:t>货币资金</a:t>
            </a:r>
            <a:endParaRPr lang="en-US" altLang="zh-CN" sz="1400" dirty="0">
              <a:solidFill>
                <a:schemeClr val="tx1"/>
              </a:solidFill>
            </a:endParaRPr>
          </a:p>
          <a:p>
            <a:pPr>
              <a:defRPr/>
            </a:pPr>
            <a:r>
              <a:rPr lang="zh-CN" altLang="en-US" sz="1400" dirty="0">
                <a:solidFill>
                  <a:schemeClr val="tx1"/>
                </a:solidFill>
              </a:rPr>
              <a:t>交易性金融资产</a:t>
            </a:r>
            <a:endParaRPr lang="en-US" altLang="zh-CN" sz="1400" dirty="0">
              <a:solidFill>
                <a:schemeClr val="tx1"/>
              </a:solidFill>
            </a:endParaRPr>
          </a:p>
          <a:p>
            <a:pPr>
              <a:defRPr/>
            </a:pPr>
            <a:r>
              <a:rPr lang="zh-CN" altLang="en-US" sz="1400" dirty="0">
                <a:solidFill>
                  <a:schemeClr val="tx1"/>
                </a:solidFill>
              </a:rPr>
              <a:t>应收</a:t>
            </a:r>
            <a:r>
              <a:rPr lang="en-US" altLang="zh-CN" sz="1400" dirty="0">
                <a:solidFill>
                  <a:schemeClr val="tx1"/>
                </a:solidFill>
              </a:rPr>
              <a:t>/</a:t>
            </a:r>
            <a:r>
              <a:rPr lang="zh-CN" altLang="en-US" sz="1400" dirty="0">
                <a:solidFill>
                  <a:schemeClr val="tx1"/>
                </a:solidFill>
              </a:rPr>
              <a:t>预付账款</a:t>
            </a:r>
            <a:endParaRPr lang="en-US" altLang="zh-CN" sz="1400" dirty="0">
              <a:solidFill>
                <a:schemeClr val="tx1"/>
              </a:solidFill>
            </a:endParaRPr>
          </a:p>
          <a:p>
            <a:pPr>
              <a:defRPr/>
            </a:pPr>
            <a:r>
              <a:rPr lang="zh-CN" altLang="en-US" sz="1400" dirty="0">
                <a:solidFill>
                  <a:schemeClr val="tx1"/>
                </a:solidFill>
              </a:rPr>
              <a:t>存货</a:t>
            </a:r>
            <a:endParaRPr lang="en-US" altLang="zh-CN" sz="1400" dirty="0">
              <a:solidFill>
                <a:schemeClr val="tx1"/>
              </a:solidFill>
            </a:endParaRPr>
          </a:p>
          <a:p>
            <a:pPr>
              <a:defRPr/>
            </a:pPr>
            <a:r>
              <a:rPr lang="zh-CN" altLang="en-US" sz="1400" dirty="0">
                <a:solidFill>
                  <a:schemeClr val="tx1"/>
                </a:solidFill>
              </a:rPr>
              <a:t>应收票据</a:t>
            </a:r>
            <a:endParaRPr lang="en-US" altLang="zh-CN" sz="1400" dirty="0">
              <a:solidFill>
                <a:schemeClr val="tx1"/>
              </a:solidFill>
            </a:endParaRPr>
          </a:p>
          <a:p>
            <a:pPr>
              <a:defRPr/>
            </a:pPr>
            <a:r>
              <a:rPr lang="zh-CN" altLang="en-US" sz="1400" dirty="0">
                <a:solidFill>
                  <a:schemeClr val="tx1"/>
                </a:solidFill>
              </a:rPr>
              <a:t>应收股利</a:t>
            </a:r>
            <a:r>
              <a:rPr lang="en-US" altLang="zh-CN" sz="1400" dirty="0">
                <a:solidFill>
                  <a:schemeClr val="tx1"/>
                </a:solidFill>
              </a:rPr>
              <a:t>…</a:t>
            </a:r>
            <a:endParaRPr lang="zh-CN" altLang="en-US" sz="1400" dirty="0">
              <a:solidFill>
                <a:schemeClr val="tx1"/>
              </a:solidFill>
            </a:endParaRPr>
          </a:p>
        </p:txBody>
      </p:sp>
      <p:sp>
        <p:nvSpPr>
          <p:cNvPr id="58" name="线形标注 2(带边框和强调线) 57"/>
          <p:cNvSpPr/>
          <p:nvPr/>
        </p:nvSpPr>
        <p:spPr>
          <a:xfrm flipH="1">
            <a:off x="900113" y="3217863"/>
            <a:ext cx="1476375" cy="755650"/>
          </a:xfrm>
          <a:prstGeom prst="accentBorderCallout2">
            <a:avLst>
              <a:gd name="adj1" fmla="val 18750"/>
              <a:gd name="adj2" fmla="val -8333"/>
              <a:gd name="adj3" fmla="val 18750"/>
              <a:gd name="adj4" fmla="val -16667"/>
              <a:gd name="adj5" fmla="val 18709"/>
              <a:gd name="adj6" fmla="val -37000"/>
            </a:avLst>
          </a:prstGeom>
          <a:solidFill>
            <a:srgbClr val="FF0000">
              <a:alpha val="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400" dirty="0">
                <a:solidFill>
                  <a:schemeClr val="tx1"/>
                </a:solidFill>
              </a:rPr>
              <a:t>长期投资</a:t>
            </a:r>
            <a:endParaRPr lang="en-US" altLang="zh-CN" sz="1400" dirty="0">
              <a:solidFill>
                <a:schemeClr val="tx1"/>
              </a:solidFill>
            </a:endParaRPr>
          </a:p>
          <a:p>
            <a:pPr>
              <a:defRPr/>
            </a:pPr>
            <a:r>
              <a:rPr lang="zh-CN" altLang="en-US" sz="1400" dirty="0">
                <a:solidFill>
                  <a:schemeClr val="tx1"/>
                </a:solidFill>
              </a:rPr>
              <a:t>固定资产</a:t>
            </a:r>
            <a:endParaRPr lang="en-US" altLang="zh-CN" sz="1400" dirty="0">
              <a:solidFill>
                <a:schemeClr val="tx1"/>
              </a:solidFill>
            </a:endParaRPr>
          </a:p>
          <a:p>
            <a:pPr>
              <a:defRPr/>
            </a:pPr>
            <a:r>
              <a:rPr lang="zh-CN" altLang="en-US" sz="1400" dirty="0">
                <a:solidFill>
                  <a:schemeClr val="tx1"/>
                </a:solidFill>
              </a:rPr>
              <a:t>无形资产</a:t>
            </a:r>
            <a:r>
              <a:rPr lang="en-US" altLang="zh-CN" sz="1400" dirty="0">
                <a:solidFill>
                  <a:schemeClr val="tx1"/>
                </a:solidFill>
              </a:rPr>
              <a:t>…</a:t>
            </a:r>
            <a:endParaRPr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537"/>
                                        </p:tgtEl>
                                        <p:attrNameLst>
                                          <p:attrName>style.visibility</p:attrName>
                                        </p:attrNameLst>
                                      </p:cBhvr>
                                      <p:to>
                                        <p:strVal val="visible"/>
                                      </p:to>
                                    </p:set>
                                    <p:animEffect transition="in" filter="wipe(down)">
                                      <p:cBhvr>
                                        <p:cTn id="7" dur="580">
                                          <p:stCondLst>
                                            <p:cond delay="0"/>
                                          </p:stCondLst>
                                        </p:cTn>
                                        <p:tgtEl>
                                          <p:spTgt spid="22537"/>
                                        </p:tgtEl>
                                      </p:cBhvr>
                                    </p:animEffect>
                                    <p:anim calcmode="lin" valueType="num">
                                      <p:cBhvr>
                                        <p:cTn id="8" dur="1822" tmFilter="0,0; 0.14,0.36; 0.43,0.73; 0.71,0.91; 1.0,1.0">
                                          <p:stCondLst>
                                            <p:cond delay="0"/>
                                          </p:stCondLst>
                                        </p:cTn>
                                        <p:tgtEl>
                                          <p:spTgt spid="2253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53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53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53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537"/>
                                        </p:tgtEl>
                                        <p:attrNameLst>
                                          <p:attrName>ppt_y</p:attrName>
                                        </p:attrNameLst>
                                      </p:cBhvr>
                                      <p:tavLst>
                                        <p:tav tm="0" fmla="#ppt_y-sin(pi*$)/81">
                                          <p:val>
                                            <p:fltVal val="0"/>
                                          </p:val>
                                        </p:tav>
                                        <p:tav tm="100000">
                                          <p:val>
                                            <p:fltVal val="1"/>
                                          </p:val>
                                        </p:tav>
                                      </p:tavLst>
                                    </p:anim>
                                    <p:animScale>
                                      <p:cBhvr>
                                        <p:cTn id="13" dur="26">
                                          <p:stCondLst>
                                            <p:cond delay="650"/>
                                          </p:stCondLst>
                                        </p:cTn>
                                        <p:tgtEl>
                                          <p:spTgt spid="22537"/>
                                        </p:tgtEl>
                                      </p:cBhvr>
                                      <p:to x="100000" y="60000"/>
                                    </p:animScale>
                                    <p:animScale>
                                      <p:cBhvr>
                                        <p:cTn id="14" dur="166" decel="50000">
                                          <p:stCondLst>
                                            <p:cond delay="676"/>
                                          </p:stCondLst>
                                        </p:cTn>
                                        <p:tgtEl>
                                          <p:spTgt spid="22537"/>
                                        </p:tgtEl>
                                      </p:cBhvr>
                                      <p:to x="100000" y="100000"/>
                                    </p:animScale>
                                    <p:animScale>
                                      <p:cBhvr>
                                        <p:cTn id="15" dur="26">
                                          <p:stCondLst>
                                            <p:cond delay="1312"/>
                                          </p:stCondLst>
                                        </p:cTn>
                                        <p:tgtEl>
                                          <p:spTgt spid="22537"/>
                                        </p:tgtEl>
                                      </p:cBhvr>
                                      <p:to x="100000" y="80000"/>
                                    </p:animScale>
                                    <p:animScale>
                                      <p:cBhvr>
                                        <p:cTn id="16" dur="166" decel="50000">
                                          <p:stCondLst>
                                            <p:cond delay="1338"/>
                                          </p:stCondLst>
                                        </p:cTn>
                                        <p:tgtEl>
                                          <p:spTgt spid="22537"/>
                                        </p:tgtEl>
                                      </p:cBhvr>
                                      <p:to x="100000" y="100000"/>
                                    </p:animScale>
                                    <p:animScale>
                                      <p:cBhvr>
                                        <p:cTn id="17" dur="26">
                                          <p:stCondLst>
                                            <p:cond delay="1642"/>
                                          </p:stCondLst>
                                        </p:cTn>
                                        <p:tgtEl>
                                          <p:spTgt spid="22537"/>
                                        </p:tgtEl>
                                      </p:cBhvr>
                                      <p:to x="100000" y="90000"/>
                                    </p:animScale>
                                    <p:animScale>
                                      <p:cBhvr>
                                        <p:cTn id="18" dur="166" decel="50000">
                                          <p:stCondLst>
                                            <p:cond delay="1668"/>
                                          </p:stCondLst>
                                        </p:cTn>
                                        <p:tgtEl>
                                          <p:spTgt spid="22537"/>
                                        </p:tgtEl>
                                      </p:cBhvr>
                                      <p:to x="100000" y="100000"/>
                                    </p:animScale>
                                    <p:animScale>
                                      <p:cBhvr>
                                        <p:cTn id="19" dur="26">
                                          <p:stCondLst>
                                            <p:cond delay="1808"/>
                                          </p:stCondLst>
                                        </p:cTn>
                                        <p:tgtEl>
                                          <p:spTgt spid="22537"/>
                                        </p:tgtEl>
                                      </p:cBhvr>
                                      <p:to x="100000" y="95000"/>
                                    </p:animScale>
                                    <p:animScale>
                                      <p:cBhvr>
                                        <p:cTn id="20" dur="166" decel="50000">
                                          <p:stCondLst>
                                            <p:cond delay="1834"/>
                                          </p:stCondLst>
                                        </p:cTn>
                                        <p:tgtEl>
                                          <p:spTgt spid="22537"/>
                                        </p:tgtEl>
                                      </p:cBhvr>
                                      <p:to x="100000" y="100000"/>
                                    </p:animScale>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1000" fill="hold"/>
                                        <p:tgtEl>
                                          <p:spTgt spid="37"/>
                                        </p:tgtEl>
                                        <p:attrNameLst>
                                          <p:attrName>ppt_x</p:attrName>
                                        </p:attrNameLst>
                                      </p:cBhvr>
                                      <p:tavLst>
                                        <p:tav tm="0">
                                          <p:val>
                                            <p:strVal val="0-#ppt_w/2"/>
                                          </p:val>
                                        </p:tav>
                                        <p:tav tm="100000">
                                          <p:val>
                                            <p:strVal val="#ppt_x"/>
                                          </p:val>
                                        </p:tav>
                                      </p:tavLst>
                                    </p:anim>
                                    <p:anim calcmode="lin" valueType="num">
                                      <p:cBhvr additive="base">
                                        <p:cTn id="25" dur="1000" fill="hold"/>
                                        <p:tgtEl>
                                          <p:spTgt spid="37"/>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4"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ppt_x"/>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childTnLst>
                          </p:cTn>
                        </p:par>
                        <p:par>
                          <p:cTn id="31" fill="hold">
                            <p:stCondLst>
                              <p:cond delay="4000"/>
                            </p:stCondLst>
                            <p:childTnLst>
                              <p:par>
                                <p:cTn id="32" presetID="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1000" fill="hold"/>
                                        <p:tgtEl>
                                          <p:spTgt spid="43"/>
                                        </p:tgtEl>
                                        <p:attrNameLst>
                                          <p:attrName>ppt_x</p:attrName>
                                        </p:attrNameLst>
                                      </p:cBhvr>
                                      <p:tavLst>
                                        <p:tav tm="0">
                                          <p:val>
                                            <p:strVal val="1+#ppt_w/2"/>
                                          </p:val>
                                        </p:tav>
                                        <p:tav tm="100000">
                                          <p:val>
                                            <p:strVal val="#ppt_x"/>
                                          </p:val>
                                        </p:tav>
                                      </p:tavLst>
                                    </p:anim>
                                    <p:anim calcmode="lin" valueType="num">
                                      <p:cBhvr additive="base">
                                        <p:cTn id="35" dur="1000" fill="hold"/>
                                        <p:tgtEl>
                                          <p:spTgt spid="43"/>
                                        </p:tgtEl>
                                        <p:attrNameLst>
                                          <p:attrName>ppt_y</p:attrName>
                                        </p:attrNameLst>
                                      </p:cBhvr>
                                      <p:tavLst>
                                        <p:tav tm="0">
                                          <p:val>
                                            <p:strVal val="#ppt_y"/>
                                          </p:val>
                                        </p:tav>
                                        <p:tav tm="100000">
                                          <p:val>
                                            <p:strVal val="#ppt_y"/>
                                          </p:val>
                                        </p:tav>
                                      </p:tavLst>
                                    </p:anim>
                                  </p:childTnLst>
                                </p:cTn>
                              </p:par>
                            </p:childTnLst>
                          </p:cTn>
                        </p:par>
                        <p:par>
                          <p:cTn id="36" fill="hold">
                            <p:stCondLst>
                              <p:cond delay="5000"/>
                            </p:stCondLst>
                            <p:childTnLst>
                              <p:par>
                                <p:cTn id="37" presetID="21" presetClass="entr" presetSubtype="4" fill="hold" grpId="0" nodeType="afterEffect">
                                  <p:stCondLst>
                                    <p:cond delay="0"/>
                                  </p:stCondLst>
                                  <p:childTnLst>
                                    <p:set>
                                      <p:cBhvr>
                                        <p:cTn id="38" dur="1" fill="hold">
                                          <p:stCondLst>
                                            <p:cond delay="0"/>
                                          </p:stCondLst>
                                        </p:cTn>
                                        <p:tgtEl>
                                          <p:spTgt spid="22541"/>
                                        </p:tgtEl>
                                        <p:attrNameLst>
                                          <p:attrName>style.visibility</p:attrName>
                                        </p:attrNameLst>
                                      </p:cBhvr>
                                      <p:to>
                                        <p:strVal val="visible"/>
                                      </p:to>
                                    </p:set>
                                    <p:animEffect transition="in" filter="wheel(4)">
                                      <p:cBhvr>
                                        <p:cTn id="39" dur="1000"/>
                                        <p:tgtEl>
                                          <p:spTgt spid="22541"/>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22542"/>
                                        </p:tgtEl>
                                        <p:attrNameLst>
                                          <p:attrName>style.visibility</p:attrName>
                                        </p:attrNameLst>
                                      </p:cBhvr>
                                      <p:to>
                                        <p:strVal val="visible"/>
                                      </p:to>
                                    </p:set>
                                    <p:animEffect transition="in" filter="wheel(4)">
                                      <p:cBhvr>
                                        <p:cTn id="42" dur="1000"/>
                                        <p:tgtEl>
                                          <p:spTgt spid="22542"/>
                                        </p:tgtEl>
                                      </p:cBhvr>
                                    </p:animEffect>
                                  </p:childTnLst>
                                </p:cTn>
                              </p:par>
                              <p:par>
                                <p:cTn id="43" presetID="21" presetClass="entr" presetSubtype="4" fill="hold" grpId="0" nodeType="withEffect">
                                  <p:stCondLst>
                                    <p:cond delay="0"/>
                                  </p:stCondLst>
                                  <p:childTnLst>
                                    <p:set>
                                      <p:cBhvr>
                                        <p:cTn id="44" dur="1" fill="hold">
                                          <p:stCondLst>
                                            <p:cond delay="0"/>
                                          </p:stCondLst>
                                        </p:cTn>
                                        <p:tgtEl>
                                          <p:spTgt spid="22539"/>
                                        </p:tgtEl>
                                        <p:attrNameLst>
                                          <p:attrName>style.visibility</p:attrName>
                                        </p:attrNameLst>
                                      </p:cBhvr>
                                      <p:to>
                                        <p:strVal val="visible"/>
                                      </p:to>
                                    </p:set>
                                    <p:animEffect transition="in" filter="wheel(4)">
                                      <p:cBhvr>
                                        <p:cTn id="45" dur="1000"/>
                                        <p:tgtEl>
                                          <p:spTgt spid="22539"/>
                                        </p:tgtEl>
                                      </p:cBhvr>
                                    </p:animEffect>
                                  </p:childTnLst>
                                </p:cTn>
                              </p:par>
                              <p:par>
                                <p:cTn id="46" presetID="21" presetClass="entr" presetSubtype="4" fill="hold" grpId="0" nodeType="withEffect">
                                  <p:stCondLst>
                                    <p:cond delay="0"/>
                                  </p:stCondLst>
                                  <p:childTnLst>
                                    <p:set>
                                      <p:cBhvr>
                                        <p:cTn id="47" dur="1" fill="hold">
                                          <p:stCondLst>
                                            <p:cond delay="0"/>
                                          </p:stCondLst>
                                        </p:cTn>
                                        <p:tgtEl>
                                          <p:spTgt spid="22540"/>
                                        </p:tgtEl>
                                        <p:attrNameLst>
                                          <p:attrName>style.visibility</p:attrName>
                                        </p:attrNameLst>
                                      </p:cBhvr>
                                      <p:to>
                                        <p:strVal val="visible"/>
                                      </p:to>
                                    </p:set>
                                    <p:animEffect transition="in" filter="wheel(4)">
                                      <p:cBhvr>
                                        <p:cTn id="48" dur="1000"/>
                                        <p:tgtEl>
                                          <p:spTgt spid="22540"/>
                                        </p:tgtEl>
                                      </p:cBhvr>
                                    </p:animEffect>
                                  </p:childTnLst>
                                </p:cTn>
                              </p:par>
                              <p:par>
                                <p:cTn id="49" presetID="21" presetClass="entr" presetSubtype="4" fill="hold" grpId="0" nodeType="withEffect">
                                  <p:stCondLst>
                                    <p:cond delay="0"/>
                                  </p:stCondLst>
                                  <p:childTnLst>
                                    <p:set>
                                      <p:cBhvr>
                                        <p:cTn id="50" dur="1" fill="hold">
                                          <p:stCondLst>
                                            <p:cond delay="0"/>
                                          </p:stCondLst>
                                        </p:cTn>
                                        <p:tgtEl>
                                          <p:spTgt spid="22543"/>
                                        </p:tgtEl>
                                        <p:attrNameLst>
                                          <p:attrName>style.visibility</p:attrName>
                                        </p:attrNameLst>
                                      </p:cBhvr>
                                      <p:to>
                                        <p:strVal val="visible"/>
                                      </p:to>
                                    </p:set>
                                    <p:animEffect transition="in" filter="wheel(4)">
                                      <p:cBhvr>
                                        <p:cTn id="51" dur="1000"/>
                                        <p:tgtEl>
                                          <p:spTgt spid="22543"/>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slide(fromBottom)">
                                      <p:cBhvr>
                                        <p:cTn id="56" dur="10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slide(fromBottom)">
                                      <p:cBhvr>
                                        <p:cTn id="61" dur="1000"/>
                                        <p:tgtEl>
                                          <p:spTgt spid="58"/>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slide(fromBottom)">
                                      <p:cBhvr>
                                        <p:cTn id="66" dur="1000"/>
                                        <p:tgtEl>
                                          <p:spTgt spid="5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slide(fromBottom)">
                                      <p:cBhvr>
                                        <p:cTn id="71" dur="1000"/>
                                        <p:tgtEl>
                                          <p:spTgt spid="55"/>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slide(fromBottom)">
                                      <p:cBhvr>
                                        <p:cTn id="76" dur="1000"/>
                                        <p:tgtEl>
                                          <p:spTgt spid="56"/>
                                        </p:tgtEl>
                                      </p:cBhvr>
                                    </p:animEffect>
                                  </p:childTnLst>
                                </p:cTn>
                              </p:par>
                            </p:childTnLst>
                          </p:cTn>
                        </p:par>
                      </p:childTnLst>
                    </p:cTn>
                  </p:par>
                  <p:par>
                    <p:cTn id="77" fill="hold">
                      <p:stCondLst>
                        <p:cond delay="indefinite"/>
                      </p:stCondLst>
                      <p:childTnLst>
                        <p:par>
                          <p:cTn id="78" fill="hold">
                            <p:stCondLst>
                              <p:cond delay="0"/>
                            </p:stCondLst>
                            <p:childTnLst>
                              <p:par>
                                <p:cTn id="79" presetID="40" presetClass="entr" presetSubtype="0" fill="hold" grpId="0" nodeType="clickEffect">
                                  <p:stCondLst>
                                    <p:cond delay="0"/>
                                  </p:stCondLst>
                                  <p:iterate type="lt">
                                    <p:tmPct val="10000"/>
                                  </p:iterate>
                                  <p:childTnLst>
                                    <p:set>
                                      <p:cBhvr>
                                        <p:cTn id="80" dur="1" fill="hold">
                                          <p:stCondLst>
                                            <p:cond delay="0"/>
                                          </p:stCondLst>
                                        </p:cTn>
                                        <p:tgtEl>
                                          <p:spTgt spid="22535"/>
                                        </p:tgtEl>
                                        <p:attrNameLst>
                                          <p:attrName>style.visibility</p:attrName>
                                        </p:attrNameLst>
                                      </p:cBhvr>
                                      <p:to>
                                        <p:strVal val="visible"/>
                                      </p:to>
                                    </p:set>
                                    <p:animEffect transition="in" filter="fade">
                                      <p:cBhvr>
                                        <p:cTn id="81" dur="500"/>
                                        <p:tgtEl>
                                          <p:spTgt spid="22535"/>
                                        </p:tgtEl>
                                      </p:cBhvr>
                                    </p:animEffect>
                                    <p:anim calcmode="lin" valueType="num">
                                      <p:cBhvr>
                                        <p:cTn id="82" dur="500" fill="hold"/>
                                        <p:tgtEl>
                                          <p:spTgt spid="22535"/>
                                        </p:tgtEl>
                                        <p:attrNameLst>
                                          <p:attrName>ppt_x</p:attrName>
                                        </p:attrNameLst>
                                      </p:cBhvr>
                                      <p:tavLst>
                                        <p:tav tm="0">
                                          <p:val>
                                            <p:strVal val="#ppt_x-.1"/>
                                          </p:val>
                                        </p:tav>
                                        <p:tav tm="100000">
                                          <p:val>
                                            <p:strVal val="#ppt_x"/>
                                          </p:val>
                                        </p:tav>
                                      </p:tavLst>
                                    </p:anim>
                                    <p:anim calcmode="lin" valueType="num">
                                      <p:cBhvr>
                                        <p:cTn id="83" dur="500" fill="hold"/>
                                        <p:tgtEl>
                                          <p:spTgt spid="225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P spid="22537" grpId="0"/>
      <p:bldP spid="22539" grpId="0"/>
      <p:bldP spid="22540" grpId="0"/>
      <p:bldP spid="22541" grpId="0"/>
      <p:bldP spid="22542" grpId="0"/>
      <p:bldP spid="22543" grpId="0"/>
      <p:bldP spid="54" grpId="0" animBg="1"/>
      <p:bldP spid="55" grpId="0" animBg="1"/>
      <p:bldP spid="56" grpId="0" animBg="1"/>
      <p:bldP spid="57" grpId="0" animBg="1"/>
      <p:bldP spid="58" grpId="0" animBg="1"/>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方正综艺简体"/>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157257389</TotalTime>
  <Pages>0</Pages>
  <Words>2611</Words>
  <Characters>0</Characters>
  <Application>Microsoft Office PowerPoint</Application>
  <DocSecurity>0</DocSecurity>
  <PresentationFormat>全屏显示(16:10)</PresentationFormat>
  <Lines>0</Lines>
  <Paragraphs>690</Paragraphs>
  <Slides>27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微软雅黑</vt:lpstr>
      <vt:lpstr>Calibri</vt:lpstr>
      <vt:lpstr>方正综艺简体</vt:lpstr>
      <vt:lpstr>宋体</vt:lpstr>
      <vt:lpstr>Wingdings</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王琳</dc:creator>
  <cp:keywords/>
  <dc:description/>
  <cp:lastModifiedBy>Lenovo User</cp:lastModifiedBy>
  <cp:revision>213</cp:revision>
  <cp:lastPrinted>1899-12-30T00:00:00Z</cp:lastPrinted>
  <dcterms:created xsi:type="dcterms:W3CDTF">2012-04-06T13:01:00Z</dcterms:created>
  <dcterms:modified xsi:type="dcterms:W3CDTF">2012-07-23T10:02:02Z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