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59" r:id="rId4"/>
    <p:sldId id="265" r:id="rId5"/>
    <p:sldId id="295" r:id="rId6"/>
    <p:sldId id="275" r:id="rId7"/>
    <p:sldId id="296" r:id="rId8"/>
    <p:sldId id="277" r:id="rId9"/>
    <p:sldId id="297" r:id="rId10"/>
    <p:sldId id="279" r:id="rId11"/>
    <p:sldId id="29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A56CA"/>
    <a:srgbClr val="99D354"/>
    <a:srgbClr val="F39840"/>
    <a:srgbClr val="F89947"/>
    <a:srgbClr val="E13F50"/>
    <a:srgbClr val="88BB44"/>
    <a:srgbClr val="6643B3"/>
    <a:srgbClr val="DD3C4D"/>
    <a:srgbClr val="4B4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76812" autoAdjust="0"/>
  </p:normalViewPr>
  <p:slideViewPr>
    <p:cSldViewPr snapToGrid="0">
      <p:cViewPr varScale="1">
        <p:scale>
          <a:sx n="89" d="100"/>
          <a:sy n="89" d="100"/>
        </p:scale>
        <p:origin x="1116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B153B-D660-4EAA-8033-F2E2331C3EBE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BFAE0-C00C-411C-A116-9359F2ED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0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FAE0-C00C-411C-A116-9359F2EDE0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53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FC5B6-F809-48FF-816D-0462E9443E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03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FAE0-C00C-411C-A116-9359F2EDE0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0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FAE0-C00C-411C-A116-9359F2EDE0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4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FAE0-C00C-411C-A116-9359F2EDE0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2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FAE0-C00C-411C-A116-9359F2EDE0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8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FAE0-C00C-411C-A116-9359F2EDE0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8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FAE0-C00C-411C-A116-9359F2EDE0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9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FAE0-C00C-411C-A116-9359F2EDE0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00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提示</a:t>
            </a:r>
            <a:r>
              <a:rPr lang="en-US" altLang="zh-CN"/>
              <a:t>】</a:t>
            </a:r>
            <a:r>
              <a:rPr lang="zh-CN" altLang="en-US"/>
              <a:t>如果您的章节目录大于四章，直接编辑圆环数据即可。</a:t>
            </a:r>
            <a:endParaRPr lang="en-US" altLang="zh-CN"/>
          </a:p>
          <a:p>
            <a:r>
              <a:rPr lang="en-US" altLang="zh-CN"/>
              <a:t>【</a:t>
            </a:r>
            <a:r>
              <a:rPr lang="zh-CN" altLang="en-US"/>
              <a:t>方法</a:t>
            </a:r>
            <a:r>
              <a:rPr lang="en-US" altLang="zh-CN"/>
              <a:t>】</a:t>
            </a:r>
            <a:r>
              <a:rPr lang="zh-CN" altLang="en-US"/>
              <a:t>右键图表，选择“编辑数据”。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94C3-AF45-4F06-93FD-D3DA54E114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74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FAE0-C00C-411C-A116-9359F2EDE0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8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3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9FEE75-4EC1-4304-80E2-04145F7E8C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C055A6-366F-4001-9C23-29B62BDC62E0}"/>
              </a:ext>
            </a:extLst>
          </p:cNvPr>
          <p:cNvSpPr/>
          <p:nvPr userDrawn="1"/>
        </p:nvSpPr>
        <p:spPr>
          <a:xfrm>
            <a:off x="0" y="0"/>
            <a:ext cx="4838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464F04B5-73E1-4011-8854-CB8B6781BFBF}"/>
              </a:ext>
            </a:extLst>
          </p:cNvPr>
          <p:cNvSpPr/>
          <p:nvPr userDrawn="1"/>
        </p:nvSpPr>
        <p:spPr>
          <a:xfrm rot="5400000">
            <a:off x="4753688" y="3244013"/>
            <a:ext cx="536648" cy="3699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8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6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D2ECE08D-2EB2-4DE7-BBA7-60C37870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19650" y="2152650"/>
            <a:ext cx="2552700" cy="2552700"/>
          </a:xfrm>
          <a:custGeom>
            <a:avLst/>
            <a:gdLst>
              <a:gd name="connsiteX0" fmla="*/ 1276350 w 2552700"/>
              <a:gd name="connsiteY0" fmla="*/ 0 h 2552700"/>
              <a:gd name="connsiteX1" fmla="*/ 2552700 w 2552700"/>
              <a:gd name="connsiteY1" fmla="*/ 1276350 h 2552700"/>
              <a:gd name="connsiteX2" fmla="*/ 1276350 w 2552700"/>
              <a:gd name="connsiteY2" fmla="*/ 2552700 h 2552700"/>
              <a:gd name="connsiteX3" fmla="*/ 0 w 2552700"/>
              <a:gd name="connsiteY3" fmla="*/ 1276350 h 2552700"/>
              <a:gd name="connsiteX4" fmla="*/ 1276350 w 2552700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2552700">
                <a:moveTo>
                  <a:pt x="1276350" y="0"/>
                </a:moveTo>
                <a:cubicBezTo>
                  <a:pt x="1981259" y="0"/>
                  <a:pt x="2552700" y="571441"/>
                  <a:pt x="2552700" y="1276350"/>
                </a:cubicBezTo>
                <a:cubicBezTo>
                  <a:pt x="2552700" y="1981259"/>
                  <a:pt x="1981259" y="2552700"/>
                  <a:pt x="1276350" y="2552700"/>
                </a:cubicBezTo>
                <a:cubicBezTo>
                  <a:pt x="571441" y="2552700"/>
                  <a:pt x="0" y="1981259"/>
                  <a:pt x="0" y="1276350"/>
                </a:cubicBezTo>
                <a:cubicBezTo>
                  <a:pt x="0" y="571441"/>
                  <a:pt x="571441" y="0"/>
                  <a:pt x="12763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7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3" r:id="rId5"/>
    <p:sldLayoutId id="2147483652" r:id="rId6"/>
    <p:sldLayoutId id="2147483654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55E58F9E-6D7F-4A62-AE4C-828A1BA61B93}"/>
              </a:ext>
            </a:extLst>
          </p:cNvPr>
          <p:cNvSpPr txBox="1"/>
          <p:nvPr/>
        </p:nvSpPr>
        <p:spPr>
          <a:xfrm>
            <a:off x="5270629" y="3237780"/>
            <a:ext cx="641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j-lt"/>
              </a:rPr>
              <a:t>降低软件复杂性</a:t>
            </a:r>
            <a:endParaRPr lang="zh-CN" altLang="en-US" sz="6000" dirty="0">
              <a:latin typeface="+mj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83A4000-E8B3-4390-A940-4F505E03BCC1}"/>
              </a:ext>
            </a:extLst>
          </p:cNvPr>
          <p:cNvGrpSpPr/>
          <p:nvPr/>
        </p:nvGrpSpPr>
        <p:grpSpPr>
          <a:xfrm>
            <a:off x="5418114" y="4912332"/>
            <a:ext cx="3510733" cy="594797"/>
            <a:chOff x="1157380" y="3409277"/>
            <a:chExt cx="1980213" cy="59479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8D46A6A6-5D08-4C95-9AF7-C2BDEBFD59DA}"/>
                </a:ext>
              </a:extLst>
            </p:cNvPr>
            <p:cNvSpPr/>
            <p:nvPr/>
          </p:nvSpPr>
          <p:spPr>
            <a:xfrm>
              <a:off x="1157380" y="3409277"/>
              <a:ext cx="1816734" cy="366243"/>
            </a:xfrm>
            <a:prstGeom prst="roundRect">
              <a:avLst>
                <a:gd name="adj" fmla="val 12311"/>
              </a:avLst>
            </a:prstGeom>
            <a:solidFill>
              <a:srgbClr val="4B4A7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17D576-8D09-4EC8-BCF4-28FA1BD8C0E1}"/>
                </a:ext>
              </a:extLst>
            </p:cNvPr>
            <p:cNvSpPr txBox="1"/>
            <p:nvPr/>
          </p:nvSpPr>
          <p:spPr>
            <a:xfrm>
              <a:off x="1272551" y="3418657"/>
              <a:ext cx="1865042" cy="585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+mj-ea"/>
                  <a:cs typeface="+mn-ea"/>
                  <a:sym typeface="+mn-lt"/>
                </a:rPr>
                <a:t>Reporter : </a:t>
              </a:r>
              <a:r>
                <a:rPr lang="zh-CN" altLang="en-US" sz="1400" dirty="0">
                  <a:solidFill>
                    <a:schemeClr val="bg1"/>
                  </a:solidFill>
                  <a:latin typeface="+mj-lt"/>
                  <a:ea typeface="+mj-ea"/>
                  <a:cs typeface="+mn-ea"/>
                  <a:sym typeface="+mn-lt"/>
                </a:rPr>
                <a:t>龙行超 </a:t>
              </a:r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+mj-ea"/>
                  <a:cs typeface="+mn-ea"/>
                  <a:sym typeface="+mn-lt"/>
                </a:rPr>
                <a:t>2017141463145</a:t>
              </a:r>
              <a:endParaRPr lang="zh-CN" altLang="en-US" sz="1400" dirty="0">
                <a:solidFill>
                  <a:schemeClr val="bg1"/>
                </a:solidFill>
                <a:latin typeface="+mj-lt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2F08100-8D70-47A8-A13E-0433FFD726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0150" y="2167497"/>
            <a:ext cx="7732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3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8"/>
          <p:cNvCxnSpPr/>
          <p:nvPr/>
        </p:nvCxnSpPr>
        <p:spPr bwMode="auto">
          <a:xfrm>
            <a:off x="1870202" y="3719131"/>
            <a:ext cx="8829181" cy="0"/>
          </a:xfrm>
          <a:prstGeom prst="line">
            <a:avLst/>
          </a:prstGeom>
          <a:ln w="12700">
            <a:solidFill>
              <a:srgbClr val="ADBAC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49981" y="2455412"/>
            <a:ext cx="7390333" cy="2345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个数尽量不超过五个，多了难以记住，增加使用难度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3549981" y="2176620"/>
            <a:ext cx="1294333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参数个数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9981" y="4744578"/>
            <a:ext cx="7390333" cy="2345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子程序太长可以考虑拆分，太长不易阅读与理解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3549981" y="4465786"/>
            <a:ext cx="15599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子程序不宜太长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545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B647C93A-8BB5-474B-BA15-3A76FC61207D}"/>
              </a:ext>
            </a:extLst>
          </p:cNvPr>
          <p:cNvSpPr txBox="1"/>
          <p:nvPr/>
        </p:nvSpPr>
        <p:spPr>
          <a:xfrm>
            <a:off x="5270629" y="1901952"/>
            <a:ext cx="547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>
                <a:latin typeface="+mj-lt"/>
              </a:rPr>
              <a:t>THANKS</a:t>
            </a:r>
            <a:endParaRPr lang="zh-CN" altLang="en-US" sz="9600" b="1">
              <a:solidFill>
                <a:srgbClr val="DD3C4D"/>
              </a:solidFill>
              <a:latin typeface="+mj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5E58F9E-6D7F-4A62-AE4C-828A1BA61B93}"/>
              </a:ext>
            </a:extLst>
          </p:cNvPr>
          <p:cNvSpPr txBox="1"/>
          <p:nvPr/>
        </p:nvSpPr>
        <p:spPr>
          <a:xfrm>
            <a:off x="5270629" y="3237780"/>
            <a:ext cx="641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latin typeface="+mj-lt"/>
              </a:rPr>
              <a:t>感谢观看</a:t>
            </a:r>
            <a:endParaRPr lang="zh-CN" altLang="en-US" sz="6000">
              <a:latin typeface="+mj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83A4000-E8B3-4390-A940-4F505E03BCC1}"/>
              </a:ext>
            </a:extLst>
          </p:cNvPr>
          <p:cNvGrpSpPr/>
          <p:nvPr/>
        </p:nvGrpSpPr>
        <p:grpSpPr>
          <a:xfrm>
            <a:off x="5418114" y="4912332"/>
            <a:ext cx="3510733" cy="594797"/>
            <a:chOff x="1157380" y="3409277"/>
            <a:chExt cx="1822685" cy="59479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8D46A6A6-5D08-4C95-9AF7-C2BDEBFD59DA}"/>
                </a:ext>
              </a:extLst>
            </p:cNvPr>
            <p:cNvSpPr/>
            <p:nvPr/>
          </p:nvSpPr>
          <p:spPr>
            <a:xfrm>
              <a:off x="1157380" y="3409277"/>
              <a:ext cx="1816734" cy="366243"/>
            </a:xfrm>
            <a:prstGeom prst="roundRect">
              <a:avLst>
                <a:gd name="adj" fmla="val 12311"/>
              </a:avLst>
            </a:prstGeom>
            <a:solidFill>
              <a:srgbClr val="4B4A7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17D576-8D09-4EC8-BCF4-28FA1BD8C0E1}"/>
                </a:ext>
              </a:extLst>
            </p:cNvPr>
            <p:cNvSpPr txBox="1"/>
            <p:nvPr/>
          </p:nvSpPr>
          <p:spPr>
            <a:xfrm>
              <a:off x="1272551" y="3418657"/>
              <a:ext cx="1707514" cy="585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+mj-ea"/>
                  <a:cs typeface="+mn-ea"/>
                  <a:sym typeface="+mn-lt"/>
                </a:rPr>
                <a:t>Reporter : </a:t>
              </a:r>
              <a:r>
                <a:rPr lang="zh-CN" altLang="en-US" sz="1400" dirty="0">
                  <a:solidFill>
                    <a:schemeClr val="bg1"/>
                  </a:solidFill>
                  <a:latin typeface="+mj-lt"/>
                  <a:ea typeface="+mj-ea"/>
                  <a:cs typeface="+mn-ea"/>
                  <a:sym typeface="+mn-lt"/>
                </a:rPr>
                <a:t>龙行超 </a:t>
              </a:r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+mj-ea"/>
                  <a:cs typeface="+mn-ea"/>
                  <a:sym typeface="+mn-lt"/>
                </a:rPr>
                <a:t>2017141463415</a:t>
              </a:r>
              <a:endParaRPr lang="zh-CN" altLang="en-US" sz="1400" dirty="0">
                <a:solidFill>
                  <a:schemeClr val="bg1"/>
                </a:solidFill>
                <a:latin typeface="+mj-lt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2F08100-8D70-47A8-A13E-0433FFD726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0150" y="2167497"/>
            <a:ext cx="7732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5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B647C93A-8BB5-474B-BA15-3A76FC61207D}"/>
              </a:ext>
            </a:extLst>
          </p:cNvPr>
          <p:cNvSpPr txBox="1"/>
          <p:nvPr/>
        </p:nvSpPr>
        <p:spPr>
          <a:xfrm>
            <a:off x="337081" y="250445"/>
            <a:ext cx="2436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+mj-lt"/>
              </a:rPr>
              <a:t>CONTENTS</a:t>
            </a:r>
            <a:endParaRPr lang="zh-CN" altLang="en-US" sz="3200" b="1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83032B-0773-4869-84A3-C37C74931BAA}"/>
              </a:ext>
            </a:extLst>
          </p:cNvPr>
          <p:cNvSpPr txBox="1"/>
          <p:nvPr/>
        </p:nvSpPr>
        <p:spPr>
          <a:xfrm>
            <a:off x="329461" y="761831"/>
            <a:ext cx="108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j-lt"/>
              </a:rPr>
              <a:t>目录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26D3783-7703-4507-9B16-D1680F098A17}"/>
              </a:ext>
            </a:extLst>
          </p:cNvPr>
          <p:cNvCxnSpPr>
            <a:cxnSpLocks/>
          </p:cNvCxnSpPr>
          <p:nvPr/>
        </p:nvCxnSpPr>
        <p:spPr>
          <a:xfrm flipH="1">
            <a:off x="1299613" y="912015"/>
            <a:ext cx="278121" cy="210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5FEA93A8-87F8-4D57-812B-373CF2442AD4}"/>
              </a:ext>
            </a:extLst>
          </p:cNvPr>
          <p:cNvSpPr/>
          <p:nvPr/>
        </p:nvSpPr>
        <p:spPr>
          <a:xfrm>
            <a:off x="3996256" y="1676657"/>
            <a:ext cx="769443" cy="769441"/>
          </a:xfrm>
          <a:prstGeom prst="ellipse">
            <a:avLst/>
          </a:prstGeom>
          <a:solidFill>
            <a:srgbClr val="66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BFBDBE6-0726-4328-9BBA-0363F3285632}"/>
              </a:ext>
            </a:extLst>
          </p:cNvPr>
          <p:cNvSpPr/>
          <p:nvPr/>
        </p:nvSpPr>
        <p:spPr>
          <a:xfrm>
            <a:off x="2194412" y="2801612"/>
            <a:ext cx="769443" cy="769441"/>
          </a:xfrm>
          <a:prstGeom prst="ellipse">
            <a:avLst/>
          </a:prstGeom>
          <a:solidFill>
            <a:srgbClr val="88B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8E04E41-B748-47BC-A292-D82964CD2B97}"/>
              </a:ext>
            </a:extLst>
          </p:cNvPr>
          <p:cNvSpPr/>
          <p:nvPr/>
        </p:nvSpPr>
        <p:spPr>
          <a:xfrm>
            <a:off x="4036993" y="3906169"/>
            <a:ext cx="769443" cy="769441"/>
          </a:xfrm>
          <a:prstGeom prst="ellipse">
            <a:avLst/>
          </a:prstGeom>
          <a:solidFill>
            <a:srgbClr val="E1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5328C46-DA6D-4DCB-B24A-E249B92440A3}"/>
              </a:ext>
            </a:extLst>
          </p:cNvPr>
          <p:cNvSpPr/>
          <p:nvPr/>
        </p:nvSpPr>
        <p:spPr>
          <a:xfrm>
            <a:off x="3177988" y="5059539"/>
            <a:ext cx="769443" cy="769441"/>
          </a:xfrm>
          <a:prstGeom prst="ellipse">
            <a:avLst/>
          </a:prstGeom>
          <a:solidFill>
            <a:srgbClr val="F39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671B927-E5F0-4968-83C2-0458D243C7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0865" y="3662773"/>
            <a:ext cx="5559671" cy="493068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EEDD66B-0B71-4BCD-BBAC-643F8AC4CCEB}"/>
              </a:ext>
            </a:extLst>
          </p:cNvPr>
          <p:cNvSpPr txBox="1"/>
          <p:nvPr/>
        </p:nvSpPr>
        <p:spPr>
          <a:xfrm>
            <a:off x="4135521" y="1660802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1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2A6FE0-8DBC-41E0-9D70-E5A6A02343EC}"/>
              </a:ext>
            </a:extLst>
          </p:cNvPr>
          <p:cNvSpPr/>
          <p:nvPr/>
        </p:nvSpPr>
        <p:spPr>
          <a:xfrm>
            <a:off x="5358512" y="1812831"/>
            <a:ext cx="31037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sz="1400" dirty="0">
                <a:latin typeface="Calibri"/>
              </a:rPr>
              <a:t>构建子系统</a:t>
            </a:r>
            <a:endParaRPr lang="en-US" altLang="zh-CN" sz="1400" dirty="0">
              <a:latin typeface="Calibri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1D97E21-9157-4C08-9954-C78309D0FD18}"/>
              </a:ext>
            </a:extLst>
          </p:cNvPr>
          <p:cNvSpPr txBox="1"/>
          <p:nvPr/>
        </p:nvSpPr>
        <p:spPr>
          <a:xfrm>
            <a:off x="2334730" y="2799548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2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E49AAB-4750-4C5D-AFAA-AA025FD774CF}"/>
              </a:ext>
            </a:extLst>
          </p:cNvPr>
          <p:cNvSpPr/>
          <p:nvPr/>
        </p:nvSpPr>
        <p:spPr>
          <a:xfrm>
            <a:off x="3541584" y="2922658"/>
            <a:ext cx="3823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400" dirty="0">
                <a:latin typeface="Calibri"/>
              </a:rPr>
              <a:t>尽可能抽象</a:t>
            </a:r>
            <a:endParaRPr lang="en-US" altLang="zh-CN" sz="1400" dirty="0">
              <a:latin typeface="Calibri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D3C4816-F78B-4BDD-B774-1D39775E81D7}"/>
              </a:ext>
            </a:extLst>
          </p:cNvPr>
          <p:cNvSpPr txBox="1"/>
          <p:nvPr/>
        </p:nvSpPr>
        <p:spPr>
          <a:xfrm>
            <a:off x="4194973" y="3891846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3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8EC1A92-E222-401C-84FB-605DA0F46B5B}"/>
              </a:ext>
            </a:extLst>
          </p:cNvPr>
          <p:cNvSpPr/>
          <p:nvPr/>
        </p:nvSpPr>
        <p:spPr>
          <a:xfrm>
            <a:off x="5333491" y="4014956"/>
            <a:ext cx="3485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400" dirty="0">
                <a:latin typeface="Calibri"/>
              </a:rPr>
              <a:t>代码规范</a:t>
            </a:r>
            <a:endParaRPr lang="en-US" altLang="zh-CN" sz="1400" dirty="0">
              <a:latin typeface="Calibri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66884F-6711-4F7E-BE93-248A38C19A54}"/>
              </a:ext>
            </a:extLst>
          </p:cNvPr>
          <p:cNvSpPr txBox="1"/>
          <p:nvPr/>
        </p:nvSpPr>
        <p:spPr>
          <a:xfrm>
            <a:off x="3281691" y="5059539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4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D16B2E-C51B-478B-9804-4932CB421979}"/>
              </a:ext>
            </a:extLst>
          </p:cNvPr>
          <p:cNvSpPr/>
          <p:nvPr/>
        </p:nvSpPr>
        <p:spPr>
          <a:xfrm>
            <a:off x="4402769" y="5197889"/>
            <a:ext cx="2886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400" dirty="0">
                <a:latin typeface="Calibri"/>
              </a:rPr>
              <a:t>参数少，子程序短</a:t>
            </a:r>
            <a:endParaRPr lang="en-US" altLang="zh-CN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6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3594A3-67C2-4728-9FFB-C8DC581794C6}"/>
              </a:ext>
            </a:extLst>
          </p:cNvPr>
          <p:cNvSpPr txBox="1"/>
          <p:nvPr/>
        </p:nvSpPr>
        <p:spPr>
          <a:xfrm>
            <a:off x="-351692" y="1571002"/>
            <a:ext cx="130829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9900" b="1">
                <a:solidFill>
                  <a:schemeClr val="bg1">
                    <a:lumMod val="95000"/>
                  </a:schemeClr>
                </a:solidFill>
              </a:rPr>
              <a:t>PART01</a:t>
            </a:r>
            <a:endParaRPr lang="zh-CN" altLang="en-US" sz="19900" b="1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610756-77CE-42D7-BD6D-D104625C2093}"/>
              </a:ext>
            </a:extLst>
          </p:cNvPr>
          <p:cNvCxnSpPr/>
          <p:nvPr/>
        </p:nvCxnSpPr>
        <p:spPr>
          <a:xfrm>
            <a:off x="2933700" y="5267319"/>
            <a:ext cx="64198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DFF8B9-1FE6-4CDA-B56A-6B6B3BF06125}"/>
              </a:ext>
            </a:extLst>
          </p:cNvPr>
          <p:cNvGrpSpPr/>
          <p:nvPr/>
        </p:nvGrpSpPr>
        <p:grpSpPr>
          <a:xfrm>
            <a:off x="4331903" y="1086543"/>
            <a:ext cx="3715764" cy="3295388"/>
            <a:chOff x="2891713" y="1664677"/>
            <a:chExt cx="3978778" cy="352864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C01646D-36DB-419A-B4FB-A00C5C05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713" y="1664677"/>
              <a:ext cx="3978778" cy="352864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1DC18F-4BEE-4F7E-BF9E-73FEEBA048F6}"/>
                </a:ext>
              </a:extLst>
            </p:cNvPr>
            <p:cNvSpPr txBox="1"/>
            <p:nvPr/>
          </p:nvSpPr>
          <p:spPr>
            <a:xfrm>
              <a:off x="3431742" y="3207548"/>
              <a:ext cx="18670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>
                  <a:solidFill>
                    <a:schemeClr val="bg1"/>
                  </a:solidFill>
                </a:rPr>
                <a:t>01</a:t>
              </a:r>
              <a:endParaRPr lang="zh-CN" altLang="en-US" sz="720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A0FA5EB-07E0-4720-9276-5222F5A9A4DA}"/>
              </a:ext>
            </a:extLst>
          </p:cNvPr>
          <p:cNvSpPr/>
          <p:nvPr/>
        </p:nvSpPr>
        <p:spPr>
          <a:xfrm>
            <a:off x="2770208" y="4628044"/>
            <a:ext cx="6651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3200" b="1" dirty="0">
                <a:latin typeface="Calibri"/>
              </a:rPr>
              <a:t>构建子系统</a:t>
            </a:r>
            <a:endParaRPr lang="en-US" altLang="zh-CN" sz="32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D0007B4-7342-4D09-B050-4E7961ACF6F9}"/>
              </a:ext>
            </a:extLst>
          </p:cNvPr>
          <p:cNvSpPr/>
          <p:nvPr/>
        </p:nvSpPr>
        <p:spPr>
          <a:xfrm>
            <a:off x="2102994" y="3244334"/>
            <a:ext cx="7986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Calibri"/>
              </a:rPr>
              <a:t>将系统尽量分成足够小的部分，这样做能将工作重心集中到一处</a:t>
            </a:r>
            <a:endParaRPr lang="en-US" altLang="zh-CN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C4B093-C3D2-4283-9559-26455F755341}"/>
              </a:ext>
            </a:extLst>
          </p:cNvPr>
          <p:cNvSpPr txBox="1"/>
          <p:nvPr/>
        </p:nvSpPr>
        <p:spPr>
          <a:xfrm>
            <a:off x="4648200" y="40005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构建子系统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A8347F-A474-4A4A-AB9D-3D8F9D77C05D}"/>
              </a:ext>
            </a:extLst>
          </p:cNvPr>
          <p:cNvCxnSpPr>
            <a:cxnSpLocks/>
          </p:cNvCxnSpPr>
          <p:nvPr/>
        </p:nvCxnSpPr>
        <p:spPr>
          <a:xfrm>
            <a:off x="5769565" y="918865"/>
            <a:ext cx="6528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5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3594A3-67C2-4728-9FFB-C8DC581794C6}"/>
              </a:ext>
            </a:extLst>
          </p:cNvPr>
          <p:cNvSpPr txBox="1"/>
          <p:nvPr/>
        </p:nvSpPr>
        <p:spPr>
          <a:xfrm>
            <a:off x="-351692" y="1571002"/>
            <a:ext cx="130829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9900" b="1">
                <a:solidFill>
                  <a:schemeClr val="bg1">
                    <a:lumMod val="95000"/>
                  </a:schemeClr>
                </a:solidFill>
              </a:rPr>
              <a:t>PART02</a:t>
            </a:r>
            <a:endParaRPr lang="zh-CN" altLang="en-US" sz="19900" b="1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610756-77CE-42D7-BD6D-D104625C2093}"/>
              </a:ext>
            </a:extLst>
          </p:cNvPr>
          <p:cNvCxnSpPr/>
          <p:nvPr/>
        </p:nvCxnSpPr>
        <p:spPr>
          <a:xfrm>
            <a:off x="2933700" y="5267319"/>
            <a:ext cx="64198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DFF8B9-1FE6-4CDA-B56A-6B6B3BF06125}"/>
              </a:ext>
            </a:extLst>
          </p:cNvPr>
          <p:cNvGrpSpPr/>
          <p:nvPr/>
        </p:nvGrpSpPr>
        <p:grpSpPr>
          <a:xfrm>
            <a:off x="4331903" y="1086543"/>
            <a:ext cx="3715764" cy="3295388"/>
            <a:chOff x="2891713" y="1664677"/>
            <a:chExt cx="3978778" cy="352864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C01646D-36DB-419A-B4FB-A00C5C05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713" y="1664677"/>
              <a:ext cx="3978778" cy="352864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1DC18F-4BEE-4F7E-BF9E-73FEEBA048F6}"/>
                </a:ext>
              </a:extLst>
            </p:cNvPr>
            <p:cNvSpPr txBox="1"/>
            <p:nvPr/>
          </p:nvSpPr>
          <p:spPr>
            <a:xfrm>
              <a:off x="3431742" y="3207548"/>
              <a:ext cx="1867089" cy="1285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>
                  <a:solidFill>
                    <a:schemeClr val="bg1"/>
                  </a:solidFill>
                </a:rPr>
                <a:t>02</a:t>
              </a:r>
              <a:endParaRPr lang="zh-CN" altLang="en-US" sz="720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A0FA5EB-07E0-4720-9276-5222F5A9A4DA}"/>
              </a:ext>
            </a:extLst>
          </p:cNvPr>
          <p:cNvSpPr/>
          <p:nvPr/>
        </p:nvSpPr>
        <p:spPr>
          <a:xfrm>
            <a:off x="2770208" y="4628044"/>
            <a:ext cx="6651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3200" b="1" dirty="0">
                <a:latin typeface="Calibri"/>
              </a:rPr>
              <a:t>尽可能抽象</a:t>
            </a:r>
            <a:endParaRPr lang="en-US" altLang="zh-CN" sz="32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96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8A7C6894-4151-4A1E-9A77-5C67507C7E83}"/>
              </a:ext>
            </a:extLst>
          </p:cNvPr>
          <p:cNvSpPr/>
          <p:nvPr/>
        </p:nvSpPr>
        <p:spPr>
          <a:xfrm>
            <a:off x="10037826" y="2976991"/>
            <a:ext cx="5772128" cy="577212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6332AC1-3DAF-4CF6-9082-45180E6B5BDD}"/>
              </a:ext>
            </a:extLst>
          </p:cNvPr>
          <p:cNvSpPr/>
          <p:nvPr/>
        </p:nvSpPr>
        <p:spPr>
          <a:xfrm>
            <a:off x="4694803" y="-3632738"/>
            <a:ext cx="6609729" cy="6609729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73D6952-AA52-480D-AD25-741CCB92EBC1}"/>
              </a:ext>
            </a:extLst>
          </p:cNvPr>
          <p:cNvSpPr/>
          <p:nvPr/>
        </p:nvSpPr>
        <p:spPr>
          <a:xfrm>
            <a:off x="5833495" y="1279303"/>
            <a:ext cx="2672027" cy="2672027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91FE164-ED5A-464C-A9D2-15AAA7DC181F}"/>
              </a:ext>
            </a:extLst>
          </p:cNvPr>
          <p:cNvSpPr/>
          <p:nvPr/>
        </p:nvSpPr>
        <p:spPr>
          <a:xfrm>
            <a:off x="-3425895" y="-1386734"/>
            <a:ext cx="7071406" cy="707140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131">
            <a:extLst>
              <a:ext uri="{FF2B5EF4-FFF2-40B4-BE49-F238E27FC236}">
                <a16:creationId xmlns:a16="http://schemas.microsoft.com/office/drawing/2014/main" id="{B6C80DF5-1D83-4901-A006-A537FFC7D33A}"/>
              </a:ext>
            </a:extLst>
          </p:cNvPr>
          <p:cNvSpPr/>
          <p:nvPr/>
        </p:nvSpPr>
        <p:spPr>
          <a:xfrm>
            <a:off x="1886491" y="3334239"/>
            <a:ext cx="8725961" cy="5534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Calibri"/>
              </a:rPr>
              <a:t>仔细定义接口，从而能够忽略内部细节</a:t>
            </a:r>
            <a:endParaRPr lang="en-US" altLang="zh-CN" dirty="0">
              <a:solidFill>
                <a:schemeClr val="bg1"/>
              </a:solidFill>
              <a:latin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Calibri"/>
              </a:rPr>
              <a:t>保持接口抽象性，以便不需要记住较多细节</a:t>
            </a:r>
            <a:endParaRPr lang="en-US" altLang="zh-CN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0DD3B5A-ECC6-40DD-AD0E-5EBEA4F57C43}"/>
              </a:ext>
            </a:extLst>
          </p:cNvPr>
          <p:cNvSpPr txBox="1"/>
          <p:nvPr/>
        </p:nvSpPr>
        <p:spPr>
          <a:xfrm>
            <a:off x="1097568" y="413328"/>
            <a:ext cx="235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尽可能抽象</a:t>
            </a:r>
          </a:p>
        </p:txBody>
      </p:sp>
      <p:grpSp>
        <p:nvGrpSpPr>
          <p:cNvPr id="90" name="Group 4">
            <a:extLst>
              <a:ext uri="{FF2B5EF4-FFF2-40B4-BE49-F238E27FC236}">
                <a16:creationId xmlns:a16="http://schemas.microsoft.com/office/drawing/2014/main" id="{E6DE5DC1-40F7-4474-8579-27977E87DB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635" y="463285"/>
            <a:ext cx="483459" cy="269417"/>
            <a:chOff x="2289" y="649"/>
            <a:chExt cx="454" cy="253"/>
          </a:xfrm>
          <a:solidFill>
            <a:schemeClr val="accent2"/>
          </a:solidFill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7993A23-C6BD-4661-B689-71453219C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649"/>
              <a:ext cx="172" cy="187"/>
            </a:xfrm>
            <a:custGeom>
              <a:avLst/>
              <a:gdLst>
                <a:gd name="T0" fmla="*/ 0 w 72"/>
                <a:gd name="T1" fmla="*/ 19 h 77"/>
                <a:gd name="T2" fmla="*/ 0 w 72"/>
                <a:gd name="T3" fmla="*/ 21 h 77"/>
                <a:gd name="T4" fmla="*/ 33 w 72"/>
                <a:gd name="T5" fmla="*/ 74 h 77"/>
                <a:gd name="T6" fmla="*/ 28 w 72"/>
                <a:gd name="T7" fmla="*/ 51 h 77"/>
                <a:gd name="T8" fmla="*/ 36 w 72"/>
                <a:gd name="T9" fmla="*/ 23 h 77"/>
                <a:gd name="T10" fmla="*/ 44 w 72"/>
                <a:gd name="T11" fmla="*/ 51 h 77"/>
                <a:gd name="T12" fmla="*/ 38 w 72"/>
                <a:gd name="T13" fmla="*/ 77 h 77"/>
                <a:gd name="T14" fmla="*/ 38 w 72"/>
                <a:gd name="T15" fmla="*/ 77 h 77"/>
                <a:gd name="T16" fmla="*/ 72 w 72"/>
                <a:gd name="T17" fmla="*/ 21 h 77"/>
                <a:gd name="T18" fmla="*/ 72 w 72"/>
                <a:gd name="T19" fmla="*/ 0 h 77"/>
                <a:gd name="T20" fmla="*/ 35 w 72"/>
                <a:gd name="T21" fmla="*/ 23 h 77"/>
                <a:gd name="T22" fmla="*/ 1 w 72"/>
                <a:gd name="T23" fmla="*/ 0 h 77"/>
                <a:gd name="T24" fmla="*/ 0 w 72"/>
                <a:gd name="T25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7">
                  <a:moveTo>
                    <a:pt x="0" y="19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" y="46"/>
                    <a:pt x="14" y="64"/>
                    <a:pt x="33" y="74"/>
                  </a:cubicBezTo>
                  <a:cubicBezTo>
                    <a:pt x="30" y="67"/>
                    <a:pt x="28" y="60"/>
                    <a:pt x="28" y="51"/>
                  </a:cubicBezTo>
                  <a:cubicBezTo>
                    <a:pt x="28" y="41"/>
                    <a:pt x="31" y="31"/>
                    <a:pt x="36" y="23"/>
                  </a:cubicBezTo>
                  <a:cubicBezTo>
                    <a:pt x="42" y="31"/>
                    <a:pt x="44" y="41"/>
                    <a:pt x="44" y="51"/>
                  </a:cubicBezTo>
                  <a:cubicBezTo>
                    <a:pt x="44" y="61"/>
                    <a:pt x="42" y="69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60" y="64"/>
                    <a:pt x="68" y="46"/>
                    <a:pt x="72" y="2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6" y="1"/>
                    <a:pt x="44" y="10"/>
                    <a:pt x="35" y="23"/>
                  </a:cubicBezTo>
                  <a:cubicBezTo>
                    <a:pt x="28" y="11"/>
                    <a:pt x="16" y="2"/>
                    <a:pt x="1" y="0"/>
                  </a:cubicBezTo>
                  <a:cubicBezTo>
                    <a:pt x="1" y="3"/>
                    <a:pt x="0" y="18"/>
                    <a:pt x="0" y="19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523D074-BF08-4498-AB39-26308534F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649"/>
              <a:ext cx="97" cy="182"/>
            </a:xfrm>
            <a:custGeom>
              <a:avLst/>
              <a:gdLst>
                <a:gd name="T0" fmla="*/ 0 w 40"/>
                <a:gd name="T1" fmla="*/ 18 h 75"/>
                <a:gd name="T2" fmla="*/ 0 w 40"/>
                <a:gd name="T3" fmla="*/ 21 h 75"/>
                <a:gd name="T4" fmla="*/ 34 w 40"/>
                <a:gd name="T5" fmla="*/ 75 h 75"/>
                <a:gd name="T6" fmla="*/ 40 w 40"/>
                <a:gd name="T7" fmla="*/ 51 h 75"/>
                <a:gd name="T8" fmla="*/ 0 w 40"/>
                <a:gd name="T9" fmla="*/ 0 h 75"/>
                <a:gd name="T10" fmla="*/ 0 w 40"/>
                <a:gd name="T11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75">
                  <a:moveTo>
                    <a:pt x="0" y="18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47"/>
                    <a:pt x="12" y="65"/>
                    <a:pt x="34" y="75"/>
                  </a:cubicBezTo>
                  <a:cubicBezTo>
                    <a:pt x="37" y="68"/>
                    <a:pt x="40" y="60"/>
                    <a:pt x="40" y="51"/>
                  </a:cubicBezTo>
                  <a:cubicBezTo>
                    <a:pt x="40" y="26"/>
                    <a:pt x="20" y="5"/>
                    <a:pt x="0" y="0"/>
                  </a:cubicBezTo>
                  <a:cubicBezTo>
                    <a:pt x="0" y="5"/>
                    <a:pt x="0" y="11"/>
                    <a:pt x="0" y="1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97E8232A-5DF8-41D8-BFFF-BD6E4D95D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" y="649"/>
              <a:ext cx="98" cy="189"/>
            </a:xfrm>
            <a:custGeom>
              <a:avLst/>
              <a:gdLst>
                <a:gd name="T0" fmla="*/ 41 w 41"/>
                <a:gd name="T1" fmla="*/ 22 h 78"/>
                <a:gd name="T2" fmla="*/ 41 w 41"/>
                <a:gd name="T3" fmla="*/ 0 h 78"/>
                <a:gd name="T4" fmla="*/ 0 w 41"/>
                <a:gd name="T5" fmla="*/ 51 h 78"/>
                <a:gd name="T6" fmla="*/ 7 w 41"/>
                <a:gd name="T7" fmla="*/ 78 h 78"/>
                <a:gd name="T8" fmla="*/ 41 w 41"/>
                <a:gd name="T9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8">
                  <a:moveTo>
                    <a:pt x="41" y="22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7" y="5"/>
                    <a:pt x="0" y="26"/>
                    <a:pt x="0" y="51"/>
                  </a:cubicBezTo>
                  <a:cubicBezTo>
                    <a:pt x="0" y="61"/>
                    <a:pt x="2" y="70"/>
                    <a:pt x="7" y="78"/>
                  </a:cubicBezTo>
                  <a:cubicBezTo>
                    <a:pt x="29" y="66"/>
                    <a:pt x="41" y="47"/>
                    <a:pt x="41" y="22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9F1D1A80-A533-4709-A2FD-54729A61C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770"/>
              <a:ext cx="163" cy="132"/>
            </a:xfrm>
            <a:custGeom>
              <a:avLst/>
              <a:gdLst>
                <a:gd name="T0" fmla="*/ 35 w 68"/>
                <a:gd name="T1" fmla="*/ 0 h 54"/>
                <a:gd name="T2" fmla="*/ 0 w 68"/>
                <a:gd name="T3" fmla="*/ 40 h 54"/>
                <a:gd name="T4" fmla="*/ 35 w 68"/>
                <a:gd name="T5" fmla="*/ 54 h 54"/>
                <a:gd name="T6" fmla="*/ 68 w 68"/>
                <a:gd name="T7" fmla="*/ 40 h 54"/>
                <a:gd name="T8" fmla="*/ 35 w 6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4">
                  <a:moveTo>
                    <a:pt x="35" y="0"/>
                  </a:moveTo>
                  <a:cubicBezTo>
                    <a:pt x="28" y="17"/>
                    <a:pt x="16" y="30"/>
                    <a:pt x="0" y="40"/>
                  </a:cubicBezTo>
                  <a:cubicBezTo>
                    <a:pt x="9" y="48"/>
                    <a:pt x="21" y="54"/>
                    <a:pt x="35" y="54"/>
                  </a:cubicBezTo>
                  <a:cubicBezTo>
                    <a:pt x="48" y="54"/>
                    <a:pt x="59" y="49"/>
                    <a:pt x="68" y="40"/>
                  </a:cubicBezTo>
                  <a:cubicBezTo>
                    <a:pt x="53" y="31"/>
                    <a:pt x="42" y="18"/>
                    <a:pt x="35" y="0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50DB9A91-6FC7-4707-98BA-3820CE0B3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768"/>
              <a:ext cx="163" cy="134"/>
            </a:xfrm>
            <a:custGeom>
              <a:avLst/>
              <a:gdLst>
                <a:gd name="T0" fmla="*/ 36 w 68"/>
                <a:gd name="T1" fmla="*/ 0 h 55"/>
                <a:gd name="T2" fmla="*/ 0 w 68"/>
                <a:gd name="T3" fmla="*/ 41 h 55"/>
                <a:gd name="T4" fmla="*/ 34 w 68"/>
                <a:gd name="T5" fmla="*/ 55 h 55"/>
                <a:gd name="T6" fmla="*/ 68 w 68"/>
                <a:gd name="T7" fmla="*/ 40 h 55"/>
                <a:gd name="T8" fmla="*/ 36 w 6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17"/>
                    <a:pt x="17" y="31"/>
                    <a:pt x="0" y="41"/>
                  </a:cubicBezTo>
                  <a:cubicBezTo>
                    <a:pt x="9" y="50"/>
                    <a:pt x="20" y="55"/>
                    <a:pt x="34" y="55"/>
                  </a:cubicBezTo>
                  <a:cubicBezTo>
                    <a:pt x="47" y="55"/>
                    <a:pt x="59" y="49"/>
                    <a:pt x="68" y="40"/>
                  </a:cubicBezTo>
                  <a:cubicBezTo>
                    <a:pt x="54" y="31"/>
                    <a:pt x="43" y="17"/>
                    <a:pt x="36" y="0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0" name="椭圆 119">
            <a:extLst>
              <a:ext uri="{FF2B5EF4-FFF2-40B4-BE49-F238E27FC236}">
                <a16:creationId xmlns:a16="http://schemas.microsoft.com/office/drawing/2014/main" id="{02D7EC25-CCFD-4B4C-84FD-47C1B1E532FD}"/>
              </a:ext>
            </a:extLst>
          </p:cNvPr>
          <p:cNvSpPr/>
          <p:nvPr/>
        </p:nvSpPr>
        <p:spPr>
          <a:xfrm>
            <a:off x="9757112" y="-2090918"/>
            <a:ext cx="4490828" cy="449082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6754952-C4ED-463F-9288-0F6934438719}"/>
              </a:ext>
            </a:extLst>
          </p:cNvPr>
          <p:cNvSpPr/>
          <p:nvPr/>
        </p:nvSpPr>
        <p:spPr>
          <a:xfrm>
            <a:off x="9226851" y="198541"/>
            <a:ext cx="1119880" cy="11198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2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3594A3-67C2-4728-9FFB-C8DC581794C6}"/>
              </a:ext>
            </a:extLst>
          </p:cNvPr>
          <p:cNvSpPr txBox="1"/>
          <p:nvPr/>
        </p:nvSpPr>
        <p:spPr>
          <a:xfrm>
            <a:off x="-351692" y="1571002"/>
            <a:ext cx="130829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9900" b="1">
                <a:solidFill>
                  <a:schemeClr val="bg1">
                    <a:lumMod val="95000"/>
                  </a:schemeClr>
                </a:solidFill>
              </a:rPr>
              <a:t>PART03</a:t>
            </a:r>
            <a:endParaRPr lang="zh-CN" altLang="en-US" sz="19900" b="1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610756-77CE-42D7-BD6D-D104625C2093}"/>
              </a:ext>
            </a:extLst>
          </p:cNvPr>
          <p:cNvCxnSpPr/>
          <p:nvPr/>
        </p:nvCxnSpPr>
        <p:spPr>
          <a:xfrm>
            <a:off x="2933700" y="5267319"/>
            <a:ext cx="64198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DFF8B9-1FE6-4CDA-B56A-6B6B3BF06125}"/>
              </a:ext>
            </a:extLst>
          </p:cNvPr>
          <p:cNvGrpSpPr/>
          <p:nvPr/>
        </p:nvGrpSpPr>
        <p:grpSpPr>
          <a:xfrm>
            <a:off x="4331903" y="1086543"/>
            <a:ext cx="3715764" cy="3295388"/>
            <a:chOff x="2891713" y="1664677"/>
            <a:chExt cx="3978778" cy="352864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C01646D-36DB-419A-B4FB-A00C5C05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713" y="1664677"/>
              <a:ext cx="3978778" cy="352864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1DC18F-4BEE-4F7E-BF9E-73FEEBA048F6}"/>
                </a:ext>
              </a:extLst>
            </p:cNvPr>
            <p:cNvSpPr txBox="1"/>
            <p:nvPr/>
          </p:nvSpPr>
          <p:spPr>
            <a:xfrm>
              <a:off x="3431742" y="3207548"/>
              <a:ext cx="1867089" cy="1285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>
                  <a:solidFill>
                    <a:schemeClr val="bg1"/>
                  </a:solidFill>
                </a:rPr>
                <a:t>03</a:t>
              </a:r>
              <a:endParaRPr lang="zh-CN" altLang="en-US" sz="720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A0FA5EB-07E0-4720-9276-5222F5A9A4DA}"/>
              </a:ext>
            </a:extLst>
          </p:cNvPr>
          <p:cNvSpPr/>
          <p:nvPr/>
        </p:nvSpPr>
        <p:spPr>
          <a:xfrm>
            <a:off x="2770208" y="4628044"/>
            <a:ext cx="6651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3200" b="1" dirty="0">
                <a:latin typeface="Calibri"/>
              </a:rPr>
              <a:t>代码规范</a:t>
            </a:r>
            <a:endParaRPr lang="en-US" altLang="zh-CN" sz="32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92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61"/>
          <p:cNvSpPr/>
          <p:nvPr/>
        </p:nvSpPr>
        <p:spPr>
          <a:xfrm>
            <a:off x="4755178" y="2216261"/>
            <a:ext cx="2717323" cy="2705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28553" y="744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规范代码</a:t>
            </a:r>
          </a:p>
        </p:txBody>
      </p:sp>
      <p:sp>
        <p:nvSpPr>
          <p:cNvPr id="60" name="Lorem Ipsum"/>
          <p:cNvSpPr>
            <a:spLocks/>
          </p:cNvSpPr>
          <p:nvPr/>
        </p:nvSpPr>
        <p:spPr bwMode="auto">
          <a:xfrm>
            <a:off x="4527800" y="2690047"/>
            <a:ext cx="3172077" cy="21121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/>
              </a:rPr>
              <a:t>统一代码风格</a:t>
            </a:r>
            <a:endParaRPr lang="en-US" altLang="zh-CN" dirty="0">
              <a:solidFill>
                <a:schemeClr val="tx1"/>
              </a:solidFill>
              <a:latin typeface="Calibri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/>
              </a:rPr>
              <a:t>命名直截了当</a:t>
            </a:r>
            <a:endParaRPr lang="en-US" altLang="zh-CN" dirty="0">
              <a:solidFill>
                <a:schemeClr val="tx1"/>
              </a:solidFill>
              <a:latin typeface="Calibri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/>
              </a:rPr>
              <a:t>避免多使用全局变量</a:t>
            </a:r>
            <a:endParaRPr lang="en-US" altLang="zh-CN" dirty="0">
              <a:solidFill>
                <a:schemeClr val="tx1"/>
              </a:solidFill>
              <a:latin typeface="Calibri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/>
              </a:rPr>
              <a:t>避免复杂的</a:t>
            </a:r>
            <a:r>
              <a:rPr lang="en-US" altLang="zh-CN" dirty="0">
                <a:solidFill>
                  <a:schemeClr val="tx1"/>
                </a:solidFill>
                <a:latin typeface="Calibri"/>
              </a:rPr>
              <a:t>if else</a:t>
            </a:r>
            <a:r>
              <a:rPr lang="zh-CN" altLang="en-US" dirty="0">
                <a:solidFill>
                  <a:schemeClr val="tx1"/>
                </a:solidFill>
                <a:latin typeface="Calibri"/>
              </a:rPr>
              <a:t>语句</a:t>
            </a:r>
            <a:endParaRPr lang="en-US" altLang="zh-CN" dirty="0">
              <a:solidFill>
                <a:schemeClr val="tx1"/>
              </a:solidFill>
              <a:latin typeface="Calibri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/>
              </a:rPr>
              <a:t>避免继承的复杂性</a:t>
            </a:r>
            <a:endParaRPr lang="en-US" altLang="zh-CN" dirty="0">
              <a:solidFill>
                <a:schemeClr val="tx1"/>
              </a:solidFill>
              <a:latin typeface="Calibri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alibri"/>
              </a:rPr>
              <a:t>注释，规范的注释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6" name="等腰三角形 85"/>
          <p:cNvSpPr/>
          <p:nvPr/>
        </p:nvSpPr>
        <p:spPr>
          <a:xfrm rot="10800000">
            <a:off x="5200012" y="-2"/>
            <a:ext cx="1779522" cy="7449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7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3594A3-67C2-4728-9FFB-C8DC581794C6}"/>
              </a:ext>
            </a:extLst>
          </p:cNvPr>
          <p:cNvSpPr txBox="1"/>
          <p:nvPr/>
        </p:nvSpPr>
        <p:spPr>
          <a:xfrm>
            <a:off x="-351692" y="1571002"/>
            <a:ext cx="130829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9900" b="1">
                <a:solidFill>
                  <a:schemeClr val="bg1">
                    <a:lumMod val="95000"/>
                  </a:schemeClr>
                </a:solidFill>
              </a:rPr>
              <a:t>PART04</a:t>
            </a:r>
            <a:endParaRPr lang="zh-CN" altLang="en-US" sz="19900" b="1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610756-77CE-42D7-BD6D-D104625C2093}"/>
              </a:ext>
            </a:extLst>
          </p:cNvPr>
          <p:cNvCxnSpPr/>
          <p:nvPr/>
        </p:nvCxnSpPr>
        <p:spPr>
          <a:xfrm>
            <a:off x="2933700" y="5267319"/>
            <a:ext cx="64198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DFF8B9-1FE6-4CDA-B56A-6B6B3BF06125}"/>
              </a:ext>
            </a:extLst>
          </p:cNvPr>
          <p:cNvGrpSpPr/>
          <p:nvPr/>
        </p:nvGrpSpPr>
        <p:grpSpPr>
          <a:xfrm>
            <a:off x="4331903" y="1086543"/>
            <a:ext cx="3715764" cy="3295388"/>
            <a:chOff x="2891713" y="1664677"/>
            <a:chExt cx="3978778" cy="352864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C01646D-36DB-419A-B4FB-A00C5C05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713" y="1664677"/>
              <a:ext cx="3978778" cy="352864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1DC18F-4BEE-4F7E-BF9E-73FEEBA048F6}"/>
                </a:ext>
              </a:extLst>
            </p:cNvPr>
            <p:cNvSpPr txBox="1"/>
            <p:nvPr/>
          </p:nvSpPr>
          <p:spPr>
            <a:xfrm>
              <a:off x="3431742" y="3207548"/>
              <a:ext cx="1867089" cy="1285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>
                  <a:solidFill>
                    <a:schemeClr val="bg1"/>
                  </a:solidFill>
                </a:rPr>
                <a:t>04</a:t>
              </a:r>
              <a:endParaRPr lang="zh-CN" altLang="en-US" sz="720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A0FA5EB-07E0-4720-9276-5222F5A9A4DA}"/>
              </a:ext>
            </a:extLst>
          </p:cNvPr>
          <p:cNvSpPr/>
          <p:nvPr/>
        </p:nvSpPr>
        <p:spPr>
          <a:xfrm>
            <a:off x="2770208" y="4628044"/>
            <a:ext cx="6651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3200" b="1" dirty="0">
                <a:latin typeface="Calibri"/>
              </a:rPr>
              <a:t>参数少、子程序短</a:t>
            </a:r>
            <a:endParaRPr lang="en-US" altLang="zh-CN" sz="32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216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E210566-5175-40AE-BF1E-3D8795BE00B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OK8gk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ivIJJ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K8gkm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4ryCSS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4ryCSW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4ryC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4ryCSX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ivIJJ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DivIJJBdmJyEoNAADVIQAAFwAAAHVuaXZlcnNhbC91bml2ZXJzYWwucG5n7Zr5V1Lr+sCp02lW81TXnEu9ea45lCen40CZE6drpQ1mTrXMvGGCqGgoYtN1SImilpaJnqyT4oCpmboRsENJHkTqOKDiUHEUBcGBEBWRu6nOvWvd9V3fP+AufmBvnuez3/0+z7vf53mf/ULusSP+OhuNNkIgEB1YgE8wBLIGBoF8g1y/FtTsaroxAZ5WJQX7e0MoXSaToLAm9mDgQQikjrBp+dy3oLwhISA0CQLRZWo+q1jIivNgOzjM5+CJy5GS4aN5tvIB1gdZ0dzqudX1Ouf16/VTvyOe3Pz997tzLujn7wxY865680855y0tXv1z7db1O3xubykzVl/5Wfr3/RtU2Okumfsi6UfFp9IHFz2PJ20P/1RMqZRSRFK3iFJKZUvdgywuVI2VrSinkSMZiuGaplGcMWjSWSc/WcVKkOl5M4QfUQ+6/IxkqNHWVGbnnzOGeak+dad4g4orjVX29XirKOysr/sqUG5DB2X84Wd6vRu/BpSa7SsJQwviKPXgrX+LE37gN0i4i8UG8HQgx0oj7SJqjjcCVoPHLVqgBVqgBVqgBVqgBVqgBVqgBVqgBVqgBVqgBVrwvwdQAnP1AkuzZfoe2ArTaLytNFuK6+9o9g53+nyn2W7c8v+Dj+F3/mjgevFbP/1++KF1KTZR9saScAm3LDAfRYlQvYIqViihKUwXvLIPOZIleWFeezNteayJoZIE8Vuc4jk/jE8jlJUVrMzfJMuPLTv8zTOeY2ZeruOvSy+vZIURqGFmmqZimmKEGs0YYuQMdtXEiAswp7rDG+MXDvUkpb2ZMxdPBMwNJXEb9WaOhIAtSvKWOEhcQy8+DFCvKF2m6UppPE/9QS+z32P21dYwrpdyKl7gRmoaSROPA5mLY4VIQxeog9OwB+IUd+C+VECA0mOGmlfeCuXVvDcxQyz6pFnGp3ckNiYoicbIVz+ZslsLafOSxywafdMx0/kD9znbs+oigOH9XMJnj+z6OBGQeHLTCU8pAmNf5uzMmMUjL7l4UGcPp45mKOJ5J8+SxXHXW7HisNHBSPtywX74cIgJGb3CNF+ZufA9ecu+krw50jRW2Nl2UtYbwwnrxqPkQMXMMUE7V9ZKkjolGirq4oAzfYAqzY63gKGzE0Web0UvJBqbqukB6VN1rEEuIe53O2X1w9hAkRu90yGQcMtq+DpgA4y51Q5WVON7gWp8F6IoNP5sqvGzRmFb67kzTeg3EhSqcUT4/lh60Ikd5NLCXY+unfYMkSf9s2a2GP/G8WkVj9nfUFHGbOWxXBiLHOfnm2Npfl3p5o2bBcKI7l5HAk9GtugIqVs3SJ7/yzeQ9/BKz1tULj6u+7Mh8aIWaYHKw4eYZJT9VxMjJ7hl+shbzzxPGP1HebFtKfXmBnRLfohc1s9+7N2es227cfv+mFYzmwO2io3kzOk0BDcNX6zwEgnTSNKHiFfERYA9f3LqaspN2msIpLlIFL59OLbdSVSQ2cdpcG60SwgVWuvD7P9x6VmK4II8ULUciCt37mSNbCyOVAzhA+o3r5XLHPff26fai2h4iIu64Sp2SnyndE0GMgjTFoBC8LdkhQ6kTR6cHVm96GF1ePjH+2hZdZBpSredus6HuMnIuHq4eSDREn3KuN0pcuciHM0d5hnCAL6DRccHQLkW8j4tVJb7k/uXdidVDwQIU5NDVi0/170cxBuLttxseEo+ECy8NtHl+/Ji764fku4XcWHBPMIh+G/YI8TQQKhuyN8E2F3o4eaaczw3WArNzz7NPPuINRjGCb202XZjifCVk7iPCY4rZwQr46R4moji8qzYH96iDN7ZcX1Nv4PZXCmWl5+MY6YX7006jWhNNGos2fOXfOHTkjx9bxvvHlmwftyNav1AUeKrG5gSgOTmdeL+fWFo1s0BOu8NRvo4spDlUeBuR2yd+22PRE7FWX8ZkAQRo+JyuajvtaZn+6VCB1/ipkqdrrpZTMHYI12ma+eFi6MSFAYewftgG+NzZx/l11c7QtKR+WLh1qZbVxyfPiyl6u8XLQFD23eKMNMUByGNAHD0I3UxtlRvji96mtXQ49DIUKumY+kKLkD/2ukdqCIs6q2dShTCANzoXnu4ApyCOhqPW2RHIXCzeVFTNNLcsow72opfwpSU98T3NgPht/jlYQYNiJIMUV2PYxcPzzrNDlJTxioyU+HYGsYSJpLwC6KJUstVyTwOC0MNmL5dRy2IEGsezdxdnjcj40LV6tQVCcNgnH0kdRQCqY4i5ZUpsZcrGrL0N4qSRKFMPpJBU6SIDrcZQb3E9orLi++v673gESCofERGJ4CZN2Sa2NiEd/LwDs7UR+0hByofFWBskd/eNWpf6nfqUfXuF6JHZHdzrNo6QLfP8Z4VI+hTn/0FaLIud0ksM7pnr/PQ4dd3FgF92LiOYqNRKW5pcn5J3wV+Hxk7yc1ckaUUYRzwRU1ZG/8qe54t6usAH0rpvp45vLjrplU0NrbzODvi0XmfspjNRuJUHuBOSItPFp83uLPGtUWqcp0yal+Q1ncPu0Ag4hTDTM7TrLG1S/3UxzipBQwjaeSBviQcY1J0VHWpr018/G5P6jLdfJqOXBj2UHYyT4/LfIiOfYL7uBZdNtkCRnMG0PV5AauLwxU4kxSdaGzqwKTUGHIFLfYyMKvKGrxfi5c7fvSXLB4TCPELg28c2BfbJclMk7XtI9YC7G5LC1u9l24nvty95xj7DKGmoHZ+2XUP0TY7ZmLHuYosDPfeANjPZF+HvUWHbqaSP+p81FPeM//tvioxPNxFL4H6Xy71Zdh79IUyXScn+nPMrz7OurkO7UUc9CtGllNq8aqB1sI3OXvQobK+Y9mP82dZXwfPSIQijFHGPPYQO9mh8JZxfpFeA3lW1nzQKncsYaI5b6Kg/PiqJ5HV0IWXes5Q5QDXmQBdWbAzwy184HgqhhpIfrZXVWD6eBa3Q0D9OnH4lgSP33HOHn46shIryzWboy1xU/qO1146ru95hjyU6fVo0rXnwqLB2Vvvau6GunC9nPLHdgiDyJm8vX2cBYVHVPnqwzqWeznCaMP2JdpUQHAtHkGasiDaYuc6rB+aqyb8+VuCHXoaPFSfuvkX4YNF5VS794zPNpw+4hKVoslGZ4cjM+S98w0f9sH7G6/S861iTHY3LIudsy9NcNOfFKPX//YIQDuKxwfKs+pMZCU7nUy2wuB6RUbwQTdd/CF81nFf4tepc/7R/LYWcDkd3Ps7+WJcifTFFbVohEAK+oO1l2CsNiskSemrIKcZYBVQrwKDxSgl/ufUO+dNbI4z169zSs7m2yLTpw4GMxOR96LR4mgwVx/VkUVT4kf32Vp2tOYf8r19Btpo/5MqXJY/Rmnbj6AWWxB74srCzJU5VnfB1ToufQfH8caUjDadgZR9zHNArMwVMhJet878uonPrHQNU10TjziwJkYIseSo249PpAr+zCFLGfMDsUKv2YtkvCyirsxrK28/m3HguLEKrcqxlstCxxdtjPLF/gdca78EL5nVGG6O7g+MgM6vJs9GGxbAi86A183NFKHcG+08KcZiRdnLf1TwvGm7AXkdIcCRvLW+zy2gQP9JyRAvKjOjChd5Sz15NBPATDzKHsQnSLERO96fGlaO7RhWogqXfjnFsKKi/p1VZ7rcp5+X6vMonzNWY7qM48JHo3Jq7YhYU2DsQYZaOTqKy/Ncd7syko0XAYiSpymCRWkqI52fHK4Tse3PG89u+7z0LF2e/KVwkJsb11eTDU6oInBiJknSXO8FOLYopVRkrvkv/Ap79iRdJUE2daOE4jJIk+jLqJW/1YQOjx1N8OzDnQqvQpiCY9FXuVLEweg1GPoQcwMSPdFBV8LQ04XRydOs4xOaEBePPSZ4AW8XYZSiL9eLwEotjvdynw8RltocSLp+viWI5uGQy4ynvLDfmFAlVSXm136EkgGCZq4040TF2/6zdPshW2f9qMus72C75eVY6tamlRUFg9FyMALqwOLlhomPruIaj4Sb/ukzOvysoqT17wae81vAXLNo43V9ZAMQUwquuZwYxCYTUxhFhDicjWUvs6ArKOrB5vydyiE0L+JhlHqJJ1nrmvoCqpo82vTtKgR6mqZ4AXpVnFbIAiRfTaPDa9VSmeBMj5srMFbSu3+4NS6Ii2oaEqKTrVoqnaRv6z+1faN3SRP9zlnJX0MvU7TQdnzZ+mQTxpBlthryzCsOCu3YxW+JG3k8vi2qwAy06WPe1P3tCs2P/9zAubuly0/wFszuo1Aa6enTGgzAB4v09+KTURU1++6ZACRq37ET7OSbDofBEm7sxOj60l8x9BjKRJDQmszcLEo0DMCtyEqReocqUKvBur6NJLGJZ5p97JcMienLLNcQqxZ7TexzNM9I1d3WAFDa0TJN1R5y9/96GyhVL8e6r/78OlDhlShgOzAu+WvEcINef8SyEKq++B/xkmP/w8//MKBU5vU8w1s5LYuj1HBrjep0lWhXdLMhDL6gYKhpi2CkDj7QdNBXtuSPvq3WechRr8qNexPsvfnqikYP8z3iQ/E+e+1fUEsDBBQAAgAIAOK8gkkrC8BtSgAAAGsAAAAbAAAAdW5pdmVyc2FsL3VuaXZlcnNhbC5wbmcueG1ss7GvyM1RKEstKs7Mz7NVMtQzULK34+WyKShKLctMLVeoAIoZ6RlAgJJCJSq3PDOlJAMoZGBujBDMSM1MzyixVbIwMIUL6gPNBABQSwECAAAUAAIACADivIJJFQ6tKGQEAAAHEQAAHQAAAAAAAAABAAAAAAAAAAAAdW5pdmVyc2FsL2NvbW1vbl9tZXNzYWdlcy5sbmdQSwECAAAUAAIACADivIJJCH4LIykDAACGDAAAJwAAAAAAAAABAAAAAACfBAAAdW5pdmVyc2FsL2ZsYXNoX3B1Ymxpc2hpbmdfc2V0dGluZ3MueG1sUEsBAgAAFAACAAgA4ryCSbX8CWS6AgAAVQoAACEAAAAAAAAAAQAAAAAADQgAAHVuaXZlcnNhbC9mbGFzaF9za2luX3NldHRpbmdzLnhtbFBLAQIAABQAAgAIAOK8gkkqlg9n/gIAAJcLAAAmAAAAAAAAAAEAAAAAAAYLAAB1bml2ZXJzYWwvaHRtbF9wdWJsaXNoaW5nX3NldHRpbmdzLnhtbFBLAQIAABQAAgAIAOK8gklocVKRmgEAAB8GAAAfAAAAAAAAAAEAAAAAAEgOAAB1bml2ZXJzYWwvaHRtbF9za2luX3NldHRpbmdzLmpzUEsBAgAAFAACAAgA4ryCST08L9HBAAAA5QEAABoAAAAAAAAAAQAAAAAAHxAAAHVuaXZlcnNhbC9pMThuX3ByZXNldHMueG1sUEsBAgAAFAACAAgA4ryCSXL80YFnAAAAawAAABwAAAAAAAAAAQAAAAAAGBEAAHVuaXZlcnNhbC9sb2NhbF9zZXR0aW5ncy54bWxQSwECAAAUAAIACABElFdHI7RO+/sCAACwCAAAFAAAAAAAAAABAAAAAAC5EQAAdW5pdmVyc2FsL3BsYXllci54bWxQSwECAAAUAAIACADivIJJsIcj9GwBAAD3AgAAKQAAAAAAAAABAAAAAADmFAAAdW5pdmVyc2FsL3NraW5fY3VzdG9taXphdGlvbl9zZXR0aW5ncy54bWxQSwECAAAUAAIACADivIJJBdmJyEoNAADVIQAAFwAAAAAAAAAAAAAAAACZFgAAdW5pdmVyc2FsL3VuaXZlcnNhbC5wbmdQSwECAAAUAAIACADivIJJKwvAbUoAAABrAAAAGwAAAAAAAAABAAAAAAAYJAAAdW5pdmVyc2FsL3VuaXZlcnNhbC5wbmcueG1sUEsFBgAAAAALAAsASQMAAJsk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彩色圆形设计通用商务PPT模板"/>
</p:tagLst>
</file>

<file path=ppt/theme/theme1.xml><?xml version="1.0" encoding="utf-8"?>
<a:theme xmlns:a="http://schemas.openxmlformats.org/drawingml/2006/main" name="下载更多PPT模板，请登陆蘑菇创意www.imogu.cn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43B3"/>
      </a:accent1>
      <a:accent2>
        <a:srgbClr val="88BB44"/>
      </a:accent2>
      <a:accent3>
        <a:srgbClr val="E13F50"/>
      </a:accent3>
      <a:accent4>
        <a:srgbClr val="4B4A7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板使用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643B3"/>
    </a:accent1>
    <a:accent2>
      <a:srgbClr val="88BB44"/>
    </a:accent2>
    <a:accent3>
      <a:srgbClr val="E13F50"/>
    </a:accent3>
    <a:accent4>
      <a:srgbClr val="4B4A7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643B3"/>
    </a:accent1>
    <a:accent2>
      <a:srgbClr val="88BB44"/>
    </a:accent2>
    <a:accent3>
      <a:srgbClr val="E13F50"/>
    </a:accent3>
    <a:accent4>
      <a:srgbClr val="4B4A7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643B3"/>
    </a:accent1>
    <a:accent2>
      <a:srgbClr val="88BB44"/>
    </a:accent2>
    <a:accent3>
      <a:srgbClr val="E13F50"/>
    </a:accent3>
    <a:accent4>
      <a:srgbClr val="4B4A7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643B3"/>
    </a:accent1>
    <a:accent2>
      <a:srgbClr val="88BB44"/>
    </a:accent2>
    <a:accent3>
      <a:srgbClr val="E13F50"/>
    </a:accent3>
    <a:accent4>
      <a:srgbClr val="4B4A7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643B3"/>
    </a:accent1>
    <a:accent2>
      <a:srgbClr val="88BB44"/>
    </a:accent2>
    <a:accent3>
      <a:srgbClr val="E13F50"/>
    </a:accent3>
    <a:accent4>
      <a:srgbClr val="4B4A7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643B3"/>
    </a:accent1>
    <a:accent2>
      <a:srgbClr val="88BB44"/>
    </a:accent2>
    <a:accent3>
      <a:srgbClr val="E13F50"/>
    </a:accent3>
    <a:accent4>
      <a:srgbClr val="4B4A7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643B3"/>
    </a:accent1>
    <a:accent2>
      <a:srgbClr val="88BB44"/>
    </a:accent2>
    <a:accent3>
      <a:srgbClr val="E13F50"/>
    </a:accent3>
    <a:accent4>
      <a:srgbClr val="4B4A7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643B3"/>
    </a:accent1>
    <a:accent2>
      <a:srgbClr val="88BB44"/>
    </a:accent2>
    <a:accent3>
      <a:srgbClr val="E13F50"/>
    </a:accent3>
    <a:accent4>
      <a:srgbClr val="4B4A7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643B3"/>
    </a:accent1>
    <a:accent2>
      <a:srgbClr val="88BB44"/>
    </a:accent2>
    <a:accent3>
      <a:srgbClr val="E13F50"/>
    </a:accent3>
    <a:accent4>
      <a:srgbClr val="4B4A7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643B3"/>
    </a:accent1>
    <a:accent2>
      <a:srgbClr val="88BB44"/>
    </a:accent2>
    <a:accent3>
      <a:srgbClr val="E13F50"/>
    </a:accent3>
    <a:accent4>
      <a:srgbClr val="4B4A7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643B3"/>
    </a:accent1>
    <a:accent2>
      <a:srgbClr val="88BB44"/>
    </a:accent2>
    <a:accent3>
      <a:srgbClr val="E13F50"/>
    </a:accent3>
    <a:accent4>
      <a:srgbClr val="4B4A7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194</Words>
  <Application>Microsoft Office PowerPoint</Application>
  <PresentationFormat>宽屏</PresentationFormat>
  <Paragraphs>56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Segoe UI</vt:lpstr>
      <vt:lpstr>下载更多PPT模板，请登陆蘑菇创意www.imogu.cn​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彩色圆形设计通用商务PPT模板</dc:title>
  <dc:creator>-@极红Jahony</dc:creator>
  <cp:lastModifiedBy>龙 行超</cp:lastModifiedBy>
  <cp:revision>260</cp:revision>
  <dcterms:created xsi:type="dcterms:W3CDTF">2017-06-18T10:57:27Z</dcterms:created>
  <dcterms:modified xsi:type="dcterms:W3CDTF">2019-10-15T09:10:25Z</dcterms:modified>
</cp:coreProperties>
</file>