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42" r:id="rId2"/>
    <p:sldId id="344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46" r:id="rId16"/>
    <p:sldId id="347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49" r:id="rId25"/>
  </p:sldIdLst>
  <p:sldSz cx="9144000" cy="5143500" type="screen16x9"/>
  <p:notesSz cx="7099300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7C80"/>
    <a:srgbClr val="CC0000"/>
    <a:srgbClr val="A2BEF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97" autoAdjust="0"/>
  </p:normalViewPr>
  <p:slideViewPr>
    <p:cSldViewPr>
      <p:cViewPr varScale="1">
        <p:scale>
          <a:sx n="79" d="100"/>
          <a:sy n="79" d="100"/>
        </p:scale>
        <p:origin x="108" y="93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Without</a:t>
            </a:r>
            <a:r>
              <a:rPr lang="en-US" baseline="0" dirty="0" smtClean="0"/>
              <a:t> specially mentioning, figures are credited to UC. </a:t>
            </a:r>
            <a:r>
              <a:rPr lang="en-US" baseline="0" dirty="0" err="1" smtClean="0"/>
              <a:t>Berkely</a:t>
            </a:r>
            <a:r>
              <a:rPr lang="en-US" baseline="0" dirty="0" smtClean="0"/>
              <a:t> (ai.berkeley.edu)!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0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8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7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3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International Business Class </a:t>
            </a:r>
            <a:br>
              <a:rPr lang="en-US" sz="2400" dirty="0" smtClean="0"/>
            </a:br>
            <a:r>
              <a:rPr lang="en-US" sz="2400" dirty="0" smtClean="0"/>
              <a:t>in School of Electronic Information and Communications </a:t>
            </a:r>
            <a:endParaRPr lang="en-US" sz="2800" dirty="0" smtClean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3943350"/>
            <a:ext cx="9144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+mn-ea"/>
                <a:cs typeface="Calibri"/>
              </a:rPr>
              <a:t>Bang Wang (Dr., Prof.)</a:t>
            </a:r>
          </a:p>
          <a:p>
            <a:pPr algn="ctr">
              <a:spcBef>
                <a:spcPts val="0"/>
              </a:spcBef>
            </a:pPr>
            <a:r>
              <a:rPr lang="en-US" altLang="zh-CN" sz="1400" dirty="0">
                <a:latin typeface="+mn-ea"/>
              </a:rPr>
              <a:t>School of Electronic Information and Communications</a:t>
            </a:r>
            <a:endParaRPr lang="en-US" sz="1400" dirty="0" smtClean="0">
              <a:latin typeface="+mn-ea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1400" dirty="0" err="1" smtClean="0">
                <a:latin typeface="+mn-ea"/>
                <a:cs typeface="Calibri"/>
              </a:rPr>
              <a:t>Huazhong</a:t>
            </a:r>
            <a:r>
              <a:rPr lang="en-US" sz="1400" dirty="0" smtClean="0">
                <a:latin typeface="+mn-ea"/>
                <a:cs typeface="Calibri"/>
              </a:rPr>
              <a:t> University of Science and Technology (HUST)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2400" y="1276350"/>
                <a:ext cx="8839200" cy="2941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, </a:t>
                </a:r>
                <a:r>
                  <a:rPr lang="en-US" altLang="zh-CN" dirty="0">
                    <a:latin typeface="Calibri"/>
                    <a:cs typeface="Calibri"/>
                  </a:rPr>
                  <a:t>that is, </a:t>
                </a:r>
                <a:r>
                  <a:rPr lang="en-US" altLang="zh-CN" dirty="0" smtClean="0">
                    <a:latin typeface="Calibri"/>
                    <a:cs typeface="Calibri"/>
                  </a:rPr>
                  <a:t>each </a:t>
                </a:r>
                <a:r>
                  <a:rPr lang="en-US" altLang="zh-CN" dirty="0">
                    <a:latin typeface="Calibri"/>
                    <a:cs typeface="Calibri"/>
                  </a:rPr>
                  <a:t>parameter is described by 1 byte, then the </a:t>
                </a:r>
                <a:r>
                  <a:rPr lang="en-US" altLang="zh-CN" dirty="0" smtClean="0">
                    <a:latin typeface="Calibri"/>
                    <a:cs typeface="Calibri"/>
                  </a:rPr>
                  <a:t>AIC( </a:t>
                </a:r>
                <a:r>
                  <a:rPr lang="en-US" altLang="zh-CN" dirty="0" err="1" smtClean="0">
                    <a:latin typeface="Calibri"/>
                    <a:cs typeface="Calibri"/>
                  </a:rPr>
                  <a:t>Akaike</a:t>
                </a:r>
                <a:r>
                  <a:rPr lang="en-US" altLang="zh-CN" dirty="0" smtClean="0">
                    <a:latin typeface="Calibri"/>
                    <a:cs typeface="Calibri"/>
                  </a:rPr>
                  <a:t> Information </a:t>
                </a:r>
                <a:r>
                  <a:rPr lang="en-US" altLang="zh-CN" dirty="0">
                    <a:latin typeface="Calibri"/>
                    <a:cs typeface="Calibri"/>
                  </a:rPr>
                  <a:t>Criterion) score function is </a:t>
                </a:r>
                <a:r>
                  <a:rPr lang="en-US" altLang="zh-CN" dirty="0" smtClean="0">
                    <a:latin typeface="Calibri"/>
                    <a:cs typeface="Calibri"/>
                  </a:rPr>
                  <a:t>obtained as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𝐴𝐼𝐶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𝐿𝐿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libri"/>
                  <a:cs typeface="Calibri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𝑙𝑜𝑔𝑚</m:t>
                    </m:r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, that is</a:t>
                </a:r>
                <a:r>
                  <a:rPr lang="en-US" altLang="zh-CN" dirty="0">
                    <a:latin typeface="Calibri"/>
                    <a:cs typeface="Calibri"/>
                  </a:rPr>
                  <a:t>, each parameter is described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libri"/>
                      </a:rPr>
                      <m:t>𝑙𝑜𝑔𝑚</m:t>
                    </m:r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 </a:t>
                </a:r>
                <a:r>
                  <a:rPr lang="en-US" altLang="zh-CN" dirty="0" smtClean="0">
                    <a:latin typeface="Calibri"/>
                    <a:cs typeface="Calibri"/>
                  </a:rPr>
                  <a:t>byte, then the BIC (Bayesian Information Criterion) score function is obtained as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𝐵𝐼𝐶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𝑙𝑜𝑔𝑚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𝐿𝐿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libri"/>
                  <a:cs typeface="Calibri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, That is, without calculating the length of the network coding, the scoring function degenerates into a negative log-likelihood; accordingly, the learning task degenerates into a maximum likelihood estimation.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350"/>
                <a:ext cx="8839200" cy="2941062"/>
              </a:xfrm>
              <a:prstGeom prst="rect">
                <a:avLst/>
              </a:prstGeom>
              <a:blipFill>
                <a:blip r:embed="rId3"/>
                <a:stretch>
                  <a:fillRect l="-414" t="-1035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1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1062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6066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8550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1122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1000" y="3665346"/>
            <a:ext cx="7467600" cy="132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</a:t>
            </a:r>
            <a:r>
              <a:rPr lang="en-US" altLang="zh-CN" sz="1400" dirty="0" smtClean="0">
                <a:solidFill>
                  <a:srgbClr val="FF0000"/>
                </a:solidFill>
                <a:latin typeface="Calibri"/>
                <a:cs typeface="Calibri"/>
              </a:rPr>
              <a:t>diagnosis :</a:t>
            </a:r>
            <a:r>
              <a:rPr lang="en-US" sz="1400" dirty="0" smtClean="0">
                <a:latin typeface="Calibri"/>
                <a:cs typeface="Calibri"/>
              </a:rPr>
              <a:t>Refers </a:t>
            </a:r>
            <a:r>
              <a:rPr lang="en-US" sz="1400" dirty="0">
                <a:latin typeface="Calibri"/>
                <a:cs typeface="Calibri"/>
              </a:rPr>
              <a:t>to the reasoning that infers a cause from the result, also called bottom-up reasoning. It is known that some results have occurred and the reason for the occurrence of the result and the probability of occurrence have been calculated based on the Bayesian network inference.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381000" y="545828"/>
            <a:ext cx="81534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B050"/>
                </a:solidFill>
                <a:latin typeface="Calibri"/>
                <a:cs typeface="Calibri"/>
              </a:rPr>
              <a:t>Review</a:t>
            </a:r>
            <a:r>
              <a:rPr lang="en-US" altLang="zh-CN" sz="1400" dirty="0">
                <a:latin typeface="Calibri"/>
                <a:cs typeface="Calibri"/>
              </a:rPr>
              <a:t>: Bayesian network is a probabilistic reasoning technique that combines probability theory and graph structure to describe the uncertainty caused by the conditions between different knowledge components</a:t>
            </a:r>
            <a:r>
              <a:rPr lang="en-US" altLang="zh-CN" sz="1400" dirty="0" smtClean="0">
                <a:latin typeface="Calibri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Calibri"/>
                <a:cs typeface="Calibri"/>
              </a:rPr>
              <a:t>Bayesian network training</a:t>
            </a:r>
            <a:r>
              <a:rPr lang="en-US" altLang="zh-CN" sz="1400" dirty="0">
                <a:latin typeface="Calibri"/>
                <a:cs typeface="Calibri"/>
              </a:rPr>
              <a:t>: the process of correcting prior knowledge by using existing data. 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173355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alibri"/>
                <a:cs typeface="Calibri"/>
              </a:rPr>
              <a:t>After the Bayesian network is built based on the training data set,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lang="en-US" altLang="zh-CN" sz="1600" dirty="0" smtClean="0">
                <a:latin typeface="Calibri"/>
                <a:cs typeface="Calibri"/>
              </a:rPr>
              <a:t> and 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/>
                <a:cs typeface="Calibri"/>
              </a:rPr>
              <a:t>diagnosis</a:t>
            </a:r>
            <a:r>
              <a:rPr lang="en-US" altLang="zh-CN" sz="1600" dirty="0" smtClean="0">
                <a:latin typeface="Calibri"/>
                <a:cs typeface="Calibri"/>
              </a:rPr>
              <a:t> can be performed.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2477624"/>
            <a:ext cx="746760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alibri"/>
                <a:cs typeface="Calibri"/>
              </a:rPr>
              <a:t>Bayesian Net Prediction</a:t>
            </a:r>
            <a:r>
              <a:rPr lang="en-US" altLang="zh-CN" sz="1400" dirty="0">
                <a:latin typeface="Calibri"/>
                <a:cs typeface="Calibri"/>
              </a:rPr>
              <a:t>: Refers to reasoning that infers a result from the cause, also known as top-down </a:t>
            </a:r>
            <a:r>
              <a:rPr lang="en-US" altLang="zh-CN" sz="1400" dirty="0" smtClean="0">
                <a:latin typeface="Calibri"/>
                <a:cs typeface="Calibri"/>
              </a:rPr>
              <a:t>reasoning. </a:t>
            </a:r>
            <a:r>
              <a:rPr lang="en-US" altLang="zh-CN" sz="1400" dirty="0">
                <a:latin typeface="Calibri"/>
                <a:cs typeface="Calibri"/>
              </a:rPr>
              <a:t>Given a certain reason (evidence), use Bayesian network inference calculations to find out the probability of the result caused by the cause.</a:t>
            </a:r>
            <a:endParaRPr lang="zh-CN" altLang="en-US" sz="14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7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" y="6667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lang="en-US" altLang="zh-CN" b="1" dirty="0" smtClean="0">
                <a:solidFill>
                  <a:srgbClr val="008000"/>
                </a:solidFill>
                <a:latin typeface="Calibri"/>
                <a:cs typeface="Calibri"/>
              </a:rPr>
              <a:t>xample </a:t>
            </a:r>
            <a:r>
              <a:rPr lang="en-US" altLang="zh-CN" b="1" dirty="0">
                <a:solidFill>
                  <a:srgbClr val="008000"/>
                </a:solidFill>
                <a:latin typeface="Calibri"/>
                <a:cs typeface="Calibri"/>
              </a:rPr>
              <a:t>review: </a:t>
            </a:r>
            <a:r>
              <a:rPr lang="en-US" altLang="zh-CN" dirty="0">
                <a:latin typeface="Calibri"/>
                <a:cs typeface="Calibri"/>
              </a:rPr>
              <a:t>Assume that the Bayesian network has been trained. The 6 nodes are</a:t>
            </a:r>
            <a:r>
              <a:rPr lang="en-US" altLang="zh-CN" dirty="0" smtClean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01912"/>
              </p:ext>
            </p:extLst>
          </p:nvPr>
        </p:nvGraphicFramePr>
        <p:xfrm>
          <a:off x="304800" y="112395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31015017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72927417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0559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(party)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(hangover)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(brain tumor)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HA</a:t>
                      </a:r>
                      <a:r>
                        <a:rPr lang="en-US" altLang="zh-CN" dirty="0" smtClean="0"/>
                        <a:t> (headache)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SA</a:t>
                      </a:r>
                      <a:r>
                        <a:rPr lang="en-US" altLang="zh-CN" dirty="0" smtClean="0"/>
                        <a:t> (smell</a:t>
                      </a:r>
                      <a:r>
                        <a:rPr lang="en-US" altLang="zh-CN" baseline="0" dirty="0" smtClean="0"/>
                        <a:t> alcohol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PX</a:t>
                      </a:r>
                      <a:r>
                        <a:rPr lang="en-US" altLang="zh-CN" dirty="0" smtClean="0"/>
                        <a:t> (positive x-ray)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9224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88502"/>
            <a:ext cx="3581400" cy="28033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1400" y="1971585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figure, the two nodes of Party and Brain Tumor are the cause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connection that ends with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Their unconditional probabilities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8418"/>
              </p:ext>
            </p:extLst>
          </p:nvPr>
        </p:nvGraphicFramePr>
        <p:xfrm>
          <a:off x="3733800" y="3151595"/>
          <a:ext cx="5029200" cy="120055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5430765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721262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8418737"/>
                    </a:ext>
                  </a:extLst>
                </a:gridCol>
              </a:tblGrid>
              <a:tr h="4001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dirty="0" smtClean="0"/>
                        <a:t>(PT)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</a:t>
                      </a:r>
                      <a:r>
                        <a:rPr lang="en-US" altLang="zh-CN" b="1" dirty="0" smtClean="0"/>
                        <a:t>(BT)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684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17909"/>
                  </a:ext>
                </a:extLst>
              </a:tr>
              <a:tr h="4001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52400" y="5905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other groups of conditional probabilities are as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27521"/>
              </p:ext>
            </p:extLst>
          </p:nvPr>
        </p:nvGraphicFramePr>
        <p:xfrm>
          <a:off x="5162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(HO|PT)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0696"/>
              </p:ext>
            </p:extLst>
          </p:nvPr>
        </p:nvGraphicFramePr>
        <p:xfrm>
          <a:off x="318811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(SA|HO)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/>
                        <a:t>HO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HO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56683"/>
              </p:ext>
            </p:extLst>
          </p:nvPr>
        </p:nvGraphicFramePr>
        <p:xfrm>
          <a:off x="6324600" y="1025010"/>
          <a:ext cx="2743200" cy="10133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04547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7010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71962060"/>
                    </a:ext>
                  </a:extLst>
                </a:gridCol>
              </a:tblGrid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b="1" dirty="0" smtClean="0"/>
                        <a:t>(PX|BT)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="0" dirty="0" smtClean="0"/>
                        <a:t>=False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69780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22127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729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" y="2103478"/>
            <a:ext cx="3581400" cy="2803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1400" y="2235323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probability of HA at known HO and 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2256"/>
              </p:ext>
            </p:extLst>
          </p:nvPr>
        </p:nvGraphicFramePr>
        <p:xfrm>
          <a:off x="3633020" y="2669783"/>
          <a:ext cx="5434780" cy="186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8695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108695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932640"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endParaRPr lang="en-US" altLang="zh-CN" sz="1200" dirty="0" smtClean="0"/>
                    </a:p>
                    <a:p>
                      <a:pPr algn="ctr"/>
                      <a:r>
                        <a:rPr lang="en-US" altLang="zh-CN" sz="1200" b="0" dirty="0" smtClean="0"/>
                        <a:t>P</a:t>
                      </a:r>
                      <a:r>
                        <a:rPr lang="en-US" altLang="zh-CN" sz="1200" dirty="0" smtClean="0"/>
                        <a:t>(HA|HO,BT)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HO </a:t>
                      </a:r>
                      <a:r>
                        <a:rPr lang="en-US" altLang="zh-CN" b="0" dirty="0" smtClean="0"/>
                        <a:t>= False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BT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0" baseline="0" dirty="0" smtClean="0"/>
                        <a:t>= True     </a:t>
                      </a:r>
                      <a:r>
                        <a:rPr lang="en-US" altLang="zh-CN" baseline="0" dirty="0" smtClean="0"/>
                        <a:t>BT </a:t>
                      </a:r>
                      <a:r>
                        <a:rPr lang="en-US" altLang="zh-CN" b="0" baseline="0" dirty="0" smtClean="0"/>
                        <a:t>= False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466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76200" y="590550"/>
            <a:ext cx="81714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Prediction: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Bayesian network can predict the probability of the resulting node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knowing or knowing some conditional nodes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: For a node Point, </a:t>
            </a:r>
            <a:r>
              <a:rPr lang="en-US" altLang="zh-CN" sz="1600" dirty="0" smtClean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(+Point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of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occurrence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of Point,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(-Point</a:t>
            </a:r>
            <a:r>
              <a:rPr lang="en-US" altLang="zh-CN" sz="1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Point </a:t>
            </a:r>
            <a:r>
              <a:rPr lang="en-US" altLang="zh-CN" sz="16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occur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99357"/>
            <a:ext cx="2590800" cy="20279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0800" y="1597803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1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the 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400" dirty="0" smtClean="0">
                <a:latin typeface="Calibri"/>
                <a:cs typeface="Calibri"/>
              </a:rPr>
              <a:t>From </a:t>
            </a:r>
            <a:r>
              <a:rPr lang="en-US" altLang="zh-CN" sz="1400" dirty="0">
                <a:latin typeface="Calibri"/>
                <a:cs typeface="Calibri"/>
              </a:rPr>
              <a:t>the </a:t>
            </a:r>
            <a:r>
              <a:rPr lang="en-US" altLang="zh-CN" sz="1400" dirty="0" smtClean="0">
                <a:latin typeface="Calibri"/>
                <a:cs typeface="Calibri"/>
              </a:rPr>
              <a:t>diagram,</a:t>
            </a:r>
          </a:p>
          <a:p>
            <a:pPr algn="ctr"/>
            <a:r>
              <a:rPr lang="en-US" altLang="zh-CN" sz="1400" dirty="0" smtClean="0">
                <a:latin typeface="Calibri"/>
                <a:cs typeface="Calibri"/>
              </a:rPr>
              <a:t>{HO,BT 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</a:rPr>
              <a:t>HA , {PT}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HO</a:t>
            </a:r>
            <a:endParaRPr lang="en-US" altLang="zh-CN" sz="1400" dirty="0" smtClean="0">
              <a:latin typeface="Calibri"/>
              <a:cs typeface="Calibri"/>
            </a:endParaRPr>
          </a:p>
          <a:p>
            <a:r>
              <a:rPr lang="en-US" altLang="zh-CN" sz="1400" dirty="0" smtClean="0">
                <a:latin typeface="Calibri"/>
                <a:cs typeface="Calibri"/>
              </a:rPr>
              <a:t>Firstly, Find P(HO),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Using 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the full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formula: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4886" y="2320062"/>
            <a:ext cx="5791200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P(+HO)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 HO |+ PT)P(+ PT) + P(+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= 0.7</a:t>
            </a:r>
            <a:r>
              <a:rPr lang="zh-CN" altLang="en-US" sz="1200" dirty="0" smtClean="0">
                <a:latin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0.2 + 0 × 0.8 = 0.14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P(- HO|+ PT)P(+ PT) + P(- HO|- PT)P(- PT)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=0.3 × 0.2 +1.0 × 0.8 = 0.86</a:t>
            </a:r>
            <a:endParaRPr lang="zh-CN" altLang="en-US" sz="1200" i="1" dirty="0"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" y="354634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P(+ HA|+ BT,+ HO)P(+ BT)P(+ HO) 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HA|+ BT,- HO)P(+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	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P(+ HA|- BT,+ HO)P(- BT)P(+ HO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 + P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 HA|- BT,- HO)P(- BT)P(- HO)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=0.99 × 0.001 × 0.14 + × 0.9×0.001×0.86 + 0.7 × 0.999 ×0 .14 + 0.02 × 0.999 × 0.86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=0.1159944</a:t>
            </a:r>
            <a:r>
              <a:rPr lang="zh-CN" alt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≈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0.116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0.884</a:t>
            </a:r>
          </a:p>
        </p:txBody>
      </p:sp>
      <p:sp>
        <p:nvSpPr>
          <p:cNvPr id="14" name="矩形 13"/>
          <p:cNvSpPr/>
          <p:nvPr/>
        </p:nvSpPr>
        <p:spPr>
          <a:xfrm>
            <a:off x="6629400" y="3374497"/>
            <a:ext cx="2469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+mn-ea"/>
              </a:rPr>
              <a:t>In the absence of any node information </a:t>
            </a:r>
            <a:r>
              <a:rPr lang="zh-CN" altLang="en-US" sz="1400" dirty="0" smtClean="0">
                <a:solidFill>
                  <a:srgbClr val="0070C0"/>
                </a:solidFill>
                <a:latin typeface="+mn-ea"/>
              </a:rPr>
              <a:t>(evidence)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8000"/>
                </a:solidFill>
              </a:rPr>
              <a:t>P(+ HA)</a:t>
            </a:r>
            <a:r>
              <a:rPr lang="zh-CN" altLang="en-US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0</a:t>
            </a:r>
            <a:r>
              <a:rPr lang="zh-CN" altLang="en-US" sz="1400" dirty="0"/>
              <a:t>.</a:t>
            </a:r>
            <a:r>
              <a:rPr lang="zh-CN" altLang="en-US" sz="1400" dirty="0" smtClean="0"/>
              <a:t>116</a:t>
            </a:r>
            <a:endParaRPr lang="en-US" altLang="zh-CN" sz="1400" dirty="0" smtClean="0"/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CC0000"/>
                </a:solidFill>
              </a:rPr>
              <a:t>P(- HA) </a:t>
            </a:r>
            <a:r>
              <a:rPr lang="en-US" altLang="zh-CN" sz="1400" dirty="0" smtClean="0"/>
              <a:t>= 0.884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76200" y="3583489"/>
            <a:ext cx="8756904" cy="1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 smtClean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P(+HA)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+ HO, +BT )P (+HO)P (+BT ) + P (+HA| + HO, −BT )P (+HO)P (−BT 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   +P </a:t>
            </a:r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(+HA| − HO, +BT )P (−HO)P (+BT ) + P (+HA| − HO, −BT )P (−HO)P (−BT </a:t>
            </a: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       = 0.99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0.7 ×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0.001 + 0.7 × 0.7 × 0.999 + 0.9</a:t>
            </a:r>
            <a:r>
              <a:rPr lang="en-US" altLang="zh-CN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× 0.3 × 0.001 + 0.02 × 0.3 × 0.999   =  0.496467</a:t>
            </a:r>
          </a:p>
          <a:p>
            <a:pPr>
              <a:spcBef>
                <a:spcPct val="50000"/>
              </a:spcBef>
            </a:pPr>
            <a:r>
              <a:rPr lang="en-US" altLang="zh-CN" sz="1200" i="1" dirty="0" smtClean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P(-HA) </a:t>
            </a:r>
            <a:r>
              <a:rPr lang="en-US" altLang="zh-CN" sz="12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 1 – P(+HA) = 0.503533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2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SA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7536" y="83093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</a:t>
            </a:r>
            <a:endParaRPr lang="en-US" altLang="zh-CN" sz="1400" dirty="0">
              <a:latin typeface="Calibri"/>
              <a:cs typeface="Calibri"/>
            </a:endParaRPr>
          </a:p>
          <a:p>
            <a:pPr algn="ctr"/>
            <a:r>
              <a:rPr lang="en-US" altLang="zh-CN" sz="1400" dirty="0">
                <a:latin typeface="Calibri"/>
                <a:cs typeface="Calibri"/>
              </a:rPr>
              <a:t>{HO 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S</a:t>
            </a:r>
            <a:r>
              <a:rPr lang="en-US" altLang="zh-CN" sz="1400" dirty="0">
                <a:latin typeface="Calibri"/>
                <a:cs typeface="Calibri"/>
              </a:rPr>
              <a:t>A , {PT}</a:t>
            </a:r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</a:t>
            </a:r>
          </a:p>
          <a:p>
            <a:pPr algn="ctr"/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P(+HO|+PT) = 0.7,P(-HO|+PT) = 0.3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Therefore: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81426"/>
            <a:ext cx="3553968" cy="16903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07536" y="2048530"/>
            <a:ext cx="5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P (+SA)  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=  P (+SA| + HO)P (+HO) + P (+SA| − HO)P (−HO)</a:t>
            </a:r>
          </a:p>
          <a:p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                  = </a:t>
            </a:r>
            <a:r>
              <a:rPr lang="en-US" altLang="zh-CN" sz="1400" i="1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0.8 × 0.7 + 0.1 × 0.3 = </a:t>
            </a:r>
            <a:r>
              <a:rPr lang="en-US" altLang="zh-CN" sz="1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0.59</a:t>
            </a:r>
            <a:endParaRPr lang="en-US" altLang="zh-CN" sz="1400" i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" y="257175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3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H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A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PT:</a:t>
            </a:r>
            <a:endParaRPr lang="en-US" altLang="zh-CN"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048" y="2815893"/>
            <a:ext cx="8909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/>
                <a:cs typeface="Calibri"/>
              </a:rPr>
              <a:t>From the </a:t>
            </a:r>
            <a:r>
              <a:rPr lang="en-US" altLang="zh-CN" sz="1400" dirty="0" smtClean="0">
                <a:latin typeface="Calibri"/>
                <a:cs typeface="Calibri"/>
              </a:rPr>
              <a:t>diagram: 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{HO,BT}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H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A 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, {PT}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Wingdings" panose="05000000000000000000" pitchFamily="2" charset="2"/>
              </a:rPr>
              <a:t>HO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From the previous conditional probability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table: P(+HO|+PT) = 0.7,P(-HO|+PT) = 0.3</a:t>
            </a:r>
          </a:p>
          <a:p>
            <a:r>
              <a:rPr lang="en-US" altLang="zh-CN" sz="1400" dirty="0">
                <a:latin typeface="Calibri"/>
                <a:cs typeface="Calibri"/>
                <a:sym typeface="Wingdings" panose="05000000000000000000" pitchFamily="2" charset="2"/>
              </a:rPr>
              <a:t>And BT is the reason node, regardless of other </a:t>
            </a:r>
            <a:r>
              <a:rPr lang="en-US" altLang="zh-CN" sz="1400" dirty="0" smtClean="0">
                <a:latin typeface="Calibri"/>
                <a:cs typeface="Calibri"/>
                <a:sym typeface="Wingdings" panose="05000000000000000000" pitchFamily="2" charset="2"/>
              </a:rPr>
              <a:t>probabilities ; P(+BT) = 0.001, P(-BT) = 0.999. Therefore</a:t>
            </a:r>
          </a:p>
        </p:txBody>
      </p:sp>
      <p:sp>
        <p:nvSpPr>
          <p:cNvPr id="7" name="矩形 6"/>
          <p:cNvSpPr/>
          <p:nvPr/>
        </p:nvSpPr>
        <p:spPr>
          <a:xfrm>
            <a:off x="70104" y="4642460"/>
            <a:ext cx="854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Note the comparison with Example 1</a:t>
            </a:r>
            <a:r>
              <a:rPr lang="zh-CN" altLang="en-US" sz="1200" dirty="0"/>
              <a:t>: In the absence of any node information </a:t>
            </a:r>
            <a:r>
              <a:rPr lang="zh-CN" altLang="en-US" sz="1200" dirty="0" smtClean="0"/>
              <a:t>(evidence</a:t>
            </a:r>
            <a:r>
              <a:rPr lang="zh-CN" altLang="en-US" sz="1200" dirty="0"/>
              <a:t>), the probability of a 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116 </a:t>
            </a:r>
            <a:r>
              <a:rPr lang="zh-CN" altLang="en-US" sz="1200" dirty="0"/>
              <a:t>and the probability of a non-headache is </a:t>
            </a:r>
            <a:r>
              <a:rPr lang="zh-CN" altLang="en-US" sz="1200" dirty="0" smtClean="0"/>
              <a:t>0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884</a:t>
            </a:r>
            <a:r>
              <a:rPr lang="zh-CN" alt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1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/>
      <p:bldP spid="9" grpId="0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Outline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4820" y="514350"/>
            <a:ext cx="5478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Calibri"/>
              <a:cs typeface="Calibri"/>
            </a:endParaRP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Introduction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Searching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Uninformed Search (2 units)</a:t>
            </a:r>
          </a:p>
          <a:p>
            <a:pPr marL="742942" lvl="1" indent="-400050"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Informed Search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Constraint Satisfaction Problem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Learning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Machine Learning Introduction (2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Supervised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Unsupervised Learning (2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Reasoning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Markov Decision Process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Reinforcement Learning (4 units)</a:t>
            </a:r>
          </a:p>
          <a:p>
            <a:pPr marL="742942" lvl="1" indent="-400050">
              <a:buFont typeface="+mj-lt"/>
              <a:buAutoNum type="arabicPeriod"/>
            </a:pPr>
            <a:r>
              <a:rPr lang="en-US" altLang="zh-CN" b="1" dirty="0" smtClean="0">
                <a:latin typeface="Calibri"/>
                <a:cs typeface="Calibri"/>
              </a:rPr>
              <a:t>Bayesian Network (4 units)</a:t>
            </a:r>
          </a:p>
          <a:p>
            <a:pPr marL="400050" indent="-400050">
              <a:buAutoNum type="romanUcPeriod"/>
            </a:pPr>
            <a:r>
              <a:rPr lang="en-US" altLang="zh-CN" b="1" dirty="0" smtClean="0">
                <a:latin typeface="Calibri"/>
                <a:cs typeface="Calibri"/>
              </a:rPr>
              <a:t>Discussion (2 units)</a:t>
            </a:r>
            <a:endParaRPr lang="zh-CN" altLang="en-US" b="1" dirty="0" err="1" smtClean="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3600" y="819150"/>
            <a:ext cx="32004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32 Lecturing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Calibri"/>
                <a:cs typeface="Calibri"/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  <a:latin typeface="Calibri"/>
                <a:cs typeface="Calibri"/>
              </a:rPr>
              <a:t>Credits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3600" y="2193387"/>
            <a:ext cx="3200400" cy="2557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latin typeface="Calibri"/>
              </a:rPr>
              <a:t>Grading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10 Class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Python Programming  Projects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20 Class Presentation and Panel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0070C0"/>
                </a:solidFill>
                <a:latin typeface="Calibri"/>
              </a:rPr>
              <a:t>40 Final Project with Report on Selected Topics</a:t>
            </a:r>
          </a:p>
        </p:txBody>
      </p:sp>
    </p:spTree>
    <p:extLst>
      <p:ext uri="{BB962C8B-B14F-4D97-AF65-F5344CB8AC3E}">
        <p14:creationId xmlns:p14="http://schemas.microsoft.com/office/powerpoint/2010/main" val="14373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prediction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cause 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predicted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000" y="1963162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parent 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parent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4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矩形 3"/>
          <p:cNvSpPr/>
          <p:nvPr/>
        </p:nvSpPr>
        <p:spPr>
          <a:xfrm>
            <a:off x="76200" y="590550"/>
            <a:ext cx="6988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Net diagnosis: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occurrence of a conditional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node which</a:t>
            </a:r>
          </a:p>
          <a:p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inferred based on whether the resulting node occurs or not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9356" y="1085617"/>
            <a:ext cx="606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4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 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PX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" y="1251525"/>
            <a:ext cx="2971800" cy="232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𝑃𝑋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0.98×0.001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0.011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=0.089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equation:</a:t>
                </a: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𝑃𝑋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=0.980×0.001+0.010×0.999≈0.011</m:t>
                    </m:r>
                  </m:oMath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56" y="1517657"/>
                <a:ext cx="5562600" cy="2730876"/>
              </a:xfrm>
              <a:prstGeom prst="rect">
                <a:avLst/>
              </a:prstGeom>
              <a:blipFill>
                <a:blip r:embed="rId4"/>
                <a:stretch>
                  <a:fillRect l="-658" t="-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38200" y="4248533"/>
            <a:ext cx="78486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+mn-ea"/>
              </a:rPr>
              <a:t>This result shows that when the X-ray examination is positive, the probability of having a brain tumor is 0.089, and the probability of not having a brain tumor is 0.911.</a:t>
            </a:r>
            <a:endParaRPr lang="zh-CN" altLang="en-US" sz="1400" dirty="0" err="1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0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51435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Example 5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Calculate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the Conditional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probability of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BT </a:t>
            </a:r>
            <a:r>
              <a:rPr lang="en-US" altLang="zh-CN" sz="1600" dirty="0">
                <a:solidFill>
                  <a:srgbClr val="0070C0"/>
                </a:solidFill>
                <a:latin typeface="Calibri"/>
                <a:cs typeface="Calibri"/>
              </a:rPr>
              <a:t>at known </a:t>
            </a:r>
            <a:r>
              <a:rPr lang="en-US" altLang="zh-CN" sz="1600" dirty="0" smtClean="0">
                <a:solidFill>
                  <a:srgbClr val="0070C0"/>
                </a:solidFill>
                <a:latin typeface="Calibri"/>
                <a:cs typeface="Calibri"/>
              </a:rPr>
              <a:t>HA</a:t>
            </a:r>
            <a:r>
              <a:rPr lang="zh-CN" altLang="en-US" sz="1600" dirty="0" smtClean="0">
                <a:solidFill>
                  <a:srgbClr val="0070C0"/>
                </a:solidFill>
                <a:latin typeface="Calibri"/>
                <a:cs typeface="Calibri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the conditional probability 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𝐻𝐴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𝐵𝑇</m:t>
                              </m:r>
                            </m:e>
                          </m:d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:r>
                  <a:rPr lang="en-US" altLang="zh-CN" sz="1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altLang="zh-CN" sz="1200" b="0" dirty="0" smtClean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xample 1</a:t>
                </a:r>
                <a:r>
                  <a:rPr lang="en-US" altLang="zh-CN" sz="12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=0.14,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=0.116,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=0.884</m:t>
                    </m:r>
                  </m:oMath>
                </a14:m>
                <a:endParaRPr lang="en-US" altLang="zh-CN" sz="1200" b="0" dirty="0" smtClean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48" y="852904"/>
                <a:ext cx="6016752" cy="1222129"/>
              </a:xfrm>
              <a:prstGeom prst="rect">
                <a:avLst/>
              </a:prstGeom>
              <a:blipFill>
                <a:blip r:embed="rId3"/>
                <a:stretch>
                  <a:fillRect l="-101" t="-500" b="-3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" y="891004"/>
            <a:ext cx="2971800" cy="134219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42302"/>
              </p:ext>
            </p:extLst>
          </p:nvPr>
        </p:nvGraphicFramePr>
        <p:xfrm>
          <a:off x="79248" y="2323477"/>
          <a:ext cx="3224980" cy="9120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44996">
                  <a:extLst>
                    <a:ext uri="{9D8B030D-6E8A-4147-A177-3AD203B41FA5}">
                      <a16:colId xmlns:a16="http://schemas.microsoft.com/office/drawing/2014/main" val="2582365997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1576025649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4224799460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839496265"/>
                    </a:ext>
                  </a:extLst>
                </a:gridCol>
                <a:gridCol w="644996">
                  <a:extLst>
                    <a:ext uri="{9D8B030D-6E8A-4147-A177-3AD203B41FA5}">
                      <a16:colId xmlns:a16="http://schemas.microsoft.com/office/drawing/2014/main" val="2280769922"/>
                    </a:ext>
                  </a:extLst>
                </a:gridCol>
              </a:tblGrid>
              <a:tr h="485293">
                <a:tc>
                  <a:txBody>
                    <a:bodyPr/>
                    <a:lstStyle/>
                    <a:p>
                      <a:pPr algn="ctr"/>
                      <a:endParaRPr lang="en-US" altLang="zh-CN" sz="700" dirty="0" smtClean="0"/>
                    </a:p>
                    <a:p>
                      <a:pPr algn="ctr"/>
                      <a:r>
                        <a:rPr lang="en-US" altLang="zh-CN" sz="600" b="0" dirty="0" smtClean="0"/>
                        <a:t>P</a:t>
                      </a:r>
                      <a:r>
                        <a:rPr lang="en-US" altLang="zh-CN" sz="600" dirty="0" smtClean="0"/>
                        <a:t>(HA|HO,BT)</a:t>
                      </a:r>
                      <a:endParaRPr lang="zh-CN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</a:t>
                      </a:r>
                    </a:p>
                    <a:p>
                      <a:pPr algn="ctr"/>
                      <a:endParaRPr lang="en-US" altLang="zh-CN" sz="800" baseline="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HO </a:t>
                      </a:r>
                      <a:r>
                        <a:rPr lang="en-US" altLang="zh-CN" sz="800" b="0" dirty="0" smtClean="0"/>
                        <a:t>= False</a:t>
                      </a:r>
                    </a:p>
                    <a:p>
                      <a:pPr algn="ctr"/>
                      <a:endParaRPr lang="en-US" altLang="zh-CN" sz="800" dirty="0" smtClean="0"/>
                    </a:p>
                    <a:p>
                      <a:pPr algn="ctr"/>
                      <a:r>
                        <a:rPr lang="en-US" altLang="zh-CN" sz="800" dirty="0" smtClean="0"/>
                        <a:t>BT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="0" baseline="0" dirty="0" smtClean="0"/>
                        <a:t>= True     </a:t>
                      </a:r>
                      <a:r>
                        <a:rPr lang="en-US" altLang="zh-CN" sz="800" baseline="0" dirty="0" smtClean="0"/>
                        <a:t>BT </a:t>
                      </a:r>
                      <a:r>
                        <a:rPr lang="en-US" altLang="zh-CN" sz="800" b="0" baseline="0" dirty="0" smtClean="0"/>
                        <a:t>= False 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20311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True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2188"/>
                  </a:ext>
                </a:extLst>
              </a:tr>
              <a:tr h="186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False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0.01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0.98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87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using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full probability 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formula:</a:t>
                </a:r>
              </a:p>
              <a:p>
                <a:endPara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𝐻𝐴</m:t>
                          </m:r>
                        </m: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𝐵𝑇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𝐻𝑂</m:t>
                          </m:r>
                        </m:e>
                      </m:d>
                    </m:oMath>
                  </m:oMathPara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𝐻𝐴</m:t>
                        </m:r>
                      </m: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𝐻𝑂</m:t>
                        </m:r>
                      </m:e>
                    </m:d>
                  </m:oMath>
                </a14:m>
                <a:endParaRPr lang="en-US" altLang="zh-CN" sz="12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=0.99×0.14+0.9×0.86=0.9126</m:t>
                    </m:r>
                  </m:oMath>
                </a14:m>
                <a:endPara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38" y="2075033"/>
                <a:ext cx="5611172" cy="1323439"/>
              </a:xfrm>
              <a:prstGeom prst="rect">
                <a:avLst/>
              </a:prstGeom>
              <a:blipFill>
                <a:blip r:embed="rId5"/>
                <a:stretch>
                  <a:fillRect l="-326" t="-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9248" y="3347059"/>
            <a:ext cx="9064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above calculation gives the probability of a headache in the case of known brain tumors to be 0:913. This conditional probability is an edge distribution, which is obtained by removing a conditional HO from the joint conditional probability distribution (H0, BT→HA).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/>
                    <a:cs typeface="Calibri"/>
                  </a:rPr>
                  <a:t>Finally: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|+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0.9126×0.001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0.116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≈0.007867</m:t>
                      </m:r>
                    </m:oMath>
                  </m:oMathPara>
                </a14:m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" y="4012626"/>
                <a:ext cx="8752234" cy="931986"/>
              </a:xfrm>
              <a:prstGeom prst="rect">
                <a:avLst/>
              </a:prstGeom>
              <a:blipFill>
                <a:blip r:embed="rId6"/>
                <a:stretch>
                  <a:fillRect l="-41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Course Textbook</a:t>
            </a:r>
            <a:endParaRPr lang="zh-CN" altLang="en-US" sz="3600" b="1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" y="522732"/>
            <a:ext cx="9040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Bayesian network diagnosis algorithm steps</a:t>
            </a:r>
            <a:r>
              <a:rPr lang="en-US" altLang="zh-CN" b="1" dirty="0" smtClean="0">
                <a:solidFill>
                  <a:srgbClr val="0070C0"/>
                </a:solidFill>
                <a:latin typeface="Calibri"/>
                <a:cs typeface="Calibri"/>
              </a:rPr>
              <a:t>:</a:t>
            </a:r>
          </a:p>
          <a:p>
            <a:r>
              <a:rPr lang="en-US" altLang="zh-CN" sz="1600" b="1" dirty="0" smtClean="0">
                <a:latin typeface="Calibri"/>
                <a:cs typeface="Calibri"/>
              </a:rPr>
              <a:t>Input</a:t>
            </a:r>
            <a:r>
              <a:rPr lang="zh-CN" altLang="en-US" sz="1600" dirty="0" smtClean="0">
                <a:latin typeface="Calibri"/>
                <a:cs typeface="Calibri"/>
              </a:rPr>
              <a:t>：</a:t>
            </a:r>
            <a:r>
              <a:rPr lang="en-US" altLang="zh-CN" sz="1600" dirty="0" smtClean="0">
                <a:latin typeface="Calibri"/>
                <a:cs typeface="Calibri"/>
              </a:rPr>
              <a:t>A given</a:t>
            </a:r>
            <a:r>
              <a:rPr lang="en-US" altLang="zh-CN" sz="1600" dirty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(including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 smtClean="0">
                <a:latin typeface="Calibri"/>
                <a:cs typeface="Calibri"/>
              </a:rPr>
              <a:t> nodes and conditional/joint conditional probability between </a:t>
            </a:r>
            <a:r>
              <a:rPr lang="en-US" altLang="zh-CN" sz="1600" dirty="0">
                <a:latin typeface="Calibri"/>
                <a:cs typeface="Calibri"/>
              </a:rPr>
              <a:t>nodes), </a:t>
            </a:r>
            <a:r>
              <a:rPr lang="en-US" altLang="zh-CN" sz="1600" dirty="0" smtClean="0">
                <a:latin typeface="Calibri"/>
                <a:cs typeface="Calibri"/>
              </a:rPr>
              <a:t>given </a:t>
            </a:r>
            <a:r>
              <a:rPr lang="en-US" altLang="zh-CN" sz="1600" dirty="0">
                <a:latin typeface="Calibri"/>
                <a:cs typeface="Calibri"/>
              </a:rPr>
              <a:t>a fact vector </a:t>
            </a:r>
            <a:r>
              <a:rPr lang="en-US" altLang="zh-CN" sz="16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lang="en-US" altLang="zh-CN" sz="1600" dirty="0">
                <a:latin typeface="Calibri"/>
                <a:cs typeface="Calibri"/>
              </a:rPr>
              <a:t> (or an evidence vector) for the occurrence or absence of a </a:t>
            </a:r>
            <a:r>
              <a:rPr lang="en-US" altLang="zh-CN" sz="1600" dirty="0" smtClean="0">
                <a:latin typeface="Calibri"/>
                <a:cs typeface="Calibri"/>
              </a:rPr>
              <a:t>result </a:t>
            </a:r>
            <a:r>
              <a:rPr lang="en-US" altLang="zh-CN" sz="1600" dirty="0">
                <a:latin typeface="Calibri"/>
                <a:cs typeface="Calibri"/>
              </a:rPr>
              <a:t>node, given a certain node </a:t>
            </a:r>
            <a:r>
              <a:rPr lang="en-US" altLang="zh-CN" sz="16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dirty="0">
                <a:latin typeface="Calibri"/>
                <a:cs typeface="Calibri"/>
              </a:rPr>
              <a:t> to be diagnosed..</a:t>
            </a:r>
            <a:endParaRPr lang="en-US" altLang="zh-CN" sz="1600" dirty="0" smtClean="0">
              <a:latin typeface="Calibri"/>
              <a:cs typeface="Calibri"/>
            </a:endParaRPr>
          </a:p>
          <a:p>
            <a:r>
              <a:rPr lang="en-US" altLang="zh-CN" sz="1600" b="1" dirty="0" smtClean="0">
                <a:latin typeface="Calibri"/>
                <a:cs typeface="Calibri"/>
              </a:rPr>
              <a:t>Output</a:t>
            </a:r>
            <a:r>
              <a:rPr lang="zh-CN" altLang="en-US" sz="1600" b="1" dirty="0" smtClean="0">
                <a:latin typeface="Calibri"/>
                <a:cs typeface="Calibri"/>
              </a:rPr>
              <a:t>：</a:t>
            </a:r>
            <a:r>
              <a:rPr lang="en-US" altLang="zh-CN" sz="1600" dirty="0">
                <a:latin typeface="Calibri"/>
                <a:cs typeface="Calibri"/>
              </a:rPr>
              <a:t>The probability of occurrence of node </a:t>
            </a:r>
            <a:r>
              <a:rPr lang="en-US" altLang="zh-CN" sz="1600" b="1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v</a:t>
            </a:r>
            <a:r>
              <a:rPr lang="en-US" altLang="zh-CN" sz="16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.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" y="1885331"/>
            <a:ext cx="8763000" cy="3140359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1000" y="205698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latin typeface="Calibri"/>
                <a:cs typeface="Calibri"/>
              </a:rPr>
              <a:t>Enter </a:t>
            </a:r>
            <a:r>
              <a:rPr lang="en-US" altLang="zh-CN" sz="1600" dirty="0">
                <a:latin typeface="Calibri"/>
                <a:cs typeface="Calibri"/>
              </a:rPr>
              <a:t>the evidence vector into </a:t>
            </a:r>
            <a:r>
              <a:rPr lang="en-US" altLang="zh-CN" sz="1600" dirty="0" smtClean="0">
                <a:latin typeface="Calibri"/>
                <a:cs typeface="Calibri"/>
              </a:rPr>
              <a:t>Bayesian-Net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For each unprocessed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in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lang="en-US" altLang="zh-CN" sz="1600" dirty="0">
                <a:latin typeface="Calibri"/>
                <a:cs typeface="Calibri"/>
              </a:rPr>
              <a:t>, if it has the fact (evidence) that occurred, it is marked as having been processed; otherwise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If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one of its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lang="en-US" altLang="zh-CN" sz="1600" dirty="0">
                <a:latin typeface="Calibri"/>
                <a:cs typeface="Calibri"/>
              </a:rPr>
              <a:t> has not been processed, this node is not processed; otherwise, continue with the following steps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Calculate the probability </a:t>
            </a:r>
            <a:r>
              <a:rPr lang="en-US" altLang="zh-CN" sz="1600" dirty="0" smtClean="0">
                <a:latin typeface="Calibri"/>
                <a:cs typeface="Calibri"/>
              </a:rPr>
              <a:t>distribution </a:t>
            </a:r>
            <a:r>
              <a:rPr lang="en-US" altLang="zh-CN" sz="1600" dirty="0">
                <a:latin typeface="Calibri"/>
                <a:cs typeface="Calibri"/>
              </a:rPr>
              <a:t>of node</a:t>
            </a:r>
            <a:r>
              <a:rPr lang="en-US" altLang="zh-CN" sz="16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based on the probabilities of </a:t>
            </a:r>
            <a:r>
              <a:rPr lang="en-US" altLang="zh-CN" sz="16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lang="en-US" altLang="zh-CN" sz="1600" dirty="0" smtClean="0">
                <a:solidFill>
                  <a:srgbClr val="FF0000"/>
                </a:solidFill>
                <a:latin typeface="Calibri"/>
                <a:cs typeface="Calibri"/>
              </a:rPr>
              <a:t>child nodes </a:t>
            </a:r>
            <a:r>
              <a:rPr lang="en-US" altLang="zh-CN" sz="1600" dirty="0">
                <a:latin typeface="Calibri"/>
                <a:cs typeface="Calibri"/>
              </a:rPr>
              <a:t>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and the conditional or joint conditional probabilities, and mark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as processed</a:t>
            </a:r>
            <a:r>
              <a:rPr lang="en-US" altLang="zh-CN" sz="1600" dirty="0" smtClean="0">
                <a:latin typeface="Calibri"/>
                <a:cs typeface="Calibri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Calibri"/>
                <a:cs typeface="Calibri"/>
              </a:rPr>
              <a:t>Repeat steps (2) to (4) for a total of 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lang="en-US" altLang="zh-CN" sz="1600" b="1" i="1" dirty="0" smtClean="0">
                <a:latin typeface="Calibri"/>
                <a:cs typeface="Calibri"/>
              </a:rPr>
              <a:t> </a:t>
            </a:r>
            <a:r>
              <a:rPr lang="en-US" altLang="zh-CN" sz="1600" dirty="0" smtClean="0">
                <a:latin typeface="Calibri"/>
                <a:cs typeface="Calibri"/>
              </a:rPr>
              <a:t>times</a:t>
            </a:r>
            <a:r>
              <a:rPr lang="en-US" altLang="zh-CN" sz="1600" dirty="0">
                <a:latin typeface="Calibri"/>
                <a:cs typeface="Calibri"/>
              </a:rPr>
              <a:t>. At this point, the probability distribution of node </a:t>
            </a:r>
            <a:r>
              <a:rPr lang="en-US" altLang="zh-CN" sz="1600" b="1" i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lang="en-US" altLang="zh-CN" sz="1600" dirty="0">
                <a:latin typeface="Calibri"/>
                <a:cs typeface="Calibri"/>
              </a:rPr>
              <a:t> is the probability of its occurrence/non-occurrence. The algorithm ends. It should be noted that the effect of step (5) is to make each node have the opportunity to calculate the probability distribution.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00150"/>
            <a:ext cx="9144000" cy="2049011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Chapter 1: Introduction</a:t>
            </a:r>
            <a:endParaRPr lang="en-US" sz="36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" y="5418"/>
            <a:ext cx="1456660" cy="957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37539"/>
            <a:ext cx="1828800" cy="5082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72" y="4493734"/>
            <a:ext cx="6172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International Business Class </a:t>
            </a:r>
            <a:br>
              <a:rPr lang="en-US" altLang="zh-CN" dirty="0"/>
            </a:br>
            <a:r>
              <a:rPr lang="en-US" altLang="zh-CN" dirty="0"/>
              <a:t>in School of Electronic Information and Communications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Brief introduction</a:t>
            </a:r>
            <a:endParaRPr lang="zh-CN" altLang="en-US" sz="3600" b="1" kern="0" dirty="0" err="1"/>
          </a:p>
        </p:txBody>
      </p:sp>
      <p:sp>
        <p:nvSpPr>
          <p:cNvPr id="10" name="矩形 9"/>
          <p:cNvSpPr/>
          <p:nvPr/>
        </p:nvSpPr>
        <p:spPr>
          <a:xfrm>
            <a:off x="159327" y="678689"/>
            <a:ext cx="8956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simple, graphical notation for conditional independence assertions and hence for compact specification of full joint distributions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4300" y="2253555"/>
                <a:ext cx="89535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nodes, one per variable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directed, acyclic graph (link ≈ "directly influences")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conditional distribution for each node given its parents: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𝐏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𝑃𝑎𝑟𝑒𝑛𝑡𝑠</m:t>
                      </m:r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altLang="zh-CN" i="1" dirty="0">
                  <a:solidFill>
                    <a:srgbClr val="FF7C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2253555"/>
                <a:ext cx="8953500" cy="1754326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0391" y="18097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alibri"/>
                <a:cs typeface="Calibri"/>
              </a:rPr>
              <a:t>Syntax:</a:t>
            </a:r>
            <a:endParaRPr lang="zh-CN" altLang="en-US" b="1" dirty="0" err="1" smtClean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086820"/>
            <a:ext cx="9133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 the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simplest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case, conditional distribution represented as a </a:t>
            </a:r>
            <a:r>
              <a:rPr lang="en-US" altLang="zh-CN" dirty="0" smtClean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conditional probability table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(CPT) giving the distribution over </a:t>
            </a:r>
            <a:r>
              <a:rPr lang="en-US" altLang="zh-CN" i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X</a:t>
            </a:r>
            <a:r>
              <a:rPr lang="en-US" altLang="zh-CN" i="1" baseline="-25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for each combination of parent 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values.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Example</a:t>
            </a:r>
            <a:endParaRPr lang="zh-CN" altLang="en-US" sz="3600" b="1" kern="0" dirty="0"/>
          </a:p>
        </p:txBody>
      </p:sp>
      <p:sp>
        <p:nvSpPr>
          <p:cNvPr id="5" name="矩形 4"/>
          <p:cNvSpPr/>
          <p:nvPr/>
        </p:nvSpPr>
        <p:spPr>
          <a:xfrm>
            <a:off x="152400" y="54352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 description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:A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middle school student returned home, his parents suspected that she had attended the party and had a drink. The next day the student felt a headache. Her parents took her to the hospital for an X-ray examination of the head. </a:t>
            </a:r>
          </a:p>
        </p:txBody>
      </p:sp>
      <p:sp>
        <p:nvSpPr>
          <p:cNvPr id="7" name="矩形 6"/>
          <p:cNvSpPr/>
          <p:nvPr/>
        </p:nvSpPr>
        <p:spPr>
          <a:xfrm>
            <a:off x="3429000" y="2033141"/>
            <a:ext cx="419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topology reflects "causal" knowledge</a:t>
            </a:r>
            <a:r>
              <a:rPr lang="en-US" altLang="zh-CN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zh-CN" sz="16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SA,HA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cause 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HA,PX</a:t>
            </a:r>
            <a:endParaRPr lang="en-US" altLang="zh-C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1374517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altLang="zh-CN" sz="16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Party(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Hangover(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Brain tumor(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BT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Headache(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Smell alcohol(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Positive x-ray(</a:t>
            </a:r>
            <a:r>
              <a:rPr lang="en-US" altLang="zh-C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altLang="zh-C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" y="1504950"/>
            <a:ext cx="3124200" cy="24454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29000" y="333375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Calibri"/>
                <a:cs typeface="Calibri"/>
              </a:rPr>
              <a:t>Cause reasoning </a:t>
            </a:r>
            <a:r>
              <a:rPr lang="en-US" altLang="zh-CN" b="1" i="1" dirty="0" smtClean="0">
                <a:latin typeface="Calibri"/>
                <a:cs typeface="Calibri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PT </a:t>
            </a:r>
            <a:r>
              <a:rPr lang="en-US" altLang="zh-CN" dirty="0">
                <a:latin typeface="Calibri"/>
                <a:cs typeface="Calibri"/>
              </a:rPr>
              <a:t>is true, </a:t>
            </a:r>
            <a:r>
              <a:rPr lang="en-US" altLang="zh-CN" dirty="0" smtClean="0">
                <a:latin typeface="Calibri"/>
                <a:cs typeface="Calibri"/>
              </a:rPr>
              <a:t>what </a:t>
            </a:r>
            <a:r>
              <a:rPr lang="en-US" altLang="zh-CN" dirty="0">
                <a:latin typeface="Calibri"/>
                <a:cs typeface="Calibri"/>
              </a:rPr>
              <a:t>is the probability of SA</a:t>
            </a:r>
            <a:r>
              <a:rPr lang="en-US" altLang="zh-CN" dirty="0" smtClean="0">
                <a:latin typeface="Calibri"/>
                <a:cs typeface="Calibri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HA is true, what is the probability of BT?</a:t>
            </a:r>
          </a:p>
          <a:p>
            <a:r>
              <a:rPr lang="en-US" altLang="zh-CN" b="1" i="1" dirty="0">
                <a:latin typeface="Calibri"/>
                <a:cs typeface="Calibri"/>
              </a:rPr>
              <a:t>Inferred reason from </a:t>
            </a:r>
            <a:r>
              <a:rPr lang="en-US" altLang="zh-CN" b="1" i="1" dirty="0" smtClean="0">
                <a:latin typeface="Calibri"/>
                <a:cs typeface="Calibri"/>
              </a:rPr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SA is true, what is the probability of PT?</a:t>
            </a:r>
            <a:endParaRPr lang="zh-CN" altLang="en-US" dirty="0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4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1336" y="1861898"/>
                <a:ext cx="9125712" cy="1774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Bayesian network structure effectively expresses conditional independence between attributes. Given a set of parent nodes, Bayesian network assumes that each attribute is independent of its non-descendant attributes, so the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joint probability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defined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6" y="1861898"/>
                <a:ext cx="9125712" cy="1774525"/>
              </a:xfrm>
              <a:prstGeom prst="rect">
                <a:avLst/>
              </a:prstGeom>
              <a:blipFill>
                <a:blip r:embed="rId3"/>
                <a:stretch>
                  <a:fillRect l="-334" t="-1027" r="-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514350"/>
                <a:ext cx="9144000" cy="1347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Convention</a:t>
                </a:r>
                <a:r>
                  <a:rPr lang="en-US" altLang="zh-CN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Bayesian-Net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altLang="zh-CN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consist of structure </a:t>
                </a:r>
                <a:r>
                  <a:rPr lang="en-US" altLang="zh-CN" sz="1600" i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parameter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𝛩</m:t>
                    </m:r>
                  </m:oMath>
                </a14:m>
                <a:r>
                  <a:rPr lang="en-US" altLang="zh-CN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Directed Acyclic Graph(DAG), Each node corresponds to an attribute.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attributes have direct dependencies, they are connected by one edge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 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𝛩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quantitatively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describes this dependency. Assuming that the parent node set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𝛩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contains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condition dependency table for each </a:t>
                </a:r>
                <a:r>
                  <a:rPr lang="en-US" altLang="zh-CN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600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4350"/>
                <a:ext cx="9144000" cy="1347548"/>
              </a:xfrm>
              <a:prstGeom prst="rect">
                <a:avLst/>
              </a:prstGeom>
              <a:blipFill>
                <a:blip r:embed="rId4"/>
                <a:stretch>
                  <a:fillRect l="-333" t="-1357" b="-3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916168" y="3821089"/>
            <a:ext cx="3188208" cy="914400"/>
            <a:chOff x="1054608" y="3790950"/>
            <a:chExt cx="3188208" cy="914400"/>
          </a:xfrm>
        </p:grpSpPr>
        <p:sp>
          <p:nvSpPr>
            <p:cNvPr id="5" name="椭圆 4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54608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X3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91612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X2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57016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5" idx="3"/>
              <a:endCxn id="7" idx="0"/>
            </p:cNvCxnSpPr>
            <p:nvPr/>
          </p:nvCxnSpPr>
          <p:spPr>
            <a:xfrm flipH="1">
              <a:off x="1397508" y="4051113"/>
              <a:ext cx="443333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5"/>
              <a:endCxn id="9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9" idx="0"/>
            </p:cNvCxnSpPr>
            <p:nvPr/>
          </p:nvCxnSpPr>
          <p:spPr>
            <a:xfrm flipH="1">
              <a:off x="2648712" y="4051113"/>
              <a:ext cx="443333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5"/>
              <a:endCxn id="10" idx="0"/>
            </p:cNvCxnSpPr>
            <p:nvPr/>
          </p:nvCxnSpPr>
          <p:spPr>
            <a:xfrm>
              <a:off x="3576979" y="4051113"/>
              <a:ext cx="322937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7686" y="3580153"/>
                <a:ext cx="58157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/>
                    <a:cs typeface="Calibri"/>
                  </a:rPr>
                  <a:t>So  the joint probability of the left diagram is define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5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altLang="zh-CN" sz="1600" dirty="0" smtClean="0">
                  <a:latin typeface="Calibri"/>
                  <a:cs typeface="Calibri"/>
                </a:endParaRPr>
              </a:p>
              <a:p>
                <a:r>
                  <a:rPr lang="en-US" altLang="zh-CN" sz="1600" dirty="0">
                    <a:latin typeface="Calibri"/>
                    <a:cs typeface="Calibri"/>
                  </a:rPr>
                  <a:t>In the </a:t>
                </a:r>
                <a:r>
                  <a:rPr lang="en-US" altLang="zh-CN" sz="1600" dirty="0" smtClean="0">
                    <a:latin typeface="Calibri"/>
                    <a:cs typeface="Calibri"/>
                  </a:rPr>
                  <a:t>diagram </a:t>
                </a:r>
                <a:r>
                  <a:rPr lang="en-US" altLang="zh-CN" sz="1600" dirty="0">
                    <a:latin typeface="Calibri"/>
                    <a:cs typeface="Calibri"/>
                  </a:rPr>
                  <a:t>on the right, x3 and x4 are independent when x1 is given. x4 and x5 are independent when x2 is given. They are denoted as </a:t>
                </a:r>
                <a:r>
                  <a:rPr lang="en-US" altLang="zh-CN" sz="1600" dirty="0" smtClean="0">
                    <a:latin typeface="Calibri"/>
                    <a:cs typeface="Calibri"/>
                  </a:rPr>
                  <a:t>X3⊥X4|X1 </a:t>
                </a:r>
                <a:r>
                  <a:rPr lang="en-US" altLang="zh-CN" sz="1600" dirty="0">
                    <a:latin typeface="Calibri"/>
                    <a:cs typeface="Calibri"/>
                  </a:rPr>
                  <a:t>and </a:t>
                </a:r>
                <a:r>
                  <a:rPr lang="en-US" altLang="zh-CN" sz="1600" dirty="0" smtClean="0">
                    <a:latin typeface="Calibri"/>
                    <a:cs typeface="Calibri"/>
                  </a:rPr>
                  <a:t>X4⊥X5|X2</a:t>
                </a:r>
                <a:r>
                  <a:rPr lang="en-US" altLang="zh-CN" sz="1600" dirty="0">
                    <a:latin typeface="Calibri"/>
                    <a:cs typeface="Calibri"/>
                  </a:rPr>
                  <a:t>, respectively.</a:t>
                </a:r>
                <a:endParaRPr lang="zh-CN" altLang="en-US" sz="1600" dirty="0" err="1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" y="3580153"/>
                <a:ext cx="5815735" cy="1323439"/>
              </a:xfrm>
              <a:prstGeom prst="rect">
                <a:avLst/>
              </a:prstGeom>
              <a:blipFill>
                <a:blip r:embed="rId5"/>
                <a:stretch>
                  <a:fillRect l="-524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0" y="59055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Typical Relationships among Variables in Bayesian Networks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2400" y="1352550"/>
            <a:ext cx="1937004" cy="914400"/>
            <a:chOff x="1054608" y="3790950"/>
            <a:chExt cx="1937004" cy="914400"/>
          </a:xfrm>
        </p:grpSpPr>
        <p:sp>
          <p:nvSpPr>
            <p:cNvPr id="5" name="椭圆 4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4608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X3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397508" y="4051113"/>
              <a:ext cx="443333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8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2895600" y="1352550"/>
            <a:ext cx="1937004" cy="914400"/>
            <a:chOff x="1740408" y="3790950"/>
            <a:chExt cx="1937004" cy="914400"/>
          </a:xfrm>
        </p:grpSpPr>
        <p:sp>
          <p:nvSpPr>
            <p:cNvPr id="24" name="椭圆 23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X1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991612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X2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X4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5"/>
              <a:endCxn id="27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3"/>
              <a:endCxn id="27" idx="0"/>
            </p:cNvCxnSpPr>
            <p:nvPr/>
          </p:nvCxnSpPr>
          <p:spPr>
            <a:xfrm flipH="1">
              <a:off x="2648712" y="4051113"/>
              <a:ext cx="443333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881267" y="1352550"/>
            <a:ext cx="1937004" cy="914400"/>
            <a:chOff x="1054608" y="3790950"/>
            <a:chExt cx="1937004" cy="914400"/>
          </a:xfrm>
        </p:grpSpPr>
        <p:sp>
          <p:nvSpPr>
            <p:cNvPr id="34" name="椭圆 33"/>
            <p:cNvSpPr/>
            <p:nvPr/>
          </p:nvSpPr>
          <p:spPr>
            <a:xfrm>
              <a:off x="1740408" y="37909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X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54608" y="4372356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Z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05812" y="4400550"/>
              <a:ext cx="685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</a:rPr>
                <a:t>Y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34" idx="3"/>
              <a:endCxn id="35" idx="0"/>
            </p:cNvCxnSpPr>
            <p:nvPr/>
          </p:nvCxnSpPr>
          <p:spPr>
            <a:xfrm flipH="1">
              <a:off x="1397508" y="4051113"/>
              <a:ext cx="443333" cy="32124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5"/>
              <a:endCxn id="37" idx="0"/>
            </p:cNvCxnSpPr>
            <p:nvPr/>
          </p:nvCxnSpPr>
          <p:spPr>
            <a:xfrm>
              <a:off x="2325775" y="4051113"/>
              <a:ext cx="322937" cy="3494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84048" y="2402121"/>
            <a:ext cx="15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Calibri"/>
              </a:rPr>
              <a:t>Tail to Tail</a:t>
            </a:r>
            <a:endParaRPr lang="zh-CN" altLang="en-US" dirty="0" err="1" smtClean="0">
              <a:latin typeface="+mj-lt"/>
              <a:cs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06852" y="2399290"/>
            <a:ext cx="15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Calibri"/>
              </a:rPr>
              <a:t>Head to Head</a:t>
            </a:r>
            <a:endParaRPr lang="zh-CN" altLang="en-US" dirty="0" err="1" smtClean="0">
              <a:latin typeface="+mj-lt"/>
              <a:cs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12915" y="2399290"/>
            <a:ext cx="159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Calibri"/>
              </a:rPr>
              <a:t>Head to Tail</a:t>
            </a:r>
            <a:endParaRPr lang="zh-CN" altLang="en-US" dirty="0" err="1" smtClean="0">
              <a:latin typeface="+mj-lt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48936" y="2982735"/>
                <a:ext cx="8763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/>
                    <a:cs typeface="Calibri"/>
                  </a:rPr>
                  <a:t>Tail to Tail</a:t>
                </a:r>
                <a:r>
                  <a:rPr lang="en-US" altLang="zh-CN" dirty="0" smtClean="0">
                    <a:latin typeface="Calibri"/>
                    <a:cs typeface="Calibri"/>
                  </a:rPr>
                  <a:t>: Given the value of the parent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conditionally independent.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Head to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Head: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value of child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not be independent. However, if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completely unknown,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independent of each other in the 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Head to Head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structure. This independence is called "</a:t>
                </a:r>
                <a:r>
                  <a:rPr lang="en-US" altLang="zh-CN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marginal independence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."</a:t>
                </a:r>
                <a:r>
                  <a:rPr lang="en-US" altLang="zh-CN" dirty="0" smtClean="0">
                    <a:latin typeface="Calibri"/>
                    <a:cs typeface="Calibri"/>
                  </a:rPr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latin typeface="Calibri"/>
                    <a:cs typeface="Calibri"/>
                  </a:rPr>
                  <a:t>Head to Tail:</a:t>
                </a:r>
                <a:r>
                  <a:rPr lang="en-US" altLang="zh-CN" dirty="0" smtClean="0">
                    <a:latin typeface="Calibri"/>
                    <a:cs typeface="Calibri"/>
                  </a:rPr>
                  <a:t> Given the value of X, Z and Y are conditionally independent.</a:t>
                </a:r>
                <a:endParaRPr lang="zh-CN" altLang="en-US" b="1" dirty="0" err="1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6" y="2982735"/>
                <a:ext cx="8763000" cy="2031325"/>
              </a:xfrm>
              <a:prstGeom prst="rect">
                <a:avLst/>
              </a:prstGeom>
              <a:blipFill>
                <a:blip r:embed="rId3"/>
                <a:stretch>
                  <a:fillRect l="-417" t="-149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6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Structure</a:t>
            </a:r>
            <a:endParaRPr lang="zh-CN" altLang="en-US" sz="3600" b="1" kern="0" dirty="0"/>
          </a:p>
        </p:txBody>
      </p:sp>
      <p:sp>
        <p:nvSpPr>
          <p:cNvPr id="2" name="矩形 1"/>
          <p:cNvSpPr/>
          <p:nvPr/>
        </p:nvSpPr>
        <p:spPr>
          <a:xfrm>
            <a:off x="12192" y="528828"/>
            <a:ext cx="9055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order to analyze the conditional independence among variables in a directed graph, </a:t>
            </a:r>
            <a:endParaRPr lang="en-US" altLang="zh-C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16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zh-CN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-separation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 be used to convert a directed graph into an undirected graph. The resulting undirected graph is also known as the </a:t>
            </a:r>
            <a:r>
              <a:rPr lang="zh-CN" alt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moral graph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 process of linking the parent nodes is called </a:t>
            </a:r>
            <a:r>
              <a:rPr lang="zh-CN" altLang="en-US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moralization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892296" y="1885950"/>
            <a:ext cx="5175504" cy="984786"/>
            <a:chOff x="3892296" y="1939770"/>
            <a:chExt cx="5175504" cy="984786"/>
          </a:xfrm>
        </p:grpSpPr>
        <p:grpSp>
          <p:nvGrpSpPr>
            <p:cNvPr id="4" name="组合 3"/>
            <p:cNvGrpSpPr/>
            <p:nvPr/>
          </p:nvGrpSpPr>
          <p:grpSpPr>
            <a:xfrm>
              <a:off x="3892296" y="2038350"/>
              <a:ext cx="2432304" cy="886206"/>
              <a:chOff x="1054608" y="3790950"/>
              <a:chExt cx="3188208" cy="9144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740408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X1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54608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X3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991612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X2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05812" y="44005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557016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" name="直接箭头连接符 9"/>
              <p:cNvCxnSpPr>
                <a:stCxn id="5" idx="3"/>
                <a:endCxn id="6" idx="0"/>
              </p:cNvCxnSpPr>
              <p:nvPr/>
            </p:nvCxnSpPr>
            <p:spPr>
              <a:xfrm flipH="1">
                <a:off x="1397508" y="4051113"/>
                <a:ext cx="443333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5" idx="5"/>
                <a:endCxn id="8" idx="0"/>
              </p:cNvCxnSpPr>
              <p:nvPr/>
            </p:nvCxnSpPr>
            <p:spPr>
              <a:xfrm>
                <a:off x="2325775" y="4051113"/>
                <a:ext cx="322937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7" idx="3"/>
                <a:endCxn id="8" idx="0"/>
              </p:cNvCxnSpPr>
              <p:nvPr/>
            </p:nvCxnSpPr>
            <p:spPr>
              <a:xfrm flipH="1">
                <a:off x="2648712" y="4051113"/>
                <a:ext cx="443333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7" idx="5"/>
                <a:endCxn id="9" idx="0"/>
              </p:cNvCxnSpPr>
              <p:nvPr/>
            </p:nvCxnSpPr>
            <p:spPr>
              <a:xfrm>
                <a:off x="3576979" y="4051113"/>
                <a:ext cx="322937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635496" y="2038350"/>
              <a:ext cx="2432304" cy="886206"/>
              <a:chOff x="1054608" y="3790950"/>
              <a:chExt cx="3188208" cy="9144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40408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X1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54608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X3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91612" y="37909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X2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05812" y="4400550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557016" y="4372356"/>
                <a:ext cx="685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ysClr val="windowText" lastClr="000000"/>
                    </a:solidFill>
                  </a:rPr>
                  <a:t>X4</a:t>
                </a:r>
                <a:endParaRPr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直接箭头连接符 20"/>
              <p:cNvCxnSpPr>
                <a:stCxn id="16" idx="3"/>
                <a:endCxn id="17" idx="0"/>
              </p:cNvCxnSpPr>
              <p:nvPr/>
            </p:nvCxnSpPr>
            <p:spPr>
              <a:xfrm flipH="1">
                <a:off x="1397508" y="4051113"/>
                <a:ext cx="443333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5"/>
                <a:endCxn id="19" idx="0"/>
              </p:cNvCxnSpPr>
              <p:nvPr/>
            </p:nvCxnSpPr>
            <p:spPr>
              <a:xfrm>
                <a:off x="2325775" y="4051113"/>
                <a:ext cx="322937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8" idx="3"/>
                <a:endCxn id="19" idx="0"/>
              </p:cNvCxnSpPr>
              <p:nvPr/>
            </p:nvCxnSpPr>
            <p:spPr>
              <a:xfrm flipH="1">
                <a:off x="2648712" y="4051113"/>
                <a:ext cx="443333" cy="3494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8" idx="5"/>
                <a:endCxn id="20" idx="0"/>
              </p:cNvCxnSpPr>
              <p:nvPr/>
            </p:nvCxnSpPr>
            <p:spPr>
              <a:xfrm>
                <a:off x="3576979" y="4051113"/>
                <a:ext cx="322937" cy="321243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16" idx="6"/>
                <a:endCxn id="18" idx="2"/>
              </p:cNvCxnSpPr>
              <p:nvPr/>
            </p:nvCxnSpPr>
            <p:spPr>
              <a:xfrm>
                <a:off x="2426208" y="3943350"/>
                <a:ext cx="565405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燕尾形箭头 2"/>
            <p:cNvSpPr/>
            <p:nvPr/>
          </p:nvSpPr>
          <p:spPr>
            <a:xfrm>
              <a:off x="6200169" y="2266950"/>
              <a:ext cx="533400" cy="304800"/>
            </a:xfrm>
            <a:prstGeom prst="notched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43600" y="193977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/>
                  <a:cs typeface="Calibri"/>
                </a:rPr>
                <a:t>D-separation</a:t>
              </a:r>
              <a:endParaRPr lang="zh-CN" altLang="en-US" sz="1200" dirty="0" err="1" smtClean="0">
                <a:latin typeface="Calibri"/>
                <a:cs typeface="Calibri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-51152" y="1899688"/>
            <a:ext cx="4130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/>
                <a:cs typeface="Calibri"/>
              </a:rPr>
              <a:t>Find all the </a:t>
            </a:r>
            <a:r>
              <a:rPr lang="en-US" altLang="zh-CN" sz="1600" dirty="0" smtClean="0">
                <a:latin typeface="Calibri"/>
                <a:cs typeface="Calibri"/>
              </a:rPr>
              <a:t>Head to Head </a:t>
            </a:r>
            <a:r>
              <a:rPr lang="en-US" altLang="zh-CN" sz="1600" dirty="0">
                <a:latin typeface="Calibri"/>
                <a:cs typeface="Calibri"/>
              </a:rPr>
              <a:t>structures in the directed graph and add an undirected edge between the two parent </a:t>
            </a:r>
            <a:r>
              <a:rPr lang="en-US" altLang="zh-CN" sz="1600" dirty="0" smtClean="0">
                <a:latin typeface="Calibri"/>
                <a:cs typeface="Calibri"/>
              </a:rPr>
              <a:t>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Calibri"/>
                <a:cs typeface="Calibri"/>
              </a:rPr>
              <a:t>Turn all the directed edge into undirected.</a:t>
            </a:r>
            <a:endParaRPr lang="zh-CN" altLang="en-US" sz="1600" dirty="0" err="1" smtClean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03319" y="3595920"/>
                <a:ext cx="85775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/>
                    <a:cs typeface="Calibri"/>
                  </a:rPr>
                  <a:t>Assuming that there are variables x , y </a:t>
                </a:r>
                <a:r>
                  <a:rPr lang="en-US" altLang="zh-CN" dirty="0">
                    <a:latin typeface="Calibri"/>
                    <a:cs typeface="Calibri"/>
                  </a:rPr>
                  <a:t>and the set of variables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</a:t>
                </a:r>
                <a:r>
                  <a:rPr lang="en-US" altLang="zh-CN" dirty="0">
                    <a:latin typeface="Calibri"/>
                    <a:cs typeface="Calibri"/>
                  </a:rPr>
                  <a:t>in the moral graph, if the variables x and y can be separated by z on the graph, </a:t>
                </a:r>
                <a:r>
                  <a:rPr lang="en-US" altLang="zh-CN" dirty="0" smtClean="0">
                    <a:latin typeface="Calibri"/>
                    <a:cs typeface="Calibri"/>
                  </a:rPr>
                  <a:t>It </a:t>
                </a:r>
                <a:r>
                  <a:rPr lang="en-US" altLang="zh-CN" dirty="0">
                    <a:latin typeface="Calibri"/>
                    <a:cs typeface="Calibri"/>
                  </a:rPr>
                  <a:t>is said that the variables x and y are </a:t>
                </a:r>
                <a:r>
                  <a:rPr lang="en-US" altLang="zh-CN" dirty="0" smtClean="0">
                    <a:latin typeface="Calibri"/>
                    <a:cs typeface="Calibri"/>
                  </a:rPr>
                  <a:t>D-separated </a:t>
                </a:r>
                <a:r>
                  <a:rPr lang="en-US" altLang="zh-CN" dirty="0">
                    <a:latin typeface="Calibri"/>
                    <a:cs typeface="Calibri"/>
                  </a:rPr>
                  <a:t>by z,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holds. From the above converted moral graph, </a:t>
                </a:r>
                <a:endParaRPr lang="en-US" altLang="zh-CN" dirty="0" smtClean="0">
                  <a:latin typeface="Calibri"/>
                  <a:cs typeface="Calibri"/>
                </a:endParaRPr>
              </a:p>
              <a:p>
                <a:r>
                  <a:rPr lang="en-US" altLang="zh-CN" dirty="0" smtClean="0">
                    <a:latin typeface="Calibri"/>
                    <a:cs typeface="Calibri"/>
                  </a:rPr>
                  <a:t>there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4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5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.</a:t>
                </a:r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19" y="3595920"/>
                <a:ext cx="8577599" cy="1200329"/>
              </a:xfrm>
              <a:prstGeom prst="rect">
                <a:avLst/>
              </a:prstGeom>
              <a:blipFill>
                <a:blip r:embed="rId3"/>
                <a:stretch>
                  <a:fillRect l="-569" t="-3046" r="-18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 smtClean="0"/>
              <a:t>Learning</a:t>
            </a:r>
            <a:endParaRPr lang="zh-CN" altLang="en-US" sz="3600" b="1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66675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the structure is known </a:t>
            </a:r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 Counting the training samples to estimate the probability table.</a:t>
            </a:r>
            <a:r>
              <a:rPr lang="en-US" altLang="zh-CN" dirty="0" smtClean="0">
                <a:latin typeface="Calibri"/>
                <a:cs typeface="Calibri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/>
                <a:cs typeface="Calibri"/>
              </a:rPr>
              <a:t>If the structure is unknown(in most instances) </a:t>
            </a:r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 To </a:t>
            </a:r>
            <a:r>
              <a:rPr lang="en-US" altLang="zh-CN" dirty="0">
                <a:latin typeface="Calibri"/>
                <a:cs typeface="Calibri"/>
                <a:sym typeface="Wingdings" panose="05000000000000000000" pitchFamily="2" charset="2"/>
              </a:rPr>
              <a:t>find </a:t>
            </a:r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the most appropriate Bayesian network . "</a:t>
            </a:r>
            <a:r>
              <a:rPr lang="en-US" altLang="zh-CN" dirty="0" smtClean="0">
                <a:solidFill>
                  <a:srgbClr val="FF0000"/>
                </a:solidFill>
                <a:latin typeface="Calibri"/>
                <a:cs typeface="Calibri"/>
                <a:sym typeface="Wingdings" panose="05000000000000000000" pitchFamily="2" charset="2"/>
              </a:rPr>
              <a:t>Score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  <a:sym typeface="Wingdings" panose="05000000000000000000" pitchFamily="2" charset="2"/>
              </a:rPr>
              <a:t>search</a:t>
            </a:r>
            <a:r>
              <a:rPr lang="en-US" altLang="zh-CN" dirty="0">
                <a:latin typeface="Calibri"/>
                <a:cs typeface="Calibri"/>
                <a:sym typeface="Wingdings" panose="05000000000000000000" pitchFamily="2" charset="2"/>
              </a:rPr>
              <a:t>" is a common way to solve this problem. </a:t>
            </a:r>
            <a:endParaRPr lang="en-US" altLang="zh-CN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	1.  Define </a:t>
            </a:r>
            <a:r>
              <a:rPr lang="en-US" altLang="zh-CN" dirty="0">
                <a:latin typeface="Calibri"/>
                <a:cs typeface="Calibri"/>
                <a:sym typeface="Wingdings" panose="05000000000000000000" pitchFamily="2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  <a:sym typeface="Wingdings" panose="05000000000000000000" pitchFamily="2" charset="2"/>
              </a:rPr>
              <a:t>score function </a:t>
            </a:r>
            <a:r>
              <a:rPr lang="en-US" altLang="zh-CN" dirty="0">
                <a:latin typeface="Calibri"/>
                <a:cs typeface="Calibri"/>
                <a:sym typeface="Wingdings" panose="05000000000000000000" pitchFamily="2" charset="2"/>
              </a:rPr>
              <a:t>to evaluate the degree of fit of the Bayesian network with training </a:t>
            </a:r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data</a:t>
            </a:r>
          </a:p>
          <a:p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	2.  Use </a:t>
            </a:r>
            <a:r>
              <a:rPr lang="en-US" altLang="zh-CN" dirty="0">
                <a:latin typeface="Calibri"/>
                <a:cs typeface="Calibri"/>
                <a:sym typeface="Wingdings" panose="05000000000000000000" pitchFamily="2" charset="2"/>
              </a:rPr>
              <a:t>this score function to find optimal Bayesian network structure</a:t>
            </a:r>
            <a:r>
              <a:rPr lang="en-US" altLang="zh-CN" dirty="0" smtClean="0">
                <a:latin typeface="Calibri"/>
                <a:cs typeface="Calibri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25820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/>
                <a:cs typeface="Calibri"/>
              </a:rPr>
              <a:t> The commonly used </a:t>
            </a:r>
            <a:r>
              <a:rPr lang="en-US" altLang="zh-CN" dirty="0" smtClean="0">
                <a:latin typeface="Calibri"/>
                <a:cs typeface="Calibri"/>
              </a:rPr>
              <a:t>score </a:t>
            </a:r>
            <a:r>
              <a:rPr lang="en-US" altLang="zh-CN" dirty="0">
                <a:latin typeface="Calibri"/>
                <a:cs typeface="Calibri"/>
              </a:rPr>
              <a:t>function is usually based on the information theory criterion. The learning problem is regarded as a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data compression task</a:t>
            </a:r>
            <a:r>
              <a:rPr lang="en-US" altLang="zh-CN" dirty="0">
                <a:latin typeface="Calibri"/>
                <a:cs typeface="Calibri"/>
              </a:rPr>
              <a:t>. The goal of the learning is to find a model that can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describe the training data with the shortest code length</a:t>
            </a:r>
            <a:r>
              <a:rPr lang="en-US" altLang="zh-CN" dirty="0">
                <a:latin typeface="Calibri"/>
                <a:cs typeface="Calibri"/>
              </a:rPr>
              <a:t>. The code length includes the bytes needed to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describe the model itself, </a:t>
            </a:r>
            <a:r>
              <a:rPr lang="en-US" altLang="zh-CN" dirty="0" smtClean="0">
                <a:solidFill>
                  <a:srgbClr val="FF0000"/>
                </a:solidFill>
                <a:latin typeface="Calibri"/>
                <a:cs typeface="Calibri"/>
              </a:rPr>
              <a:t>as well as the training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data.</a:t>
            </a:r>
            <a:endParaRPr lang="zh-CN" altLang="en-US" dirty="0" err="1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09575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Minimal Description Length </a:t>
            </a:r>
            <a:r>
              <a:rPr lang="en-US" altLang="zh-CN" dirty="0" smtClean="0">
                <a:solidFill>
                  <a:srgbClr val="FF0000"/>
                </a:solidFill>
                <a:latin typeface="Calibri"/>
                <a:cs typeface="Calibri"/>
              </a:rPr>
              <a:t>criterion(MDL) : </a:t>
            </a:r>
            <a:r>
              <a:rPr lang="en-US" altLang="zh-CN" dirty="0" smtClean="0">
                <a:latin typeface="Calibri"/>
                <a:cs typeface="Calibri"/>
              </a:rPr>
              <a:t>Choose </a:t>
            </a:r>
            <a:r>
              <a:rPr lang="en-US" altLang="zh-CN" dirty="0">
                <a:latin typeface="Calibri"/>
                <a:cs typeface="Calibri"/>
              </a:rPr>
              <a:t>the Bayesian network with the shortest overall coding length (including network and </a:t>
            </a:r>
            <a:r>
              <a:rPr lang="en-US" altLang="zh-CN" dirty="0" smtClean="0">
                <a:latin typeface="Calibri"/>
                <a:cs typeface="Calibri"/>
              </a:rPr>
              <a:t>data</a:t>
            </a:r>
            <a:r>
              <a:rPr lang="en-US" altLang="zh-CN" dirty="0">
                <a:latin typeface="Calibri"/>
                <a:cs typeface="Calibri"/>
              </a:rPr>
              <a:t>).</a:t>
            </a:r>
            <a:endParaRPr lang="zh-CN" altLang="en-US" dirty="0" err="1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0" y="-19050"/>
            <a:ext cx="9144000" cy="533400"/>
          </a:xfrm>
          <a:prstGeom prst="rect">
            <a:avLst/>
          </a:prstGeom>
          <a:gradFill flip="none" rotWithShape="1">
            <a:gsLst>
              <a:gs pos="4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4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5pPr>
            <a:lvl6pPr marL="34289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6pPr>
            <a:lvl7pPr marL="6857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7pPr>
            <a:lvl8pPr marL="1028675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8pPr>
            <a:lvl9pPr marL="13715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b="1" kern="0" dirty="0"/>
              <a:t>Learning</a:t>
            </a:r>
            <a:endParaRPr lang="zh-CN" altLang="en-US" sz="3600" b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666750"/>
                <a:ext cx="9144000" cy="340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/>
                    <a:cs typeface="Calibri"/>
                  </a:rPr>
                  <a:t>For a given training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, </a:t>
                </a:r>
                <a:r>
                  <a:rPr lang="en-US" altLang="zh-CN" dirty="0" smtClean="0">
                    <a:latin typeface="Calibri"/>
                    <a:cs typeface="Calibri"/>
                  </a:rPr>
                  <a:t>define </a:t>
                </a:r>
                <a:r>
                  <a:rPr lang="en-US" altLang="zh-CN" dirty="0">
                    <a:latin typeface="Calibri"/>
                    <a:cs typeface="Calibri"/>
                  </a:rPr>
                  <a:t>the log likelihood of </a:t>
                </a:r>
                <a:r>
                  <a:rPr lang="en-US" altLang="zh-CN" dirty="0" smtClean="0">
                    <a:latin typeface="Calibri"/>
                    <a:cs typeface="Calibri"/>
                  </a:rPr>
                  <a:t>a </a:t>
                </a:r>
                <a:r>
                  <a:rPr lang="en-US" altLang="zh-CN" dirty="0">
                    <a:latin typeface="Calibri"/>
                    <a:cs typeface="Calibri"/>
                  </a:rPr>
                  <a:t>Bayesian network </a:t>
                </a:r>
                <a:r>
                  <a:rPr lang="en-US" altLang="zh-CN" dirty="0" smtClean="0">
                    <a:latin typeface="Calibri"/>
                    <a:cs typeface="Calibri"/>
                  </a:rPr>
                  <a:t>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𝐿𝐿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Calibri"/>
                  <a:cs typeface="Calibri"/>
                </a:endParaRPr>
              </a:p>
              <a:p>
                <a:r>
                  <a:rPr lang="en-US" altLang="zh-CN" dirty="0" smtClean="0">
                    <a:latin typeface="Calibri"/>
                    <a:cs typeface="Calibri"/>
                  </a:rPr>
                  <a:t>Define the score function of Bayesian-Net B over the data set D as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𝐿𝐿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libri"/>
                  <a:cs typeface="Calibri"/>
                </a:endParaRPr>
              </a:p>
              <a:p>
                <a:r>
                  <a:rPr lang="en-US" altLang="zh-CN" dirty="0">
                    <a:latin typeface="Calibri"/>
                    <a:cs typeface="Calibri"/>
                  </a:rPr>
                  <a:t>In the above formula</a:t>
                </a:r>
                <a:r>
                  <a:rPr lang="en-US" altLang="zh-CN" dirty="0" smtClean="0">
                    <a:latin typeface="Calibri"/>
                    <a:cs typeface="Calibri"/>
                  </a:rPr>
                  <a:t>, |B| represent the number of parameters in the Bayesian-Net,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 represents </a:t>
                </a:r>
                <a:r>
                  <a:rPr lang="en-US" altLang="zh-CN" dirty="0">
                    <a:latin typeface="Calibri"/>
                    <a:cs typeface="Calibri"/>
                  </a:rPr>
                  <a:t>the number of bytes required to describe each </a:t>
                </a:r>
                <a:r>
                  <a:rPr lang="en-US" altLang="zh-CN" dirty="0" smtClean="0">
                    <a:latin typeface="Calibri"/>
                    <a:cs typeface="Calibri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. The first term calculates the bytes required to encode Bayesian network B, and the second term calculates how many bytes are needed to describe D for the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libri"/>
                    <a:cs typeface="Calibri"/>
                  </a:rPr>
                  <a:t>. </a:t>
                </a:r>
              </a:p>
              <a:p>
                <a:endParaRPr lang="en-US" altLang="zh-CN" dirty="0">
                  <a:latin typeface="Calibri"/>
                  <a:cs typeface="Calibri"/>
                </a:endParaRPr>
              </a:p>
              <a:p>
                <a:r>
                  <a:rPr lang="en-US" altLang="zh-CN" dirty="0" smtClean="0">
                    <a:latin typeface="Calibri"/>
                    <a:cs typeface="Calibri"/>
                  </a:rPr>
                  <a:t>Transform </a:t>
                </a:r>
                <a:r>
                  <a:rPr lang="en-US" altLang="zh-CN" dirty="0">
                    <a:latin typeface="Calibri"/>
                    <a:cs typeface="Calibri"/>
                  </a:rPr>
                  <a:t>the learning task into an optimization task:</a:t>
                </a:r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6750"/>
                <a:ext cx="9144000" cy="3405163"/>
              </a:xfrm>
              <a:prstGeom prst="rect">
                <a:avLst/>
              </a:prstGeom>
              <a:blipFill>
                <a:blip r:embed="rId3"/>
                <a:stretch>
                  <a:fillRect l="-533" t="-716" r="-667" b="-1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28700" y="4226599"/>
                <a:ext cx="7086600" cy="369332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Calibri"/>
                    <a:cs typeface="Calibri"/>
                  </a:rPr>
                  <a:t>Finding a Bayesian Network B </a:t>
                </a:r>
                <a:r>
                  <a:rPr lang="en-US" altLang="zh-CN" dirty="0">
                    <a:latin typeface="Calibri"/>
                    <a:cs typeface="Calibri"/>
                  </a:rPr>
                  <a:t>to Minimize the Score </a:t>
                </a:r>
                <a:r>
                  <a:rPr lang="en-US" altLang="zh-CN" dirty="0" smtClean="0">
                    <a:latin typeface="Calibri"/>
                    <a:cs typeface="Calibri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zh-CN" altLang="en-US" dirty="0" err="1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226599"/>
                <a:ext cx="7086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1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24335</TotalTime>
  <Words>2328</Words>
  <Application>Microsoft Office PowerPoint</Application>
  <PresentationFormat>全屏显示(16:9)</PresentationFormat>
  <Paragraphs>323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Wingdings</vt:lpstr>
      <vt:lpstr>dan-berkeley-nlp-v1</vt:lpstr>
      <vt:lpstr>Artificial Intelligence  International Business Class  in School of Electronic Information and Communications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Artificial Intelligence  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cong x</cp:lastModifiedBy>
  <cp:revision>1595</cp:revision>
  <cp:lastPrinted>2014-01-21T07:51:01Z</cp:lastPrinted>
  <dcterms:created xsi:type="dcterms:W3CDTF">2004-08-27T04:16:05Z</dcterms:created>
  <dcterms:modified xsi:type="dcterms:W3CDTF">2018-05-31T03:22:03Z</dcterms:modified>
</cp:coreProperties>
</file>