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42" r:id="rId2"/>
    <p:sldId id="34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46" r:id="rId16"/>
    <p:sldId id="347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49" r:id="rId25"/>
  </p:sldIdLst>
  <p:sldSz cx="9144000" cy="5143500" type="screen16x9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7C80"/>
    <a:srgbClr val="CC0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79" d="100"/>
          <a:sy n="79" d="100"/>
        </p:scale>
        <p:origin x="108" y="93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8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29711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062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6066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8550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112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665346"/>
            <a:ext cx="7467600" cy="132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sz="1400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sz="1400" dirty="0" smtClean="0">
                <a:latin typeface="Calibri"/>
                <a:cs typeface="Calibri"/>
              </a:rPr>
              <a:t>Refers </a:t>
            </a:r>
            <a:r>
              <a:rPr lang="en-US" sz="1400" dirty="0">
                <a:latin typeface="Calibri"/>
                <a:cs typeface="Calibri"/>
              </a:rPr>
              <a:t>to the reasoning that infers a cause from the result, also called bottom-up reasoning. 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sz="1400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sz="1400" dirty="0" smtClean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sz="1400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7335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sz="1600" dirty="0" smtClean="0">
                <a:latin typeface="Calibri"/>
                <a:cs typeface="Calibri"/>
              </a:rPr>
              <a:t> and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sz="1600" dirty="0" smtClean="0">
                <a:latin typeface="Calibri"/>
                <a:cs typeface="Calibri"/>
              </a:rPr>
              <a:t> can be performed.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477624"/>
            <a:ext cx="74676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sz="1400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sz="1400" dirty="0" smtClean="0">
                <a:latin typeface="Calibri"/>
                <a:cs typeface="Calibri"/>
              </a:rPr>
              <a:t>reasoning. </a:t>
            </a:r>
            <a:r>
              <a:rPr lang="en-US" altLang="zh-CN" sz="1400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1912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x-ray)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8418"/>
              </p:ext>
            </p:extLst>
          </p:nvPr>
        </p:nvGraphicFramePr>
        <p:xfrm>
          <a:off x="3733800" y="3151595"/>
          <a:ext cx="5029200" cy="12005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52400" y="5905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other groups of conditional probabilities are as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7521"/>
              </p:ext>
            </p:extLst>
          </p:nvPr>
        </p:nvGraphicFramePr>
        <p:xfrm>
          <a:off x="5162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(HO|PT)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0696"/>
              </p:ext>
            </p:extLst>
          </p:nvPr>
        </p:nvGraphicFramePr>
        <p:xfrm>
          <a:off x="318811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(SA|HO)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HO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HO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6683"/>
              </p:ext>
            </p:extLst>
          </p:nvPr>
        </p:nvGraphicFramePr>
        <p:xfrm>
          <a:off x="632460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(PX|BT)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" y="2103478"/>
            <a:ext cx="3581400" cy="2803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400" y="2235323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HA at known HO and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2256"/>
              </p:ext>
            </p:extLst>
          </p:nvPr>
        </p:nvGraphicFramePr>
        <p:xfrm>
          <a:off x="3633020" y="2669783"/>
          <a:ext cx="5434780" cy="186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695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932640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dirty="0" smtClean="0"/>
                        <a:t>(HA|HO,BT)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 </a:t>
                      </a:r>
                      <a:r>
                        <a:rPr lang="en-US" altLang="zh-CN" b="0" dirty="0" smtClean="0"/>
                        <a:t>= False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76200" y="590550"/>
            <a:ext cx="81714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Prediction: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Bayesian network can predict the probability of the resulting node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knowing or knowing some conditional nodes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: For a node Point,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(+Point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occurrence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of Point,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(-Point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Point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occur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99357"/>
            <a:ext cx="2590800" cy="20279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0800" y="1597803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1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the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400" dirty="0" smtClean="0">
                <a:latin typeface="Calibri"/>
                <a:cs typeface="Calibri"/>
              </a:rPr>
              <a:t>From </a:t>
            </a:r>
            <a:r>
              <a:rPr lang="en-US" altLang="zh-CN" sz="1400" dirty="0">
                <a:latin typeface="Calibri"/>
                <a:cs typeface="Calibri"/>
              </a:rPr>
              <a:t>the </a:t>
            </a:r>
            <a:r>
              <a:rPr lang="en-US" altLang="zh-CN" sz="1400" dirty="0" smtClean="0">
                <a:latin typeface="Calibri"/>
                <a:cs typeface="Calibri"/>
              </a:rPr>
              <a:t>diagram,</a:t>
            </a:r>
          </a:p>
          <a:p>
            <a:pPr algn="ctr"/>
            <a:r>
              <a:rPr lang="en-US" altLang="zh-CN" sz="1400" dirty="0" smtClean="0">
                <a:latin typeface="Calibri"/>
                <a:cs typeface="Calibri"/>
              </a:rPr>
              <a:t>{HO,BT 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</a:rPr>
              <a:t>HA , {PT}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HO</a:t>
            </a:r>
            <a:endParaRPr lang="en-US" altLang="zh-CN" sz="1400" dirty="0" smtClean="0">
              <a:latin typeface="Calibri"/>
              <a:cs typeface="Calibri"/>
            </a:endParaRPr>
          </a:p>
          <a:p>
            <a:r>
              <a:rPr lang="en-US" altLang="zh-CN" sz="1400" dirty="0" smtClean="0">
                <a:latin typeface="Calibri"/>
                <a:cs typeface="Calibri"/>
              </a:rPr>
              <a:t>Firstly, Find P(HO),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Using 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the full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formula: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4886" y="2320062"/>
            <a:ext cx="5791200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P(+HO)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 HO |+ PT)P(+ PT) + P(+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= 0.7</a:t>
            </a:r>
            <a:r>
              <a:rPr lang="zh-CN" altLang="en-US" sz="1200" dirty="0" smtClean="0">
                <a:latin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+ 0 × 0.8 = 0.14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P(- HO|+ PT)P(+ PT) + P(-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=0.3 × 0.2 +1.0 × 0.8 = 0.86</a:t>
            </a:r>
            <a:endParaRPr lang="zh-CN" altLang="en-US" sz="1200" i="1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354634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P(+ HA|+ BT,+ HO)P(+ BT)P(+ 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HA|+ BT,- HO)P(+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	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P(+ HA|- BT,+ HO)P(- BT)P(+ HO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 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HA|- BT,- HO)P(-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=0.99 × 0.001 × 0.14 + × 0.9×0.001×0.86 + 0.7 × 0.999 ×0 .14 + 0.02 × 0.999 × 0.86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=0.1159944</a:t>
            </a:r>
            <a:r>
              <a:rPr lang="zh-CN" alt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≈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0.116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0.884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3374497"/>
            <a:ext cx="246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+mn-ea"/>
              </a:rPr>
              <a:t>In the absence of any node information 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(evidence)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8000"/>
                </a:solidFill>
              </a:rPr>
              <a:t>P(+ HA)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0</a:t>
            </a:r>
            <a:r>
              <a:rPr lang="zh-CN" altLang="en-US" sz="1400" dirty="0"/>
              <a:t>.</a:t>
            </a:r>
            <a:r>
              <a:rPr lang="zh-CN" altLang="en-US" sz="1400" dirty="0" smtClean="0"/>
              <a:t>116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C0000"/>
                </a:solidFill>
              </a:rPr>
              <a:t>P(- HA) </a:t>
            </a:r>
            <a:r>
              <a:rPr lang="en-US" altLang="zh-CN" sz="1400" dirty="0" smtClean="0"/>
              <a:t>= 0.884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6200" y="3583489"/>
            <a:ext cx="8756904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HO, +BT )P (+HO)P (+BT ) + P (+HA| + HO, −BT )P (+HO)P (−BT 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   +P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(+HA| − HO, +BT )P (−HO)P (+BT ) + P (+HA| − HO, −BT )P (−HO)P (−BT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= 0.99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0.7 ×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0.001 + 0.7 × 0.7 × 0.999 + 0.9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0.3 × 0.001 + 0.02 × 0.3 × 0.999   =  0.496467</a:t>
            </a:r>
          </a:p>
          <a:p>
            <a:pPr>
              <a:spcBef>
                <a:spcPct val="50000"/>
              </a:spcBef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0.503533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2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SA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7536" y="830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</a:t>
            </a:r>
            <a:endParaRPr lang="en-US" altLang="zh-CN" sz="1400" dirty="0">
              <a:latin typeface="Calibri"/>
              <a:cs typeface="Calibri"/>
            </a:endParaRPr>
          </a:p>
          <a:p>
            <a:pPr algn="ctr"/>
            <a:r>
              <a:rPr lang="en-US" altLang="zh-CN" sz="1400" dirty="0">
                <a:latin typeface="Calibri"/>
                <a:cs typeface="Calibri"/>
              </a:rPr>
              <a:t>{HO 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S</a:t>
            </a:r>
            <a:r>
              <a:rPr lang="en-US" altLang="zh-CN" sz="1400" dirty="0">
                <a:latin typeface="Calibri"/>
                <a:cs typeface="Calibri"/>
              </a:rPr>
              <a:t>A , {PT}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</a:t>
            </a:r>
          </a:p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P(+HO|+PT) = 0.7,P(-HO|+PT) = 0.3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Therefore: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81426"/>
            <a:ext cx="3553968" cy="1690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7536" y="2048530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P (+SA)  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=  P (+SA| + HO)P (+HO) + P (+SA| − HO)P (−HO)</a:t>
            </a:r>
          </a:p>
          <a:p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             =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0.8 × 0.7 + 0.1 × 0.3 = </a:t>
            </a:r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0.59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" y="257175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3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H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048" y="2815893"/>
            <a:ext cx="8909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{HO,BT}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H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A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, {PT}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 P(+HO|+PT) = 0.7,P(-HO|+PT) = 0.3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And BT is the reason node, regardless of other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probabilities ; P(+BT) = 0.001, P(-BT) = 0.999. Therefore</a:t>
            </a:r>
          </a:p>
        </p:txBody>
      </p:sp>
      <p:sp>
        <p:nvSpPr>
          <p:cNvPr id="7" name="矩形 6"/>
          <p:cNvSpPr/>
          <p:nvPr/>
        </p:nvSpPr>
        <p:spPr>
          <a:xfrm>
            <a:off x="70104" y="4642460"/>
            <a:ext cx="854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Note the comparison with Example 1</a:t>
            </a:r>
            <a:r>
              <a:rPr lang="zh-CN" altLang="en-US" sz="1200" dirty="0"/>
              <a:t>: In the absence of any node information </a:t>
            </a:r>
            <a:r>
              <a:rPr lang="zh-CN" altLang="en-US" sz="1200" dirty="0" smtClean="0"/>
              <a:t>(evidence</a:t>
            </a:r>
            <a:r>
              <a:rPr lang="zh-CN" altLang="en-US" sz="1200" dirty="0"/>
              <a:t>), the probability of a 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116 </a:t>
            </a:r>
            <a:r>
              <a:rPr lang="zh-CN" altLang="en-US" sz="1200" dirty="0"/>
              <a:t>and the probability of a non-headache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884</a:t>
            </a:r>
            <a:r>
              <a:rPr lang="zh-CN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  <p:bldP spid="9" grpId="0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prediction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cause 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predicted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000" y="196316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parent 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parent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矩形 3"/>
          <p:cNvSpPr/>
          <p:nvPr/>
        </p:nvSpPr>
        <p:spPr>
          <a:xfrm>
            <a:off x="76200" y="590550"/>
            <a:ext cx="6988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diagnosis: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occurrence of a conditional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node which</a:t>
            </a: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inferred based on whether the resulting node occurs or not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9356" y="1085617"/>
            <a:ext cx="606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4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PX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" y="1251525"/>
            <a:ext cx="2971800" cy="232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𝑃𝑋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0.98×0.001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=0.089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equation: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=0.980×0.001+0.010×0.999≈0.011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blipFill>
                <a:blip r:embed="rId4"/>
                <a:stretch>
                  <a:fillRect l="-658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38200" y="4248533"/>
            <a:ext cx="78486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This result shows that when the X-ray examination is positive, the probability of having a brain tumor is 0.089, and the probability of not having a brain tumor is 0.911.</a:t>
            </a:r>
            <a:endParaRPr lang="zh-CN" altLang="en-US" sz="1400" dirty="0" err="1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1435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5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𝐻𝐴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altLang="zh-CN" sz="1200" b="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xample 1</a:t>
                </a:r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=0.14,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=0.884</m:t>
                    </m:r>
                  </m:oMath>
                </a14:m>
                <a:endParaRPr lang="en-US" altLang="zh-CN" sz="1200" b="0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blipFill>
                <a:blip r:embed="rId3"/>
                <a:stretch>
                  <a:fillRect l="-101" t="-500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" y="891004"/>
            <a:ext cx="2971800" cy="134219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42302"/>
              </p:ext>
            </p:extLst>
          </p:nvPr>
        </p:nvGraphicFramePr>
        <p:xfrm>
          <a:off x="79248" y="2323477"/>
          <a:ext cx="3224980" cy="9120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499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485293">
                <a:tc>
                  <a:txBody>
                    <a:bodyPr/>
                    <a:lstStyle/>
                    <a:p>
                      <a:pPr algn="ctr"/>
                      <a:endParaRPr lang="en-US" altLang="zh-CN" sz="700" dirty="0" smtClean="0"/>
                    </a:p>
                    <a:p>
                      <a:pPr algn="ctr"/>
                      <a:r>
                        <a:rPr lang="en-US" altLang="zh-CN" sz="600" b="0" dirty="0" smtClean="0"/>
                        <a:t>P</a:t>
                      </a:r>
                      <a:r>
                        <a:rPr lang="en-US" altLang="zh-CN" sz="600" dirty="0" smtClean="0"/>
                        <a:t>(HA|HO,BT)</a:t>
                      </a:r>
                      <a:endParaRPr lang="zh-CN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</a:t>
                      </a:r>
                    </a:p>
                    <a:p>
                      <a:pPr algn="ctr"/>
                      <a:endParaRPr lang="en-US" altLang="zh-CN" sz="800" baseline="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 </a:t>
                      </a:r>
                      <a:r>
                        <a:rPr lang="en-US" altLang="zh-CN" sz="800" b="0" dirty="0" smtClean="0"/>
                        <a:t>= False</a:t>
                      </a:r>
                    </a:p>
                    <a:p>
                      <a:pPr algn="ctr"/>
                      <a:endParaRPr lang="en-US" altLang="zh-CN" sz="80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 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True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False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using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full probability 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</m:oMath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=0.99×0.14+0.9×0.86=0.9126</m:t>
                    </m:r>
                  </m:oMath>
                </a14:m>
                <a:endPara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blipFill>
                <a:blip r:embed="rId5"/>
                <a:stretch>
                  <a:fillRect l="-326" t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9248" y="3347059"/>
            <a:ext cx="9064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calculation gives the probability of a headache in the case of known brain tumors to be 0:913. This conditional probability is an edge distribution, which is obtained by removing a conditional HO from the joint conditional probability distribution (H0, BT→HA).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Finally: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0.9126×0.001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0.116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≈0.007867</m:t>
                      </m:r>
                    </m:oMath>
                  </m:oMathPara>
                </a14:m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blipFill>
                <a:blip r:embed="rId6"/>
                <a:stretch>
                  <a:fillRect l="-41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diagnosis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</a:t>
            </a:r>
            <a:r>
              <a:rPr lang="en-US" altLang="zh-CN" sz="1600" dirty="0" smtClean="0">
                <a:latin typeface="Calibri"/>
                <a:cs typeface="Calibri"/>
              </a:rPr>
              <a:t>result </a:t>
            </a:r>
            <a:r>
              <a:rPr lang="en-US" altLang="zh-CN" sz="1600" dirty="0">
                <a:latin typeface="Calibri"/>
                <a:cs typeface="Calibri"/>
              </a:rPr>
              <a:t>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diagnosed..</a:t>
            </a:r>
            <a:endParaRPr lang="en-US" altLang="zh-CN" sz="1600" dirty="0" smtClean="0">
              <a:latin typeface="Calibri"/>
              <a:cs typeface="Calibri"/>
            </a:endParaRP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1000" y="205698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Brief introduction</a:t>
            </a:r>
            <a:endParaRPr lang="zh-CN" altLang="en-US" sz="3600" b="1" kern="0" dirty="0" err="1"/>
          </a:p>
        </p:txBody>
      </p:sp>
      <p:sp>
        <p:nvSpPr>
          <p:cNvPr id="10" name="矩形 9"/>
          <p:cNvSpPr/>
          <p:nvPr/>
        </p:nvSpPr>
        <p:spPr>
          <a:xfrm>
            <a:off x="159327" y="678689"/>
            <a:ext cx="8956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simple, graphical notation for conditional independence assertions and hence for compact specification of full joint distributions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nodes, one per variable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directed, acyclic graph (link ≈ "directly influences")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conditional distribution for each node given its parents: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𝐏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𝑃𝑎𝑟𝑒𝑛𝑡𝑠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altLang="zh-CN" i="1" dirty="0">
                  <a:solidFill>
                    <a:srgbClr val="FF7C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0391" y="18097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Syntax:</a:t>
            </a:r>
            <a:endParaRPr lang="zh-CN" altLang="en-US" b="1" dirty="0" err="1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086820"/>
            <a:ext cx="9133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 the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simplest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case, conditional distribution represented as a </a:t>
            </a:r>
            <a:r>
              <a:rPr lang="en-US" altLang="zh-CN" dirty="0" smtClean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conditional probability table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(CPT) giving the distribution over </a:t>
            </a:r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i="1" baseline="-25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for each combination of parent 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values.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Example</a:t>
            </a:r>
            <a:endParaRPr lang="zh-CN" altLang="en-US" sz="3600" b="1" kern="0" dirty="0"/>
          </a:p>
        </p:txBody>
      </p:sp>
      <p:sp>
        <p:nvSpPr>
          <p:cNvPr id="5" name="矩形 4"/>
          <p:cNvSpPr/>
          <p:nvPr/>
        </p:nvSpPr>
        <p:spPr>
          <a:xfrm>
            <a:off x="152400" y="54352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 description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:A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middle school student returned home, his parents suspected that she had attended the party and had a drink. The next day the student felt a headache. Her parents took her to the hospital for an X-ray examination of the head. </a:t>
            </a:r>
          </a:p>
        </p:txBody>
      </p:sp>
      <p:sp>
        <p:nvSpPr>
          <p:cNvPr id="7" name="矩形 6"/>
          <p:cNvSpPr/>
          <p:nvPr/>
        </p:nvSpPr>
        <p:spPr>
          <a:xfrm>
            <a:off x="3429000" y="2033141"/>
            <a:ext cx="419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topology reflects "causal" knowledge</a:t>
            </a:r>
            <a:r>
              <a:rPr lang="en-US" altLang="zh-CN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zh-CN" sz="16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SA,HA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HA,PX</a:t>
            </a:r>
            <a:endParaRPr lang="en-US" altLang="zh-C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374517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altLang="zh-CN" sz="16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Party(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Hangover(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Brain tumor(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Headache(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Smell alcohol(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Positive x-ray(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504950"/>
            <a:ext cx="3124200" cy="2445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29000" y="333375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Calibri"/>
                <a:cs typeface="Calibri"/>
              </a:rPr>
              <a:t>Cause reasoning </a:t>
            </a:r>
            <a:r>
              <a:rPr lang="en-US" altLang="zh-CN" b="1" i="1" dirty="0" smtClean="0">
                <a:latin typeface="Calibri"/>
                <a:cs typeface="Calibri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PT </a:t>
            </a:r>
            <a:r>
              <a:rPr lang="en-US" altLang="zh-CN" dirty="0">
                <a:latin typeface="Calibri"/>
                <a:cs typeface="Calibri"/>
              </a:rPr>
              <a:t>is true, </a:t>
            </a:r>
            <a:r>
              <a:rPr lang="en-US" altLang="zh-CN" dirty="0" smtClean="0">
                <a:latin typeface="Calibri"/>
                <a:cs typeface="Calibri"/>
              </a:rPr>
              <a:t>what </a:t>
            </a:r>
            <a:r>
              <a:rPr lang="en-US" altLang="zh-CN" dirty="0">
                <a:latin typeface="Calibri"/>
                <a:cs typeface="Calibri"/>
              </a:rPr>
              <a:t>is the probability of SA</a:t>
            </a:r>
            <a:r>
              <a:rPr lang="en-US" altLang="zh-CN" dirty="0" smtClean="0"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HA is true, what is the probability of BT?</a:t>
            </a:r>
          </a:p>
          <a:p>
            <a:r>
              <a:rPr lang="en-US" altLang="zh-CN" b="1" i="1" dirty="0">
                <a:latin typeface="Calibri"/>
                <a:cs typeface="Calibri"/>
              </a:rPr>
              <a:t>Inferred reason from </a:t>
            </a:r>
            <a:r>
              <a:rPr lang="en-US" altLang="zh-CN" b="1" i="1" dirty="0" smtClean="0">
                <a:latin typeface="Calibri"/>
                <a:cs typeface="Calibri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SA is true, what is the probability of PT?</a:t>
            </a:r>
            <a:endParaRPr lang="zh-CN" altLang="en-US" dirty="0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-21336" y="1861898"/>
                <a:ext cx="9125712" cy="1774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Bayesian network structure effectively expresses conditional independence between attributes. Given a set of parent nodes, Bayesian network assumes that each attribute is independent of its non-descendant attributes, so the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joint 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6" y="1861898"/>
                <a:ext cx="9125712" cy="1774525"/>
              </a:xfrm>
              <a:prstGeom prst="rect">
                <a:avLst/>
              </a:prstGeom>
              <a:blipFill>
                <a:blip r:embed="rId3"/>
                <a:stretch>
                  <a:fillRect l="-334" t="-1027" r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514350"/>
                <a:ext cx="9144000" cy="1347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Convention</a:t>
                </a:r>
                <a:r>
                  <a:rPr lang="en-US" altLang="zh-CN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Bayesian-Net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altLang="zh-CN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consist of structure </a:t>
                </a:r>
                <a:r>
                  <a:rPr lang="en-US" altLang="zh-CN" sz="1600" i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parameter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𝛩</m:t>
                    </m:r>
                  </m:oMath>
                </a14:m>
                <a:r>
                  <a:rPr lang="en-US" altLang="zh-CN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Directed Acyclic Graph(DAG), Each node corresponds to an attribute.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attributes have direct dependencies, they are connected by one edge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 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𝛩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quantitatively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describes this dependency. Assuming that the parent node set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𝛩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contains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condition dependency table for each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350"/>
                <a:ext cx="9144000" cy="1347548"/>
              </a:xfrm>
              <a:prstGeom prst="rect">
                <a:avLst/>
              </a:prstGeom>
              <a:blipFill>
                <a:blip r:embed="rId4"/>
                <a:stretch>
                  <a:fillRect l="-333" t="-1357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916168" y="3821089"/>
            <a:ext cx="3188208" cy="914400"/>
            <a:chOff x="1054608" y="3790950"/>
            <a:chExt cx="3188208" cy="914400"/>
          </a:xfrm>
        </p:grpSpPr>
        <p:sp>
          <p:nvSpPr>
            <p:cNvPr id="5" name="椭圆 4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X3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91612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X2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57016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5" idx="3"/>
              <a:endCxn id="7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5"/>
              <a:endCxn id="9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9" idx="0"/>
            </p:cNvCxnSpPr>
            <p:nvPr/>
          </p:nvCxnSpPr>
          <p:spPr>
            <a:xfrm flipH="1">
              <a:off x="2648712" y="4051113"/>
              <a:ext cx="443333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5"/>
              <a:endCxn id="10" idx="0"/>
            </p:cNvCxnSpPr>
            <p:nvPr/>
          </p:nvCxnSpPr>
          <p:spPr>
            <a:xfrm>
              <a:off x="3576979" y="4051113"/>
              <a:ext cx="322937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7686" y="3580153"/>
                <a:ext cx="58157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So  the joint probability of the left diagram is define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5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/>
                  <a:cs typeface="Calibri"/>
                </a:endParaRPr>
              </a:p>
              <a:p>
                <a:r>
                  <a:rPr lang="en-US" altLang="zh-CN" sz="1600" dirty="0">
                    <a:latin typeface="Calibri"/>
                    <a:cs typeface="Calibri"/>
                  </a:rPr>
                  <a:t>In the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diagram </a:t>
                </a:r>
                <a:r>
                  <a:rPr lang="en-US" altLang="zh-CN" sz="1600" dirty="0">
                    <a:latin typeface="Calibri"/>
                    <a:cs typeface="Calibri"/>
                  </a:rPr>
                  <a:t>on the right, x3 and x4 are independent when x1 is given. x4 and x5 are independent when x2 is given. They are denoted as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X3⊥X4|X1 </a:t>
                </a:r>
                <a:r>
                  <a:rPr lang="en-US" altLang="zh-CN" sz="1600" dirty="0">
                    <a:latin typeface="Calibri"/>
                    <a:cs typeface="Calibri"/>
                  </a:rPr>
                  <a:t>and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X4⊥X5|X2</a:t>
                </a:r>
                <a:r>
                  <a:rPr lang="en-US" altLang="zh-CN" sz="1600" dirty="0">
                    <a:latin typeface="Calibri"/>
                    <a:cs typeface="Calibri"/>
                  </a:rPr>
                  <a:t>, respectively.</a:t>
                </a:r>
                <a:endParaRPr lang="zh-CN" altLang="en-US" sz="1600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" y="3580153"/>
                <a:ext cx="5815735" cy="1323439"/>
              </a:xfrm>
              <a:prstGeom prst="rect">
                <a:avLst/>
              </a:prstGeom>
              <a:blipFill>
                <a:blip r:embed="rId5"/>
                <a:stretch>
                  <a:fillRect l="-524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0" y="5905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Typical Relationships among Variables in Bayesian Networks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2400" y="1352550"/>
            <a:ext cx="1937004" cy="914400"/>
            <a:chOff x="1054608" y="3790950"/>
            <a:chExt cx="1937004" cy="914400"/>
          </a:xfrm>
        </p:grpSpPr>
        <p:sp>
          <p:nvSpPr>
            <p:cNvPr id="5" name="椭圆 4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X3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895600" y="1352550"/>
            <a:ext cx="1937004" cy="914400"/>
            <a:chOff x="1740408" y="3790950"/>
            <a:chExt cx="1937004" cy="914400"/>
          </a:xfrm>
        </p:grpSpPr>
        <p:sp>
          <p:nvSpPr>
            <p:cNvPr id="24" name="椭圆 23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991612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X2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5"/>
              <a:endCxn id="27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3"/>
              <a:endCxn id="27" idx="0"/>
            </p:cNvCxnSpPr>
            <p:nvPr/>
          </p:nvCxnSpPr>
          <p:spPr>
            <a:xfrm flipH="1">
              <a:off x="2648712" y="4051113"/>
              <a:ext cx="443333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881267" y="1352550"/>
            <a:ext cx="1937004" cy="914400"/>
            <a:chOff x="1054608" y="3790950"/>
            <a:chExt cx="1937004" cy="914400"/>
          </a:xfrm>
        </p:grpSpPr>
        <p:sp>
          <p:nvSpPr>
            <p:cNvPr id="34" name="椭圆 33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Z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4" idx="3"/>
              <a:endCxn id="35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5"/>
              <a:endCxn id="37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84048" y="2402121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Tail to Tail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06852" y="2399290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Head to Head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12915" y="2399290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Head to Tail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48936" y="2982735"/>
                <a:ext cx="8763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/>
                    <a:cs typeface="Calibri"/>
                  </a:rPr>
                  <a:t>Tail to Tail</a:t>
                </a:r>
                <a:r>
                  <a:rPr lang="en-US" altLang="zh-CN" dirty="0" smtClean="0">
                    <a:latin typeface="Calibri"/>
                    <a:cs typeface="Calibri"/>
                  </a:rPr>
                  <a:t>: Given the value of the parent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conditionally independent.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Head to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Head: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value of child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not be independent. However, if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completely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independent of each other in the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Head to Head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structure. This independence is called "</a:t>
                </a:r>
                <a:r>
                  <a:rPr lang="en-US" altLang="zh-CN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marginal independence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."</a:t>
                </a:r>
                <a:r>
                  <a:rPr lang="en-US" altLang="zh-CN" dirty="0" smtClean="0">
                    <a:latin typeface="Calibri"/>
                    <a:cs typeface="Calibri"/>
                  </a:rPr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/>
                    <a:cs typeface="Calibri"/>
                  </a:rPr>
                  <a:t>Head to Tail:</a:t>
                </a:r>
                <a:r>
                  <a:rPr lang="en-US" altLang="zh-CN" dirty="0" smtClean="0">
                    <a:latin typeface="Calibri"/>
                    <a:cs typeface="Calibri"/>
                  </a:rPr>
                  <a:t> Given the value of X, Z and Y are conditionally independent.</a:t>
                </a:r>
                <a:endParaRPr lang="zh-CN" altLang="en-US" b="1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6" y="2982735"/>
                <a:ext cx="8763000" cy="2031325"/>
              </a:xfrm>
              <a:prstGeom prst="rect">
                <a:avLst/>
              </a:prstGeom>
              <a:blipFill>
                <a:blip r:embed="rId3"/>
                <a:stretch>
                  <a:fillRect l="-417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2192" y="528828"/>
            <a:ext cx="9055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order to analyze the conditional independence among variables in a directed graph,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6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-separation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be used to convert a directed graph into an undirected graph. The resulting undirected graph is also known as the </a:t>
            </a:r>
            <a:r>
              <a:rPr lang="zh-CN" alt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 graph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process of linking the parent nodes is called </a:t>
            </a:r>
            <a:r>
              <a:rPr lang="zh-CN" alt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moralization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892296" y="1885950"/>
            <a:ext cx="5175504" cy="984786"/>
            <a:chOff x="3892296" y="1939770"/>
            <a:chExt cx="5175504" cy="984786"/>
          </a:xfrm>
        </p:grpSpPr>
        <p:grpSp>
          <p:nvGrpSpPr>
            <p:cNvPr id="4" name="组合 3"/>
            <p:cNvGrpSpPr/>
            <p:nvPr/>
          </p:nvGrpSpPr>
          <p:grpSpPr>
            <a:xfrm>
              <a:off x="3892296" y="2038350"/>
              <a:ext cx="2432304" cy="886206"/>
              <a:chOff x="1054608" y="3790950"/>
              <a:chExt cx="3188208" cy="9144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740408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X1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54608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X3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991612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X2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5812" y="44005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557016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" name="直接箭头连接符 9"/>
              <p:cNvCxnSpPr>
                <a:stCxn id="5" idx="3"/>
                <a:endCxn id="6" idx="0"/>
              </p:cNvCxnSpPr>
              <p:nvPr/>
            </p:nvCxnSpPr>
            <p:spPr>
              <a:xfrm flipH="1">
                <a:off x="1397508" y="4051113"/>
                <a:ext cx="443333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5" idx="5"/>
                <a:endCxn id="8" idx="0"/>
              </p:cNvCxnSpPr>
              <p:nvPr/>
            </p:nvCxnSpPr>
            <p:spPr>
              <a:xfrm>
                <a:off x="2325775" y="4051113"/>
                <a:ext cx="322937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7" idx="3"/>
                <a:endCxn id="8" idx="0"/>
              </p:cNvCxnSpPr>
              <p:nvPr/>
            </p:nvCxnSpPr>
            <p:spPr>
              <a:xfrm flipH="1">
                <a:off x="2648712" y="4051113"/>
                <a:ext cx="443333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7" idx="5"/>
                <a:endCxn id="9" idx="0"/>
              </p:cNvCxnSpPr>
              <p:nvPr/>
            </p:nvCxnSpPr>
            <p:spPr>
              <a:xfrm>
                <a:off x="3576979" y="4051113"/>
                <a:ext cx="322937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635496" y="2038350"/>
              <a:ext cx="2432304" cy="886206"/>
              <a:chOff x="1054608" y="3790950"/>
              <a:chExt cx="3188208" cy="9144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40408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X1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54608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X3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91612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X2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05812" y="44005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557016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直接箭头连接符 20"/>
              <p:cNvCxnSpPr>
                <a:stCxn id="16" idx="3"/>
                <a:endCxn id="17" idx="0"/>
              </p:cNvCxnSpPr>
              <p:nvPr/>
            </p:nvCxnSpPr>
            <p:spPr>
              <a:xfrm flipH="1">
                <a:off x="1397508" y="4051113"/>
                <a:ext cx="443333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5"/>
                <a:endCxn id="19" idx="0"/>
              </p:cNvCxnSpPr>
              <p:nvPr/>
            </p:nvCxnSpPr>
            <p:spPr>
              <a:xfrm>
                <a:off x="2325775" y="4051113"/>
                <a:ext cx="322937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3"/>
                <a:endCxn id="19" idx="0"/>
              </p:cNvCxnSpPr>
              <p:nvPr/>
            </p:nvCxnSpPr>
            <p:spPr>
              <a:xfrm flipH="1">
                <a:off x="2648712" y="4051113"/>
                <a:ext cx="443333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8" idx="5"/>
                <a:endCxn id="20" idx="0"/>
              </p:cNvCxnSpPr>
              <p:nvPr/>
            </p:nvCxnSpPr>
            <p:spPr>
              <a:xfrm>
                <a:off x="3576979" y="4051113"/>
                <a:ext cx="322937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6" idx="6"/>
                <a:endCxn id="18" idx="2"/>
              </p:cNvCxnSpPr>
              <p:nvPr/>
            </p:nvCxnSpPr>
            <p:spPr>
              <a:xfrm>
                <a:off x="2426208" y="3943350"/>
                <a:ext cx="565405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燕尾形箭头 2"/>
            <p:cNvSpPr/>
            <p:nvPr/>
          </p:nvSpPr>
          <p:spPr>
            <a:xfrm>
              <a:off x="6200169" y="2266950"/>
              <a:ext cx="533400" cy="304800"/>
            </a:xfrm>
            <a:prstGeom prst="notched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43600" y="193977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/>
                  <a:cs typeface="Calibri"/>
                </a:rPr>
                <a:t>D-separation</a:t>
              </a:r>
              <a:endParaRPr lang="zh-CN" altLang="en-US" sz="1200" dirty="0" err="1" smtClean="0">
                <a:latin typeface="Calibri"/>
                <a:cs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-51152" y="1899688"/>
            <a:ext cx="4130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/>
                <a:cs typeface="Calibri"/>
              </a:rPr>
              <a:t>Find all the </a:t>
            </a:r>
            <a:r>
              <a:rPr lang="en-US" altLang="zh-CN" sz="1600" dirty="0" smtClean="0">
                <a:latin typeface="Calibri"/>
                <a:cs typeface="Calibri"/>
              </a:rPr>
              <a:t>Head to Head </a:t>
            </a:r>
            <a:r>
              <a:rPr lang="en-US" altLang="zh-CN" sz="1600" dirty="0">
                <a:latin typeface="Calibri"/>
                <a:cs typeface="Calibri"/>
              </a:rPr>
              <a:t>structures in the directed graph and add an undirected edge between the two parent </a:t>
            </a:r>
            <a:r>
              <a:rPr lang="en-US" altLang="zh-CN" sz="1600" dirty="0" smtClean="0">
                <a:latin typeface="Calibri"/>
                <a:cs typeface="Calibri"/>
              </a:rPr>
              <a:t>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alibri"/>
                <a:cs typeface="Calibri"/>
              </a:rPr>
              <a:t>Turn all the directed edge into undirected.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03319" y="3595920"/>
                <a:ext cx="85775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/>
                    <a:cs typeface="Calibri"/>
                  </a:rPr>
                  <a:t>Assuming that there are variables x , y </a:t>
                </a:r>
                <a:r>
                  <a:rPr lang="en-US" altLang="zh-CN" dirty="0">
                    <a:latin typeface="Calibri"/>
                    <a:cs typeface="Calibri"/>
                  </a:rPr>
                  <a:t>and the set of variables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</a:t>
                </a:r>
                <a:r>
                  <a:rPr lang="en-US" altLang="zh-CN" dirty="0">
                    <a:latin typeface="Calibri"/>
                    <a:cs typeface="Calibri"/>
                  </a:rPr>
                  <a:t>in the moral graph, if the variables x and y can be separated by z on the graph, </a:t>
                </a:r>
                <a:r>
                  <a:rPr lang="en-US" altLang="zh-CN" dirty="0" smtClean="0">
                    <a:latin typeface="Calibri"/>
                    <a:cs typeface="Calibri"/>
                  </a:rPr>
                  <a:t>It </a:t>
                </a:r>
                <a:r>
                  <a:rPr lang="en-US" altLang="zh-CN" dirty="0">
                    <a:latin typeface="Calibri"/>
                    <a:cs typeface="Calibri"/>
                  </a:rPr>
                  <a:t>is said that the variables x and y are </a:t>
                </a:r>
                <a:r>
                  <a:rPr lang="en-US" altLang="zh-CN" dirty="0" smtClean="0">
                    <a:latin typeface="Calibri"/>
                    <a:cs typeface="Calibri"/>
                  </a:rPr>
                  <a:t>D-separated </a:t>
                </a:r>
                <a:r>
                  <a:rPr lang="en-US" altLang="zh-CN" dirty="0">
                    <a:latin typeface="Calibri"/>
                    <a:cs typeface="Calibri"/>
                  </a:rPr>
                  <a:t>by z,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holds. From the above converted moral graph, </a:t>
                </a:r>
                <a:endParaRPr lang="en-US" altLang="zh-CN" dirty="0" smtClean="0">
                  <a:latin typeface="Calibri"/>
                  <a:cs typeface="Calibri"/>
                </a:endParaRPr>
              </a:p>
              <a:p>
                <a:r>
                  <a:rPr lang="en-US" altLang="zh-CN" dirty="0" smtClean="0">
                    <a:latin typeface="Calibri"/>
                    <a:cs typeface="Calibri"/>
                  </a:rPr>
                  <a:t>there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4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5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.</a:t>
                </a:r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19" y="3595920"/>
                <a:ext cx="8577599" cy="1200329"/>
              </a:xfrm>
              <a:prstGeom prst="rect">
                <a:avLst/>
              </a:prstGeom>
              <a:blipFill>
                <a:blip r:embed="rId3"/>
                <a:stretch>
                  <a:fillRect l="-569" t="-3046" r="-18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30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5521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24258</TotalTime>
  <Words>2165</Words>
  <Application>Microsoft Office PowerPoint</Application>
  <PresentationFormat>全屏显示(16:9)</PresentationFormat>
  <Paragraphs>304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1587</cp:revision>
  <cp:lastPrinted>2014-01-21T07:51:01Z</cp:lastPrinted>
  <dcterms:created xsi:type="dcterms:W3CDTF">2004-08-27T04:16:05Z</dcterms:created>
  <dcterms:modified xsi:type="dcterms:W3CDTF">2018-05-30T09:06:32Z</dcterms:modified>
</cp:coreProperties>
</file>