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4" r:id="rId3"/>
    <p:sldId id="346" r:id="rId4"/>
    <p:sldId id="347" r:id="rId5"/>
    <p:sldId id="350" r:id="rId6"/>
    <p:sldId id="351" r:id="rId7"/>
    <p:sldId id="352" r:id="rId8"/>
    <p:sldId id="353" r:id="rId9"/>
    <p:sldId id="354" r:id="rId10"/>
    <p:sldId id="349" r:id="rId11"/>
  </p:sldIdLst>
  <p:sldSz cx="9144000" cy="5143500" type="screen16x9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92" d="100"/>
          <a:sy n="92" d="100"/>
        </p:scale>
        <p:origin x="264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832907"/>
            <a:ext cx="7467600" cy="117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dirty="0" smtClean="0">
                <a:latin typeface="Calibri"/>
                <a:cs typeface="Calibri"/>
              </a:rPr>
              <a:t>Refers </a:t>
            </a:r>
            <a:r>
              <a:rPr lang="en-US" dirty="0">
                <a:latin typeface="Calibri"/>
                <a:cs typeface="Calibri"/>
              </a:rPr>
              <a:t>to the reasoning that infers a cause from the result, also called bottom-up reasoning. 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97045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dirty="0">
                <a:latin typeface="Calibri"/>
                <a:cs typeface="Calibri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dirty="0">
                <a:latin typeface="Calibri"/>
                <a:cs typeface="Calibri"/>
              </a:rPr>
              <a:t> can be performed.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632578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dirty="0" smtClean="0">
                <a:latin typeface="Calibri"/>
                <a:cs typeface="Calibri"/>
              </a:rPr>
              <a:t>reasoning. </a:t>
            </a:r>
            <a:r>
              <a:rPr lang="en-US" altLang="zh-CN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1912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x-ray)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8418"/>
              </p:ext>
            </p:extLst>
          </p:nvPr>
        </p:nvGraphicFramePr>
        <p:xfrm>
          <a:off x="3733800" y="3151595"/>
          <a:ext cx="5029200" cy="12005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52400" y="5905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other groups of conditional probabilities are as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7521"/>
              </p:ext>
            </p:extLst>
          </p:nvPr>
        </p:nvGraphicFramePr>
        <p:xfrm>
          <a:off x="5162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(HO|PT)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0696"/>
              </p:ext>
            </p:extLst>
          </p:nvPr>
        </p:nvGraphicFramePr>
        <p:xfrm>
          <a:off x="318811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(SA|HO)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HO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HO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6683"/>
              </p:ext>
            </p:extLst>
          </p:nvPr>
        </p:nvGraphicFramePr>
        <p:xfrm>
          <a:off x="632460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(PX|BT)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" y="2103478"/>
            <a:ext cx="3581400" cy="2803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400" y="2235323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HA at known HO and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2256"/>
              </p:ext>
            </p:extLst>
          </p:nvPr>
        </p:nvGraphicFramePr>
        <p:xfrm>
          <a:off x="3633020" y="2669783"/>
          <a:ext cx="5434780" cy="186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695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932640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dirty="0" smtClean="0"/>
                        <a:t>(HA|HO,BT)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 </a:t>
                      </a:r>
                      <a:r>
                        <a:rPr lang="en-US" altLang="zh-CN" b="0" dirty="0" smtClean="0"/>
                        <a:t>= False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76200" y="590550"/>
            <a:ext cx="81714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Prediction: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Bayesian network can predict the probability of the resulting node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knowing or knowing some conditional nodes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: For a node Point,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(+Point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occurrence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of Point,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(-Point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Point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occur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" y="1557779"/>
            <a:ext cx="2590800" cy="20279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0800" y="1597803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1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the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400" dirty="0" smtClean="0">
                <a:latin typeface="Calibri"/>
                <a:cs typeface="Calibri"/>
              </a:rPr>
              <a:t>From </a:t>
            </a:r>
            <a:r>
              <a:rPr lang="en-US" altLang="zh-CN" sz="1400" dirty="0">
                <a:latin typeface="Calibri"/>
                <a:cs typeface="Calibri"/>
              </a:rPr>
              <a:t>the </a:t>
            </a:r>
            <a:r>
              <a:rPr lang="en-US" altLang="zh-CN" sz="1400" dirty="0" smtClean="0">
                <a:latin typeface="Calibri"/>
                <a:cs typeface="Calibri"/>
              </a:rPr>
              <a:t>diagram,</a:t>
            </a:r>
          </a:p>
          <a:p>
            <a:pPr algn="ctr"/>
            <a:r>
              <a:rPr lang="en-US" altLang="zh-CN" sz="1400" dirty="0" smtClean="0">
                <a:latin typeface="Calibri"/>
                <a:cs typeface="Calibri"/>
              </a:rPr>
              <a:t>{HO,BT 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</a:rPr>
              <a:t>HA , {PT}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HO</a:t>
            </a:r>
            <a:endParaRPr lang="en-US" altLang="zh-CN" sz="1400" dirty="0" smtClean="0">
              <a:latin typeface="Calibri"/>
              <a:cs typeface="Calibri"/>
            </a:endParaRPr>
          </a:p>
          <a:p>
            <a:r>
              <a:rPr lang="en-US" altLang="zh-CN" sz="1400" dirty="0" smtClean="0">
                <a:latin typeface="Calibri"/>
                <a:cs typeface="Calibri"/>
              </a:rPr>
              <a:t>Firstly, Find P(HO),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Using 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the full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formula: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4886" y="2320062"/>
            <a:ext cx="5791200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P(+HO)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 HO |+ PT)P(+ PT) + P(+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= 0.7</a:t>
            </a:r>
            <a:r>
              <a:rPr lang="zh-CN" altLang="en-US" sz="1200" dirty="0" smtClean="0">
                <a:latin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+ 0 × 0.8 = 0.14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P(- HO|+ PT)P(+ PT) + P(-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=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0.3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+1.0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0.8 = 0.86</a:t>
            </a:r>
            <a:endParaRPr lang="zh-CN" altLang="en-US" sz="1200" i="1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354634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P(+ HA|+ BT,+ HO)P(+ BT)P(+ 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HA|+ BT,- HO)P(+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	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P(+ HA|- BT,+ HO)P(- BT)P(+ HO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 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HA|- BT,- HO)P(-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=0.99 × 0.001 × 0.14 + × 0.9×0.001×0.86 + 0.7 × 0.999 ×0 .14 + 0.02 × 0.999 × 0.86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=0.1159944</a:t>
            </a:r>
            <a:r>
              <a:rPr lang="zh-CN" alt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≈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0.116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0.884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3374497"/>
            <a:ext cx="246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+mn-ea"/>
              </a:rPr>
              <a:t>In the absence of any node information 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(evidence)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8000"/>
                </a:solidFill>
              </a:rPr>
              <a:t>P(+ HA)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0</a:t>
            </a:r>
            <a:r>
              <a:rPr lang="zh-CN" altLang="en-US" sz="1400" dirty="0"/>
              <a:t>.</a:t>
            </a:r>
            <a:r>
              <a:rPr lang="zh-CN" altLang="en-US" sz="1400" dirty="0" smtClean="0"/>
              <a:t>116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C0000"/>
                </a:solidFill>
              </a:rPr>
              <a:t>P(- HA) </a:t>
            </a:r>
            <a:r>
              <a:rPr lang="en-US" altLang="zh-CN" sz="1400" dirty="0" smtClean="0"/>
              <a:t>= 0.884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6200" y="3583489"/>
            <a:ext cx="8756904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HO, +BT )P (+HO)P (+BT ) + P (+HA| + HO, −BT )P (+HO)P (−BT 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   +P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(+HA| − HO, +BT )P (−HO)P (+BT ) + P (+HA| − HO, −BT )P (−HO)P (−BT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= 0.99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0.7 ×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0.001 + 0.7 × 0.7 × 0.999 + 0.9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0.3 × 0.001 + 0.02 × 0.3 × 0.999   =  0.496467</a:t>
            </a:r>
          </a:p>
          <a:p>
            <a:pPr>
              <a:spcBef>
                <a:spcPct val="50000"/>
              </a:spcBef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0.503533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2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Conditional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SA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7536" y="830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</a:t>
            </a:r>
            <a:endParaRPr lang="en-US" altLang="zh-CN" sz="1400" dirty="0">
              <a:latin typeface="Calibri"/>
              <a:cs typeface="Calibri"/>
            </a:endParaRPr>
          </a:p>
          <a:p>
            <a:pPr algn="ctr"/>
            <a:r>
              <a:rPr lang="en-US" altLang="zh-CN" sz="1400" dirty="0">
                <a:latin typeface="Calibri"/>
                <a:cs typeface="Calibri"/>
              </a:rPr>
              <a:t>{HO 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S</a:t>
            </a:r>
            <a:r>
              <a:rPr lang="en-US" altLang="zh-CN" sz="1400" dirty="0">
                <a:latin typeface="Calibri"/>
                <a:cs typeface="Calibri"/>
              </a:rPr>
              <a:t>A , {PT}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</a:t>
            </a:r>
          </a:p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P(+HO|+PT) = 0.7,P(-HO|+PT) = 0.3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Therefore: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81426"/>
            <a:ext cx="3553968" cy="1690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7536" y="2048530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P (+SA)  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=  P (+SA| + HO)P (+HO) + P (+SA| − HO)P (−HO)</a:t>
            </a:r>
          </a:p>
          <a:p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             =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0.8 × 0.7 + 0.1 × 0.3 = </a:t>
            </a:r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0.59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" y="257175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3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Conditional probability of H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048" y="2815893"/>
            <a:ext cx="8909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{HO,BT}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H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A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, {PT}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 P(+HO|+PT) = 0.7,P(-HO|+PT) = 0.3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And BT is the reason node, regardless of other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probabilities ; P(+BT) = 0.001, P(-BT) = 0.999. Therefore</a:t>
            </a:r>
          </a:p>
        </p:txBody>
      </p:sp>
      <p:sp>
        <p:nvSpPr>
          <p:cNvPr id="7" name="矩形 6"/>
          <p:cNvSpPr/>
          <p:nvPr/>
        </p:nvSpPr>
        <p:spPr>
          <a:xfrm>
            <a:off x="70104" y="4642460"/>
            <a:ext cx="854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Note the comparison with Example 1</a:t>
            </a:r>
            <a:r>
              <a:rPr lang="zh-CN" altLang="en-US" sz="1200" dirty="0"/>
              <a:t>: In the absence of any node information </a:t>
            </a:r>
            <a:r>
              <a:rPr lang="zh-CN" altLang="en-US" sz="1200" dirty="0" smtClean="0"/>
              <a:t>(evidence</a:t>
            </a:r>
            <a:r>
              <a:rPr lang="zh-CN" altLang="en-US" sz="1200" dirty="0"/>
              <a:t>), the probability of a 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116 </a:t>
            </a:r>
            <a:r>
              <a:rPr lang="zh-CN" altLang="en-US" sz="1200" dirty="0"/>
              <a:t>and the probability of a non-headache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884</a:t>
            </a:r>
            <a:r>
              <a:rPr lang="zh-CN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  <p:bldP spid="9" grpId="0"/>
      <p:bldP spid="1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23897</TotalTime>
  <Words>1010</Words>
  <Application>Microsoft Office PowerPoint</Application>
  <PresentationFormat>全屏显示(16:9)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1549</cp:revision>
  <cp:lastPrinted>2014-01-21T07:51:01Z</cp:lastPrinted>
  <dcterms:created xsi:type="dcterms:W3CDTF">2004-08-27T04:16:05Z</dcterms:created>
  <dcterms:modified xsi:type="dcterms:W3CDTF">2018-05-23T09:03:44Z</dcterms:modified>
</cp:coreProperties>
</file>