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42" r:id="rId2"/>
    <p:sldId id="344" r:id="rId3"/>
    <p:sldId id="346" r:id="rId4"/>
    <p:sldId id="347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49" r:id="rId13"/>
  </p:sldIdLst>
  <p:sldSz cx="9144000" cy="5143500" type="screen16x9"/>
  <p:notesSz cx="7099300" cy="1023461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8000"/>
    <a:srgbClr val="A2BEF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697" autoAdjust="0"/>
  </p:normalViewPr>
  <p:slideViewPr>
    <p:cSldViewPr>
      <p:cViewPr varScale="1">
        <p:scale>
          <a:sx n="61" d="100"/>
          <a:sy n="61" d="100"/>
        </p:scale>
        <p:origin x="66" y="121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Without</a:t>
            </a:r>
            <a:r>
              <a:rPr lang="en-US" baseline="0" dirty="0" smtClean="0"/>
              <a:t> specially mentioning, figures are credited to UC. </a:t>
            </a:r>
            <a:r>
              <a:rPr lang="en-US" baseline="0" dirty="0" err="1" smtClean="0"/>
              <a:t>Berkely</a:t>
            </a:r>
            <a:r>
              <a:rPr lang="en-US" baseline="0" dirty="0" smtClean="0"/>
              <a:t> (ai.berkeley.edu)!</a:t>
            </a: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3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4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International Business Class </a:t>
            </a:r>
            <a:br>
              <a:rPr lang="en-US" sz="2400" dirty="0" smtClean="0"/>
            </a:br>
            <a:r>
              <a:rPr lang="en-US" sz="2400" dirty="0" smtClean="0"/>
              <a:t>in School of Electronic Information and Communications </a:t>
            </a:r>
            <a:endParaRPr lang="en-US" sz="2800" dirty="0" smtClean="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3943350"/>
            <a:ext cx="9144000" cy="71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+mn-ea"/>
                <a:cs typeface="Calibri"/>
              </a:rPr>
              <a:t>Bang Wang (Dr., Prof.)</a:t>
            </a:r>
          </a:p>
          <a:p>
            <a:pPr algn="ctr">
              <a:spcBef>
                <a:spcPts val="0"/>
              </a:spcBef>
            </a:pPr>
            <a:r>
              <a:rPr lang="en-US" altLang="zh-CN" sz="1400" dirty="0">
                <a:latin typeface="+mn-ea"/>
              </a:rPr>
              <a:t>School of Electronic Information and Communications</a:t>
            </a:r>
            <a:endParaRPr lang="en-US" sz="1400" dirty="0" smtClean="0">
              <a:latin typeface="+mn-ea"/>
              <a:cs typeface="Calibri"/>
            </a:endParaRPr>
          </a:p>
          <a:p>
            <a:pPr algn="ctr">
              <a:spcBef>
                <a:spcPts val="0"/>
              </a:spcBef>
            </a:pPr>
            <a:r>
              <a:rPr lang="en-US" sz="1400" dirty="0" err="1" smtClean="0">
                <a:latin typeface="+mn-ea"/>
                <a:cs typeface="Calibri"/>
              </a:rPr>
              <a:t>Huazhong</a:t>
            </a:r>
            <a:r>
              <a:rPr lang="en-US" sz="1400" dirty="0" smtClean="0">
                <a:latin typeface="+mn-ea"/>
                <a:cs typeface="Calibri"/>
              </a:rPr>
              <a:t> University of Science and Technology (HUST)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51435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5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BT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HA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endParaRPr lang="en-US" altLang="zh-CN" sz="1600" dirty="0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051048" y="852904"/>
                <a:ext cx="6016752" cy="1222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According to the conditional probability formula:</a:t>
                </a:r>
              </a:p>
              <a:p>
                <a:endPara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𝐻𝐴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2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:r>
                  <a:rPr lang="en-US" altLang="zh-CN" sz="1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altLang="zh-CN" sz="1200" b="0" dirty="0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xample 1</a:t>
                </a:r>
                <a:r>
                  <a:rPr lang="en-US" altLang="zh-CN" sz="12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=0.14,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=0.86,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𝐻𝐴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=0.116,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𝐻𝐴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=0.884</m:t>
                    </m:r>
                  </m:oMath>
                </a14:m>
                <a:endParaRPr lang="en-US" altLang="zh-CN" sz="1200" b="0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48" y="852904"/>
                <a:ext cx="6016752" cy="1222129"/>
              </a:xfrm>
              <a:prstGeom prst="rect">
                <a:avLst/>
              </a:prstGeom>
              <a:blipFill>
                <a:blip r:embed="rId3"/>
                <a:stretch>
                  <a:fillRect l="-101" t="-500" b="-3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" y="891004"/>
            <a:ext cx="2971800" cy="134219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42302"/>
              </p:ext>
            </p:extLst>
          </p:nvPr>
        </p:nvGraphicFramePr>
        <p:xfrm>
          <a:off x="79248" y="2323477"/>
          <a:ext cx="3224980" cy="91201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44996">
                  <a:extLst>
                    <a:ext uri="{9D8B030D-6E8A-4147-A177-3AD203B41FA5}">
                      <a16:colId xmlns:a16="http://schemas.microsoft.com/office/drawing/2014/main" val="2582365997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1576025649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4224799460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839496265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2280769922"/>
                    </a:ext>
                  </a:extLst>
                </a:gridCol>
              </a:tblGrid>
              <a:tr h="485293">
                <a:tc>
                  <a:txBody>
                    <a:bodyPr/>
                    <a:lstStyle/>
                    <a:p>
                      <a:pPr algn="ctr"/>
                      <a:endParaRPr lang="en-US" altLang="zh-CN" sz="700" dirty="0" smtClean="0"/>
                    </a:p>
                    <a:p>
                      <a:pPr algn="ctr"/>
                      <a:r>
                        <a:rPr lang="en-US" altLang="zh-CN" sz="600" b="0" dirty="0" smtClean="0"/>
                        <a:t>P</a:t>
                      </a:r>
                      <a:r>
                        <a:rPr lang="en-US" altLang="zh-CN" sz="600" dirty="0" smtClean="0"/>
                        <a:t>(HA|HO,BT)</a:t>
                      </a:r>
                      <a:endParaRPr lang="zh-CN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HO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="0" baseline="0" dirty="0" smtClean="0"/>
                        <a:t>= True</a:t>
                      </a:r>
                    </a:p>
                    <a:p>
                      <a:pPr algn="ctr"/>
                      <a:endParaRPr lang="en-US" altLang="zh-CN" sz="800" baseline="0" dirty="0" smtClean="0"/>
                    </a:p>
                    <a:p>
                      <a:pPr algn="ctr"/>
                      <a:r>
                        <a:rPr lang="en-US" altLang="zh-CN" sz="800" dirty="0" smtClean="0"/>
                        <a:t>BT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="0" baseline="0" dirty="0" smtClean="0"/>
                        <a:t>= True    </a:t>
                      </a:r>
                      <a:r>
                        <a:rPr lang="en-US" altLang="zh-CN" sz="800" baseline="0" dirty="0" smtClean="0"/>
                        <a:t>BT </a:t>
                      </a:r>
                      <a:r>
                        <a:rPr lang="en-US" altLang="zh-CN" sz="800" b="0" baseline="0" dirty="0" smtClean="0"/>
                        <a:t>= False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HO </a:t>
                      </a:r>
                      <a:r>
                        <a:rPr lang="en-US" altLang="zh-CN" sz="800" b="0" dirty="0" smtClean="0"/>
                        <a:t>= False</a:t>
                      </a:r>
                    </a:p>
                    <a:p>
                      <a:pPr algn="ctr"/>
                      <a:endParaRPr lang="en-US" altLang="zh-CN" sz="800" dirty="0" smtClean="0"/>
                    </a:p>
                    <a:p>
                      <a:pPr algn="ctr"/>
                      <a:r>
                        <a:rPr lang="en-US" altLang="zh-CN" sz="800" dirty="0" smtClean="0"/>
                        <a:t>BT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="0" baseline="0" dirty="0" smtClean="0"/>
                        <a:t>= True     </a:t>
                      </a:r>
                      <a:r>
                        <a:rPr lang="en-US" altLang="zh-CN" sz="800" baseline="0" dirty="0" smtClean="0"/>
                        <a:t>BT </a:t>
                      </a:r>
                      <a:r>
                        <a:rPr lang="en-US" altLang="zh-CN" sz="800" b="0" baseline="0" dirty="0" smtClean="0"/>
                        <a:t>= False 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20311"/>
                  </a:ext>
                </a:extLst>
              </a:tr>
              <a:tr h="186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True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0.99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0.02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42188"/>
                  </a:ext>
                </a:extLst>
              </a:tr>
              <a:tr h="186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False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0.01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0.3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0.98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874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253838" y="2075033"/>
                <a:ext cx="56111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 using </a:t>
                </a:r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full probability </a:t>
                </a:r>
                <a:r>
                  <a:rPr lang="en-US" altLang="zh-C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formula:</a:t>
                </a:r>
              </a:p>
              <a:p>
                <a:endPara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</m: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</m: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𝐻𝑂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𝐻𝑂</m:t>
                          </m:r>
                        </m:e>
                      </m:d>
                    </m:oMath>
                  </m:oMathPara>
                </a14:m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𝐻𝐴</m:t>
                        </m:r>
                      </m:e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</m:oMath>
                </a14:m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=0.99×0.14+0.9×0.86=0.9126</m:t>
                    </m:r>
                  </m:oMath>
                </a14:m>
                <a:endPara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838" y="2075033"/>
                <a:ext cx="5611172" cy="1323439"/>
              </a:xfrm>
              <a:prstGeom prst="rect">
                <a:avLst/>
              </a:prstGeom>
              <a:blipFill>
                <a:blip r:embed="rId5"/>
                <a:stretch>
                  <a:fillRect l="-326" t="-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9248" y="3347059"/>
            <a:ext cx="9064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above calculation gives the probability of a headache in the case of known brain tumors to be 0:913. This conditional probability is an edge distribution, which is obtained by removing a conditional HO from the joint conditional probability distribution (H0, BT→HA).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12776" y="4012626"/>
                <a:ext cx="8752234" cy="9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/>
                    <a:cs typeface="Calibri"/>
                  </a:rPr>
                  <a:t>Finally: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𝐵𝑇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|+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0.9126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×0.001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0.116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≈0.007867</m:t>
                      </m:r>
                    </m:oMath>
                  </m:oMathPara>
                </a14:m>
                <a:endParaRPr lang="zh-CN" altLang="en-US" dirty="0" err="1" smtClean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" y="4012626"/>
                <a:ext cx="8752234" cy="931986"/>
              </a:xfrm>
              <a:prstGeom prst="rect">
                <a:avLst/>
              </a:prstGeom>
              <a:blipFill>
                <a:blip r:embed="rId6"/>
                <a:stretch>
                  <a:fillRect l="-418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27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" y="522732"/>
            <a:ext cx="90403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alibri"/>
                <a:cs typeface="Calibri"/>
              </a:rPr>
              <a:t>Bayesian network </a:t>
            </a:r>
            <a:r>
              <a:rPr lang="en-US" altLang="zh-CN" b="1" dirty="0">
                <a:solidFill>
                  <a:srgbClr val="0070C0"/>
                </a:solidFill>
                <a:latin typeface="Calibri"/>
                <a:cs typeface="Calibri"/>
              </a:rPr>
              <a:t>diagnosis </a:t>
            </a:r>
            <a:r>
              <a:rPr lang="en-US" altLang="zh-CN" b="1" dirty="0">
                <a:solidFill>
                  <a:srgbClr val="0070C0"/>
                </a:solidFill>
                <a:latin typeface="Calibri"/>
                <a:cs typeface="Calibri"/>
              </a:rPr>
              <a:t>algorithm steps</a:t>
            </a:r>
            <a:r>
              <a:rPr lang="en-US" altLang="zh-CN" b="1" dirty="0" smtClean="0">
                <a:solidFill>
                  <a:srgbClr val="0070C0"/>
                </a:solidFill>
                <a:latin typeface="Calibri"/>
                <a:cs typeface="Calibri"/>
              </a:rPr>
              <a:t>:</a:t>
            </a:r>
          </a:p>
          <a:p>
            <a:r>
              <a:rPr lang="en-US" altLang="zh-CN" sz="1600" b="1" dirty="0" smtClean="0">
                <a:latin typeface="Calibri"/>
                <a:cs typeface="Calibri"/>
              </a:rPr>
              <a:t>Input</a:t>
            </a:r>
            <a:r>
              <a:rPr lang="zh-CN" altLang="en-US" sz="1600" dirty="0" smtClean="0">
                <a:latin typeface="Calibri"/>
                <a:cs typeface="Calibri"/>
              </a:rPr>
              <a:t>：</a:t>
            </a:r>
            <a:r>
              <a:rPr lang="en-US" altLang="zh-CN" sz="1600" dirty="0" smtClean="0">
                <a:latin typeface="Calibri"/>
                <a:cs typeface="Calibri"/>
              </a:rPr>
              <a:t>A given</a:t>
            </a:r>
            <a:r>
              <a:rPr lang="en-US" altLang="zh-CN" sz="1600" dirty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(including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 smtClean="0">
                <a:latin typeface="Calibri"/>
                <a:cs typeface="Calibri"/>
              </a:rPr>
              <a:t> nodes and conditional/joint conditional probability between </a:t>
            </a:r>
            <a:r>
              <a:rPr lang="en-US" altLang="zh-CN" sz="1600" dirty="0">
                <a:latin typeface="Calibri"/>
                <a:cs typeface="Calibri"/>
              </a:rPr>
              <a:t>nodes), </a:t>
            </a:r>
            <a:r>
              <a:rPr lang="en-US" altLang="zh-CN" sz="1600" dirty="0" smtClean="0">
                <a:latin typeface="Calibri"/>
                <a:cs typeface="Calibri"/>
              </a:rPr>
              <a:t>given </a:t>
            </a:r>
            <a:r>
              <a:rPr lang="en-US" altLang="zh-CN" sz="1600" dirty="0">
                <a:latin typeface="Calibri"/>
                <a:cs typeface="Calibri"/>
              </a:rPr>
              <a:t>a fact vector </a:t>
            </a:r>
            <a:r>
              <a:rPr lang="en-US" altLang="zh-CN" sz="1600" b="1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lang="en-US" altLang="zh-CN" sz="1600" dirty="0">
                <a:latin typeface="Calibri"/>
                <a:cs typeface="Calibri"/>
              </a:rPr>
              <a:t> (or an evidence vector) for the occurrence or absence of a </a:t>
            </a:r>
            <a:r>
              <a:rPr lang="en-US" altLang="zh-CN" sz="1600" dirty="0" smtClean="0">
                <a:latin typeface="Calibri"/>
                <a:cs typeface="Calibri"/>
              </a:rPr>
              <a:t>result </a:t>
            </a:r>
            <a:r>
              <a:rPr lang="en-US" altLang="zh-CN" sz="1600" dirty="0">
                <a:latin typeface="Calibri"/>
                <a:cs typeface="Calibri"/>
              </a:rPr>
              <a:t>node, given a certain node </a:t>
            </a:r>
            <a:r>
              <a:rPr lang="en-US" altLang="zh-CN" sz="16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</a:t>
            </a:r>
            <a:r>
              <a:rPr lang="en-US" altLang="zh-CN" sz="1600" dirty="0">
                <a:latin typeface="Calibri"/>
                <a:cs typeface="Calibri"/>
              </a:rPr>
              <a:t> to be </a:t>
            </a:r>
            <a:r>
              <a:rPr lang="en-US" altLang="zh-CN" sz="1600" dirty="0">
                <a:latin typeface="Calibri"/>
                <a:cs typeface="Calibri"/>
              </a:rPr>
              <a:t>diagnosed..</a:t>
            </a:r>
            <a:endParaRPr lang="en-US" altLang="zh-CN" sz="1600" dirty="0" smtClean="0">
              <a:latin typeface="Calibri"/>
              <a:cs typeface="Calibri"/>
            </a:endParaRPr>
          </a:p>
          <a:p>
            <a:r>
              <a:rPr lang="en-US" altLang="zh-CN" sz="1600" b="1" dirty="0" smtClean="0">
                <a:latin typeface="Calibri"/>
                <a:cs typeface="Calibri"/>
              </a:rPr>
              <a:t>Output</a:t>
            </a:r>
            <a:r>
              <a:rPr lang="zh-CN" altLang="en-US" sz="1600" b="1" dirty="0" smtClean="0">
                <a:latin typeface="Calibri"/>
                <a:cs typeface="Calibri"/>
              </a:rPr>
              <a:t>：</a:t>
            </a:r>
            <a:r>
              <a:rPr lang="en-US" altLang="zh-CN" sz="1600" dirty="0">
                <a:latin typeface="Calibri"/>
                <a:cs typeface="Calibri"/>
              </a:rPr>
              <a:t>The probability of occurrence of node </a:t>
            </a:r>
            <a:r>
              <a:rPr lang="en-US" altLang="zh-CN" sz="1600" b="1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</a:t>
            </a:r>
            <a:r>
              <a:rPr lang="en-US" altLang="zh-CN" sz="1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.</a:t>
            </a:r>
            <a:endParaRPr lang="en-US" altLang="zh-CN" sz="1600" b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2400" y="1885331"/>
            <a:ext cx="8763000" cy="3140359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1000" y="2056983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>
                <a:latin typeface="Calibri"/>
                <a:cs typeface="Calibri"/>
              </a:rPr>
              <a:t>Enter </a:t>
            </a:r>
            <a:r>
              <a:rPr lang="en-US" altLang="zh-CN" sz="1600" dirty="0">
                <a:latin typeface="Calibri"/>
                <a:cs typeface="Calibri"/>
              </a:rPr>
              <a:t>the evidence vector into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For each unprocessed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in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>
                <a:latin typeface="Calibri"/>
                <a:cs typeface="Calibri"/>
              </a:rPr>
              <a:t>, if it has the fact (evidence) that occurred, it is marked as having been processed; otherwise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If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one of its </a:t>
            </a:r>
            <a:r>
              <a:rPr lang="en-US" altLang="zh-CN" sz="1600" dirty="0" smtClean="0">
                <a:solidFill>
                  <a:srgbClr val="FF0000"/>
                </a:solidFill>
                <a:latin typeface="Calibri"/>
                <a:cs typeface="Calibri"/>
              </a:rPr>
              <a:t>child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nodes</a:t>
            </a:r>
            <a:r>
              <a:rPr lang="en-US" altLang="zh-CN" sz="1600" dirty="0">
                <a:latin typeface="Calibri"/>
                <a:cs typeface="Calibri"/>
              </a:rPr>
              <a:t> has not been processed, this node is not processed; otherwise,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Calculate the probability </a:t>
            </a:r>
            <a:r>
              <a:rPr lang="en-US" altLang="zh-CN" sz="1600" dirty="0" smtClean="0">
                <a:latin typeface="Calibri"/>
                <a:cs typeface="Calibri"/>
              </a:rPr>
              <a:t>distribution </a:t>
            </a:r>
            <a:r>
              <a:rPr lang="en-US" altLang="zh-CN" sz="1600" dirty="0">
                <a:latin typeface="Calibri"/>
                <a:cs typeface="Calibri"/>
              </a:rPr>
              <a:t>of node</a:t>
            </a:r>
            <a:r>
              <a:rPr lang="en-US" altLang="zh-CN" sz="16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based on the probabilities of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lang="en-US" altLang="zh-CN" sz="1600" dirty="0" smtClean="0">
                <a:solidFill>
                  <a:srgbClr val="FF0000"/>
                </a:solidFill>
                <a:latin typeface="Calibri"/>
                <a:cs typeface="Calibri"/>
              </a:rPr>
              <a:t>child nodes </a:t>
            </a:r>
            <a:r>
              <a:rPr lang="en-US" altLang="zh-CN" sz="1600" dirty="0">
                <a:latin typeface="Calibri"/>
                <a:cs typeface="Calibri"/>
              </a:rPr>
              <a:t>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and the conditional or joint conditional probabilities, and mark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as processed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Repeat steps (2) to (4) for a total of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T</a:t>
            </a:r>
            <a:r>
              <a:rPr lang="en-US" altLang="zh-CN" sz="1600" b="1" i="1" dirty="0" smtClean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times</a:t>
            </a:r>
            <a:r>
              <a:rPr lang="en-US" altLang="zh-CN" sz="1600" dirty="0">
                <a:latin typeface="Calibri"/>
                <a:cs typeface="Calibri"/>
              </a:rPr>
              <a:t>. At this point, the probability distribution 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is the probability of its occurrence/non-occurrence. The algorithm ends. It should be noted that the effect of step (5) is to make each node have the opportunity to calculate the probability distribution.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1" dirty="0" smtClean="0"/>
              <a:t>Chapter 1: Introduction</a:t>
            </a:r>
            <a:endParaRPr lang="en-US" sz="36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72" y="4493734"/>
            <a:ext cx="6172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International Business Class </a:t>
            </a:r>
            <a:br>
              <a:rPr lang="en-US" altLang="zh-CN" dirty="0"/>
            </a:br>
            <a:r>
              <a:rPr lang="en-US" altLang="zh-CN" dirty="0"/>
              <a:t>in School of Electronic Information and Communications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Outline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464820" y="514350"/>
            <a:ext cx="5478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Calibri"/>
              <a:cs typeface="Calibri"/>
            </a:endParaRP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Introduction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Searching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Uninformed Search (2 units)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Informed Search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Constraint Satisfaction Problem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Learning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Machine Learning Introduction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Supervised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Unsupervised Learning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Reasoning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Markov Decision Process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Reinforcement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Bayesian Network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Discussion (2 units)</a:t>
            </a:r>
            <a:endParaRPr lang="zh-CN" altLang="en-US" b="1" dirty="0" err="1" smtClean="0">
              <a:latin typeface="Calibri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43600" y="819150"/>
            <a:ext cx="32004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32 Lecturing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2 </a:t>
            </a:r>
            <a:r>
              <a:rPr lang="en-US" altLang="zh-CN" dirty="0" smtClean="0">
                <a:solidFill>
                  <a:srgbClr val="0070C0"/>
                </a:solidFill>
                <a:latin typeface="Calibri"/>
                <a:cs typeface="Calibri"/>
              </a:rPr>
              <a:t>Credits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3600" y="2193387"/>
            <a:ext cx="3200400" cy="25576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70C0"/>
                </a:solidFill>
                <a:latin typeface="Calibri"/>
              </a:rPr>
              <a:t>Grading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10 Class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Python Programming  Projects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20 Class Presentation and Panel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Final Project with Report on Selected Topics</a:t>
            </a:r>
          </a:p>
        </p:txBody>
      </p:sp>
    </p:spTree>
    <p:extLst>
      <p:ext uri="{BB962C8B-B14F-4D97-AF65-F5344CB8AC3E}">
        <p14:creationId xmlns:p14="http://schemas.microsoft.com/office/powerpoint/2010/main" val="14373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381000" y="3665346"/>
            <a:ext cx="7467600" cy="132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FF0000"/>
                </a:solidFill>
                <a:latin typeface="Calibri"/>
                <a:cs typeface="Calibri"/>
              </a:rPr>
              <a:t>Bayesian Net </a:t>
            </a:r>
            <a:r>
              <a:rPr lang="en-US" altLang="zh-CN" sz="1400" dirty="0" smtClean="0">
                <a:solidFill>
                  <a:srgbClr val="FF0000"/>
                </a:solidFill>
                <a:latin typeface="Calibri"/>
                <a:cs typeface="Calibri"/>
              </a:rPr>
              <a:t>diagnosis :</a:t>
            </a:r>
            <a:r>
              <a:rPr lang="en-US" sz="1400" dirty="0" smtClean="0">
                <a:latin typeface="Calibri"/>
                <a:cs typeface="Calibri"/>
              </a:rPr>
              <a:t>Refers </a:t>
            </a:r>
            <a:r>
              <a:rPr lang="en-US" sz="1400" dirty="0">
                <a:latin typeface="Calibri"/>
                <a:cs typeface="Calibri"/>
              </a:rPr>
              <a:t>to the reasoning that infers a cause from the result, also called bottom-up reasoning. It is known that some results have occurred and the reason for the occurrence of the result and the probability of occurrence have been calculated based on the Bayesian network inference.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81000" y="545828"/>
            <a:ext cx="8153400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00B050"/>
                </a:solidFill>
                <a:latin typeface="Calibri"/>
                <a:cs typeface="Calibri"/>
              </a:rPr>
              <a:t>Review</a:t>
            </a:r>
            <a:r>
              <a:rPr lang="en-US" altLang="zh-CN" sz="1400" dirty="0">
                <a:latin typeface="Calibri"/>
                <a:cs typeface="Calibri"/>
              </a:rPr>
              <a:t>: Bayesian network is a probabilistic reasoning technique that combines probability theory and graph structure to describe the uncertainty caused by the conditions between different knowledge components</a:t>
            </a:r>
            <a:r>
              <a:rPr lang="en-US" altLang="zh-CN" sz="1400" dirty="0" smtClean="0">
                <a:latin typeface="Calibri"/>
                <a:cs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Calibri"/>
                <a:cs typeface="Calibri"/>
              </a:rPr>
              <a:t>Bayesian network training</a:t>
            </a:r>
            <a:r>
              <a:rPr lang="en-US" altLang="zh-CN" sz="1400" dirty="0">
                <a:latin typeface="Calibri"/>
                <a:cs typeface="Calibri"/>
              </a:rPr>
              <a:t>: the process of correcting prior knowledge by using existing data. </a:t>
            </a:r>
            <a:endParaRPr lang="zh-CN" altLang="en-US" sz="1400" dirty="0" err="1" smtClean="0">
              <a:latin typeface="Calibri"/>
              <a:cs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00" y="173355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alibri"/>
                <a:cs typeface="Calibri"/>
              </a:rPr>
              <a:t>After the Bayesian network is built based on the training data set, </a:t>
            </a:r>
            <a:r>
              <a:rPr lang="en-US" altLang="zh-CN" sz="1600" b="1" dirty="0" smtClean="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lang="en-US" altLang="zh-CN" sz="1600" dirty="0" smtClean="0">
                <a:latin typeface="Calibri"/>
                <a:cs typeface="Calibri"/>
              </a:rPr>
              <a:t> and </a:t>
            </a:r>
            <a:r>
              <a:rPr lang="en-US" altLang="zh-CN" sz="1600" b="1" dirty="0" smtClean="0">
                <a:solidFill>
                  <a:srgbClr val="FF0000"/>
                </a:solidFill>
                <a:latin typeface="Calibri"/>
                <a:cs typeface="Calibri"/>
              </a:rPr>
              <a:t>diagnosis</a:t>
            </a:r>
            <a:r>
              <a:rPr lang="en-US" altLang="zh-CN" sz="1600" dirty="0" smtClean="0">
                <a:latin typeface="Calibri"/>
                <a:cs typeface="Calibri"/>
              </a:rPr>
              <a:t> can be performed.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000" y="2477624"/>
            <a:ext cx="7467600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alibri"/>
                <a:cs typeface="Calibri"/>
              </a:rPr>
              <a:t>Bayesian Net Prediction</a:t>
            </a:r>
            <a:r>
              <a:rPr lang="en-US" altLang="zh-CN" sz="1400" dirty="0">
                <a:latin typeface="Calibri"/>
                <a:cs typeface="Calibri"/>
              </a:rPr>
              <a:t>: Refers to reasoning that infers a result from the cause, also known as top-down </a:t>
            </a:r>
            <a:r>
              <a:rPr lang="en-US" altLang="zh-CN" sz="1400" dirty="0" smtClean="0">
                <a:latin typeface="Calibri"/>
                <a:cs typeface="Calibri"/>
              </a:rPr>
              <a:t>reasoning. </a:t>
            </a:r>
            <a:r>
              <a:rPr lang="en-US" altLang="zh-CN" sz="1400" dirty="0">
                <a:latin typeface="Calibri"/>
                <a:cs typeface="Calibri"/>
              </a:rPr>
              <a:t>Given a certain reason (evidence), use Bayesian network inference calculations to find out the probability of the result caused by the cause.</a:t>
            </a:r>
            <a:endParaRPr lang="zh-CN" altLang="en-US" sz="1400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7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152400" y="66675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lang="en-US" altLang="zh-CN" b="1" dirty="0" smtClean="0">
                <a:solidFill>
                  <a:srgbClr val="008000"/>
                </a:solidFill>
                <a:latin typeface="Calibri"/>
                <a:cs typeface="Calibri"/>
              </a:rPr>
              <a:t>xample </a:t>
            </a:r>
            <a:r>
              <a:rPr lang="en-US" altLang="zh-CN" b="1" dirty="0">
                <a:solidFill>
                  <a:srgbClr val="008000"/>
                </a:solidFill>
                <a:latin typeface="Calibri"/>
                <a:cs typeface="Calibri"/>
              </a:rPr>
              <a:t>review: </a:t>
            </a:r>
            <a:r>
              <a:rPr lang="en-US" altLang="zh-CN" dirty="0">
                <a:latin typeface="Calibri"/>
                <a:cs typeface="Calibri"/>
              </a:rPr>
              <a:t>Assume that the Bayesian network has been trained. The 6 nodes are</a:t>
            </a:r>
            <a:r>
              <a:rPr lang="en-US" altLang="zh-CN" dirty="0" smtClean="0">
                <a:latin typeface="Calibri"/>
                <a:cs typeface="Calibri"/>
              </a:rPr>
              <a:t>: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01912"/>
              </p:ext>
            </p:extLst>
          </p:nvPr>
        </p:nvGraphicFramePr>
        <p:xfrm>
          <a:off x="304800" y="1123950"/>
          <a:ext cx="792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3101501765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72927417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40559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 (party)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(hangover)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(brain tumor)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HA</a:t>
                      </a:r>
                      <a:r>
                        <a:rPr lang="en-US" altLang="zh-CN" dirty="0" smtClean="0"/>
                        <a:t> (headache)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SA</a:t>
                      </a:r>
                      <a:r>
                        <a:rPr lang="en-US" altLang="zh-CN" dirty="0" smtClean="0"/>
                        <a:t> (smell</a:t>
                      </a:r>
                      <a:r>
                        <a:rPr lang="en-US" altLang="zh-CN" baseline="0" dirty="0" smtClean="0"/>
                        <a:t> alcohol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PX</a:t>
                      </a:r>
                      <a:r>
                        <a:rPr lang="en-US" altLang="zh-CN" dirty="0" smtClean="0"/>
                        <a:t> (positive x-ray)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92248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888502"/>
            <a:ext cx="3581400" cy="28033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81400" y="1971585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figure, the two nodes of Party and Brain Tumor are the cause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connection that ends with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Their unconditional probabilities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58418"/>
              </p:ext>
            </p:extLst>
          </p:nvPr>
        </p:nvGraphicFramePr>
        <p:xfrm>
          <a:off x="3733800" y="3151595"/>
          <a:ext cx="5029200" cy="120055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5430765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721262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88418737"/>
                    </a:ext>
                  </a:extLst>
                </a:gridCol>
              </a:tblGrid>
              <a:tr h="40018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</a:t>
                      </a:r>
                      <a:r>
                        <a:rPr lang="en-US" altLang="zh-CN" dirty="0" smtClean="0"/>
                        <a:t>(PT)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</a:t>
                      </a:r>
                      <a:r>
                        <a:rPr lang="en-US" altLang="zh-CN" b="1" dirty="0" smtClean="0"/>
                        <a:t>(BT)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684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17909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0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152400" y="59055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other groups of conditional probabilities are as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27521"/>
              </p:ext>
            </p:extLst>
          </p:nvPr>
        </p:nvGraphicFramePr>
        <p:xfrm>
          <a:off x="5162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(HO|PT)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80696"/>
              </p:ext>
            </p:extLst>
          </p:nvPr>
        </p:nvGraphicFramePr>
        <p:xfrm>
          <a:off x="318811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(SA|HO)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/>
                        <a:t>HO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HO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56683"/>
              </p:ext>
            </p:extLst>
          </p:nvPr>
        </p:nvGraphicFramePr>
        <p:xfrm>
          <a:off x="632460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(PX|BT)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" y="2103478"/>
            <a:ext cx="3581400" cy="28033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81400" y="2235323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Conditional probability of HA at known HO and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BT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2256"/>
              </p:ext>
            </p:extLst>
          </p:nvPr>
        </p:nvGraphicFramePr>
        <p:xfrm>
          <a:off x="3633020" y="2669783"/>
          <a:ext cx="5434780" cy="1865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86956">
                  <a:extLst>
                    <a:ext uri="{9D8B030D-6E8A-4147-A177-3AD203B41FA5}">
                      <a16:colId xmlns:a16="http://schemas.microsoft.com/office/drawing/2014/main" val="2582365997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1576025649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4224799460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839496265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2280769922"/>
                    </a:ext>
                  </a:extLst>
                </a:gridCol>
              </a:tblGrid>
              <a:tr h="932640">
                <a:tc>
                  <a:txBody>
                    <a:bodyPr/>
                    <a:lstStyle/>
                    <a:p>
                      <a:pPr algn="ctr"/>
                      <a:endParaRPr lang="en-US" altLang="zh-CN" sz="1200" dirty="0" smtClean="0"/>
                    </a:p>
                    <a:p>
                      <a:pPr algn="ctr"/>
                      <a:endParaRPr lang="en-US" altLang="zh-CN" sz="1200" dirty="0" smtClean="0"/>
                    </a:p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dirty="0" smtClean="0"/>
                        <a:t>(HA|HO,BT)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</a:t>
                      </a:r>
                    </a:p>
                    <a:p>
                      <a:pPr algn="ctr"/>
                      <a:endParaRPr lang="en-US" altLang="zh-CN" baseline="0" dirty="0" smtClean="0"/>
                    </a:p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    </a:t>
                      </a:r>
                      <a:r>
                        <a:rPr lang="en-US" altLang="zh-CN" baseline="0" dirty="0" smtClean="0"/>
                        <a:t>BT </a:t>
                      </a:r>
                      <a:r>
                        <a:rPr lang="en-US" altLang="zh-CN" b="0" baseline="0" dirty="0" smtClean="0"/>
                        <a:t>= False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 </a:t>
                      </a:r>
                      <a:r>
                        <a:rPr lang="en-US" altLang="zh-CN" b="0" dirty="0" smtClean="0"/>
                        <a:t>= False</a:t>
                      </a:r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     </a:t>
                      </a:r>
                      <a:r>
                        <a:rPr lang="en-US" altLang="zh-CN" baseline="0" dirty="0" smtClean="0"/>
                        <a:t>BT </a:t>
                      </a:r>
                      <a:r>
                        <a:rPr lang="en-US" altLang="zh-CN" b="0" baseline="0" dirty="0" smtClean="0"/>
                        <a:t>= False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20311"/>
                  </a:ext>
                </a:extLst>
              </a:tr>
              <a:tr h="466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42188"/>
                  </a:ext>
                </a:extLst>
              </a:tr>
              <a:tr h="466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8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5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76200" y="590550"/>
            <a:ext cx="81714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 Net Prediction: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The Bayesian network can predict the probability of the resulting node </a:t>
            </a:r>
            <a:endParaRPr lang="en-US" altLang="zh-C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knowing or knowing some conditional nodes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: For a node Point, </a:t>
            </a:r>
            <a:r>
              <a:rPr lang="en-US" altLang="zh-CN" sz="1600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(+Point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:the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probability of 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occurrence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of Point, </a:t>
            </a:r>
            <a:endParaRPr lang="en-US" altLang="zh-C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600" dirty="0" smtClean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altLang="zh-CN" sz="16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(-Point</a:t>
            </a:r>
            <a:r>
              <a:rPr lang="en-US" altLang="zh-CN" sz="1600" dirty="0" smtClean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the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probability that Point </a:t>
            </a:r>
            <a:r>
              <a:rPr lang="en-US" altLang="zh-CN" sz="16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occur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99357"/>
            <a:ext cx="2590800" cy="20279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90800" y="1597803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1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Calculate the 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HA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400" dirty="0" smtClean="0">
                <a:latin typeface="Calibri"/>
                <a:cs typeface="Calibri"/>
              </a:rPr>
              <a:t>From </a:t>
            </a:r>
            <a:r>
              <a:rPr lang="en-US" altLang="zh-CN" sz="1400" dirty="0">
                <a:latin typeface="Calibri"/>
                <a:cs typeface="Calibri"/>
              </a:rPr>
              <a:t>the </a:t>
            </a:r>
            <a:r>
              <a:rPr lang="en-US" altLang="zh-CN" sz="1400" dirty="0" smtClean="0">
                <a:latin typeface="Calibri"/>
                <a:cs typeface="Calibri"/>
              </a:rPr>
              <a:t>diagram,</a:t>
            </a:r>
          </a:p>
          <a:p>
            <a:pPr algn="ctr"/>
            <a:r>
              <a:rPr lang="en-US" altLang="zh-CN" sz="1400" dirty="0" smtClean="0">
                <a:latin typeface="Calibri"/>
                <a:cs typeface="Calibri"/>
              </a:rPr>
              <a:t>{HO,BT }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libri"/>
                <a:cs typeface="Calibri"/>
              </a:rPr>
              <a:t>HA , {PT}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HO</a:t>
            </a:r>
            <a:endParaRPr lang="en-US" altLang="zh-CN" sz="1400" dirty="0" smtClean="0">
              <a:latin typeface="Calibri"/>
              <a:cs typeface="Calibri"/>
            </a:endParaRPr>
          </a:p>
          <a:p>
            <a:r>
              <a:rPr lang="en-US" altLang="zh-CN" sz="1400" dirty="0" smtClean="0">
                <a:latin typeface="Calibri"/>
                <a:cs typeface="Calibri"/>
              </a:rPr>
              <a:t>Firstly, Find P(HO),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Using 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the full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formula: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34886" y="2320062"/>
            <a:ext cx="5791200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P(+HO) </a:t>
            </a: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 HO |+ PT)P(+ PT) + P(+ HO|- PT)P(- PT)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= 0.7</a:t>
            </a:r>
            <a:r>
              <a:rPr lang="zh-CN" altLang="en-US" sz="1200" dirty="0" smtClean="0">
                <a:latin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0.2 + 0 × 0.8 = 0.14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P(-HO) 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P(- HO|+ PT)P(+ PT) + P(- HO|- PT)P(- PT)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=0.3 × 0.2 +1.0 × 0.8 = 0.86</a:t>
            </a:r>
            <a:endParaRPr lang="zh-CN" altLang="en-US" sz="1200" i="1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00" y="354634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P(+HA)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P(+ HA|+ BT,+ HO)P(+ BT)P(+ HO) 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P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 HA|+ BT,- HO)P(+ BT)P(- HO)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	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P(+ HA|- BT,+ HO)P(- BT)P(+ HO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) + P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 HA|- BT,- HO)P(- BT)P(- HO)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=0.99 × 0.001 × 0.14 + × 0.9×0.001×0.86 + 0.7 × 0.999 ×0 .14 + 0.02 × 0.999 × 0.86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=0.1159944</a:t>
            </a:r>
            <a:r>
              <a:rPr lang="zh-CN" alt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≈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0.116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P(-HA) 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1 – P(+HA) = 0.884</a:t>
            </a:r>
          </a:p>
        </p:txBody>
      </p:sp>
      <p:sp>
        <p:nvSpPr>
          <p:cNvPr id="14" name="矩形 13"/>
          <p:cNvSpPr/>
          <p:nvPr/>
        </p:nvSpPr>
        <p:spPr>
          <a:xfrm>
            <a:off x="6629400" y="3374497"/>
            <a:ext cx="2469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+mn-ea"/>
              </a:rPr>
              <a:t>In the absence of any node information </a:t>
            </a:r>
            <a:r>
              <a:rPr lang="zh-CN" altLang="en-US" sz="1400" dirty="0" smtClean="0">
                <a:solidFill>
                  <a:srgbClr val="0070C0"/>
                </a:solidFill>
                <a:latin typeface="+mn-ea"/>
              </a:rPr>
              <a:t>(evidence)</a:t>
            </a:r>
            <a:r>
              <a:rPr lang="en-US" altLang="zh-CN" sz="1400" dirty="0" smtClean="0">
                <a:solidFill>
                  <a:srgbClr val="0070C0"/>
                </a:solidFill>
                <a:latin typeface="+mn-ea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8000"/>
                </a:solidFill>
              </a:rPr>
              <a:t>P(+ HA)</a:t>
            </a:r>
            <a:r>
              <a:rPr lang="zh-CN" altLang="en-US" sz="1400" dirty="0" smtClean="0">
                <a:solidFill>
                  <a:srgbClr val="008000"/>
                </a:solidFill>
              </a:rPr>
              <a:t>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0</a:t>
            </a:r>
            <a:r>
              <a:rPr lang="zh-CN" altLang="en-US" sz="1400" dirty="0"/>
              <a:t>.</a:t>
            </a:r>
            <a:r>
              <a:rPr lang="zh-CN" altLang="en-US" sz="1400" dirty="0" smtClean="0"/>
              <a:t>116</a:t>
            </a:r>
            <a:endParaRPr lang="en-US" altLang="zh-CN" sz="1400" dirty="0" smtClean="0"/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CC0000"/>
                </a:solidFill>
              </a:rPr>
              <a:t>P(- HA) </a:t>
            </a:r>
            <a:r>
              <a:rPr lang="en-US" altLang="zh-CN" sz="1400" dirty="0" smtClean="0"/>
              <a:t>= 0.884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00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76200" y="3583489"/>
            <a:ext cx="8756904" cy="108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P(+HA) 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(+HA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HO, +BT )P (+HO)P (+BT ) + P (+HA| + HO, −BT )P (+HO)P (−BT )</a:t>
            </a:r>
          </a:p>
          <a:p>
            <a:pPr>
              <a:spcBef>
                <a:spcPct val="50000"/>
              </a:spcBef>
            </a:pP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    +P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(+HA| − HO, +BT )P (−HO)P (+BT ) + P (+HA| − HO, −BT )P (−HO)P (−BT 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 = 0.99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0.7 ×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0.001 + 0.7 × 0.7 × 0.999 + 0.9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0.3 × 0.001 + 0.02 × 0.3 × 0.999   =  0.496467</a:t>
            </a:r>
          </a:p>
          <a:p>
            <a:pPr>
              <a:spcBef>
                <a:spcPct val="50000"/>
              </a:spcBef>
            </a:pPr>
            <a:r>
              <a:rPr lang="en-US" altLang="zh-CN" sz="1200" i="1" dirty="0" smtClean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P(-HA)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1 – P(+HA) = 0.503533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" y="522732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2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 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SA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PT:</a:t>
            </a:r>
            <a:endParaRPr lang="en-US" altLang="zh-CN" sz="16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07536" y="83093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alibri"/>
                <a:cs typeface="Calibri"/>
              </a:rPr>
              <a:t>From the </a:t>
            </a:r>
            <a:r>
              <a:rPr lang="en-US" altLang="zh-CN" sz="1400" dirty="0" smtClean="0">
                <a:latin typeface="Calibri"/>
                <a:cs typeface="Calibri"/>
              </a:rPr>
              <a:t>diagram:</a:t>
            </a:r>
            <a:endParaRPr lang="en-US" altLang="zh-CN" sz="1400" dirty="0">
              <a:latin typeface="Calibri"/>
              <a:cs typeface="Calibri"/>
            </a:endParaRPr>
          </a:p>
          <a:p>
            <a:pPr algn="ctr"/>
            <a:r>
              <a:rPr lang="en-US" altLang="zh-CN" sz="1400" dirty="0">
                <a:latin typeface="Calibri"/>
                <a:cs typeface="Calibri"/>
              </a:rPr>
              <a:t>{HO }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S</a:t>
            </a:r>
            <a:r>
              <a:rPr lang="en-US" altLang="zh-CN" sz="1400" dirty="0">
                <a:latin typeface="Calibri"/>
                <a:cs typeface="Calibri"/>
              </a:rPr>
              <a:t>A , {PT}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HO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From the previous conditional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table:</a:t>
            </a:r>
          </a:p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P(+HO|+PT) = 0.7,P(-HO|+PT) = 0.3</a:t>
            </a:r>
            <a:endParaRPr lang="en-US" altLang="zh-CN" sz="1400" i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Wingdings" panose="05000000000000000000" pitchFamily="2" charset="2"/>
            </a:endParaRPr>
          </a:p>
          <a:p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Therefore: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881426"/>
            <a:ext cx="3553968" cy="16903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07536" y="2048530"/>
            <a:ext cx="500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P (+SA)   </a:t>
            </a:r>
            <a:r>
              <a:rPr lang="en-US" altLang="zh-CN" sz="1400" i="1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=  P (+SA| + HO)P (+HO) + P (+SA| − HO)P (−HO)</a:t>
            </a:r>
          </a:p>
          <a:p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                  = </a:t>
            </a:r>
            <a:r>
              <a:rPr lang="en-US" altLang="zh-CN" sz="1400" i="1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0.8 × 0.7 + 0.1 × 0.3 = </a:t>
            </a:r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0.59</a:t>
            </a:r>
            <a:endParaRPr lang="en-US" altLang="zh-CN" sz="1400" i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36" y="2571750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3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 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H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A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PT:</a:t>
            </a:r>
            <a:endParaRPr lang="en-US" altLang="zh-CN" sz="16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048" y="2815893"/>
            <a:ext cx="8909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/>
                <a:cs typeface="Calibri"/>
              </a:rPr>
              <a:t>From the </a:t>
            </a:r>
            <a:r>
              <a:rPr lang="en-US" altLang="zh-CN" sz="1400" dirty="0" smtClean="0">
                <a:latin typeface="Calibri"/>
                <a:cs typeface="Calibri"/>
              </a:rPr>
              <a:t>diagram:  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{HO,BT}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H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A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, {PT}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HO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From the previous conditional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table: P(+HO|+PT) = 0.7,P(-HO|+PT) = 0.3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And BT is the reason node, regardless of other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probabilities ; P(+BT) = 0.001, P(-BT) = 0.999. Therefore</a:t>
            </a:r>
          </a:p>
        </p:txBody>
      </p:sp>
      <p:sp>
        <p:nvSpPr>
          <p:cNvPr id="7" name="矩形 6"/>
          <p:cNvSpPr/>
          <p:nvPr/>
        </p:nvSpPr>
        <p:spPr>
          <a:xfrm>
            <a:off x="70104" y="4642460"/>
            <a:ext cx="8540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/>
              <a:t>Note the comparison with Example 1</a:t>
            </a:r>
            <a:r>
              <a:rPr lang="zh-CN" altLang="en-US" sz="1200" dirty="0"/>
              <a:t>: In the absence of any node information </a:t>
            </a:r>
            <a:r>
              <a:rPr lang="zh-CN" altLang="en-US" sz="1200" dirty="0" smtClean="0"/>
              <a:t>(evidence</a:t>
            </a:r>
            <a:r>
              <a:rPr lang="zh-CN" altLang="en-US" sz="1200" dirty="0"/>
              <a:t>), the probability of a headache is </a:t>
            </a:r>
            <a:r>
              <a:rPr lang="zh-CN" altLang="en-US" sz="1200" dirty="0" smtClean="0"/>
              <a:t>0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116 </a:t>
            </a:r>
            <a:r>
              <a:rPr lang="zh-CN" altLang="en-US" sz="1200" dirty="0"/>
              <a:t>and the probability of a non-headache is </a:t>
            </a:r>
            <a:r>
              <a:rPr lang="zh-CN" altLang="en-US" sz="1200" dirty="0" smtClean="0"/>
              <a:t>0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884</a:t>
            </a:r>
            <a:r>
              <a:rPr lang="zh-CN" alt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1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6" grpId="0"/>
      <p:bldP spid="9" grpId="0"/>
      <p:bldP spid="10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" y="522732"/>
            <a:ext cx="90403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alibri"/>
                <a:cs typeface="Calibri"/>
              </a:rPr>
              <a:t>Bayesian network prediction algorithm steps</a:t>
            </a:r>
            <a:r>
              <a:rPr lang="en-US" altLang="zh-CN" b="1" dirty="0" smtClean="0">
                <a:solidFill>
                  <a:srgbClr val="0070C0"/>
                </a:solidFill>
                <a:latin typeface="Calibri"/>
                <a:cs typeface="Calibri"/>
              </a:rPr>
              <a:t>:</a:t>
            </a:r>
          </a:p>
          <a:p>
            <a:r>
              <a:rPr lang="en-US" altLang="zh-CN" sz="1600" b="1" dirty="0" smtClean="0">
                <a:latin typeface="Calibri"/>
                <a:cs typeface="Calibri"/>
              </a:rPr>
              <a:t>Input</a:t>
            </a:r>
            <a:r>
              <a:rPr lang="zh-CN" altLang="en-US" sz="1600" dirty="0" smtClean="0">
                <a:latin typeface="Calibri"/>
                <a:cs typeface="Calibri"/>
              </a:rPr>
              <a:t>：</a:t>
            </a:r>
            <a:r>
              <a:rPr lang="en-US" altLang="zh-CN" sz="1600" dirty="0" smtClean="0">
                <a:latin typeface="Calibri"/>
                <a:cs typeface="Calibri"/>
              </a:rPr>
              <a:t>A given</a:t>
            </a:r>
            <a:r>
              <a:rPr lang="en-US" altLang="zh-CN" sz="1600" dirty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(including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 smtClean="0">
                <a:latin typeface="Calibri"/>
                <a:cs typeface="Calibri"/>
              </a:rPr>
              <a:t> nodes and conditional/joint conditional probability between </a:t>
            </a:r>
            <a:r>
              <a:rPr lang="en-US" altLang="zh-CN" sz="1600" dirty="0">
                <a:latin typeface="Calibri"/>
                <a:cs typeface="Calibri"/>
              </a:rPr>
              <a:t>nodes), </a:t>
            </a:r>
            <a:r>
              <a:rPr lang="en-US" altLang="zh-CN" sz="1600" dirty="0" smtClean="0">
                <a:latin typeface="Calibri"/>
                <a:cs typeface="Calibri"/>
              </a:rPr>
              <a:t>given </a:t>
            </a:r>
            <a:r>
              <a:rPr lang="en-US" altLang="zh-CN" sz="1600" dirty="0">
                <a:latin typeface="Calibri"/>
                <a:cs typeface="Calibri"/>
              </a:rPr>
              <a:t>a fact vector </a:t>
            </a:r>
            <a:r>
              <a:rPr lang="en-US" altLang="zh-CN" sz="1600" b="1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lang="en-US" altLang="zh-CN" sz="1600" dirty="0">
                <a:latin typeface="Calibri"/>
                <a:cs typeface="Calibri"/>
              </a:rPr>
              <a:t> (or an evidence vector) for the occurrence or absence of a cause node, given a certain node </a:t>
            </a:r>
            <a:r>
              <a:rPr lang="en-US" altLang="zh-CN" sz="16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</a:t>
            </a:r>
            <a:r>
              <a:rPr lang="en-US" altLang="zh-CN" sz="1600" dirty="0">
                <a:latin typeface="Calibri"/>
                <a:cs typeface="Calibri"/>
              </a:rPr>
              <a:t> to be predicted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r>
              <a:rPr lang="en-US" altLang="zh-CN" sz="1600" b="1" dirty="0" smtClean="0">
                <a:latin typeface="Calibri"/>
                <a:cs typeface="Calibri"/>
              </a:rPr>
              <a:t>Output</a:t>
            </a:r>
            <a:r>
              <a:rPr lang="zh-CN" altLang="en-US" sz="1600" b="1" dirty="0" smtClean="0">
                <a:latin typeface="Calibri"/>
                <a:cs typeface="Calibri"/>
              </a:rPr>
              <a:t>：</a:t>
            </a:r>
            <a:r>
              <a:rPr lang="en-US" altLang="zh-CN" sz="1600" dirty="0">
                <a:latin typeface="Calibri"/>
                <a:cs typeface="Calibri"/>
              </a:rPr>
              <a:t>The probability of occurrence of node </a:t>
            </a:r>
            <a:r>
              <a:rPr lang="en-US" altLang="zh-CN" sz="1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v.</a:t>
            </a:r>
            <a:endParaRPr lang="en-US" altLang="zh-CN" sz="1600" b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2400" y="1885331"/>
            <a:ext cx="8763000" cy="3140359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000" y="1963162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>
                <a:latin typeface="Calibri"/>
                <a:cs typeface="Calibri"/>
              </a:rPr>
              <a:t>Enter </a:t>
            </a:r>
            <a:r>
              <a:rPr lang="en-US" altLang="zh-CN" sz="1600" dirty="0">
                <a:latin typeface="Calibri"/>
                <a:cs typeface="Calibri"/>
              </a:rPr>
              <a:t>the evidence vector into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For each unprocessed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in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>
                <a:latin typeface="Calibri"/>
                <a:cs typeface="Calibri"/>
              </a:rPr>
              <a:t>, if it has the fact (evidence) that occurred, it is marked as having been processed; otherwise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If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one of its parent nodes</a:t>
            </a:r>
            <a:r>
              <a:rPr lang="en-US" altLang="zh-CN" sz="1600" dirty="0">
                <a:latin typeface="Calibri"/>
                <a:cs typeface="Calibri"/>
              </a:rPr>
              <a:t> has not been processed, this node is not processed; otherwise,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Calculate the probability </a:t>
            </a:r>
            <a:r>
              <a:rPr lang="en-US" altLang="zh-CN" sz="1600" dirty="0" smtClean="0">
                <a:latin typeface="Calibri"/>
                <a:cs typeface="Calibri"/>
              </a:rPr>
              <a:t>distribution </a:t>
            </a:r>
            <a:r>
              <a:rPr lang="en-US" altLang="zh-CN" sz="1600" dirty="0">
                <a:latin typeface="Calibri"/>
                <a:cs typeface="Calibri"/>
              </a:rPr>
              <a:t>of node</a:t>
            </a:r>
            <a:r>
              <a:rPr lang="en-US" altLang="zh-CN" sz="16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based on the probabilities of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all parent nodes </a:t>
            </a:r>
            <a:r>
              <a:rPr lang="en-US" altLang="zh-CN" sz="1600" dirty="0">
                <a:latin typeface="Calibri"/>
                <a:cs typeface="Calibri"/>
              </a:rPr>
              <a:t>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and the conditional or joint conditional probabilities, and mark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as processed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Repeat steps (2) to (4) for a total of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T</a:t>
            </a:r>
            <a:r>
              <a:rPr lang="en-US" altLang="zh-CN" sz="1600" b="1" i="1" dirty="0" smtClean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times</a:t>
            </a:r>
            <a:r>
              <a:rPr lang="en-US" altLang="zh-CN" sz="1600" dirty="0">
                <a:latin typeface="Calibri"/>
                <a:cs typeface="Calibri"/>
              </a:rPr>
              <a:t>. At this point, the probability distribution 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is the probability of its occurrence/non-occurrence. The algorithm ends. It should be noted that the effect of step (5) is to make each node have the opportunity to calculate the probability distribution.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4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矩形 3"/>
          <p:cNvSpPr/>
          <p:nvPr/>
        </p:nvSpPr>
        <p:spPr>
          <a:xfrm>
            <a:off x="76200" y="590550"/>
            <a:ext cx="6988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 Net </a:t>
            </a:r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diagnosis: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occurrence of a conditional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node which</a:t>
            </a: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inferred based on whether the resulting node occurs or not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9356" y="1085617"/>
            <a:ext cx="606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4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 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BT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PX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endParaRPr lang="en-US" altLang="zh-CN" sz="1600" dirty="0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2" y="1251525"/>
            <a:ext cx="2971800" cy="23261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229356" y="1517657"/>
                <a:ext cx="5562600" cy="273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According to the conditional probability formula:</a:t>
                </a:r>
              </a:p>
              <a:p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𝑃𝑋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0.98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×0.001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0.011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=0.089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the equation:</a:t>
                </a:r>
              </a:p>
              <a:p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𝐵𝑇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=0.980×0.001+0.010×0.999≈0.011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356" y="1517657"/>
                <a:ext cx="5562600" cy="2730876"/>
              </a:xfrm>
              <a:prstGeom prst="rect">
                <a:avLst/>
              </a:prstGeom>
              <a:blipFill>
                <a:blip r:embed="rId4"/>
                <a:stretch>
                  <a:fillRect l="-658" t="-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838200" y="4248533"/>
            <a:ext cx="784860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+mn-ea"/>
              </a:rPr>
              <a:t>This result shows that when the X-ray examination is positive, the probability of having a brain tumor is </a:t>
            </a:r>
            <a:r>
              <a:rPr lang="en-US" altLang="zh-CN" sz="1400" dirty="0">
                <a:solidFill>
                  <a:srgbClr val="0070C0"/>
                </a:solidFill>
                <a:latin typeface="+mn-ea"/>
              </a:rPr>
              <a:t>0.089</a:t>
            </a:r>
            <a:r>
              <a:rPr lang="en-US" altLang="zh-CN" sz="1400" dirty="0">
                <a:solidFill>
                  <a:srgbClr val="0070C0"/>
                </a:solidFill>
                <a:latin typeface="+mn-ea"/>
              </a:rPr>
              <a:t>, and the probability of not having a brain tumor is </a:t>
            </a:r>
            <a:r>
              <a:rPr lang="en-US" altLang="zh-CN" sz="1400" dirty="0">
                <a:solidFill>
                  <a:srgbClr val="0070C0"/>
                </a:solidFill>
                <a:latin typeface="+mn-ea"/>
              </a:rPr>
              <a:t>0.911</a:t>
            </a:r>
            <a:r>
              <a:rPr lang="en-US" altLang="zh-CN" sz="1400" dirty="0">
                <a:solidFill>
                  <a:srgbClr val="0070C0"/>
                </a:solidFill>
                <a:latin typeface="+mn-ea"/>
              </a:rPr>
              <a:t>.</a:t>
            </a:r>
            <a:endParaRPr lang="zh-CN" altLang="en-US" sz="1400" dirty="0" err="1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0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24036</TotalTime>
  <Words>1661</Words>
  <Application>Microsoft Office PowerPoint</Application>
  <PresentationFormat>全屏显示(16:9)</PresentationFormat>
  <Paragraphs>216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dan-berkeley-nlp-v1</vt:lpstr>
      <vt:lpstr>Artificial Intelligence  International Business Class  in School of Electronic Information and Communications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Artificial Intelligence  Chapter 1: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cong x</cp:lastModifiedBy>
  <cp:revision>1565</cp:revision>
  <cp:lastPrinted>2014-01-21T07:51:01Z</cp:lastPrinted>
  <dcterms:created xsi:type="dcterms:W3CDTF">2004-08-27T04:16:05Z</dcterms:created>
  <dcterms:modified xsi:type="dcterms:W3CDTF">2018-05-24T08:03:59Z</dcterms:modified>
</cp:coreProperties>
</file>