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4" r:id="rId3"/>
    <p:sldId id="346" r:id="rId4"/>
    <p:sldId id="347" r:id="rId5"/>
    <p:sldId id="350" r:id="rId6"/>
    <p:sldId id="351" r:id="rId7"/>
    <p:sldId id="352" r:id="rId8"/>
    <p:sldId id="353" r:id="rId9"/>
    <p:sldId id="354" r:id="rId10"/>
    <p:sldId id="349" r:id="rId11"/>
  </p:sldIdLst>
  <p:sldSz cx="9144000" cy="5143500" type="screen16x9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A2BEF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97" autoAdjust="0"/>
  </p:normalViewPr>
  <p:slideViewPr>
    <p:cSldViewPr>
      <p:cViewPr varScale="1">
        <p:scale>
          <a:sx n="130" d="100"/>
          <a:sy n="130" d="100"/>
        </p:scale>
        <p:origin x="1074" y="12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</a:t>
            </a:r>
            <a:r>
              <a:rPr lang="en-US" baseline="0" dirty="0" smtClean="0"/>
              <a:t> specially mentioning, figures are credited to UC. </a:t>
            </a:r>
            <a:r>
              <a:rPr lang="en-US" baseline="0" dirty="0" err="1" smtClean="0"/>
              <a:t>Berkely</a:t>
            </a:r>
            <a:r>
              <a:rPr lang="en-US" baseline="0" dirty="0" smtClean="0"/>
              <a:t> (ai.berkeley.edu)!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International Business Class </a:t>
            </a:r>
            <a:br>
              <a:rPr lang="en-US" sz="2400" dirty="0" smtClean="0"/>
            </a:br>
            <a:r>
              <a:rPr lang="en-US" sz="2400" dirty="0" smtClean="0"/>
              <a:t>in School of Electronic Information and Communications </a:t>
            </a:r>
            <a:endParaRPr lang="en-US" sz="2800" dirty="0" smtClean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3943350"/>
            <a:ext cx="9144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+mn-ea"/>
                <a:cs typeface="Calibri"/>
              </a:rPr>
              <a:t>Bang Wang (Dr., Prof.)</a:t>
            </a:r>
          </a:p>
          <a:p>
            <a:pPr algn="ctr">
              <a:spcBef>
                <a:spcPts val="0"/>
              </a:spcBef>
            </a:pPr>
            <a:r>
              <a:rPr lang="en-US" altLang="zh-CN" sz="1400" dirty="0">
                <a:latin typeface="+mn-ea"/>
              </a:rPr>
              <a:t>School of Electronic Information and Communications</a:t>
            </a:r>
            <a:endParaRPr lang="en-US" sz="1400" dirty="0" smtClean="0">
              <a:latin typeface="+mn-ea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1400" dirty="0" err="1" smtClean="0">
                <a:latin typeface="+mn-ea"/>
                <a:cs typeface="Calibri"/>
              </a:rPr>
              <a:t>Huazhong</a:t>
            </a:r>
            <a:r>
              <a:rPr lang="en-US" sz="1400" dirty="0" smtClean="0">
                <a:latin typeface="+mn-ea"/>
                <a:cs typeface="Calibri"/>
              </a:rPr>
              <a:t> University of Science and Technology (HUST)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Chapter 1: Introduction</a:t>
            </a:r>
            <a:endParaRPr lang="en-US" sz="36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72" y="4493734"/>
            <a:ext cx="617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International Business Class </a:t>
            </a:r>
            <a:br>
              <a:rPr lang="en-US" altLang="zh-CN" dirty="0"/>
            </a:br>
            <a:r>
              <a:rPr lang="en-US" altLang="zh-CN" dirty="0"/>
              <a:t>in School of Electronic Information and Communications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Outline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4820" y="514350"/>
            <a:ext cx="5478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Calibri"/>
              <a:cs typeface="Calibri"/>
            </a:endParaRP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Introduction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Searching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Uninformed Search (2 units)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Informed Search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Constraint Satisfaction Problem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Learning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Machine Learning Introduction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Supervised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Unsupervised Learning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Reasoning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Markov Decision Process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Reinforcement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Bayesian Network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Discussion (2 units)</a:t>
            </a:r>
            <a:endParaRPr lang="zh-CN" altLang="en-US" b="1" dirty="0" err="1" smtClean="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3600" y="819150"/>
            <a:ext cx="32004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32 Lecturing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  <a:latin typeface="Calibri"/>
                <a:cs typeface="Calibri"/>
              </a:rPr>
              <a:t>Credits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2193387"/>
            <a:ext cx="3200400" cy="2557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Calibri"/>
              </a:rPr>
              <a:t>Grading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10 Class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Python Programming  Projects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20 Class Presentation and Panel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Final Project with Report on Selected Topics</a:t>
            </a:r>
          </a:p>
        </p:txBody>
      </p:sp>
    </p:spTree>
    <p:extLst>
      <p:ext uri="{BB962C8B-B14F-4D97-AF65-F5344CB8AC3E}">
        <p14:creationId xmlns:p14="http://schemas.microsoft.com/office/powerpoint/2010/main" val="1437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1000" y="3832907"/>
            <a:ext cx="7467600" cy="117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Bayesian Net </a:t>
            </a:r>
            <a:r>
              <a:rPr lang="en-US" altLang="zh-CN" dirty="0" smtClean="0">
                <a:solidFill>
                  <a:srgbClr val="FF0000"/>
                </a:solidFill>
                <a:latin typeface="Calibri"/>
                <a:cs typeface="Calibri"/>
              </a:rPr>
              <a:t>diagnosis :</a:t>
            </a:r>
            <a:r>
              <a:rPr lang="en-US" dirty="0" smtClean="0">
                <a:latin typeface="Calibri"/>
                <a:cs typeface="Calibri"/>
              </a:rPr>
              <a:t>Refers </a:t>
            </a:r>
            <a:r>
              <a:rPr lang="en-US" dirty="0">
                <a:latin typeface="Calibri"/>
                <a:cs typeface="Calibri"/>
              </a:rPr>
              <a:t>to the reasoning that infers a cause from the result, also called bottom-up </a:t>
            </a:r>
            <a:r>
              <a:rPr lang="en-US" dirty="0">
                <a:latin typeface="Calibri"/>
                <a:cs typeface="Calibri"/>
              </a:rPr>
              <a:t>reasoning. </a:t>
            </a:r>
            <a:r>
              <a:rPr lang="en-US" dirty="0">
                <a:latin typeface="Calibri"/>
                <a:cs typeface="Calibri"/>
              </a:rPr>
              <a:t>It is known that some results have occurred and the reason for the occurrence of the result and the probability of occurrence have been calculated based on the Bayesian network inference.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81000" y="545828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alibri"/>
                <a:cs typeface="Calibri"/>
              </a:rPr>
              <a:t>Review</a:t>
            </a:r>
            <a:r>
              <a:rPr lang="en-US" altLang="zh-CN" dirty="0">
                <a:latin typeface="Calibri"/>
                <a:cs typeface="Calibri"/>
              </a:rPr>
              <a:t>: Bayesian network is a probabilistic reasoning technique that combines probability theory and graph structure to describe the uncertainty caused by the conditions between different knowledge components</a:t>
            </a:r>
            <a:r>
              <a:rPr lang="en-US" altLang="zh-CN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b="1" dirty="0" smtClean="0">
                <a:latin typeface="Calibri"/>
                <a:cs typeface="Calibri"/>
              </a:rPr>
              <a:t>Bayesian network training</a:t>
            </a:r>
            <a:r>
              <a:rPr lang="en-US" altLang="zh-CN" dirty="0">
                <a:latin typeface="Calibri"/>
                <a:cs typeface="Calibri"/>
              </a:rPr>
              <a:t>: the process of correcting prior knowledge by using existing data. </a:t>
            </a:r>
            <a:endParaRPr lang="zh-CN" altLang="en-US" dirty="0" err="1" smtClean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1970458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After the Bayesian network is built based on the training data set, 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lang="en-US" altLang="zh-CN" dirty="0">
                <a:latin typeface="Calibri"/>
                <a:cs typeface="Calibri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Calibri"/>
                <a:cs typeface="Calibri"/>
              </a:rPr>
              <a:t>diagnosis</a:t>
            </a:r>
            <a:r>
              <a:rPr lang="en-US" altLang="zh-CN" dirty="0">
                <a:latin typeface="Calibri"/>
                <a:cs typeface="Calibri"/>
              </a:rPr>
              <a:t> can be performed.</a:t>
            </a:r>
            <a:endParaRPr lang="zh-CN" altLang="en-US" dirty="0" err="1" smtClean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2632578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Bayesian Net Prediction</a:t>
            </a:r>
            <a:r>
              <a:rPr lang="en-US" altLang="zh-CN" dirty="0">
                <a:latin typeface="Calibri"/>
                <a:cs typeface="Calibri"/>
              </a:rPr>
              <a:t>: Refers to reasoning that infers a result from the cause, also known as top-down </a:t>
            </a:r>
            <a:r>
              <a:rPr lang="en-US" altLang="zh-CN" dirty="0" smtClean="0">
                <a:latin typeface="Calibri"/>
                <a:cs typeface="Calibri"/>
              </a:rPr>
              <a:t>reasoning. </a:t>
            </a:r>
            <a:r>
              <a:rPr lang="en-US" altLang="zh-CN" dirty="0">
                <a:latin typeface="Calibri"/>
                <a:cs typeface="Calibri"/>
              </a:rPr>
              <a:t>Given a certain reason (evidence), use Bayesian network inference calculations to find out the probability of the result caused by the cause.</a:t>
            </a:r>
            <a:endParaRPr lang="zh-CN" altLang="en-US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" y="666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lang="en-US" altLang="zh-CN" b="1" dirty="0" smtClean="0">
                <a:solidFill>
                  <a:srgbClr val="008000"/>
                </a:solidFill>
                <a:latin typeface="Calibri"/>
                <a:cs typeface="Calibri"/>
              </a:rPr>
              <a:t>xample </a:t>
            </a:r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review: </a:t>
            </a:r>
            <a:r>
              <a:rPr lang="en-US" altLang="zh-CN" dirty="0">
                <a:latin typeface="Calibri"/>
                <a:cs typeface="Calibri"/>
              </a:rPr>
              <a:t>Assume that the Bayesian network has been trained. The 6 nodes are</a:t>
            </a:r>
            <a:r>
              <a:rPr lang="en-US" altLang="zh-CN" dirty="0" smtClean="0">
                <a:latin typeface="Calibri"/>
                <a:cs typeface="Calibri"/>
              </a:rPr>
              <a:t>:</a:t>
            </a:r>
            <a:endParaRPr lang="en-US" altLang="zh-CN" dirty="0" smtClean="0">
              <a:latin typeface="Calibri"/>
              <a:cs typeface="Calibri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68728"/>
              </p:ext>
            </p:extLst>
          </p:nvPr>
        </p:nvGraphicFramePr>
        <p:xfrm>
          <a:off x="304800" y="112395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310150176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72927417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559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(party)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(hangover)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(brain tumor)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HA</a:t>
                      </a:r>
                      <a:r>
                        <a:rPr lang="en-US" altLang="zh-CN" dirty="0" smtClean="0"/>
                        <a:t> (headache)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SA</a:t>
                      </a:r>
                      <a:r>
                        <a:rPr lang="en-US" altLang="zh-CN" dirty="0" smtClean="0"/>
                        <a:t> (smell</a:t>
                      </a:r>
                      <a:r>
                        <a:rPr lang="en-US" altLang="zh-CN" baseline="0" dirty="0" smtClean="0"/>
                        <a:t> alcohol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PX</a:t>
                      </a:r>
                      <a:r>
                        <a:rPr lang="en-US" altLang="zh-CN" dirty="0" smtClean="0"/>
                        <a:t> (positive </a:t>
                      </a:r>
                      <a:r>
                        <a:rPr lang="en-US" altLang="zh-CN" dirty="0" err="1" smtClean="0"/>
                        <a:t>xray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9224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888502"/>
            <a:ext cx="3581400" cy="2803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1400" y="1971585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figure, the two nodes of Party and Brain Tumor are the cause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 that ends with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Their unconditional probabilities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46582"/>
              </p:ext>
            </p:extLst>
          </p:nvPr>
        </p:nvGraphicFramePr>
        <p:xfrm>
          <a:off x="3657600" y="2916018"/>
          <a:ext cx="4419600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54307655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17212621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88418737"/>
                    </a:ext>
                  </a:extLst>
                </a:gridCol>
              </a:tblGrid>
              <a:tr h="300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dirty="0" smtClean="0"/>
                        <a:t>(PT)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b="1" dirty="0" smtClean="0"/>
                        <a:t>(BT)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684"/>
                  </a:ext>
                </a:extLst>
              </a:tr>
              <a:tr h="300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17909"/>
                  </a:ext>
                </a:extLst>
              </a:tr>
              <a:tr h="300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34585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9000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6691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5094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25800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23694</TotalTime>
  <Words>415</Words>
  <Application>Microsoft Office PowerPoint</Application>
  <PresentationFormat>全屏显示(16:9)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dan-berkeley-nlp-v1</vt:lpstr>
      <vt:lpstr>Artificial Intelligence  International Business Class  in School of Electronic Information and Communications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Artificial Intelligence  Chapter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cong x</cp:lastModifiedBy>
  <cp:revision>1529</cp:revision>
  <cp:lastPrinted>2014-01-21T07:51:01Z</cp:lastPrinted>
  <dcterms:created xsi:type="dcterms:W3CDTF">2004-08-27T04:16:05Z</dcterms:created>
  <dcterms:modified xsi:type="dcterms:W3CDTF">2018-05-22T08:39:06Z</dcterms:modified>
</cp:coreProperties>
</file>