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342" r:id="rId2"/>
    <p:sldId id="344" r:id="rId3"/>
    <p:sldId id="357" r:id="rId4"/>
    <p:sldId id="358" r:id="rId5"/>
    <p:sldId id="359" r:id="rId6"/>
    <p:sldId id="360" r:id="rId7"/>
    <p:sldId id="361" r:id="rId8"/>
    <p:sldId id="362" r:id="rId9"/>
    <p:sldId id="363" r:id="rId10"/>
    <p:sldId id="364" r:id="rId11"/>
    <p:sldId id="365" r:id="rId12"/>
    <p:sldId id="366" r:id="rId13"/>
    <p:sldId id="367" r:id="rId14"/>
    <p:sldId id="368" r:id="rId15"/>
    <p:sldId id="346" r:id="rId16"/>
    <p:sldId id="347" r:id="rId17"/>
    <p:sldId id="350" r:id="rId18"/>
    <p:sldId id="351" r:id="rId19"/>
    <p:sldId id="352" r:id="rId20"/>
    <p:sldId id="353" r:id="rId21"/>
    <p:sldId id="354" r:id="rId22"/>
    <p:sldId id="355" r:id="rId23"/>
    <p:sldId id="356" r:id="rId24"/>
    <p:sldId id="349" r:id="rId25"/>
  </p:sldIdLst>
  <p:sldSz cx="9144000" cy="5143500" type="screen16x9"/>
  <p:notesSz cx="7099300" cy="102346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7C80"/>
    <a:srgbClr val="CC0000"/>
    <a:srgbClr val="A2BEF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697" autoAdjust="0"/>
  </p:normalViewPr>
  <p:slideViewPr>
    <p:cSldViewPr>
      <p:cViewPr varScale="1">
        <p:scale>
          <a:sx n="79" d="100"/>
          <a:sy n="79" d="100"/>
        </p:scale>
        <p:origin x="108" y="930"/>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47036A7-CA75-4FB0-A0E6-AEEC36B2D2F2}" type="slidenum">
              <a:rPr lang="en-US"/>
              <a:pPr>
                <a:defRPr/>
              </a:pPr>
              <a:t>‹#›</a:t>
            </a:fld>
            <a:endParaRPr lang="en-US"/>
          </a:p>
        </p:txBody>
      </p:sp>
    </p:spTree>
    <p:extLst>
      <p:ext uri="{BB962C8B-B14F-4D97-AF65-F5344CB8AC3E}">
        <p14:creationId xmlns:p14="http://schemas.microsoft.com/office/powerpoint/2010/main" val="1914316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951F94F5-58D1-42ED-AB38-DD97D2E49478}" type="slidenum">
              <a:rPr lang="en-US"/>
              <a:pPr>
                <a:defRPr/>
              </a:pPr>
              <a:t>‹#›</a:t>
            </a:fld>
            <a:endParaRPr lang="en-US"/>
          </a:p>
        </p:txBody>
      </p:sp>
    </p:spTree>
    <p:extLst>
      <p:ext uri="{BB962C8B-B14F-4D97-AF65-F5344CB8AC3E}">
        <p14:creationId xmlns:p14="http://schemas.microsoft.com/office/powerpoint/2010/main" val="2222970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42892" algn="l" rtl="0" eaLnBrk="0" fontAlgn="base" hangingPunct="0">
      <a:spcBef>
        <a:spcPct val="30000"/>
      </a:spcBef>
      <a:spcAft>
        <a:spcPct val="0"/>
      </a:spcAft>
      <a:defRPr sz="900" kern="1200">
        <a:solidFill>
          <a:schemeClr val="tx1"/>
        </a:solidFill>
        <a:latin typeface="Arial" charset="0"/>
        <a:ea typeface="+mn-ea"/>
        <a:cs typeface="+mn-cs"/>
      </a:defRPr>
    </a:lvl2pPr>
    <a:lvl3pPr marL="685783" algn="l" rtl="0" eaLnBrk="0" fontAlgn="base" hangingPunct="0">
      <a:spcBef>
        <a:spcPct val="30000"/>
      </a:spcBef>
      <a:spcAft>
        <a:spcPct val="0"/>
      </a:spcAft>
      <a:defRPr sz="900" kern="1200">
        <a:solidFill>
          <a:schemeClr val="tx1"/>
        </a:solidFill>
        <a:latin typeface="Arial" charset="0"/>
        <a:ea typeface="+mn-ea"/>
        <a:cs typeface="+mn-cs"/>
      </a:defRPr>
    </a:lvl3pPr>
    <a:lvl4pPr marL="1028675" algn="l" rtl="0" eaLnBrk="0" fontAlgn="base" hangingPunct="0">
      <a:spcBef>
        <a:spcPct val="30000"/>
      </a:spcBef>
      <a:spcAft>
        <a:spcPct val="0"/>
      </a:spcAft>
      <a:defRPr sz="900" kern="1200">
        <a:solidFill>
          <a:schemeClr val="tx1"/>
        </a:solidFill>
        <a:latin typeface="Arial" charset="0"/>
        <a:ea typeface="+mn-ea"/>
        <a:cs typeface="+mn-cs"/>
      </a:defRPr>
    </a:lvl4pPr>
    <a:lvl5pPr marL="1371566" algn="l" rtl="0" eaLnBrk="0" fontAlgn="base" hangingPunct="0">
      <a:spcBef>
        <a:spcPct val="30000"/>
      </a:spcBef>
      <a:spcAft>
        <a:spcPct val="0"/>
      </a:spcAft>
      <a:defRPr sz="900" kern="1200">
        <a:solidFill>
          <a:schemeClr val="tx1"/>
        </a:solidFill>
        <a:latin typeface="Arial" charset="0"/>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Without</a:t>
            </a:r>
            <a:r>
              <a:rPr lang="en-US" baseline="0" dirty="0" smtClean="0"/>
              <a:t> specially mentioning, figures are credited to UC. </a:t>
            </a:r>
            <a:r>
              <a:rPr lang="en-US" baseline="0" dirty="0" err="1" smtClean="0"/>
              <a:t>Berkely</a:t>
            </a:r>
            <a:r>
              <a:rPr lang="en-US" baseline="0" dirty="0" smtClean="0"/>
              <a:t> (ai.berkeley.edu)!</a:t>
            </a: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17315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10</a:t>
            </a:fld>
            <a:endParaRPr lang="en-US"/>
          </a:p>
        </p:txBody>
      </p:sp>
    </p:spTree>
    <p:extLst>
      <p:ext uri="{BB962C8B-B14F-4D97-AF65-F5344CB8AC3E}">
        <p14:creationId xmlns:p14="http://schemas.microsoft.com/office/powerpoint/2010/main" val="322686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11</a:t>
            </a:fld>
            <a:endParaRPr lang="en-US"/>
          </a:p>
        </p:txBody>
      </p:sp>
    </p:spTree>
    <p:extLst>
      <p:ext uri="{BB962C8B-B14F-4D97-AF65-F5344CB8AC3E}">
        <p14:creationId xmlns:p14="http://schemas.microsoft.com/office/powerpoint/2010/main" val="307325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12</a:t>
            </a:fld>
            <a:endParaRPr lang="en-US"/>
          </a:p>
        </p:txBody>
      </p:sp>
    </p:spTree>
    <p:extLst>
      <p:ext uri="{BB962C8B-B14F-4D97-AF65-F5344CB8AC3E}">
        <p14:creationId xmlns:p14="http://schemas.microsoft.com/office/powerpoint/2010/main" val="265760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13</a:t>
            </a:fld>
            <a:endParaRPr lang="en-US"/>
          </a:p>
        </p:txBody>
      </p:sp>
    </p:spTree>
    <p:extLst>
      <p:ext uri="{BB962C8B-B14F-4D97-AF65-F5344CB8AC3E}">
        <p14:creationId xmlns:p14="http://schemas.microsoft.com/office/powerpoint/2010/main" val="39019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14</a:t>
            </a:fld>
            <a:endParaRPr lang="en-US"/>
          </a:p>
        </p:txBody>
      </p:sp>
    </p:spTree>
    <p:extLst>
      <p:ext uri="{BB962C8B-B14F-4D97-AF65-F5344CB8AC3E}">
        <p14:creationId xmlns:p14="http://schemas.microsoft.com/office/powerpoint/2010/main" val="168914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15</a:t>
            </a:fld>
            <a:endParaRPr lang="en-US"/>
          </a:p>
        </p:txBody>
      </p:sp>
    </p:spTree>
    <p:extLst>
      <p:ext uri="{BB962C8B-B14F-4D97-AF65-F5344CB8AC3E}">
        <p14:creationId xmlns:p14="http://schemas.microsoft.com/office/powerpoint/2010/main" val="1736226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16</a:t>
            </a:fld>
            <a:endParaRPr lang="en-US"/>
          </a:p>
        </p:txBody>
      </p:sp>
    </p:spTree>
    <p:extLst>
      <p:ext uri="{BB962C8B-B14F-4D97-AF65-F5344CB8AC3E}">
        <p14:creationId xmlns:p14="http://schemas.microsoft.com/office/powerpoint/2010/main" val="52238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17</a:t>
            </a:fld>
            <a:endParaRPr lang="en-US"/>
          </a:p>
        </p:txBody>
      </p:sp>
    </p:spTree>
    <p:extLst>
      <p:ext uri="{BB962C8B-B14F-4D97-AF65-F5344CB8AC3E}">
        <p14:creationId xmlns:p14="http://schemas.microsoft.com/office/powerpoint/2010/main" val="2158280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18</a:t>
            </a:fld>
            <a:endParaRPr lang="en-US"/>
          </a:p>
        </p:txBody>
      </p:sp>
    </p:spTree>
    <p:extLst>
      <p:ext uri="{BB962C8B-B14F-4D97-AF65-F5344CB8AC3E}">
        <p14:creationId xmlns:p14="http://schemas.microsoft.com/office/powerpoint/2010/main" val="148828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19</a:t>
            </a:fld>
            <a:endParaRPr lang="en-US"/>
          </a:p>
        </p:txBody>
      </p:sp>
    </p:spTree>
    <p:extLst>
      <p:ext uri="{BB962C8B-B14F-4D97-AF65-F5344CB8AC3E}">
        <p14:creationId xmlns:p14="http://schemas.microsoft.com/office/powerpoint/2010/main" val="228162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a:t>
            </a:fld>
            <a:endParaRPr lang="en-US"/>
          </a:p>
        </p:txBody>
      </p:sp>
    </p:spTree>
    <p:extLst>
      <p:ext uri="{BB962C8B-B14F-4D97-AF65-F5344CB8AC3E}">
        <p14:creationId xmlns:p14="http://schemas.microsoft.com/office/powerpoint/2010/main" val="3730623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20</a:t>
            </a:fld>
            <a:endParaRPr lang="en-US"/>
          </a:p>
        </p:txBody>
      </p:sp>
    </p:spTree>
    <p:extLst>
      <p:ext uri="{BB962C8B-B14F-4D97-AF65-F5344CB8AC3E}">
        <p14:creationId xmlns:p14="http://schemas.microsoft.com/office/powerpoint/2010/main" val="1341571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21</a:t>
            </a:fld>
            <a:endParaRPr lang="en-US"/>
          </a:p>
        </p:txBody>
      </p:sp>
    </p:spTree>
    <p:extLst>
      <p:ext uri="{BB962C8B-B14F-4D97-AF65-F5344CB8AC3E}">
        <p14:creationId xmlns:p14="http://schemas.microsoft.com/office/powerpoint/2010/main" val="3187465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22</a:t>
            </a:fld>
            <a:endParaRPr lang="en-US"/>
          </a:p>
        </p:txBody>
      </p:sp>
    </p:spTree>
    <p:extLst>
      <p:ext uri="{BB962C8B-B14F-4D97-AF65-F5344CB8AC3E}">
        <p14:creationId xmlns:p14="http://schemas.microsoft.com/office/powerpoint/2010/main" val="955323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23</a:t>
            </a:fld>
            <a:endParaRPr lang="en-US"/>
          </a:p>
        </p:txBody>
      </p:sp>
    </p:spTree>
    <p:extLst>
      <p:ext uri="{BB962C8B-B14F-4D97-AF65-F5344CB8AC3E}">
        <p14:creationId xmlns:p14="http://schemas.microsoft.com/office/powerpoint/2010/main" val="2752345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24</a:t>
            </a:fld>
            <a:endParaRPr lang="en-US"/>
          </a:p>
        </p:txBody>
      </p:sp>
    </p:spTree>
    <p:extLst>
      <p:ext uri="{BB962C8B-B14F-4D97-AF65-F5344CB8AC3E}">
        <p14:creationId xmlns:p14="http://schemas.microsoft.com/office/powerpoint/2010/main" val="409330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3</a:t>
            </a:fld>
            <a:endParaRPr lang="en-US"/>
          </a:p>
        </p:txBody>
      </p:sp>
    </p:spTree>
    <p:extLst>
      <p:ext uri="{BB962C8B-B14F-4D97-AF65-F5344CB8AC3E}">
        <p14:creationId xmlns:p14="http://schemas.microsoft.com/office/powerpoint/2010/main" val="350878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4</a:t>
            </a:fld>
            <a:endParaRPr lang="en-US"/>
          </a:p>
        </p:txBody>
      </p:sp>
    </p:spTree>
    <p:extLst>
      <p:ext uri="{BB962C8B-B14F-4D97-AF65-F5344CB8AC3E}">
        <p14:creationId xmlns:p14="http://schemas.microsoft.com/office/powerpoint/2010/main" val="231845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5</a:t>
            </a:fld>
            <a:endParaRPr lang="en-US"/>
          </a:p>
        </p:txBody>
      </p:sp>
    </p:spTree>
    <p:extLst>
      <p:ext uri="{BB962C8B-B14F-4D97-AF65-F5344CB8AC3E}">
        <p14:creationId xmlns:p14="http://schemas.microsoft.com/office/powerpoint/2010/main" val="258019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6</a:t>
            </a:fld>
            <a:endParaRPr lang="en-US"/>
          </a:p>
        </p:txBody>
      </p:sp>
    </p:spTree>
    <p:extLst>
      <p:ext uri="{BB962C8B-B14F-4D97-AF65-F5344CB8AC3E}">
        <p14:creationId xmlns:p14="http://schemas.microsoft.com/office/powerpoint/2010/main" val="225926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7</a:t>
            </a:fld>
            <a:endParaRPr lang="en-US"/>
          </a:p>
        </p:txBody>
      </p:sp>
    </p:spTree>
    <p:extLst>
      <p:ext uri="{BB962C8B-B14F-4D97-AF65-F5344CB8AC3E}">
        <p14:creationId xmlns:p14="http://schemas.microsoft.com/office/powerpoint/2010/main" val="335196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8</a:t>
            </a:fld>
            <a:endParaRPr lang="en-US"/>
          </a:p>
        </p:txBody>
      </p:sp>
    </p:spTree>
    <p:extLst>
      <p:ext uri="{BB962C8B-B14F-4D97-AF65-F5344CB8AC3E}">
        <p14:creationId xmlns:p14="http://schemas.microsoft.com/office/powerpoint/2010/main" val="279338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smtClean="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9</a:t>
            </a:fld>
            <a:endParaRPr lang="en-US"/>
          </a:p>
        </p:txBody>
      </p:sp>
    </p:spTree>
    <p:extLst>
      <p:ext uri="{BB962C8B-B14F-4D97-AF65-F5344CB8AC3E}">
        <p14:creationId xmlns:p14="http://schemas.microsoft.com/office/powerpoint/2010/main" val="304091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783433"/>
            <a:ext cx="9144000" cy="1102519"/>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2743200"/>
            <a:ext cx="9144000" cy="1143000"/>
          </a:xfrm>
        </p:spPr>
        <p:txBody>
          <a:bodyPr/>
          <a:lstStyle>
            <a:lvl1pPr marL="0" indent="0" algn="ctr">
              <a:buFont typeface="Wingdings" pitchFamily="2" charset="2"/>
              <a:buNone/>
              <a:defRPr>
                <a:solidFill>
                  <a:schemeClr val="tx1"/>
                </a:solidFill>
              </a:defRPr>
            </a:lvl1pPr>
          </a:lstStyle>
          <a:p>
            <a:r>
              <a:rPr lang="en-US"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2E62938-84EC-488D-9CA4-E38E8D42E5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99B4F5-F495-445A-AD57-B1A0CC0AEF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113C1C-2065-443A-845F-EE82C0FEFE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1A05A8-D087-49F8-A68B-53BB47A7E6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lvl1pPr>
            <a:lvl2pPr marL="342892" indent="0">
              <a:buNone/>
              <a:defRPr sz="1400"/>
            </a:lvl2pPr>
            <a:lvl3pPr marL="685783" indent="0">
              <a:buNone/>
              <a:defRPr sz="1200"/>
            </a:lvl3pPr>
            <a:lvl4pPr marL="1028675" indent="0">
              <a:buNone/>
              <a:defRPr sz="1100"/>
            </a:lvl4pPr>
            <a:lvl5pPr marL="1371566" indent="0">
              <a:buNone/>
              <a:defRPr sz="1100"/>
            </a:lvl5pPr>
            <a:lvl6pPr marL="1714457" indent="0">
              <a:buNone/>
              <a:defRPr sz="1100"/>
            </a:lvl6pPr>
            <a:lvl7pPr marL="2057348" indent="0">
              <a:buNone/>
              <a:defRPr sz="1100"/>
            </a:lvl7pPr>
            <a:lvl8pPr marL="2400240" indent="0">
              <a:buNone/>
              <a:defRPr sz="1100"/>
            </a:lvl8pPr>
            <a:lvl9pPr marL="274313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BBC673-9CA8-4194-8E34-D666622A555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0394BE-C7C4-4CA6-9240-6CDB29B2C9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1151335"/>
            <a:ext cx="303014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42901" y="1631156"/>
            <a:ext cx="303014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5894F7-D2D8-4142-8878-126BF2DBE9F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E00470E-5877-48CB-82CD-3CCAD5E835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D85F8C-9C5D-49E8-8BBF-F28B73097F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2681288"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15B49-E272-4523-8166-1B1831C4B7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smtClean="0"/>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87A090-BAD4-4341-AC7F-A731585BC0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19050"/>
            <a:ext cx="9144000" cy="85725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en-US" dirty="0" smtClean="0"/>
              <a:t>Click to edit Master title style</a:t>
            </a:r>
          </a:p>
        </p:txBody>
      </p:sp>
      <p:sp>
        <p:nvSpPr>
          <p:cNvPr id="3075" name="Rectangle 3"/>
          <p:cNvSpPr>
            <a:spLocks noGrp="1" noChangeArrowheads="1"/>
          </p:cNvSpPr>
          <p:nvPr>
            <p:ph type="body" idx="1"/>
          </p:nvPr>
        </p:nvSpPr>
        <p:spPr bwMode="auto">
          <a:xfrm>
            <a:off x="304800" y="1047750"/>
            <a:ext cx="8534400" cy="3546873"/>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0" name="Rectangle 4"/>
          <p:cNvSpPr>
            <a:spLocks noGrp="1" noChangeArrowheads="1"/>
          </p:cNvSpPr>
          <p:nvPr>
            <p:ph type="dt" sz="half" idx="2"/>
          </p:nvPr>
        </p:nvSpPr>
        <p:spPr bwMode="auto">
          <a:xfrm>
            <a:off x="342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100"/>
            </a:lvl1pPr>
          </a:lstStyle>
          <a:p>
            <a:pPr>
              <a:defRPr/>
            </a:pPr>
            <a:endParaRPr lang="en-US"/>
          </a:p>
        </p:txBody>
      </p:sp>
      <p:sp>
        <p:nvSpPr>
          <p:cNvPr id="4101" name="Rectangle 5"/>
          <p:cNvSpPr>
            <a:spLocks noGrp="1" noChangeArrowheads="1"/>
          </p:cNvSpPr>
          <p:nvPr>
            <p:ph type="ftr" sz="quarter" idx="3"/>
          </p:nvPr>
        </p:nvSpPr>
        <p:spPr bwMode="auto">
          <a:xfrm>
            <a:off x="2343150" y="4683919"/>
            <a:ext cx="21717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100"/>
            </a:lvl1pPr>
          </a:lstStyle>
          <a:p>
            <a:pPr>
              <a:defRPr/>
            </a:pPr>
            <a:endParaRPr lang="en-US"/>
          </a:p>
        </p:txBody>
      </p:sp>
      <p:sp>
        <p:nvSpPr>
          <p:cNvPr id="4102" name="Rectangle 6"/>
          <p:cNvSpPr>
            <a:spLocks noGrp="1" noChangeArrowheads="1"/>
          </p:cNvSpPr>
          <p:nvPr>
            <p:ph type="sldNum" sz="quarter" idx="4"/>
          </p:nvPr>
        </p:nvSpPr>
        <p:spPr bwMode="auto">
          <a:xfrm>
            <a:off x="4914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100"/>
            </a:lvl1pPr>
          </a:lstStyle>
          <a:p>
            <a:pPr>
              <a:defRPr/>
            </a:pPr>
            <a:fld id="{529FA7E6-6E6F-4B77-AE36-D459A899DDD1}" type="slidenum">
              <a:rPr lang="en-US"/>
              <a:pPr>
                <a:defRPr/>
              </a:pPr>
              <a:t>‹#›</a:t>
            </a:fld>
            <a:endParaRPr lang="en-US"/>
          </a:p>
        </p:txBody>
      </p:sp>
      <p:sp>
        <p:nvSpPr>
          <p:cNvPr id="4103" name="Rectangle 7"/>
          <p:cNvSpPr>
            <a:spLocks noChangeArrowheads="1"/>
          </p:cNvSpPr>
          <p:nvPr/>
        </p:nvSpPr>
        <p:spPr bwMode="auto">
          <a:xfrm>
            <a:off x="0" y="773431"/>
            <a:ext cx="9144000" cy="4571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68579" tIns="34289" rIns="68579" bIns="34289"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algn="ctr" rtl="0" eaLnBrk="0" fontAlgn="base" hangingPunct="0">
        <a:spcBef>
          <a:spcPct val="0"/>
        </a:spcBef>
        <a:spcAft>
          <a:spcPct val="0"/>
        </a:spcAft>
        <a:defRPr sz="3300">
          <a:solidFill>
            <a:schemeClr val="tx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p:titleStyle>
    <p:bodyStyle>
      <a:lvl1pPr marL="257168" indent="-257168" algn="l" rtl="0" eaLnBrk="0" fontAlgn="base" hangingPunct="0">
        <a:spcBef>
          <a:spcPct val="20000"/>
        </a:spcBef>
        <a:spcAft>
          <a:spcPct val="0"/>
        </a:spcAft>
        <a:buClr>
          <a:schemeClr val="accent2"/>
        </a:buClr>
        <a:buFont typeface="Wingdings" pitchFamily="2" charset="2"/>
        <a:buChar char="§"/>
        <a:defRPr sz="2400">
          <a:solidFill>
            <a:schemeClr val="accent2"/>
          </a:solidFill>
          <a:latin typeface="Calibri" pitchFamily="34" charset="0"/>
          <a:ea typeface="+mn-ea"/>
          <a:cs typeface="+mn-cs"/>
        </a:defRPr>
      </a:lvl1pPr>
      <a:lvl2pPr marL="557199" indent="-214308" algn="l" rtl="0" eaLnBrk="0" fontAlgn="base" hangingPunct="0">
        <a:spcBef>
          <a:spcPct val="20000"/>
        </a:spcBef>
        <a:spcAft>
          <a:spcPct val="0"/>
        </a:spcAft>
        <a:buClr>
          <a:schemeClr val="tx1"/>
        </a:buClr>
        <a:buFont typeface="Wingdings" pitchFamily="2" charset="2"/>
        <a:buChar char="§"/>
        <a:defRPr sz="2100">
          <a:solidFill>
            <a:schemeClr val="tx1"/>
          </a:solidFill>
          <a:latin typeface="Calibri" pitchFamily="34" charset="0"/>
        </a:defRPr>
      </a:lvl2pPr>
      <a:lvl3pPr marL="857228" indent="-171446" algn="l" rtl="0" eaLnBrk="0" fontAlgn="base" hangingPunct="0">
        <a:spcBef>
          <a:spcPct val="20000"/>
        </a:spcBef>
        <a:spcAft>
          <a:spcPct val="0"/>
        </a:spcAft>
        <a:buClr>
          <a:schemeClr val="accent2"/>
        </a:buClr>
        <a:buFont typeface="Wingdings" pitchFamily="2" charset="2"/>
        <a:buChar char="§"/>
        <a:defRPr sz="1800">
          <a:solidFill>
            <a:schemeClr val="tx1"/>
          </a:solidFill>
          <a:latin typeface="Calibri" pitchFamily="34" charset="0"/>
        </a:defRPr>
      </a:lvl3pPr>
      <a:lvl4pPr marL="1200120" indent="-171446" algn="l" rtl="0" eaLnBrk="0" fontAlgn="base" hangingPunct="0">
        <a:spcBef>
          <a:spcPct val="20000"/>
        </a:spcBef>
        <a:spcAft>
          <a:spcPct val="0"/>
        </a:spcAft>
        <a:buClr>
          <a:schemeClr val="tx1"/>
        </a:buClr>
        <a:buFont typeface="Wingdings" pitchFamily="2" charset="2"/>
        <a:buChar char="§"/>
        <a:defRPr sz="1500">
          <a:solidFill>
            <a:schemeClr val="tx1"/>
          </a:solidFill>
          <a:latin typeface="Calibri" pitchFamily="34" charset="0"/>
        </a:defRPr>
      </a:lvl4pPr>
      <a:lvl5pPr marL="1543012" indent="-171446" algn="l" rtl="0" eaLnBrk="0" fontAlgn="base" hangingPunct="0">
        <a:spcBef>
          <a:spcPct val="20000"/>
        </a:spcBef>
        <a:spcAft>
          <a:spcPct val="0"/>
        </a:spcAft>
        <a:buClr>
          <a:schemeClr val="accent2"/>
        </a:buClr>
        <a:buFont typeface="Wingdings" pitchFamily="2" charset="2"/>
        <a:buChar char="§"/>
        <a:defRPr sz="1500">
          <a:solidFill>
            <a:schemeClr val="tx1"/>
          </a:solidFill>
          <a:latin typeface="Calibri" pitchFamily="34" charset="0"/>
        </a:defRPr>
      </a:lvl5pPr>
      <a:lvl6pPr marL="1885903"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6pPr>
      <a:lvl7pPr marL="2228795"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7pPr>
      <a:lvl8pPr marL="2571686"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8pPr>
      <a:lvl9pPr marL="2914577"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200150"/>
            <a:ext cx="9144000" cy="2049011"/>
          </a:xfrm>
        </p:spPr>
        <p:txBody>
          <a:bodyPr/>
          <a:lstStyle/>
          <a:p>
            <a:pPr eaLnBrk="1" hangingPunct="1"/>
            <a:r>
              <a:rPr lang="en-US" sz="4400" b="1" dirty="0" smtClean="0">
                <a:effectLst>
                  <a:outerShdw blurRad="38100" dist="38100" dir="2700000" algn="tl">
                    <a:srgbClr val="000000">
                      <a:alpha val="43137"/>
                    </a:srgbClr>
                  </a:outerShdw>
                </a:effectLst>
              </a:rPr>
              <a:t>Artificial Intelligence</a:t>
            </a:r>
            <a:r>
              <a:rPr lang="en-US" dirty="0" smtClean="0"/>
              <a:t/>
            </a:r>
            <a:br>
              <a:rPr lang="en-US" dirty="0" smtClean="0"/>
            </a:br>
            <a:r>
              <a:rPr lang="en-US" dirty="0"/>
              <a:t/>
            </a:r>
            <a:br>
              <a:rPr lang="en-US" dirty="0"/>
            </a:br>
            <a:r>
              <a:rPr lang="en-US" sz="2400" dirty="0" smtClean="0"/>
              <a:t>International Business Class </a:t>
            </a:r>
            <a:br>
              <a:rPr lang="en-US" sz="2400" dirty="0" smtClean="0"/>
            </a:br>
            <a:r>
              <a:rPr lang="en-US" sz="2400" dirty="0" smtClean="0"/>
              <a:t>in School of Electronic Information and Communications </a:t>
            </a:r>
            <a:endParaRPr lang="en-US" sz="2800" dirty="0" smtClean="0"/>
          </a:p>
        </p:txBody>
      </p:sp>
      <p:sp>
        <p:nvSpPr>
          <p:cNvPr id="5125" name="Text Box 8"/>
          <p:cNvSpPr txBox="1">
            <a:spLocks noChangeArrowheads="1"/>
          </p:cNvSpPr>
          <p:nvPr/>
        </p:nvSpPr>
        <p:spPr bwMode="auto">
          <a:xfrm>
            <a:off x="0" y="3943350"/>
            <a:ext cx="9144000" cy="715578"/>
          </a:xfrm>
          <a:prstGeom prst="rect">
            <a:avLst/>
          </a:prstGeom>
          <a:noFill/>
          <a:ln w="9525">
            <a:noFill/>
            <a:miter lim="800000"/>
            <a:headEnd/>
            <a:tailEnd/>
          </a:ln>
        </p:spPr>
        <p:txBody>
          <a:bodyPr wrap="square" lIns="68579" tIns="34289" rIns="68579" bIns="34289">
            <a:spAutoFit/>
          </a:bodyPr>
          <a:lstStyle/>
          <a:p>
            <a:pPr algn="ctr">
              <a:spcBef>
                <a:spcPts val="0"/>
              </a:spcBef>
            </a:pPr>
            <a:r>
              <a:rPr lang="en-US" sz="1400" dirty="0" smtClean="0">
                <a:latin typeface="+mn-ea"/>
                <a:cs typeface="Calibri"/>
              </a:rPr>
              <a:t>Bang Wang (Dr., Prof.)</a:t>
            </a:r>
          </a:p>
          <a:p>
            <a:pPr algn="ctr">
              <a:spcBef>
                <a:spcPts val="0"/>
              </a:spcBef>
            </a:pPr>
            <a:r>
              <a:rPr lang="en-US" altLang="zh-CN" sz="1400" dirty="0">
                <a:latin typeface="+mn-ea"/>
              </a:rPr>
              <a:t>School of Electronic Information and Communications</a:t>
            </a:r>
            <a:endParaRPr lang="en-US" sz="1400" dirty="0" smtClean="0">
              <a:latin typeface="+mn-ea"/>
              <a:cs typeface="Calibri"/>
            </a:endParaRPr>
          </a:p>
          <a:p>
            <a:pPr algn="ctr">
              <a:spcBef>
                <a:spcPts val="0"/>
              </a:spcBef>
            </a:pPr>
            <a:r>
              <a:rPr lang="en-US" sz="1400" dirty="0" err="1" smtClean="0">
                <a:latin typeface="+mn-ea"/>
                <a:cs typeface="Calibri"/>
              </a:rPr>
              <a:t>Huazhong</a:t>
            </a:r>
            <a:r>
              <a:rPr lang="en-US" sz="1400" dirty="0" smtClean="0">
                <a:latin typeface="+mn-ea"/>
                <a:cs typeface="Calibri"/>
              </a:rPr>
              <a:t> University of Science and Technology (HUST)</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 y="5418"/>
            <a:ext cx="1456660" cy="95774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5200" y="4637539"/>
            <a:ext cx="1828800" cy="508233"/>
          </a:xfrm>
          <a:prstGeom prst="rect">
            <a:avLst/>
          </a:prstGeom>
        </p:spPr>
      </p:pic>
    </p:spTree>
    <p:extLst>
      <p:ext uri="{BB962C8B-B14F-4D97-AF65-F5344CB8AC3E}">
        <p14:creationId xmlns:p14="http://schemas.microsoft.com/office/powerpoint/2010/main" val="1303244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mc:AlternateContent xmlns:mc="http://schemas.openxmlformats.org/markup-compatibility/2006">
        <mc:Choice xmlns:a14="http://schemas.microsoft.com/office/drawing/2010/main" Requires="a14">
          <p:sp>
            <p:nvSpPr>
              <p:cNvPr id="2" name="文本框 1"/>
              <p:cNvSpPr txBox="1"/>
              <p:nvPr/>
            </p:nvSpPr>
            <p:spPr>
              <a:xfrm>
                <a:off x="152400" y="895350"/>
                <a:ext cx="8839200" cy="404905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Calibri"/>
                    <a:cs typeface="Calibri"/>
                  </a:rPr>
                  <a:t>If </a:t>
                </a:r>
                <a14:m>
                  <m:oMath xmlns:m="http://schemas.openxmlformats.org/officeDocument/2006/math">
                    <m:r>
                      <a:rPr lang="en-US" altLang="zh-CN" b="0" i="1" smtClean="0">
                        <a:latin typeface="Cambria Math" panose="02040503050406030204" pitchFamily="18" charset="0"/>
                        <a:cs typeface="Calibri"/>
                      </a:rPr>
                      <m:t>𝑓</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𝜃</m:t>
                        </m:r>
                      </m:e>
                    </m:d>
                    <m:r>
                      <a:rPr lang="en-US" altLang="zh-CN" b="0" i="1" smtClean="0">
                        <a:latin typeface="Cambria Math" panose="02040503050406030204" pitchFamily="18" charset="0"/>
                        <a:cs typeface="Calibri"/>
                      </a:rPr>
                      <m:t>=1</m:t>
                    </m:r>
                  </m:oMath>
                </a14:m>
                <a:r>
                  <a:rPr lang="en-US" altLang="zh-CN" dirty="0" smtClean="0">
                    <a:latin typeface="Calibri"/>
                    <a:cs typeface="Calibri"/>
                  </a:rPr>
                  <a:t>, </a:t>
                </a:r>
                <a:r>
                  <a:rPr lang="en-US" altLang="zh-CN" dirty="0">
                    <a:latin typeface="Calibri"/>
                    <a:cs typeface="Calibri"/>
                  </a:rPr>
                  <a:t>that is, </a:t>
                </a:r>
                <a:r>
                  <a:rPr lang="en-US" altLang="zh-CN" dirty="0" smtClean="0">
                    <a:latin typeface="Calibri"/>
                    <a:cs typeface="Calibri"/>
                  </a:rPr>
                  <a:t>each </a:t>
                </a:r>
                <a:r>
                  <a:rPr lang="en-US" altLang="zh-CN" dirty="0">
                    <a:latin typeface="Calibri"/>
                    <a:cs typeface="Calibri"/>
                  </a:rPr>
                  <a:t>parameter is described by 1 byte, then the </a:t>
                </a:r>
                <a:r>
                  <a:rPr lang="en-US" altLang="zh-CN" dirty="0" smtClean="0">
                    <a:latin typeface="Calibri"/>
                    <a:cs typeface="Calibri"/>
                  </a:rPr>
                  <a:t>AIC( </a:t>
                </a:r>
                <a:r>
                  <a:rPr lang="en-US" altLang="zh-CN" dirty="0" err="1" smtClean="0">
                    <a:latin typeface="Calibri"/>
                    <a:cs typeface="Calibri"/>
                  </a:rPr>
                  <a:t>Akaike</a:t>
                </a:r>
                <a:r>
                  <a:rPr lang="en-US" altLang="zh-CN" dirty="0" smtClean="0">
                    <a:latin typeface="Calibri"/>
                    <a:cs typeface="Calibri"/>
                  </a:rPr>
                  <a:t> Information </a:t>
                </a:r>
                <a:r>
                  <a:rPr lang="en-US" altLang="zh-CN" dirty="0">
                    <a:latin typeface="Calibri"/>
                    <a:cs typeface="Calibri"/>
                  </a:rPr>
                  <a:t>Criterion) score function is </a:t>
                </a:r>
                <a:r>
                  <a:rPr lang="en-US" altLang="zh-CN" dirty="0" smtClean="0">
                    <a:latin typeface="Calibri"/>
                    <a:cs typeface="Calibri"/>
                  </a:rPr>
                  <a:t>obtained as </a:t>
                </a:r>
                <a:r>
                  <a:rPr lang="en-US" altLang="zh-CN" dirty="0" smtClean="0">
                    <a:latin typeface="Calibri"/>
                    <a:cs typeface="Calibri"/>
                  </a:rPr>
                  <a:t>:</a:t>
                </a:r>
              </a:p>
              <a:p>
                <a:pPr marL="285750" indent="-285750">
                  <a:buFont typeface="Arial" panose="020B0604020202020204" pitchFamily="34" charset="0"/>
                  <a:buChar char="•"/>
                </a:pPr>
                <a:endParaRPr lang="en-US" altLang="zh-CN" dirty="0" smtClean="0">
                  <a:latin typeface="Calibri"/>
                  <a:cs typeface="Calibri"/>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a:rPr>
                        <m:t>𝐴𝐼𝐶</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e>
                          <m:r>
                            <a:rPr lang="en-US" altLang="zh-CN" b="0" i="1" smtClean="0">
                              <a:latin typeface="Cambria Math" panose="02040503050406030204" pitchFamily="18" charset="0"/>
                              <a:cs typeface="Calibri"/>
                            </a:rPr>
                            <m:t>𝐷</m:t>
                          </m:r>
                        </m:e>
                      </m:d>
                      <m:r>
                        <a:rPr lang="en-US" altLang="zh-CN" b="0" i="1" smtClean="0">
                          <a:latin typeface="Cambria Math" panose="02040503050406030204" pitchFamily="18" charset="0"/>
                          <a:cs typeface="Calibri"/>
                        </a:rPr>
                        <m:t>=</m:t>
                      </m:r>
                      <m:d>
                        <m:dPr>
                          <m:begChr m:val="|"/>
                          <m:endChr m:val="|"/>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d>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𝐿𝐿</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𝐷</m:t>
                      </m:r>
                      <m:r>
                        <a:rPr lang="en-US" altLang="zh-CN" b="0" i="1" smtClean="0">
                          <a:latin typeface="Cambria Math" panose="02040503050406030204" pitchFamily="18" charset="0"/>
                          <a:cs typeface="Calibri"/>
                        </a:rPr>
                        <m:t>)</m:t>
                      </m:r>
                    </m:oMath>
                  </m:oMathPara>
                </a14:m>
                <a:endParaRPr lang="en-US" altLang="zh-CN" dirty="0" smtClean="0">
                  <a:latin typeface="Calibri"/>
                  <a:cs typeface="Calibri"/>
                </a:endParaRPr>
              </a:p>
              <a:p>
                <a:pPr algn="ctr"/>
                <a:endParaRPr lang="en-US" altLang="zh-CN" dirty="0" smtClean="0">
                  <a:latin typeface="Calibri"/>
                  <a:cs typeface="Calibri"/>
                </a:endParaRPr>
              </a:p>
              <a:p>
                <a:pPr marL="285750" indent="-285750">
                  <a:buFont typeface="Arial" panose="020B0604020202020204" pitchFamily="34" charset="0"/>
                  <a:buChar char="•"/>
                </a:pPr>
                <a:r>
                  <a:rPr lang="en-US" altLang="zh-CN" dirty="0" smtClean="0">
                    <a:latin typeface="Calibri"/>
                    <a:cs typeface="Calibri"/>
                  </a:rPr>
                  <a:t>If </a:t>
                </a:r>
                <a14:m>
                  <m:oMath xmlns:m="http://schemas.openxmlformats.org/officeDocument/2006/math">
                    <m:r>
                      <a:rPr lang="en-US" altLang="zh-CN" b="0" i="1" smtClean="0">
                        <a:latin typeface="Cambria Math" panose="02040503050406030204" pitchFamily="18" charset="0"/>
                        <a:cs typeface="Calibri"/>
                      </a:rPr>
                      <m:t>𝑓</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𝜃</m:t>
                        </m:r>
                      </m:e>
                    </m:d>
                    <m:r>
                      <a:rPr lang="en-US" altLang="zh-CN" b="0" i="1" smtClean="0">
                        <a:latin typeface="Cambria Math" panose="02040503050406030204" pitchFamily="18" charset="0"/>
                        <a:cs typeface="Calibri"/>
                      </a:rPr>
                      <m:t>=</m:t>
                    </m:r>
                    <m:f>
                      <m:fPr>
                        <m:ctrlPr>
                          <a:rPr lang="en-US" altLang="zh-CN" b="0" i="1" smtClean="0">
                            <a:latin typeface="Cambria Math" panose="02040503050406030204" pitchFamily="18" charset="0"/>
                            <a:cs typeface="Calibri"/>
                          </a:rPr>
                        </m:ctrlPr>
                      </m:fPr>
                      <m:num>
                        <m:r>
                          <a:rPr lang="en-US" altLang="zh-CN" b="0" i="1" smtClean="0">
                            <a:latin typeface="Cambria Math" panose="02040503050406030204" pitchFamily="18" charset="0"/>
                            <a:cs typeface="Calibri"/>
                          </a:rPr>
                          <m:t>1</m:t>
                        </m:r>
                      </m:num>
                      <m:den>
                        <m:r>
                          <a:rPr lang="en-US" altLang="zh-CN" b="0" i="1" smtClean="0">
                            <a:latin typeface="Cambria Math" panose="02040503050406030204" pitchFamily="18" charset="0"/>
                            <a:cs typeface="Calibri"/>
                          </a:rPr>
                          <m:t>2</m:t>
                        </m:r>
                      </m:den>
                    </m:f>
                    <m:r>
                      <a:rPr lang="en-US" altLang="zh-CN" b="0" i="1" smtClean="0">
                        <a:latin typeface="Cambria Math" panose="02040503050406030204" pitchFamily="18" charset="0"/>
                        <a:cs typeface="Calibri"/>
                      </a:rPr>
                      <m:t>𝑙𝑜𝑔𝑚</m:t>
                    </m:r>
                  </m:oMath>
                </a14:m>
                <a:r>
                  <a:rPr lang="en-US" altLang="zh-CN" dirty="0" smtClean="0">
                    <a:latin typeface="Calibri"/>
                    <a:cs typeface="Calibri"/>
                  </a:rPr>
                  <a:t>, that is</a:t>
                </a:r>
                <a:r>
                  <a:rPr lang="en-US" altLang="zh-CN" dirty="0">
                    <a:latin typeface="Calibri"/>
                    <a:cs typeface="Calibri"/>
                  </a:rPr>
                  <a:t>, each parameter is described by </a:t>
                </a:r>
                <a14:m>
                  <m:oMath xmlns:m="http://schemas.openxmlformats.org/officeDocument/2006/math">
                    <m:f>
                      <m:fPr>
                        <m:ctrlPr>
                          <a:rPr lang="en-US" altLang="zh-CN" i="1">
                            <a:latin typeface="Cambria Math" panose="02040503050406030204" pitchFamily="18" charset="0"/>
                            <a:cs typeface="Calibri"/>
                          </a:rPr>
                        </m:ctrlPr>
                      </m:fPr>
                      <m:num>
                        <m:r>
                          <a:rPr lang="en-US" altLang="zh-CN" i="1">
                            <a:latin typeface="Cambria Math" panose="02040503050406030204" pitchFamily="18" charset="0"/>
                            <a:cs typeface="Calibri"/>
                          </a:rPr>
                          <m:t>1</m:t>
                        </m:r>
                      </m:num>
                      <m:den>
                        <m:r>
                          <a:rPr lang="en-US" altLang="zh-CN" i="1">
                            <a:latin typeface="Cambria Math" panose="02040503050406030204" pitchFamily="18" charset="0"/>
                            <a:cs typeface="Calibri"/>
                          </a:rPr>
                          <m:t>2</m:t>
                        </m:r>
                      </m:den>
                    </m:f>
                    <m:r>
                      <a:rPr lang="en-US" altLang="zh-CN" i="1">
                        <a:latin typeface="Cambria Math" panose="02040503050406030204" pitchFamily="18" charset="0"/>
                        <a:cs typeface="Calibri"/>
                      </a:rPr>
                      <m:t>𝑙𝑜𝑔𝑚</m:t>
                    </m:r>
                  </m:oMath>
                </a14:m>
                <a:r>
                  <a:rPr lang="en-US" altLang="zh-CN" dirty="0">
                    <a:latin typeface="Calibri"/>
                    <a:cs typeface="Calibri"/>
                  </a:rPr>
                  <a:t> </a:t>
                </a:r>
                <a:r>
                  <a:rPr lang="en-US" altLang="zh-CN" dirty="0" smtClean="0">
                    <a:latin typeface="Calibri"/>
                    <a:cs typeface="Calibri"/>
                  </a:rPr>
                  <a:t>byte, then the BIC (Bayesian Information Criterion) score function is obtained as </a:t>
                </a:r>
                <a:r>
                  <a:rPr lang="en-US" altLang="zh-CN" dirty="0" smtClean="0">
                    <a:latin typeface="Calibri"/>
                    <a:cs typeface="Calibri"/>
                  </a:rPr>
                  <a:t>:</a:t>
                </a:r>
              </a:p>
              <a:p>
                <a:pPr marL="285750" indent="-285750">
                  <a:buFont typeface="Arial" panose="020B0604020202020204" pitchFamily="34" charset="0"/>
                  <a:buChar char="•"/>
                </a:pPr>
                <a:endParaRPr lang="en-US" altLang="zh-CN" dirty="0" smtClean="0">
                  <a:latin typeface="Calibri"/>
                  <a:cs typeface="Calibri"/>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a:rPr>
                        <m:t>𝐵𝐼𝐶</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e>
                          <m:r>
                            <a:rPr lang="en-US" altLang="zh-CN" b="0" i="1" smtClean="0">
                              <a:latin typeface="Cambria Math" panose="02040503050406030204" pitchFamily="18" charset="0"/>
                              <a:cs typeface="Calibri"/>
                            </a:rPr>
                            <m:t>𝐷</m:t>
                          </m:r>
                        </m:e>
                      </m:d>
                      <m:r>
                        <a:rPr lang="en-US" altLang="zh-CN" b="0" i="1" smtClean="0">
                          <a:latin typeface="Cambria Math" panose="02040503050406030204" pitchFamily="18" charset="0"/>
                          <a:cs typeface="Calibri"/>
                        </a:rPr>
                        <m:t>=</m:t>
                      </m:r>
                      <m:f>
                        <m:fPr>
                          <m:ctrlPr>
                            <a:rPr lang="en-US" altLang="zh-CN" b="0" i="1" smtClean="0">
                              <a:latin typeface="Cambria Math" panose="02040503050406030204" pitchFamily="18" charset="0"/>
                              <a:cs typeface="Calibri"/>
                            </a:rPr>
                          </m:ctrlPr>
                        </m:fPr>
                        <m:num>
                          <m:r>
                            <a:rPr lang="en-US" altLang="zh-CN" b="0" i="1" smtClean="0">
                              <a:latin typeface="Cambria Math" panose="02040503050406030204" pitchFamily="18" charset="0"/>
                              <a:cs typeface="Calibri"/>
                            </a:rPr>
                            <m:t>1</m:t>
                          </m:r>
                        </m:num>
                        <m:den>
                          <m:r>
                            <a:rPr lang="en-US" altLang="zh-CN" b="0" i="1" smtClean="0">
                              <a:latin typeface="Cambria Math" panose="02040503050406030204" pitchFamily="18" charset="0"/>
                              <a:cs typeface="Calibri"/>
                            </a:rPr>
                            <m:t>2</m:t>
                          </m:r>
                        </m:den>
                      </m:f>
                      <m:r>
                        <a:rPr lang="en-US" altLang="zh-CN" b="0" i="1" smtClean="0">
                          <a:latin typeface="Cambria Math" panose="02040503050406030204" pitchFamily="18" charset="0"/>
                          <a:cs typeface="Calibri"/>
                        </a:rPr>
                        <m:t>𝑙𝑜𝑔𝑚</m:t>
                      </m:r>
                      <m:d>
                        <m:dPr>
                          <m:begChr m:val="|"/>
                          <m:endChr m:val="|"/>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d>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𝐿𝐿</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𝐷</m:t>
                      </m:r>
                      <m:r>
                        <a:rPr lang="en-US" altLang="zh-CN" b="0" i="1" smtClean="0">
                          <a:latin typeface="Cambria Math" panose="02040503050406030204" pitchFamily="18" charset="0"/>
                          <a:cs typeface="Calibri"/>
                        </a:rPr>
                        <m:t>)</m:t>
                      </m:r>
                    </m:oMath>
                  </m:oMathPara>
                </a14:m>
                <a:endParaRPr lang="en-US" altLang="zh-CN" dirty="0" smtClean="0">
                  <a:latin typeface="Calibri"/>
                  <a:cs typeface="Calibri"/>
                </a:endParaRPr>
              </a:p>
              <a:p>
                <a:pPr algn="ctr"/>
                <a:endParaRPr lang="en-US" altLang="zh-CN" dirty="0" smtClean="0">
                  <a:latin typeface="Calibri"/>
                  <a:cs typeface="Calibri"/>
                </a:endParaRPr>
              </a:p>
              <a:p>
                <a:pPr marL="285750" indent="-285750">
                  <a:buFont typeface="Arial" panose="020B0604020202020204" pitchFamily="34" charset="0"/>
                  <a:buChar char="•"/>
                </a:pPr>
                <a:r>
                  <a:rPr lang="en-US" altLang="zh-CN" dirty="0" smtClean="0">
                    <a:latin typeface="Calibri"/>
                    <a:cs typeface="Calibri"/>
                  </a:rPr>
                  <a:t>If </a:t>
                </a:r>
                <a14:m>
                  <m:oMath xmlns:m="http://schemas.openxmlformats.org/officeDocument/2006/math">
                    <m:r>
                      <a:rPr lang="en-US" altLang="zh-CN" b="0" i="1" smtClean="0">
                        <a:latin typeface="Cambria Math" panose="02040503050406030204" pitchFamily="18" charset="0"/>
                        <a:cs typeface="Calibri"/>
                      </a:rPr>
                      <m:t>𝑓</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𝜃</m:t>
                        </m:r>
                      </m:e>
                    </m:d>
                    <m:r>
                      <a:rPr lang="en-US" altLang="zh-CN" b="0" i="1" smtClean="0">
                        <a:latin typeface="Cambria Math" panose="02040503050406030204" pitchFamily="18" charset="0"/>
                        <a:cs typeface="Calibri"/>
                      </a:rPr>
                      <m:t>=0</m:t>
                    </m:r>
                  </m:oMath>
                </a14:m>
                <a:r>
                  <a:rPr lang="en-US" altLang="zh-CN" dirty="0">
                    <a:latin typeface="Calibri"/>
                    <a:cs typeface="Calibri"/>
                  </a:rPr>
                  <a:t>, That is, without calculating the length of the network coding, the scoring function degenerates into a negative log-likelihood; accordingly, the learning task degenerates into a maximum likelihood estimation.</a:t>
                </a:r>
              </a:p>
            </p:txBody>
          </p:sp>
        </mc:Choice>
        <mc:Fallback>
          <p:sp>
            <p:nvSpPr>
              <p:cNvPr id="2" name="文本框 1"/>
              <p:cNvSpPr txBox="1">
                <a:spLocks noRot="1" noChangeAspect="1" noMove="1" noResize="1" noEditPoints="1" noAdjustHandles="1" noChangeArrowheads="1" noChangeShapeType="1" noTextEdit="1"/>
              </p:cNvSpPr>
              <p:nvPr/>
            </p:nvSpPr>
            <p:spPr>
              <a:xfrm>
                <a:off x="152400" y="895350"/>
                <a:ext cx="8839200" cy="4049057"/>
              </a:xfrm>
              <a:prstGeom prst="rect">
                <a:avLst/>
              </a:prstGeom>
              <a:blipFill>
                <a:blip r:embed="rId3"/>
                <a:stretch>
                  <a:fillRect l="-414" t="-904" b="-1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140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mc:AlternateContent xmlns:mc="http://schemas.openxmlformats.org/markup-compatibility/2006">
        <mc:Choice xmlns:a14="http://schemas.microsoft.com/office/drawing/2010/main" Requires="a14">
          <p:sp>
            <p:nvSpPr>
              <p:cNvPr id="2" name="矩形 1"/>
              <p:cNvSpPr/>
              <p:nvPr/>
            </p:nvSpPr>
            <p:spPr>
              <a:xfrm>
                <a:off x="-33528" y="514350"/>
                <a:ext cx="9067800" cy="4380173"/>
              </a:xfrm>
              <a:prstGeom prst="rect">
                <a:avLst/>
              </a:prstGeom>
            </p:spPr>
            <p:txBody>
              <a:bodyPr wrap="square">
                <a:spAutoFit/>
              </a:bodyPr>
              <a:lstStyle/>
              <a:p>
                <a:r>
                  <a:rPr lang="zh-CN" altLang="en-US" sz="1600" dirty="0" smtClean="0">
                    <a:latin typeface="Calibri" panose="020F0502020204030204" pitchFamily="34" charset="0"/>
                    <a:cs typeface="Calibri" panose="020F0502020204030204" pitchFamily="34" charset="0"/>
                  </a:rPr>
                  <a:t>If the network structure G of Bayesian network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𝐵</m:t>
                    </m:r>
                    <m:r>
                      <a:rPr lang="en-US" altLang="zh-CN" sz="1600" b="0" i="1" smtClean="0">
                        <a:latin typeface="Cambria Math" panose="02040503050406030204" pitchFamily="18" charset="0"/>
                        <a:cs typeface="Calibri" panose="020F0502020204030204" pitchFamily="34" charset="0"/>
                      </a:rPr>
                      <m:t>=&lt;</m:t>
                    </m:r>
                    <m:r>
                      <a:rPr lang="en-US" altLang="zh-CN" sz="1600" b="0" i="1" smtClean="0">
                        <a:latin typeface="Cambria Math" panose="02040503050406030204" pitchFamily="18" charset="0"/>
                        <a:cs typeface="Calibri" panose="020F0502020204030204" pitchFamily="34" charset="0"/>
                      </a:rPr>
                      <m:t>𝐺</m:t>
                    </m:r>
                    <m:r>
                      <a:rPr lang="en-US" altLang="zh-CN" sz="1600" b="0" i="1" smtClean="0">
                        <a:latin typeface="Cambria Math" panose="02040503050406030204" pitchFamily="18" charset="0"/>
                        <a:cs typeface="Calibri" panose="020F0502020204030204" pitchFamily="34" charset="0"/>
                      </a:rPr>
                      <m:t>,</m:t>
                    </m:r>
                    <m:r>
                      <m:rPr>
                        <m:sty m:val="p"/>
                      </m:rPr>
                      <a:rPr lang="en-US" altLang="zh-CN" sz="1600" b="0" i="0" smtClean="0">
                        <a:latin typeface="Cambria Math" panose="02040503050406030204" pitchFamily="18" charset="0"/>
                        <a:cs typeface="Calibri" panose="020F0502020204030204" pitchFamily="34" charset="0"/>
                      </a:rPr>
                      <m:t>Θ</m:t>
                    </m:r>
                    <m:r>
                      <a:rPr lang="en-US" altLang="zh-CN" sz="1600" b="0" i="1" smtClean="0">
                        <a:latin typeface="Cambria Math" panose="02040503050406030204" pitchFamily="18" charset="0"/>
                        <a:cs typeface="Calibri" panose="020F0502020204030204" pitchFamily="34" charset="0"/>
                      </a:rPr>
                      <m:t>&gt;</m:t>
                    </m:r>
                  </m:oMath>
                </a14:m>
                <a:r>
                  <a:rPr lang="zh-CN" altLang="en-US" sz="1600" dirty="0" smtClean="0">
                    <a:latin typeface="Calibri" panose="020F0502020204030204" pitchFamily="34" charset="0"/>
                    <a:cs typeface="Calibri" panose="020F0502020204030204" pitchFamily="34" charset="0"/>
                  </a:rPr>
                  <a:t>is </a:t>
                </a:r>
                <a:r>
                  <a:rPr lang="zh-CN" altLang="en-US" sz="1600" dirty="0">
                    <a:latin typeface="Calibri" panose="020F0502020204030204" pitchFamily="34" charset="0"/>
                    <a:cs typeface="Calibri" panose="020F0502020204030204" pitchFamily="34" charset="0"/>
                  </a:rPr>
                  <a:t>fixed, the first term of the scoring function </a:t>
                </a:r>
                <a14:m>
                  <m:oMath xmlns:m="http://schemas.openxmlformats.org/officeDocument/2006/math">
                    <m:r>
                      <a:rPr lang="zh-CN" altLang="en-US" sz="1600" i="1" dirty="0" smtClean="0">
                        <a:latin typeface="Cambria Math" panose="02040503050406030204" pitchFamily="18" charset="0"/>
                        <a:cs typeface="Calibri" panose="020F0502020204030204" pitchFamily="34" charset="0"/>
                      </a:rPr>
                      <m:t>𝑠</m:t>
                    </m:r>
                    <m:r>
                      <a:rPr lang="zh-CN" altLang="en-US" sz="1600" i="1" dirty="0" smtClean="0">
                        <a:latin typeface="Cambria Math" panose="02040503050406030204" pitchFamily="18" charset="0"/>
                        <a:cs typeface="Calibri" panose="020F0502020204030204" pitchFamily="34" charset="0"/>
                      </a:rPr>
                      <m:t>(</m:t>
                    </m:r>
                    <m:r>
                      <a:rPr lang="zh-CN" altLang="en-US" sz="1600" i="1" dirty="0" smtClean="0">
                        <a:latin typeface="Cambria Math" panose="02040503050406030204" pitchFamily="18" charset="0"/>
                        <a:cs typeface="Calibri" panose="020F0502020204030204" pitchFamily="34" charset="0"/>
                      </a:rPr>
                      <m:t>𝐵</m:t>
                    </m:r>
                    <m:r>
                      <a:rPr lang="zh-CN" altLang="en-US" sz="1600" i="1" dirty="0" smtClean="0">
                        <a:latin typeface="Cambria Math" panose="02040503050406030204" pitchFamily="18" charset="0"/>
                        <a:cs typeface="Calibri" panose="020F0502020204030204" pitchFamily="34" charset="0"/>
                      </a:rPr>
                      <m:t>|</m:t>
                    </m:r>
                    <m:r>
                      <a:rPr lang="zh-CN" altLang="en-US" sz="1600" i="1" dirty="0" smtClean="0">
                        <a:latin typeface="Cambria Math" panose="02040503050406030204" pitchFamily="18" charset="0"/>
                        <a:cs typeface="Calibri" panose="020F0502020204030204" pitchFamily="34" charset="0"/>
                      </a:rPr>
                      <m:t>𝐷</m:t>
                    </m:r>
                    <m:r>
                      <a:rPr lang="zh-CN" altLang="en-US" sz="1600" i="1" dirty="0" smtClean="0">
                        <a:latin typeface="Cambria Math" panose="02040503050406030204" pitchFamily="18" charset="0"/>
                        <a:cs typeface="Calibri" panose="020F0502020204030204" pitchFamily="34" charset="0"/>
                      </a:rPr>
                      <m:t>)</m:t>
                    </m:r>
                  </m:oMath>
                </a14:m>
                <a:r>
                  <a:rPr lang="zh-CN" altLang="en-US" sz="1600" dirty="0">
                    <a:latin typeface="Calibri" panose="020F0502020204030204" pitchFamily="34" charset="0"/>
                    <a:cs typeface="Calibri" panose="020F0502020204030204" pitchFamily="34" charset="0"/>
                  </a:rPr>
                  <a:t> is a constant. At this point, minimizing </a:t>
                </a:r>
                <a14:m>
                  <m:oMath xmlns:m="http://schemas.openxmlformats.org/officeDocument/2006/math">
                    <m:r>
                      <a:rPr lang="zh-CN" altLang="en-US" sz="1600" i="1" dirty="0" smtClean="0">
                        <a:latin typeface="Cambria Math" panose="02040503050406030204" pitchFamily="18" charset="0"/>
                        <a:cs typeface="Calibri" panose="020F0502020204030204" pitchFamily="34" charset="0"/>
                      </a:rPr>
                      <m:t>𝑠</m:t>
                    </m:r>
                    <m:r>
                      <a:rPr lang="zh-CN" altLang="en-US" sz="1600" i="1" dirty="0" smtClean="0">
                        <a:latin typeface="Cambria Math" panose="02040503050406030204" pitchFamily="18" charset="0"/>
                        <a:cs typeface="Calibri" panose="020F0502020204030204" pitchFamily="34" charset="0"/>
                      </a:rPr>
                      <m:t>(</m:t>
                    </m:r>
                    <m:r>
                      <a:rPr lang="zh-CN" altLang="en-US" sz="1600" i="1" dirty="0" smtClean="0">
                        <a:latin typeface="Cambria Math" panose="02040503050406030204" pitchFamily="18" charset="0"/>
                        <a:cs typeface="Calibri" panose="020F0502020204030204" pitchFamily="34" charset="0"/>
                      </a:rPr>
                      <m:t>𝐵</m:t>
                    </m:r>
                    <m:r>
                      <a:rPr lang="zh-CN" altLang="en-US" sz="1600" i="1" dirty="0" smtClean="0">
                        <a:latin typeface="Cambria Math" panose="02040503050406030204" pitchFamily="18" charset="0"/>
                        <a:cs typeface="Calibri" panose="020F0502020204030204" pitchFamily="34" charset="0"/>
                      </a:rPr>
                      <m:t>|</m:t>
                    </m:r>
                    <m:r>
                      <a:rPr lang="zh-CN" altLang="en-US" sz="1600" i="1" dirty="0" smtClean="0">
                        <a:latin typeface="Cambria Math" panose="02040503050406030204" pitchFamily="18" charset="0"/>
                        <a:cs typeface="Calibri" panose="020F0502020204030204" pitchFamily="34" charset="0"/>
                      </a:rPr>
                      <m:t>𝐷</m:t>
                    </m:r>
                    <m:r>
                      <a:rPr lang="zh-CN" altLang="en-US" sz="1600" i="1" dirty="0" smtClean="0">
                        <a:latin typeface="Cambria Math" panose="02040503050406030204" pitchFamily="18" charset="0"/>
                        <a:cs typeface="Calibri" panose="020F0502020204030204" pitchFamily="34" charset="0"/>
                      </a:rPr>
                      <m:t>)</m:t>
                    </m:r>
                  </m:oMath>
                </a14:m>
                <a:r>
                  <a:rPr lang="zh-CN" altLang="en-US" sz="1600" dirty="0">
                    <a:latin typeface="Calibri" panose="020F0502020204030204" pitchFamily="34" charset="0"/>
                    <a:cs typeface="Calibri" panose="020F0502020204030204" pitchFamily="34" charset="0"/>
                  </a:rPr>
                  <a:t> is equivalent to the maximum likelihood estimation of the parameter </a:t>
                </a:r>
                <a14:m>
                  <m:oMath xmlns:m="http://schemas.openxmlformats.org/officeDocument/2006/math">
                    <m:r>
                      <m:rPr>
                        <m:sty m:val="p"/>
                      </m:rPr>
                      <a:rPr lang="en-US" altLang="zh-CN" sz="1600" b="0" i="0" smtClean="0">
                        <a:latin typeface="Cambria Math" panose="02040503050406030204" pitchFamily="18" charset="0"/>
                        <a:cs typeface="Calibri" panose="020F0502020204030204" pitchFamily="34" charset="0"/>
                      </a:rPr>
                      <m:t>Θ</m:t>
                    </m:r>
                  </m:oMath>
                </a14:m>
                <a:r>
                  <a:rPr lang="zh-CN" altLang="en-US" sz="1600" dirty="0" smtClean="0">
                    <a:latin typeface="Calibri" panose="020F0502020204030204" pitchFamily="34" charset="0"/>
                    <a:cs typeface="Calibri" panose="020F0502020204030204" pitchFamily="34" charset="0"/>
                  </a:rPr>
                  <a:t>. </a:t>
                </a:r>
                <a:r>
                  <a:rPr lang="zh-CN" altLang="en-US" sz="1600" dirty="0">
                    <a:latin typeface="Calibri" panose="020F0502020204030204" pitchFamily="34" charset="0"/>
                    <a:cs typeface="Calibri" panose="020F0502020204030204" pitchFamily="34" charset="0"/>
                  </a:rPr>
                  <a:t>At the same time, the parameter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𝜃</m:t>
                        </m:r>
                      </m:e>
                      <m:sub>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𝑖</m:t>
                            </m:r>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𝜋</m:t>
                            </m:r>
                          </m:e>
                          <m:sub>
                            <m:r>
                              <a:rPr lang="en-US" altLang="zh-CN" sz="1600" b="0" i="1" smtClean="0">
                                <a:latin typeface="Cambria Math" panose="02040503050406030204" pitchFamily="18" charset="0"/>
                                <a:cs typeface="Calibri" panose="020F0502020204030204" pitchFamily="34" charset="0"/>
                              </a:rPr>
                              <m:t>𝑖</m:t>
                            </m:r>
                          </m:sub>
                        </m:sSub>
                      </m:sub>
                    </m:sSub>
                  </m:oMath>
                </a14:m>
                <a:r>
                  <a:rPr lang="zh-CN" altLang="en-US" sz="1600" dirty="0" smtClean="0">
                    <a:latin typeface="Calibri" panose="020F0502020204030204" pitchFamily="34" charset="0"/>
                    <a:cs typeface="Calibri" panose="020F0502020204030204" pitchFamily="34" charset="0"/>
                  </a:rPr>
                  <a:t> </a:t>
                </a:r>
                <a:r>
                  <a:rPr lang="zh-CN" altLang="en-US" sz="1600" dirty="0">
                    <a:latin typeface="Calibri" panose="020F0502020204030204" pitchFamily="34" charset="0"/>
                    <a:cs typeface="Calibri" panose="020F0502020204030204" pitchFamily="34" charset="0"/>
                  </a:rPr>
                  <a:t>can be obtained directly on the training data set </a:t>
                </a:r>
                <a:r>
                  <a:rPr lang="zh-CN" altLang="en-US" sz="1600" b="1" dirty="0">
                    <a:latin typeface="Calibri" panose="020F0502020204030204" pitchFamily="34" charset="0"/>
                    <a:cs typeface="Calibri" panose="020F0502020204030204" pitchFamily="34" charset="0"/>
                  </a:rPr>
                  <a:t>D</a:t>
                </a:r>
                <a:r>
                  <a:rPr lang="zh-CN" altLang="en-US" sz="1600" dirty="0">
                    <a:latin typeface="Calibri" panose="020F0502020204030204" pitchFamily="34" charset="0"/>
                    <a:cs typeface="Calibri" panose="020F0502020204030204" pitchFamily="34" charset="0"/>
                  </a:rPr>
                  <a:t> through empirical estimation, </a:t>
                </a:r>
                <a:endParaRPr lang="en-US" altLang="zh-CN" dirty="0" smtClean="0">
                  <a:latin typeface="Calibri" panose="020F0502020204030204" pitchFamily="34" charset="0"/>
                  <a:cs typeface="Calibri" panose="020F0502020204030204" pitchFamily="34" charset="0"/>
                </a:endParaRPr>
              </a:p>
              <a:p>
                <a:pPr algn="ctr"/>
                <a:r>
                  <a:rPr lang="en-US" altLang="zh-CN" dirty="0" smtClean="0">
                    <a:latin typeface="Calibri" panose="020F0502020204030204" pitchFamily="34" charset="0"/>
                    <a:cs typeface="Calibri" panose="020F0502020204030204" pitchFamily="34" charset="0"/>
                  </a:rPr>
                  <a:t>I</a:t>
                </a:r>
                <a:r>
                  <a:rPr lang="zh-CN" altLang="en-US" dirty="0" smtClean="0">
                    <a:latin typeface="Calibri" panose="020F0502020204030204" pitchFamily="34" charset="0"/>
                    <a:cs typeface="Calibri" panose="020F0502020204030204" pitchFamily="34" charset="0"/>
                  </a:rPr>
                  <a:t>e</a:t>
                </a:r>
                <a:r>
                  <a:rPr lang="en-US" altLang="zh-CN"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𝜃</m:t>
                        </m:r>
                      </m:e>
                      <m:sub>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𝑥</m:t>
                            </m:r>
                          </m:e>
                          <m:sub>
                            <m:r>
                              <a:rPr lang="en-US" altLang="zh-CN" b="0" i="1" smtClean="0">
                                <a:latin typeface="Cambria Math" panose="02040503050406030204" pitchFamily="18" charset="0"/>
                                <a:cs typeface="Calibri" panose="020F0502020204030204" pitchFamily="34" charset="0"/>
                              </a:rPr>
                              <m:t>𝑖</m:t>
                            </m:r>
                          </m:sub>
                        </m:sSub>
                        <m:r>
                          <a:rPr lang="en-US" altLang="zh-CN" b="0" i="1" smtClean="0">
                            <a:latin typeface="Cambria Math" panose="02040503050406030204" pitchFamily="18" charset="0"/>
                            <a:cs typeface="Calibri" panose="020F0502020204030204" pitchFamily="34" charset="0"/>
                          </a:rPr>
                          <m:t>|</m:t>
                        </m:r>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𝜋</m:t>
                            </m:r>
                          </m:e>
                          <m:sub>
                            <m:r>
                              <a:rPr lang="en-US" altLang="zh-CN" b="0" i="1" smtClean="0">
                                <a:latin typeface="Cambria Math" panose="02040503050406030204" pitchFamily="18" charset="0"/>
                                <a:cs typeface="Calibri" panose="020F0502020204030204" pitchFamily="34" charset="0"/>
                              </a:rPr>
                              <m:t>𝑖</m:t>
                            </m:r>
                          </m:sub>
                        </m:sSub>
                      </m:sub>
                    </m:sSub>
                    <m:r>
                      <a:rPr lang="en-US" altLang="zh-CN" b="0" i="1" smtClean="0">
                        <a:latin typeface="Cambria Math" panose="02040503050406030204" pitchFamily="18" charset="0"/>
                        <a:cs typeface="Calibri" panose="020F0502020204030204" pitchFamily="34" charset="0"/>
                      </a:rPr>
                      <m:t>= </m:t>
                    </m:r>
                    <m:acc>
                      <m:accPr>
                        <m:chr m:val="̂"/>
                        <m:ctrlPr>
                          <a:rPr lang="en-US" altLang="zh-CN" b="0" i="1" smtClean="0">
                            <a:latin typeface="Cambria Math" panose="02040503050406030204" pitchFamily="18" charset="0"/>
                            <a:cs typeface="Calibri" panose="020F0502020204030204" pitchFamily="34" charset="0"/>
                          </a:rPr>
                        </m:ctrlPr>
                      </m:accPr>
                      <m:e>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𝑃</m:t>
                            </m:r>
                          </m:e>
                          <m:sub>
                            <m:r>
                              <a:rPr lang="en-US" altLang="zh-CN" b="0" i="1" smtClean="0">
                                <a:latin typeface="Cambria Math" panose="02040503050406030204" pitchFamily="18" charset="0"/>
                                <a:cs typeface="Calibri" panose="020F0502020204030204" pitchFamily="34" charset="0"/>
                              </a:rPr>
                              <m:t>𝐷</m:t>
                            </m:r>
                          </m:sub>
                        </m:sSub>
                      </m:e>
                    </m:acc>
                    <m:d>
                      <m:dPr>
                        <m:ctrlPr>
                          <a:rPr lang="en-US" altLang="zh-CN" b="0" i="1" smtClean="0">
                            <a:latin typeface="Cambria Math" panose="02040503050406030204" pitchFamily="18" charset="0"/>
                            <a:cs typeface="Calibri" panose="020F0502020204030204" pitchFamily="34" charset="0"/>
                          </a:rPr>
                        </m:ctrlPr>
                      </m:dPr>
                      <m:e>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𝑥</m:t>
                            </m:r>
                          </m:e>
                          <m:sub>
                            <m:r>
                              <a:rPr lang="en-US" altLang="zh-CN" b="0" i="1" smtClean="0">
                                <a:latin typeface="Cambria Math" panose="02040503050406030204" pitchFamily="18" charset="0"/>
                                <a:cs typeface="Calibri" panose="020F0502020204030204" pitchFamily="34" charset="0"/>
                              </a:rPr>
                              <m:t>𝑖</m:t>
                            </m:r>
                          </m:sub>
                        </m:sSub>
                      </m:e>
                      <m:e>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𝜋</m:t>
                            </m:r>
                          </m:e>
                          <m:sub>
                            <m:r>
                              <a:rPr lang="en-US" altLang="zh-CN" b="0" i="1" smtClean="0">
                                <a:latin typeface="Cambria Math" panose="02040503050406030204" pitchFamily="18" charset="0"/>
                                <a:cs typeface="Calibri" panose="020F0502020204030204" pitchFamily="34" charset="0"/>
                              </a:rPr>
                              <m:t>𝑖</m:t>
                            </m:r>
                          </m:sub>
                        </m:sSub>
                      </m:e>
                    </m:d>
                  </m:oMath>
                </a14:m>
                <a:endParaRPr lang="en-US" altLang="zh-CN" b="0" dirty="0" smtClean="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Where </a:t>
                </a:r>
                <a14:m>
                  <m:oMath xmlns:m="http://schemas.openxmlformats.org/officeDocument/2006/math">
                    <m:acc>
                      <m:accPr>
                        <m:chr m:val="̂"/>
                        <m:ctrlPr>
                          <a:rPr lang="en-US" altLang="zh-CN" sz="1600" i="1">
                            <a:latin typeface="Cambria Math" panose="02040503050406030204" pitchFamily="18" charset="0"/>
                            <a:cs typeface="Calibri" panose="020F0502020204030204" pitchFamily="34" charset="0"/>
                          </a:rPr>
                        </m:ctrlPr>
                      </m:accPr>
                      <m:e>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𝑃</m:t>
                            </m:r>
                          </m:e>
                          <m:sub>
                            <m:r>
                              <a:rPr lang="en-US" altLang="zh-CN" sz="1600" i="1">
                                <a:latin typeface="Cambria Math" panose="02040503050406030204" pitchFamily="18" charset="0"/>
                                <a:cs typeface="Calibri" panose="020F0502020204030204" pitchFamily="34" charset="0"/>
                              </a:rPr>
                              <m:t>𝐷</m:t>
                            </m:r>
                          </m:sub>
                        </m:sSub>
                      </m:e>
                    </m:acc>
                    <m:r>
                      <a:rPr lang="en-US" altLang="zh-CN" sz="1600" b="0" i="1" smtClean="0">
                        <a:latin typeface="Cambria Math" panose="02040503050406030204" pitchFamily="18" charset="0"/>
                        <a:cs typeface="Calibri" panose="020F0502020204030204" pitchFamily="34" charset="0"/>
                      </a:rPr>
                      <m:t>(⋅)</m:t>
                    </m:r>
                  </m:oMath>
                </a14:m>
                <a:r>
                  <a:rPr lang="en-US" altLang="zh-CN" sz="1600" dirty="0" smtClean="0">
                    <a:latin typeface="Calibri" panose="020F0502020204030204" pitchFamily="34" charset="0"/>
                    <a:cs typeface="Calibri" panose="020F0502020204030204" pitchFamily="34" charset="0"/>
                  </a:rPr>
                  <a:t> is </a:t>
                </a:r>
                <a:r>
                  <a:rPr lang="en-US" altLang="zh-CN" sz="1600" dirty="0">
                    <a:latin typeface="Calibri" panose="020F0502020204030204" pitchFamily="34" charset="0"/>
                    <a:cs typeface="Calibri" panose="020F0502020204030204" pitchFamily="34" charset="0"/>
                  </a:rPr>
                  <a:t>the empirical distribution over D. In order to minimize the scoring function </a:t>
                </a:r>
                <a14:m>
                  <m:oMath xmlns:m="http://schemas.openxmlformats.org/officeDocument/2006/math">
                    <m:r>
                      <a:rPr lang="en-US" altLang="zh-CN" sz="1600" i="1" dirty="0" smtClean="0">
                        <a:latin typeface="Cambria Math" panose="02040503050406030204" pitchFamily="18" charset="0"/>
                        <a:cs typeface="Calibri" panose="020F0502020204030204" pitchFamily="34" charset="0"/>
                      </a:rPr>
                      <m:t>𝑠</m:t>
                    </m:r>
                    <m:r>
                      <a:rPr lang="en-US" altLang="zh-CN" sz="1600" i="1" dirty="0" smtClean="0">
                        <a:latin typeface="Cambria Math" panose="02040503050406030204" pitchFamily="18" charset="0"/>
                        <a:cs typeface="Calibri" panose="020F0502020204030204" pitchFamily="34" charset="0"/>
                      </a:rPr>
                      <m:t>(</m:t>
                    </m:r>
                    <m:r>
                      <a:rPr lang="en-US" altLang="zh-CN" sz="1600" i="1" dirty="0" smtClean="0">
                        <a:latin typeface="Cambria Math" panose="02040503050406030204" pitchFamily="18" charset="0"/>
                        <a:cs typeface="Calibri" panose="020F0502020204030204" pitchFamily="34" charset="0"/>
                      </a:rPr>
                      <m:t>𝐵</m:t>
                    </m:r>
                    <m:r>
                      <a:rPr lang="en-US" altLang="zh-CN" sz="1600" i="1" dirty="0" smtClean="0">
                        <a:latin typeface="Cambria Math" panose="02040503050406030204" pitchFamily="18" charset="0"/>
                        <a:cs typeface="Calibri" panose="020F0502020204030204" pitchFamily="34" charset="0"/>
                      </a:rPr>
                      <m:t>|</m:t>
                    </m:r>
                    <m:r>
                      <a:rPr lang="en-US" altLang="zh-CN" sz="1600" i="1" dirty="0" smtClean="0">
                        <a:latin typeface="Cambria Math" panose="02040503050406030204" pitchFamily="18" charset="0"/>
                        <a:cs typeface="Calibri" panose="020F0502020204030204" pitchFamily="34" charset="0"/>
                      </a:rPr>
                      <m:t>𝐷</m:t>
                    </m:r>
                    <m:r>
                      <a:rPr lang="en-US" altLang="zh-CN" sz="1600" i="1" dirty="0" smtClean="0">
                        <a:latin typeface="Cambria Math" panose="02040503050406030204" pitchFamily="18" charset="0"/>
                        <a:cs typeface="Calibri" panose="020F0502020204030204" pitchFamily="34" charset="0"/>
                      </a:rPr>
                      <m:t>)</m:t>
                    </m:r>
                  </m:oMath>
                </a14:m>
                <a:r>
                  <a:rPr lang="en-US" altLang="zh-CN" sz="1600" dirty="0">
                    <a:latin typeface="Calibri" panose="020F0502020204030204" pitchFamily="34" charset="0"/>
                    <a:cs typeface="Calibri" panose="020F0502020204030204" pitchFamily="34" charset="0"/>
                  </a:rPr>
                  <a:t>, only the network structure needs to be searched, and the optimal parameters of the candidate structure can be calculated directly on the training set</a:t>
                </a:r>
                <a:r>
                  <a:rPr lang="en-US" altLang="zh-CN" sz="1600" dirty="0" smtClean="0">
                    <a:latin typeface="Calibri" panose="020F0502020204030204" pitchFamily="34" charset="0"/>
                    <a:cs typeface="Calibri" panose="020F0502020204030204" pitchFamily="34" charset="0"/>
                  </a:rPr>
                  <a:t>.</a:t>
                </a:r>
              </a:p>
              <a:p>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However, searching for an optimal Bayesian network structure from all possible network structure spaces is an </a:t>
                </a:r>
                <a:r>
                  <a:rPr lang="en-US" altLang="zh-CN" sz="1600" dirty="0">
                    <a:solidFill>
                      <a:srgbClr val="FF0000"/>
                    </a:solidFill>
                    <a:latin typeface="Calibri" panose="020F0502020204030204" pitchFamily="34" charset="0"/>
                    <a:cs typeface="Calibri" panose="020F0502020204030204" pitchFamily="34" charset="0"/>
                  </a:rPr>
                  <a:t>NP-hard problem </a:t>
                </a:r>
                <a:r>
                  <a:rPr lang="en-US" altLang="zh-CN" sz="1600" dirty="0">
                    <a:latin typeface="Calibri" panose="020F0502020204030204" pitchFamily="34" charset="0"/>
                    <a:cs typeface="Calibri" panose="020F0502020204030204" pitchFamily="34" charset="0"/>
                  </a:rPr>
                  <a:t>that is difficult to solve quickly. Two common strategies can find approximate solutions in a limited time</a:t>
                </a:r>
                <a:r>
                  <a:rPr lang="en-US" altLang="zh-CN" sz="1600" dirty="0" smtClean="0">
                    <a:latin typeface="Calibri" panose="020F0502020204030204" pitchFamily="34" charset="0"/>
                    <a:cs typeface="Calibri" panose="020F0502020204030204" pitchFamily="34" charset="0"/>
                  </a:rPr>
                  <a:t>:</a:t>
                </a:r>
              </a:p>
              <a:p>
                <a:endParaRPr lang="en-US" altLang="zh-C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Greedy method: For example, starting from a network structure, adjust one edge at a time (add, delete or adjust direction) until the value of the scoring function can no longer be reduced</a:t>
                </a:r>
                <a:r>
                  <a:rPr lang="en-US" altLang="zh-CN" sz="16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Increase constraints on the network structure to reduce the search space, such as limiting the network structure to a tree structure.</a:t>
                </a:r>
                <a:endParaRPr lang="zh-CN" altLang="en-US" sz="1600" dirty="0">
                  <a:latin typeface="Calibri" panose="020F0502020204030204" pitchFamily="34" charset="0"/>
                  <a:cs typeface="Calibri" panose="020F0502020204030204" pitchFamily="34" charset="0"/>
                </a:endParaRPr>
              </a:p>
            </p:txBody>
          </p:sp>
        </mc:Choice>
        <mc:Fallback>
          <p:sp>
            <p:nvSpPr>
              <p:cNvPr id="2" name="矩形 1"/>
              <p:cNvSpPr>
                <a:spLocks noRot="1" noChangeAspect="1" noMove="1" noResize="1" noEditPoints="1" noAdjustHandles="1" noChangeArrowheads="1" noChangeShapeType="1" noTextEdit="1"/>
              </p:cNvSpPr>
              <p:nvPr/>
            </p:nvSpPr>
            <p:spPr>
              <a:xfrm>
                <a:off x="-33528" y="514350"/>
                <a:ext cx="9067800" cy="4380173"/>
              </a:xfrm>
              <a:prstGeom prst="rect">
                <a:avLst/>
              </a:prstGeom>
              <a:blipFill>
                <a:blip r:embed="rId3"/>
                <a:stretch>
                  <a:fillRect l="-336" t="-417" r="-806" b="-8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2234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p:sp>
        <p:nvSpPr>
          <p:cNvPr id="3" name="文本框 2"/>
          <p:cNvSpPr txBox="1"/>
          <p:nvPr/>
        </p:nvSpPr>
        <p:spPr>
          <a:xfrm>
            <a:off x="152400" y="590550"/>
            <a:ext cx="8839200" cy="338554"/>
          </a:xfrm>
          <a:prstGeom prst="rect">
            <a:avLst/>
          </a:prstGeom>
          <a:noFill/>
        </p:spPr>
        <p:txBody>
          <a:bodyPr wrap="square" rtlCol="0">
            <a:spAutoFit/>
          </a:bodyPr>
          <a:lstStyle/>
          <a:p>
            <a:r>
              <a:rPr lang="en-US" altLang="zh-CN" sz="1600" b="1" dirty="0">
                <a:solidFill>
                  <a:srgbClr val="008000"/>
                </a:solidFill>
                <a:latin typeface="Calibri"/>
                <a:cs typeface="Calibri"/>
              </a:rPr>
              <a:t>E</a:t>
            </a:r>
            <a:r>
              <a:rPr lang="en-US" altLang="zh-CN" sz="1600" b="1" dirty="0" smtClean="0">
                <a:solidFill>
                  <a:srgbClr val="008000"/>
                </a:solidFill>
                <a:latin typeface="Calibri"/>
                <a:cs typeface="Calibri"/>
              </a:rPr>
              <a:t>xample </a:t>
            </a:r>
            <a:r>
              <a:rPr lang="en-US" altLang="zh-CN" sz="1600" b="1" dirty="0">
                <a:solidFill>
                  <a:srgbClr val="008000"/>
                </a:solidFill>
                <a:latin typeface="Calibri"/>
                <a:cs typeface="Calibri"/>
              </a:rPr>
              <a:t>review: </a:t>
            </a:r>
            <a:r>
              <a:rPr lang="en-US" altLang="zh-CN" sz="1600" dirty="0">
                <a:latin typeface="Calibri"/>
                <a:cs typeface="Calibri"/>
              </a:rPr>
              <a:t>Assume that the six nodes of the Bayesian network </a:t>
            </a:r>
            <a:r>
              <a:rPr lang="en-US" altLang="zh-CN" sz="1600" dirty="0" smtClean="0">
                <a:latin typeface="Calibri"/>
                <a:cs typeface="Calibri"/>
              </a:rPr>
              <a:t>are:</a:t>
            </a:r>
            <a:endParaRPr lang="en-US" altLang="zh-CN" sz="1600" dirty="0" smtClean="0">
              <a:latin typeface="Calibri"/>
              <a:cs typeface="Calibri"/>
            </a:endParaRPr>
          </a:p>
        </p:txBody>
      </p:sp>
      <p:graphicFrame>
        <p:nvGraphicFramePr>
          <p:cNvPr id="5" name="表格 4"/>
          <p:cNvGraphicFramePr>
            <a:graphicFrameLocks noGrp="1"/>
          </p:cNvGraphicFramePr>
          <p:nvPr>
            <p:extLst>
              <p:ext uri="{D42A27DB-BD31-4B8C-83A1-F6EECF244321}">
                <p14:modId xmlns:p14="http://schemas.microsoft.com/office/powerpoint/2010/main" val="3918620678"/>
              </p:ext>
            </p:extLst>
          </p:nvPr>
        </p:nvGraphicFramePr>
        <p:xfrm>
          <a:off x="381000" y="1036082"/>
          <a:ext cx="7924800" cy="74168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3101501765"/>
                    </a:ext>
                  </a:extLst>
                </a:gridCol>
                <a:gridCol w="2641600">
                  <a:extLst>
                    <a:ext uri="{9D8B030D-6E8A-4147-A177-3AD203B41FA5}">
                      <a16:colId xmlns:a16="http://schemas.microsoft.com/office/drawing/2014/main" val="729274173"/>
                    </a:ext>
                  </a:extLst>
                </a:gridCol>
                <a:gridCol w="2641600">
                  <a:extLst>
                    <a:ext uri="{9D8B030D-6E8A-4147-A177-3AD203B41FA5}">
                      <a16:colId xmlns:a16="http://schemas.microsoft.com/office/drawing/2014/main" val="4055990813"/>
                    </a:ext>
                  </a:extLst>
                </a:gridCol>
              </a:tblGrid>
              <a:tr h="370840">
                <a:tc>
                  <a:txBody>
                    <a:bodyPr/>
                    <a:lstStyle/>
                    <a:p>
                      <a:pPr algn="ctr"/>
                      <a:r>
                        <a:rPr lang="en-US" altLang="zh-CN" sz="1400" b="1" dirty="0" smtClean="0">
                          <a:solidFill>
                            <a:schemeClr val="tx1"/>
                          </a:solidFill>
                        </a:rPr>
                        <a:t>PT</a:t>
                      </a:r>
                      <a:r>
                        <a:rPr lang="en-US" altLang="zh-CN" sz="1400" b="0" dirty="0" smtClean="0">
                          <a:solidFill>
                            <a:schemeClr val="tx1"/>
                          </a:solidFill>
                        </a:rPr>
                        <a:t> (party)</a:t>
                      </a:r>
                      <a:endParaRPr lang="zh-CN" altLang="en-US" sz="1400" b="0" dirty="0">
                        <a:solidFill>
                          <a:schemeClr val="tx1"/>
                        </a:solidFill>
                      </a:endParaRPr>
                    </a:p>
                  </a:txBody>
                  <a:tcPr/>
                </a:tc>
                <a:tc>
                  <a:txBody>
                    <a:bodyPr/>
                    <a:lstStyle/>
                    <a:p>
                      <a:pPr marL="0" algn="ctr" defTabSz="685783" rtl="0" eaLnBrk="1" latinLnBrk="0" hangingPunct="1"/>
                      <a:r>
                        <a:rPr lang="en-US" altLang="zh-CN" sz="1400" b="1" kern="1200" dirty="0" smtClean="0">
                          <a:solidFill>
                            <a:schemeClr val="dk1"/>
                          </a:solidFill>
                          <a:latin typeface="+mn-lt"/>
                          <a:ea typeface="+mn-ea"/>
                          <a:cs typeface="+mn-cs"/>
                        </a:rPr>
                        <a:t>HO</a:t>
                      </a:r>
                      <a:r>
                        <a:rPr lang="en-US" altLang="zh-CN" sz="1400" b="0" kern="1200" dirty="0" smtClean="0">
                          <a:solidFill>
                            <a:schemeClr val="dk1"/>
                          </a:solidFill>
                          <a:latin typeface="+mn-lt"/>
                          <a:ea typeface="+mn-ea"/>
                          <a:cs typeface="+mn-cs"/>
                        </a:rPr>
                        <a:t> (hangover)</a:t>
                      </a:r>
                      <a:endParaRPr lang="zh-CN" altLang="en-US" sz="1400" b="0" kern="1200" dirty="0">
                        <a:solidFill>
                          <a:schemeClr val="dk1"/>
                        </a:solidFill>
                        <a:latin typeface="+mn-lt"/>
                        <a:ea typeface="+mn-ea"/>
                        <a:cs typeface="+mn-cs"/>
                      </a:endParaRPr>
                    </a:p>
                  </a:txBody>
                  <a:tcPr/>
                </a:tc>
                <a:tc>
                  <a:txBody>
                    <a:bodyPr/>
                    <a:lstStyle/>
                    <a:p>
                      <a:pPr marL="0" algn="ctr" defTabSz="685783" rtl="0" eaLnBrk="1" latinLnBrk="0" hangingPunct="1"/>
                      <a:r>
                        <a:rPr lang="en-US" altLang="zh-CN" sz="1400" b="1" kern="1200" dirty="0" smtClean="0">
                          <a:solidFill>
                            <a:schemeClr val="dk1"/>
                          </a:solidFill>
                          <a:latin typeface="+mn-lt"/>
                          <a:ea typeface="+mn-ea"/>
                          <a:cs typeface="+mn-cs"/>
                        </a:rPr>
                        <a:t>BT</a:t>
                      </a:r>
                      <a:r>
                        <a:rPr lang="en-US" altLang="zh-CN" sz="1400" b="0" kern="1200" dirty="0" smtClean="0">
                          <a:solidFill>
                            <a:schemeClr val="dk1"/>
                          </a:solidFill>
                          <a:latin typeface="+mn-lt"/>
                          <a:ea typeface="+mn-ea"/>
                          <a:cs typeface="+mn-cs"/>
                        </a:rPr>
                        <a:t> (brain tumor)</a:t>
                      </a:r>
                      <a:endParaRPr lang="zh-CN" altLang="en-US" sz="1400" b="0" kern="1200" dirty="0">
                        <a:solidFill>
                          <a:schemeClr val="dk1"/>
                        </a:solidFill>
                        <a:latin typeface="+mn-lt"/>
                        <a:ea typeface="+mn-ea"/>
                        <a:cs typeface="+mn-cs"/>
                      </a:endParaRPr>
                    </a:p>
                  </a:txBody>
                  <a:tcPr/>
                </a:tc>
                <a:extLst>
                  <a:ext uri="{0D108BD9-81ED-4DB2-BD59-A6C34878D82A}">
                    <a16:rowId xmlns:a16="http://schemas.microsoft.com/office/drawing/2014/main" val="3459664947"/>
                  </a:ext>
                </a:extLst>
              </a:tr>
              <a:tr h="370840">
                <a:tc>
                  <a:txBody>
                    <a:bodyPr/>
                    <a:lstStyle/>
                    <a:p>
                      <a:pPr algn="ctr"/>
                      <a:r>
                        <a:rPr lang="en-US" altLang="zh-CN" sz="1400" b="1" dirty="0" smtClean="0"/>
                        <a:t>HA</a:t>
                      </a:r>
                      <a:r>
                        <a:rPr lang="en-US" altLang="zh-CN" sz="1400" dirty="0" smtClean="0"/>
                        <a:t> (headache)</a:t>
                      </a:r>
                      <a:endParaRPr lang="zh-CN" altLang="en-US" sz="1400" dirty="0"/>
                    </a:p>
                  </a:txBody>
                  <a:tcPr/>
                </a:tc>
                <a:tc>
                  <a:txBody>
                    <a:bodyPr/>
                    <a:lstStyle/>
                    <a:p>
                      <a:pPr algn="ctr"/>
                      <a:r>
                        <a:rPr lang="en-US" altLang="zh-CN" sz="1400" b="1" dirty="0" smtClean="0"/>
                        <a:t>SA</a:t>
                      </a:r>
                      <a:r>
                        <a:rPr lang="en-US" altLang="zh-CN" sz="1400" dirty="0" smtClean="0"/>
                        <a:t> (smell</a:t>
                      </a:r>
                      <a:r>
                        <a:rPr lang="en-US" altLang="zh-CN" sz="1400" baseline="0" dirty="0" smtClean="0"/>
                        <a:t> alcohol</a:t>
                      </a:r>
                      <a:r>
                        <a:rPr lang="en-US" altLang="zh-CN" sz="1400" dirty="0" smtClean="0"/>
                        <a:t>)</a:t>
                      </a:r>
                      <a:endParaRPr lang="zh-CN" altLang="en-US" sz="1400" dirty="0"/>
                    </a:p>
                  </a:txBody>
                  <a:tcPr/>
                </a:tc>
                <a:tc>
                  <a:txBody>
                    <a:bodyPr/>
                    <a:lstStyle/>
                    <a:p>
                      <a:pPr algn="ctr"/>
                      <a:r>
                        <a:rPr lang="en-US" altLang="zh-CN" sz="1400" b="1" dirty="0" smtClean="0"/>
                        <a:t>PX</a:t>
                      </a:r>
                      <a:r>
                        <a:rPr lang="en-US" altLang="zh-CN" sz="1400" dirty="0" smtClean="0"/>
                        <a:t> (positive x-ray)</a:t>
                      </a:r>
                      <a:endParaRPr lang="zh-CN" altLang="en-US" sz="1400" dirty="0"/>
                    </a:p>
                  </a:txBody>
                  <a:tcPr/>
                </a:tc>
                <a:extLst>
                  <a:ext uri="{0D108BD9-81ED-4DB2-BD59-A6C34878D82A}">
                    <a16:rowId xmlns:a16="http://schemas.microsoft.com/office/drawing/2014/main" val="3575592248"/>
                  </a:ext>
                </a:extLst>
              </a:tr>
            </a:tbl>
          </a:graphicData>
        </a:graphic>
      </p:graphicFrame>
      <p:sp>
        <p:nvSpPr>
          <p:cNvPr id="2" name="矩形 1"/>
          <p:cNvSpPr/>
          <p:nvPr/>
        </p:nvSpPr>
        <p:spPr>
          <a:xfrm>
            <a:off x="143256" y="1795288"/>
            <a:ext cx="3222357" cy="338554"/>
          </a:xfrm>
          <a:prstGeom prst="rect">
            <a:avLst/>
          </a:prstGeom>
        </p:spPr>
        <p:txBody>
          <a:bodyPr wrap="none">
            <a:spAutoFit/>
          </a:bodyPr>
          <a:lstStyle/>
          <a:p>
            <a:r>
              <a:rPr lang="zh-CN" altLang="en-US" sz="1600" dirty="0" smtClean="0">
                <a:solidFill>
                  <a:srgbClr val="FF0000"/>
                </a:solidFill>
                <a:latin typeface="Calibri" panose="020F0502020204030204" pitchFamily="34" charset="0"/>
                <a:cs typeface="Calibri" panose="020F0502020204030204" pitchFamily="34" charset="0"/>
              </a:rPr>
              <a:t>Establishment </a:t>
            </a:r>
            <a:r>
              <a:rPr lang="en-US" altLang="zh-CN" sz="1600" dirty="0" smtClean="0">
                <a:solidFill>
                  <a:srgbClr val="FF0000"/>
                </a:solidFill>
                <a:latin typeface="Calibri" panose="020F0502020204030204" pitchFamily="34" charset="0"/>
                <a:cs typeface="Calibri" panose="020F0502020204030204" pitchFamily="34" charset="0"/>
              </a:rPr>
              <a:t>of </a:t>
            </a:r>
            <a:r>
              <a:rPr lang="zh-CN" altLang="en-US" sz="1600" dirty="0">
                <a:solidFill>
                  <a:srgbClr val="FF0000"/>
                </a:solidFill>
                <a:latin typeface="Calibri" panose="020F0502020204030204" pitchFamily="34" charset="0"/>
                <a:cs typeface="Calibri" panose="020F0502020204030204" pitchFamily="34" charset="0"/>
              </a:rPr>
              <a:t>Bayesian </a:t>
            </a:r>
            <a:r>
              <a:rPr lang="zh-CN" altLang="en-US" sz="1600" dirty="0" smtClean="0">
                <a:solidFill>
                  <a:srgbClr val="FF0000"/>
                </a:solidFill>
                <a:latin typeface="Calibri" panose="020F0502020204030204" pitchFamily="34" charset="0"/>
                <a:cs typeface="Calibri" panose="020F0502020204030204" pitchFamily="34" charset="0"/>
              </a:rPr>
              <a:t>Network</a:t>
            </a:r>
            <a:r>
              <a:rPr lang="en-US" altLang="zh-CN" sz="1600" dirty="0" smtClean="0">
                <a:solidFill>
                  <a:srgbClr val="FF0000"/>
                </a:solidFill>
                <a:latin typeface="Calibri" panose="020F0502020204030204" pitchFamily="34" charset="0"/>
                <a:cs typeface="Calibri" panose="020F0502020204030204" pitchFamily="34" charset="0"/>
              </a:rPr>
              <a:t>:</a:t>
            </a:r>
            <a:r>
              <a:rPr lang="zh-CN" altLang="en-US" sz="1600" b="1" dirty="0" smtClean="0">
                <a:solidFill>
                  <a:srgbClr val="FF0000"/>
                </a:solidFill>
                <a:latin typeface="Calibri" panose="020F0502020204030204" pitchFamily="34" charset="0"/>
                <a:cs typeface="Calibri" panose="020F0502020204030204" pitchFamily="34" charset="0"/>
              </a:rPr>
              <a:t> </a:t>
            </a:r>
            <a:endParaRPr lang="zh-CN" altLang="en-US" sz="1600" b="1" dirty="0">
              <a:solidFill>
                <a:srgbClr val="FF0000"/>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stretch>
            <a:fillRect/>
          </a:stretch>
        </p:blipFill>
        <p:spPr>
          <a:xfrm>
            <a:off x="4953001" y="2052344"/>
            <a:ext cx="3581400" cy="2799141"/>
          </a:xfrm>
          <a:prstGeom prst="rect">
            <a:avLst/>
          </a:prstGeom>
        </p:spPr>
      </p:pic>
      <p:sp>
        <p:nvSpPr>
          <p:cNvPr id="7" name="文本框 6"/>
          <p:cNvSpPr txBox="1"/>
          <p:nvPr/>
        </p:nvSpPr>
        <p:spPr>
          <a:xfrm>
            <a:off x="143256" y="2052344"/>
            <a:ext cx="4800601" cy="3108543"/>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solidFill>
                  <a:srgbClr val="0070C0"/>
                </a:solidFill>
                <a:latin typeface="Calibri"/>
                <a:cs typeface="Calibri"/>
              </a:rPr>
              <a:t>First of all</a:t>
            </a:r>
            <a:r>
              <a:rPr lang="en-US" altLang="zh-CN" sz="1400" dirty="0">
                <a:latin typeface="Calibri"/>
                <a:cs typeface="Calibri"/>
              </a:rPr>
              <a:t>, we must abstract the events in the actual problem as nodes in the network; each node must have a clear meaning, at least yes, no two states, or multiple states, and these states are complete in a probabilistic </a:t>
            </a:r>
            <a:r>
              <a:rPr lang="en-US" altLang="zh-CN" sz="1400" dirty="0" smtClean="0">
                <a:latin typeface="Calibri"/>
                <a:cs typeface="Calibri"/>
              </a:rPr>
              <a:t>sense and </a:t>
            </a:r>
            <a:r>
              <a:rPr lang="en-US" altLang="zh-CN" sz="1400" dirty="0">
                <a:latin typeface="Calibri"/>
                <a:cs typeface="Calibri"/>
              </a:rPr>
              <a:t>mutually exclusive. That is, all states can only occur one at a time, and the sum of the probabilities of these states is 1</a:t>
            </a:r>
            <a:r>
              <a:rPr lang="en-US" altLang="zh-CN" sz="1400" dirty="0" smtClean="0">
                <a:latin typeface="Calibri"/>
                <a:cs typeface="Calibri"/>
              </a:rPr>
              <a:t>.</a:t>
            </a:r>
          </a:p>
          <a:p>
            <a:pPr marL="285750" indent="-285750">
              <a:buFont typeface="Arial" panose="020B0604020202020204" pitchFamily="34" charset="0"/>
              <a:buChar char="•"/>
            </a:pPr>
            <a:r>
              <a:rPr lang="en-US" altLang="zh-CN" sz="1400" dirty="0">
                <a:solidFill>
                  <a:srgbClr val="0070C0"/>
                </a:solidFill>
                <a:latin typeface="Calibri"/>
                <a:cs typeface="Calibri"/>
              </a:rPr>
              <a:t>Second</a:t>
            </a:r>
            <a:r>
              <a:rPr lang="en-US" altLang="zh-CN" sz="1400" dirty="0">
                <a:latin typeface="Calibri"/>
                <a:cs typeface="Calibri"/>
              </a:rPr>
              <a:t>, establish a connection between two or more nodes. </a:t>
            </a:r>
            <a:r>
              <a:rPr lang="en-US" altLang="zh-CN" sz="1400" dirty="0">
                <a:solidFill>
                  <a:srgbClr val="00B050"/>
                </a:solidFill>
                <a:latin typeface="Calibri"/>
                <a:cs typeface="Calibri"/>
              </a:rPr>
              <a:t>Basic principles</a:t>
            </a:r>
            <a:r>
              <a:rPr lang="en-US" altLang="zh-CN" sz="1400" dirty="0">
                <a:latin typeface="Calibri"/>
                <a:cs typeface="Calibri"/>
              </a:rPr>
              <a:t>: Connections should be </a:t>
            </a:r>
            <a:r>
              <a:rPr lang="en-US" altLang="zh-CN" sz="1400" dirty="0" smtClean="0">
                <a:latin typeface="Calibri"/>
                <a:cs typeface="Calibri"/>
              </a:rPr>
              <a:t>established between </a:t>
            </a:r>
            <a:r>
              <a:rPr lang="en-US" altLang="zh-CN" sz="1400" dirty="0">
                <a:latin typeface="Calibri"/>
                <a:cs typeface="Calibri"/>
              </a:rPr>
              <a:t>nodes that have a </a:t>
            </a:r>
            <a:r>
              <a:rPr lang="en-US" altLang="zh-CN" sz="1400" b="1" dirty="0">
                <a:solidFill>
                  <a:srgbClr val="FF0000"/>
                </a:solidFill>
                <a:latin typeface="Calibri"/>
                <a:cs typeface="Calibri"/>
              </a:rPr>
              <a:t>clear</a:t>
            </a:r>
            <a:r>
              <a:rPr lang="en-US" altLang="zh-CN" sz="1400" dirty="0">
                <a:latin typeface="Calibri"/>
                <a:cs typeface="Calibri"/>
              </a:rPr>
              <a:t> causal relationship. S</a:t>
            </a:r>
            <a:r>
              <a:rPr lang="en-US" altLang="zh-CN" sz="1400" dirty="0" smtClean="0">
                <a:latin typeface="Calibri"/>
                <a:cs typeface="Calibri"/>
              </a:rPr>
              <a:t>o </a:t>
            </a:r>
            <a:r>
              <a:rPr lang="en-US" altLang="zh-CN" sz="1400" dirty="0">
                <a:latin typeface="Calibri"/>
                <a:cs typeface="Calibri"/>
              </a:rPr>
              <a:t>as to prevent the network from being too complex to grasp the essence of the problem. </a:t>
            </a:r>
            <a:r>
              <a:rPr lang="en-US" altLang="zh-CN" sz="1400" b="1" dirty="0">
                <a:latin typeface="Calibri"/>
                <a:cs typeface="Calibri"/>
              </a:rPr>
              <a:t>Note: When establishing a connection between two nodes, the ring must be prevented because the Bayesian network is an acyclic graph</a:t>
            </a:r>
            <a:r>
              <a:rPr lang="en-US" altLang="zh-CN" sz="1400" dirty="0">
                <a:latin typeface="Calibri"/>
                <a:cs typeface="Calibri"/>
              </a:rPr>
              <a:t>.</a:t>
            </a:r>
            <a:endParaRPr lang="zh-CN" altLang="en-US" sz="1400" dirty="0" err="1" smtClean="0">
              <a:latin typeface="Calibri"/>
              <a:cs typeface="Calibri"/>
            </a:endParaRPr>
          </a:p>
        </p:txBody>
      </p:sp>
    </p:spTree>
    <p:extLst>
      <p:ext uri="{BB962C8B-B14F-4D97-AF65-F5344CB8AC3E}">
        <p14:creationId xmlns:p14="http://schemas.microsoft.com/office/powerpoint/2010/main" val="606604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p:sp>
        <p:nvSpPr>
          <p:cNvPr id="3" name="矩形 2"/>
          <p:cNvSpPr/>
          <p:nvPr/>
        </p:nvSpPr>
        <p:spPr>
          <a:xfrm>
            <a:off x="0" y="514350"/>
            <a:ext cx="3388363" cy="338554"/>
          </a:xfrm>
          <a:prstGeom prst="rect">
            <a:avLst/>
          </a:prstGeom>
        </p:spPr>
        <p:txBody>
          <a:bodyPr wrap="none">
            <a:spAutoFit/>
          </a:bodyPr>
          <a:lstStyle/>
          <a:p>
            <a:r>
              <a:rPr lang="en-US" altLang="zh-CN" sz="1600" dirty="0">
                <a:solidFill>
                  <a:srgbClr val="FF0000"/>
                </a:solidFill>
                <a:latin typeface="Calibri" panose="020F0502020204030204" pitchFamily="34" charset="0"/>
                <a:cs typeface="Calibri" panose="020F0502020204030204" pitchFamily="34" charset="0"/>
              </a:rPr>
              <a:t>Training process</a:t>
            </a:r>
            <a:r>
              <a:rPr lang="zh-CN" altLang="en-US" sz="1600" dirty="0" smtClean="0">
                <a:solidFill>
                  <a:srgbClr val="FF0000"/>
                </a:solidFill>
                <a:latin typeface="Calibri" panose="020F0502020204030204" pitchFamily="34" charset="0"/>
                <a:cs typeface="Calibri" panose="020F0502020204030204" pitchFamily="34" charset="0"/>
              </a:rPr>
              <a:t> </a:t>
            </a:r>
            <a:r>
              <a:rPr lang="en-US" altLang="zh-CN" sz="1600" dirty="0" smtClean="0">
                <a:solidFill>
                  <a:srgbClr val="FF0000"/>
                </a:solidFill>
                <a:latin typeface="Calibri" panose="020F0502020204030204" pitchFamily="34" charset="0"/>
                <a:cs typeface="Calibri" panose="020F0502020204030204" pitchFamily="34" charset="0"/>
              </a:rPr>
              <a:t>of </a:t>
            </a:r>
            <a:r>
              <a:rPr lang="zh-CN" altLang="en-US" sz="1600" dirty="0">
                <a:solidFill>
                  <a:srgbClr val="FF0000"/>
                </a:solidFill>
                <a:latin typeface="Calibri" panose="020F0502020204030204" pitchFamily="34" charset="0"/>
                <a:cs typeface="Calibri" panose="020F0502020204030204" pitchFamily="34" charset="0"/>
              </a:rPr>
              <a:t>Bayesian </a:t>
            </a:r>
            <a:r>
              <a:rPr lang="zh-CN" altLang="en-US" sz="1600" dirty="0" smtClean="0">
                <a:solidFill>
                  <a:srgbClr val="FF0000"/>
                </a:solidFill>
                <a:latin typeface="Calibri" panose="020F0502020204030204" pitchFamily="34" charset="0"/>
                <a:cs typeface="Calibri" panose="020F0502020204030204" pitchFamily="34" charset="0"/>
              </a:rPr>
              <a:t>Network</a:t>
            </a:r>
            <a:r>
              <a:rPr lang="en-US" altLang="zh-CN" sz="1600" dirty="0" smtClean="0">
                <a:solidFill>
                  <a:srgbClr val="FF0000"/>
                </a:solidFill>
                <a:latin typeface="Calibri" panose="020F0502020204030204" pitchFamily="34" charset="0"/>
                <a:cs typeface="Calibri" panose="020F0502020204030204" pitchFamily="34" charset="0"/>
              </a:rPr>
              <a:t>:</a:t>
            </a:r>
            <a:r>
              <a:rPr lang="zh-CN" altLang="en-US" sz="1600" b="1" dirty="0" smtClean="0">
                <a:solidFill>
                  <a:srgbClr val="FF0000"/>
                </a:solidFill>
                <a:latin typeface="Calibri" panose="020F0502020204030204" pitchFamily="34" charset="0"/>
                <a:cs typeface="Calibri" panose="020F0502020204030204" pitchFamily="34" charset="0"/>
              </a:rPr>
              <a:t> </a:t>
            </a:r>
            <a:endParaRPr lang="zh-CN" altLang="en-US" sz="1600" b="1" dirty="0">
              <a:solidFill>
                <a:srgbClr val="FF0000"/>
              </a:solidFill>
              <a:latin typeface="Calibri" panose="020F0502020204030204" pitchFamily="34" charset="0"/>
              <a:cs typeface="Calibri" panose="020F0502020204030204" pitchFamily="34" charset="0"/>
            </a:endParaRPr>
          </a:p>
        </p:txBody>
      </p:sp>
      <p:sp>
        <p:nvSpPr>
          <p:cNvPr id="2" name="文本框 1"/>
          <p:cNvSpPr txBox="1"/>
          <p:nvPr/>
        </p:nvSpPr>
        <p:spPr>
          <a:xfrm>
            <a:off x="0" y="766976"/>
            <a:ext cx="9144000" cy="830997"/>
          </a:xfrm>
          <a:prstGeom prst="rect">
            <a:avLst/>
          </a:prstGeom>
          <a:noFill/>
        </p:spPr>
        <p:txBody>
          <a:bodyPr wrap="square" rtlCol="0">
            <a:spAutoFit/>
          </a:bodyPr>
          <a:lstStyle/>
          <a:p>
            <a:r>
              <a:rPr lang="en-US" altLang="zh-CN" sz="1600" dirty="0">
                <a:latin typeface="Calibri"/>
                <a:cs typeface="Calibri"/>
              </a:rPr>
              <a:t>Refers to the distribution of the probability of learning the nodes and the conditional probability distribution between the nodes. Can be filled in by expert experience, but using more methods is obtained through historical data training.</a:t>
            </a:r>
            <a:endParaRPr lang="zh-CN" altLang="en-US" sz="1600" dirty="0" err="1" smtClean="0">
              <a:latin typeface="Calibri"/>
              <a:cs typeface="Calibri"/>
            </a:endParaRPr>
          </a:p>
        </p:txBody>
      </p:sp>
      <p:pic>
        <p:nvPicPr>
          <p:cNvPr id="4" name="图片 3"/>
          <p:cNvPicPr>
            <a:picLocks noChangeAspect="1"/>
          </p:cNvPicPr>
          <p:nvPr/>
        </p:nvPicPr>
        <p:blipFill>
          <a:blip r:embed="rId3"/>
          <a:stretch>
            <a:fillRect/>
          </a:stretch>
        </p:blipFill>
        <p:spPr>
          <a:xfrm>
            <a:off x="2590800" y="1337477"/>
            <a:ext cx="3585346" cy="23622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0" y="3638550"/>
                <a:ext cx="9144000" cy="1587742"/>
              </a:xfrm>
              <a:prstGeom prst="rect">
                <a:avLst/>
              </a:prstGeom>
              <a:noFill/>
            </p:spPr>
            <p:txBody>
              <a:bodyPr wrap="square" rtlCol="0">
                <a:spAutoFit/>
              </a:bodyPr>
              <a:lstStyle/>
              <a:p>
                <a:r>
                  <a:rPr lang="en-US" altLang="zh-CN" sz="1600" dirty="0" smtClean="0">
                    <a:latin typeface="Calibri"/>
                    <a:cs typeface="Calibri"/>
                  </a:rPr>
                  <a:t>Statistics can be used to get the probability distribution of any node. Suppose that node </a:t>
                </a:r>
                <a14:m>
                  <m:oMath xmlns:m="http://schemas.openxmlformats.org/officeDocument/2006/math">
                    <m:r>
                      <a:rPr lang="en-US" altLang="zh-CN" sz="1600" i="1" dirty="0" smtClean="0">
                        <a:latin typeface="Cambria Math" panose="02040503050406030204" pitchFamily="18" charset="0"/>
                        <a:cs typeface="Calibri"/>
                      </a:rPr>
                      <m:t>𝑉</m:t>
                    </m:r>
                  </m:oMath>
                </a14:m>
                <a:r>
                  <a:rPr lang="en-US" altLang="zh-CN" sz="1600" dirty="0">
                    <a:latin typeface="Calibri"/>
                    <a:cs typeface="Calibri"/>
                  </a:rPr>
                  <a:t> has </a:t>
                </a:r>
                <a14:m>
                  <m:oMath xmlns:m="http://schemas.openxmlformats.org/officeDocument/2006/math">
                    <m:r>
                      <a:rPr lang="en-US" altLang="zh-CN" sz="1600" i="1" dirty="0" smtClean="0">
                        <a:latin typeface="Cambria Math" panose="02040503050406030204" pitchFamily="18" charset="0"/>
                        <a:cs typeface="Calibri"/>
                      </a:rPr>
                      <m:t>𝑑</m:t>
                    </m:r>
                  </m:oMath>
                </a14:m>
                <a:r>
                  <a:rPr lang="en-US" altLang="zh-CN" sz="1600" dirty="0">
                    <a:latin typeface="Calibri"/>
                    <a:cs typeface="Calibri"/>
                  </a:rPr>
                  <a:t> states </a:t>
                </a:r>
                <a14:m>
                  <m:oMath xmlns:m="http://schemas.openxmlformats.org/officeDocument/2006/math">
                    <m:sSub>
                      <m:sSubPr>
                        <m:ctrlPr>
                          <a:rPr lang="en-US" altLang="zh-CN" sz="1600" b="0" i="1" dirty="0" smtClean="0">
                            <a:latin typeface="Cambria Math" panose="02040503050406030204" pitchFamily="18" charset="0"/>
                            <a:cs typeface="Calibri"/>
                          </a:rPr>
                        </m:ctrlPr>
                      </m:sSubPr>
                      <m:e>
                        <m:r>
                          <a:rPr lang="en-US" altLang="zh-CN" sz="1600" i="1" dirty="0" smtClean="0">
                            <a:latin typeface="Cambria Math" panose="02040503050406030204" pitchFamily="18" charset="0"/>
                            <a:cs typeface="Calibri"/>
                          </a:rPr>
                          <m:t>𝑉</m:t>
                        </m:r>
                      </m:e>
                      <m:sub>
                        <m:r>
                          <a:rPr lang="en-US" altLang="zh-CN" sz="1600" i="1" dirty="0" smtClean="0">
                            <a:latin typeface="Cambria Math" panose="02040503050406030204" pitchFamily="18" charset="0"/>
                            <a:cs typeface="Calibri"/>
                          </a:rPr>
                          <m:t>1</m:t>
                        </m:r>
                      </m:sub>
                    </m:sSub>
                    <m:r>
                      <a:rPr lang="en-US" altLang="zh-CN" sz="1600" i="1" dirty="0" smtClean="0">
                        <a:latin typeface="Cambria Math" panose="02040503050406030204" pitchFamily="18" charset="0"/>
                        <a:cs typeface="Calibri"/>
                      </a:rPr>
                      <m:t>; </m:t>
                    </m:r>
                    <m:sSub>
                      <m:sSubPr>
                        <m:ctrlPr>
                          <a:rPr lang="en-US" altLang="zh-CN" sz="1600" b="0" i="1" dirty="0" smtClean="0">
                            <a:latin typeface="Cambria Math" panose="02040503050406030204" pitchFamily="18" charset="0"/>
                            <a:cs typeface="Calibri"/>
                          </a:rPr>
                        </m:ctrlPr>
                      </m:sSubPr>
                      <m:e>
                        <m:r>
                          <a:rPr lang="en-US" altLang="zh-CN" sz="1600" i="1" dirty="0" smtClean="0">
                            <a:latin typeface="Cambria Math" panose="02040503050406030204" pitchFamily="18" charset="0"/>
                            <a:cs typeface="Calibri"/>
                          </a:rPr>
                          <m:t>𝑉</m:t>
                        </m:r>
                      </m:e>
                      <m:sub>
                        <m:r>
                          <a:rPr lang="en-US" altLang="zh-CN" sz="1600" i="1" dirty="0" smtClean="0">
                            <a:latin typeface="Cambria Math" panose="02040503050406030204" pitchFamily="18" charset="0"/>
                            <a:cs typeface="Calibri"/>
                          </a:rPr>
                          <m:t>2</m:t>
                        </m:r>
                      </m:sub>
                    </m:sSub>
                    <m:r>
                      <a:rPr lang="en-US" altLang="zh-CN" sz="1600" i="1" dirty="0" smtClean="0">
                        <a:latin typeface="Cambria Math" panose="02040503050406030204" pitchFamily="18" charset="0"/>
                        <a:cs typeface="Calibri"/>
                      </a:rPr>
                      <m:t>; …; </m:t>
                    </m:r>
                    <m:sSub>
                      <m:sSubPr>
                        <m:ctrlPr>
                          <a:rPr lang="en-US" altLang="zh-CN" sz="1600" b="0" i="1" dirty="0" smtClean="0">
                            <a:latin typeface="Cambria Math" panose="02040503050406030204" pitchFamily="18" charset="0"/>
                            <a:cs typeface="Calibri"/>
                          </a:rPr>
                        </m:ctrlPr>
                      </m:sSubPr>
                      <m:e>
                        <m:r>
                          <a:rPr lang="en-US" altLang="zh-CN" sz="1600" i="1" dirty="0" err="1">
                            <a:latin typeface="Cambria Math" panose="02040503050406030204" pitchFamily="18" charset="0"/>
                            <a:cs typeface="Calibri"/>
                          </a:rPr>
                          <m:t>𝑉</m:t>
                        </m:r>
                      </m:e>
                      <m:sub>
                        <m:r>
                          <a:rPr lang="en-US" altLang="zh-CN" sz="1600" i="1" dirty="0" err="1">
                            <a:latin typeface="Cambria Math" panose="02040503050406030204" pitchFamily="18" charset="0"/>
                            <a:cs typeface="Calibri"/>
                          </a:rPr>
                          <m:t>𝑑</m:t>
                        </m:r>
                      </m:sub>
                    </m:sSub>
                  </m:oMath>
                </a14:m>
                <a:r>
                  <a:rPr lang="en-US" altLang="zh-CN" sz="1600" dirty="0">
                    <a:latin typeface="Calibri"/>
                    <a:cs typeface="Calibri"/>
                  </a:rPr>
                  <a:t>, there </a:t>
                </a:r>
                <a:r>
                  <a:rPr lang="en-US" altLang="zh-CN" sz="1600" dirty="0" smtClean="0">
                    <a:latin typeface="Calibri"/>
                    <a:cs typeface="Calibri"/>
                  </a:rPr>
                  <a:t>are</a:t>
                </a:r>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𝑉</m:t>
                              </m:r>
                            </m:e>
                            <m:sub>
                              <m:r>
                                <a:rPr lang="en-US" altLang="zh-CN" sz="1600" b="0" i="1" smtClean="0">
                                  <a:latin typeface="Cambria Math" panose="02040503050406030204" pitchFamily="18" charset="0"/>
                                  <a:cs typeface="Calibri"/>
                                </a:rPr>
                                <m:t>𝑑</m:t>
                              </m:r>
                            </m:sub>
                          </m:sSub>
                        </m:e>
                      </m:d>
                      <m:r>
                        <a:rPr lang="en-US" altLang="zh-CN" sz="1600" b="0" i="1" smtClean="0">
                          <a:latin typeface="Cambria Math" panose="02040503050406030204" pitchFamily="18" charset="0"/>
                          <a:cs typeface="Calibri"/>
                        </a:rPr>
                        <m:t>=</m:t>
                      </m:r>
                      <m:f>
                        <m:fPr>
                          <m:ctrlPr>
                            <a:rPr lang="en-US" altLang="zh-CN" sz="1600" b="0" i="1" smtClean="0">
                              <a:latin typeface="Cambria Math" panose="02040503050406030204" pitchFamily="18" charset="0"/>
                              <a:cs typeface="Calibri"/>
                            </a:rPr>
                          </m:ctrlPr>
                        </m:fPr>
                        <m:num>
                          <m:r>
                            <a:rPr lang="en-US" altLang="zh-CN" sz="1600" b="0" i="1" smtClean="0">
                              <a:latin typeface="Cambria Math" panose="02040503050406030204" pitchFamily="18" charset="0"/>
                              <a:cs typeface="Calibri"/>
                            </a:rPr>
                            <m:t>#</m:t>
                          </m:r>
                          <m:r>
                            <a:rPr lang="en-US" altLang="zh-CN" sz="1600" b="0" i="1" smtClean="0">
                              <a:latin typeface="Cambria Math" panose="02040503050406030204" pitchFamily="18" charset="0"/>
                              <a:cs typeface="Calibri"/>
                            </a:rPr>
                            <m:t>𝑆𝑎𝑚𝑝𝑙𝑒</m:t>
                          </m:r>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𝑉</m:t>
                              </m:r>
                            </m:e>
                            <m:sub>
                              <m:r>
                                <a:rPr lang="en-US" altLang="zh-CN" sz="1600" b="0" i="1" smtClean="0">
                                  <a:latin typeface="Cambria Math" panose="02040503050406030204" pitchFamily="18" charset="0"/>
                                  <a:cs typeface="Calibri"/>
                                </a:rPr>
                                <m:t>𝑑</m:t>
                              </m:r>
                            </m:sub>
                          </m:sSub>
                          <m:r>
                            <a:rPr lang="en-US" altLang="zh-CN" sz="1600" b="0" i="1" smtClean="0">
                              <a:latin typeface="Cambria Math" panose="02040503050406030204" pitchFamily="18" charset="0"/>
                              <a:cs typeface="Calibri"/>
                            </a:rPr>
                            <m:t>)</m:t>
                          </m:r>
                        </m:num>
                        <m:den>
                          <m:r>
                            <a:rPr lang="en-US" altLang="zh-CN" sz="1600" b="0" i="1" smtClean="0">
                              <a:latin typeface="Cambria Math" panose="02040503050406030204" pitchFamily="18" charset="0"/>
                              <a:cs typeface="Calibri"/>
                            </a:rPr>
                            <m:t>#</m:t>
                          </m:r>
                          <m:r>
                            <a:rPr lang="en-US" altLang="zh-CN" sz="1600" b="0" i="1" smtClean="0">
                              <a:latin typeface="Cambria Math" panose="02040503050406030204" pitchFamily="18" charset="0"/>
                              <a:cs typeface="Calibri"/>
                            </a:rPr>
                            <m:t>𝑆𝑎𝑚𝑝𝑙𝑒𝐴𝑙𝑙</m:t>
                          </m:r>
                        </m:den>
                      </m:f>
                    </m:oMath>
                  </m:oMathPara>
                </a14:m>
                <a:endParaRPr lang="en-US" altLang="zh-CN" sz="1600" dirty="0" smtClean="0">
                  <a:latin typeface="Calibri"/>
                  <a:cs typeface="Calibri"/>
                </a:endParaRPr>
              </a:p>
              <a:p>
                <a:pPr/>
                <a14:m>
                  <m:oMath xmlns:m="http://schemas.openxmlformats.org/officeDocument/2006/math">
                    <m:r>
                      <a:rPr lang="en-US" altLang="zh-CN" sz="1600" b="0" i="1" smtClean="0">
                        <a:latin typeface="Cambria Math" panose="02040503050406030204" pitchFamily="18" charset="0"/>
                        <a:cs typeface="Calibri"/>
                      </a:rPr>
                      <m:t>#</m:t>
                    </m:r>
                    <m:r>
                      <a:rPr lang="en-US" altLang="zh-CN" sz="1600" b="0" i="1" smtClean="0">
                        <a:latin typeface="Cambria Math" panose="02040503050406030204" pitchFamily="18" charset="0"/>
                        <a:cs typeface="Calibri"/>
                      </a:rPr>
                      <m:t>𝑆𝑎𝑚𝑝𝑙𝑒</m:t>
                    </m:r>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𝑉</m:t>
                        </m:r>
                      </m:e>
                      <m:sub>
                        <m:r>
                          <a:rPr lang="en-US" altLang="zh-CN" sz="1600" b="0" i="1" smtClean="0">
                            <a:latin typeface="Cambria Math" panose="02040503050406030204" pitchFamily="18" charset="0"/>
                            <a:cs typeface="Calibri"/>
                          </a:rPr>
                          <m:t>𝑑</m:t>
                        </m:r>
                      </m:sub>
                    </m:sSub>
                    <m:r>
                      <a:rPr lang="en-US" altLang="zh-CN" sz="1600" b="0" i="1" smtClean="0">
                        <a:latin typeface="Cambria Math" panose="02040503050406030204" pitchFamily="18" charset="0"/>
                        <a:cs typeface="Calibri"/>
                      </a:rPr>
                      <m:t>)</m:t>
                    </m:r>
                  </m:oMath>
                </a14:m>
                <a:r>
                  <a:rPr lang="zh-CN" altLang="en-US" sz="1600" dirty="0" smtClean="0">
                    <a:latin typeface="Calibri"/>
                    <a:cs typeface="Calibri"/>
                  </a:rPr>
                  <a:t> </a:t>
                </a:r>
                <a:r>
                  <a:rPr lang="en-US" altLang="zh-CN" sz="1600" dirty="0" smtClean="0">
                    <a:latin typeface="Calibri"/>
                    <a:cs typeface="Calibri"/>
                  </a:rPr>
                  <a:t>represent the number of times </a:t>
                </a:r>
                <a14:m>
                  <m:oMath xmlns:m="http://schemas.openxmlformats.org/officeDocument/2006/math">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𝑉</m:t>
                            </m:r>
                          </m:e>
                          <m:sub>
                            <m:r>
                              <a:rPr lang="en-US" altLang="zh-CN" sz="1600" b="0" i="1" smtClean="0">
                                <a:latin typeface="Cambria Math" panose="02040503050406030204" pitchFamily="18" charset="0"/>
                                <a:cs typeface="Calibri"/>
                              </a:rPr>
                              <m:t>𝑑</m:t>
                            </m:r>
                          </m:sub>
                        </m:sSub>
                      </m:e>
                    </m:d>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𝑉</m:t>
                        </m:r>
                      </m:e>
                      <m:sub>
                        <m:r>
                          <a:rPr lang="en-US" altLang="zh-CN" sz="1600" b="0" i="1" smtClean="0">
                            <a:latin typeface="Cambria Math" panose="02040503050406030204" pitchFamily="18" charset="0"/>
                            <a:cs typeface="Calibri"/>
                          </a:rPr>
                          <m:t>𝑑</m:t>
                        </m:r>
                      </m:sub>
                    </m:sSub>
                  </m:oMath>
                </a14:m>
                <a:r>
                  <a:rPr lang="en-US" altLang="zh-CN" sz="1600" dirty="0" smtClean="0">
                    <a:latin typeface="Calibri"/>
                    <a:cs typeface="Calibri"/>
                  </a:rPr>
                  <a:t> </a:t>
                </a:r>
                <a:r>
                  <a:rPr lang="en-US" altLang="zh-CN" sz="1600" dirty="0">
                    <a:latin typeface="Calibri" panose="020F0502020204030204" pitchFamily="34" charset="0"/>
                    <a:cs typeface="Calibri" panose="020F0502020204030204" pitchFamily="34" charset="0"/>
                  </a:rPr>
                  <a:t>occurred</a:t>
                </a:r>
                <a:endParaRPr lang="en-US" altLang="zh-CN" sz="1600" dirty="0" smtClean="0">
                  <a:latin typeface="Calibri"/>
                  <a:cs typeface="Calibri"/>
                </a:endParaRPr>
              </a:p>
              <a:p>
                <a:pPr/>
                <a14:m>
                  <m:oMath xmlns:m="http://schemas.openxmlformats.org/officeDocument/2006/math">
                    <m:r>
                      <a:rPr lang="en-US" altLang="zh-CN" sz="1600" b="0" i="1" smtClean="0">
                        <a:latin typeface="Cambria Math" panose="02040503050406030204" pitchFamily="18" charset="0"/>
                        <a:cs typeface="Calibri"/>
                      </a:rPr>
                      <m:t>#</m:t>
                    </m:r>
                    <m:r>
                      <a:rPr lang="en-US" altLang="zh-CN" sz="1600" b="0" i="1" smtClean="0">
                        <a:latin typeface="Cambria Math" panose="02040503050406030204" pitchFamily="18" charset="0"/>
                        <a:cs typeface="Calibri"/>
                      </a:rPr>
                      <m:t>𝑆𝑎𝑚𝑝𝑙𝑒𝐴𝑙𝑙</m:t>
                    </m:r>
                  </m:oMath>
                </a14:m>
                <a:r>
                  <a:rPr lang="zh-CN" altLang="en-US" sz="1600" dirty="0" smtClean="0">
                    <a:latin typeface="Calibri"/>
                    <a:cs typeface="Calibri"/>
                  </a:rPr>
                  <a:t> </a:t>
                </a:r>
                <a:r>
                  <a:rPr lang="en-US" altLang="zh-CN" sz="1600" dirty="0" smtClean="0">
                    <a:latin typeface="Calibri"/>
                    <a:cs typeface="Calibri"/>
                  </a:rPr>
                  <a:t>represent the total number of data</a:t>
                </a:r>
                <a:endParaRPr lang="zh-CN" altLang="en-US" sz="1600" dirty="0" err="1" smtClean="0">
                  <a:latin typeface="Calibri"/>
                  <a:cs typeface="Calibri"/>
                </a:endParaRPr>
              </a:p>
            </p:txBody>
          </p:sp>
        </mc:Choice>
        <mc:Fallback>
          <p:sp>
            <p:nvSpPr>
              <p:cNvPr id="5" name="文本框 4"/>
              <p:cNvSpPr txBox="1">
                <a:spLocks noRot="1" noChangeAspect="1" noMove="1" noResize="1" noEditPoints="1" noAdjustHandles="1" noChangeArrowheads="1" noChangeShapeType="1" noTextEdit="1"/>
              </p:cNvSpPr>
              <p:nvPr/>
            </p:nvSpPr>
            <p:spPr>
              <a:xfrm>
                <a:off x="0" y="3638550"/>
                <a:ext cx="9144000" cy="1587742"/>
              </a:xfrm>
              <a:prstGeom prst="rect">
                <a:avLst/>
              </a:prstGeom>
              <a:blipFill>
                <a:blip r:embed="rId4"/>
                <a:stretch>
                  <a:fillRect l="-333" t="-1154" b="-4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5004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p:sp>
        <p:nvSpPr>
          <p:cNvPr id="3" name="矩形 2"/>
          <p:cNvSpPr/>
          <p:nvPr/>
        </p:nvSpPr>
        <p:spPr>
          <a:xfrm>
            <a:off x="0" y="514350"/>
            <a:ext cx="3791872" cy="369332"/>
          </a:xfrm>
          <a:prstGeom prst="rect">
            <a:avLst/>
          </a:prstGeom>
        </p:spPr>
        <p:txBody>
          <a:bodyPr wrap="none">
            <a:spAutoFit/>
          </a:bodyPr>
          <a:lstStyle/>
          <a:p>
            <a:r>
              <a:rPr lang="en-US" altLang="zh-CN" dirty="0">
                <a:solidFill>
                  <a:srgbClr val="FF0000"/>
                </a:solidFill>
                <a:latin typeface="Calibri" panose="020F0502020204030204" pitchFamily="34" charset="0"/>
                <a:cs typeface="Calibri" panose="020F0502020204030204" pitchFamily="34" charset="0"/>
              </a:rPr>
              <a:t>Training process</a:t>
            </a:r>
            <a:r>
              <a:rPr lang="zh-CN" altLang="en-US" dirty="0" smtClean="0">
                <a:solidFill>
                  <a:srgbClr val="FF0000"/>
                </a:solidFill>
                <a:latin typeface="Calibri" panose="020F0502020204030204" pitchFamily="34" charset="0"/>
                <a:cs typeface="Calibri" panose="020F0502020204030204" pitchFamily="34" charset="0"/>
              </a:rPr>
              <a:t> </a:t>
            </a:r>
            <a:r>
              <a:rPr lang="en-US" altLang="zh-CN" dirty="0" smtClean="0">
                <a:solidFill>
                  <a:srgbClr val="FF0000"/>
                </a:solidFill>
                <a:latin typeface="Calibri" panose="020F0502020204030204" pitchFamily="34" charset="0"/>
                <a:cs typeface="Calibri" panose="020F0502020204030204" pitchFamily="34" charset="0"/>
              </a:rPr>
              <a:t>of </a:t>
            </a:r>
            <a:r>
              <a:rPr lang="zh-CN" altLang="en-US" dirty="0">
                <a:solidFill>
                  <a:srgbClr val="FF0000"/>
                </a:solidFill>
                <a:latin typeface="Calibri" panose="020F0502020204030204" pitchFamily="34" charset="0"/>
                <a:cs typeface="Calibri" panose="020F0502020204030204" pitchFamily="34" charset="0"/>
              </a:rPr>
              <a:t>Bayesian </a:t>
            </a:r>
            <a:r>
              <a:rPr lang="zh-CN" altLang="en-US" dirty="0" smtClean="0">
                <a:solidFill>
                  <a:srgbClr val="FF0000"/>
                </a:solidFill>
                <a:latin typeface="Calibri" panose="020F0502020204030204" pitchFamily="34" charset="0"/>
                <a:cs typeface="Calibri" panose="020F0502020204030204" pitchFamily="34" charset="0"/>
              </a:rPr>
              <a:t>Network</a:t>
            </a:r>
            <a:r>
              <a:rPr lang="en-US" altLang="zh-CN" dirty="0" smtClean="0">
                <a:solidFill>
                  <a:srgbClr val="FF0000"/>
                </a:solidFill>
                <a:latin typeface="Calibri" panose="020F0502020204030204" pitchFamily="34" charset="0"/>
                <a:cs typeface="Calibri" panose="020F0502020204030204" pitchFamily="34" charset="0"/>
              </a:rPr>
              <a:t>:</a:t>
            </a:r>
            <a:r>
              <a:rPr lang="zh-CN" altLang="en-US" b="1" dirty="0" smtClean="0">
                <a:solidFill>
                  <a:srgbClr val="FF0000"/>
                </a:solidFill>
                <a:latin typeface="Calibri" panose="020F0502020204030204" pitchFamily="34" charset="0"/>
                <a:cs typeface="Calibri" panose="020F0502020204030204" pitchFamily="34" charset="0"/>
              </a:rPr>
              <a:t> </a:t>
            </a:r>
            <a:endParaRPr lang="zh-CN" altLang="en-US" b="1"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矩形 3"/>
              <p:cNvSpPr/>
              <p:nvPr/>
            </p:nvSpPr>
            <p:spPr>
              <a:xfrm>
                <a:off x="0" y="819150"/>
                <a:ext cx="9144000" cy="1777090"/>
              </a:xfrm>
              <a:prstGeom prst="rect">
                <a:avLst/>
              </a:prstGeom>
            </p:spPr>
            <p:txBody>
              <a:bodyPr wrap="square">
                <a:spAutoFit/>
              </a:bodyPr>
              <a:lstStyle/>
              <a:p>
                <a:r>
                  <a:rPr lang="en-US" altLang="zh-CN" dirty="0" smtClean="0">
                    <a:latin typeface="Calibri" panose="020F0502020204030204" pitchFamily="34" charset="0"/>
                    <a:cs typeface="Calibri" panose="020F0502020204030204" pitchFamily="34" charset="0"/>
                  </a:rPr>
                  <a:t>If </a:t>
                </a:r>
                <a14:m>
                  <m:oMath xmlns:m="http://schemas.openxmlformats.org/officeDocument/2006/math">
                    <m:sSub>
                      <m:sSubPr>
                        <m:ctrlPr>
                          <a:rPr lang="en-US" altLang="zh-CN" b="1" i="1" dirty="0" smtClean="0">
                            <a:latin typeface="Cambria Math" panose="02040503050406030204" pitchFamily="18" charset="0"/>
                            <a:cs typeface="Calibri" panose="020F0502020204030204" pitchFamily="34" charset="0"/>
                          </a:rPr>
                        </m:ctrlPr>
                      </m:sSubPr>
                      <m:e>
                        <m:r>
                          <a:rPr lang="en-US" altLang="zh-CN" b="1" i="1" dirty="0" smtClean="0">
                            <a:latin typeface="Cambria Math" panose="02040503050406030204" pitchFamily="18" charset="0"/>
                            <a:cs typeface="Calibri" panose="020F0502020204030204" pitchFamily="34" charset="0"/>
                          </a:rPr>
                          <m:t>𝑼</m:t>
                        </m:r>
                      </m:e>
                      <m:sub>
                        <m:r>
                          <a:rPr lang="en-US" altLang="zh-CN" b="1" i="1" dirty="0" smtClean="0">
                            <a:latin typeface="Cambria Math" panose="02040503050406030204" pitchFamily="18" charset="0"/>
                            <a:cs typeface="Calibri" panose="020F0502020204030204" pitchFamily="34" charset="0"/>
                          </a:rPr>
                          <m:t>𝒔</m:t>
                        </m:r>
                      </m:sub>
                    </m:sSub>
                  </m:oMath>
                </a14:m>
                <a:r>
                  <a:rPr lang="en-US" altLang="zh-CN" dirty="0" smtClean="0">
                    <a:latin typeface="Calibri" panose="020F0502020204030204" pitchFamily="34" charset="0"/>
                    <a:cs typeface="Calibri" panose="020F0502020204030204" pitchFamily="34" charset="0"/>
                  </a:rPr>
                  <a:t> represents a state of the node </a:t>
                </a:r>
                <a14:m>
                  <m:oMath xmlns:m="http://schemas.openxmlformats.org/officeDocument/2006/math">
                    <m:r>
                      <a:rPr lang="en-US" altLang="zh-CN" b="1" i="1" dirty="0" smtClean="0">
                        <a:latin typeface="Cambria Math" panose="02040503050406030204" pitchFamily="18" charset="0"/>
                        <a:cs typeface="Calibri" panose="020F0502020204030204" pitchFamily="34" charset="0"/>
                      </a:rPr>
                      <m:t>𝑼</m:t>
                    </m:r>
                  </m:oMath>
                </a14:m>
                <a:r>
                  <a:rPr lang="en-US" altLang="zh-CN"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b="1" i="1" dirty="0" smtClean="0">
                            <a:latin typeface="Cambria Math" panose="02040503050406030204" pitchFamily="18" charset="0"/>
                            <a:cs typeface="Calibri" panose="020F0502020204030204" pitchFamily="34" charset="0"/>
                          </a:rPr>
                        </m:ctrlPr>
                      </m:sSubPr>
                      <m:e>
                        <m:r>
                          <a:rPr lang="en-US" altLang="zh-CN" b="1" i="1" dirty="0" smtClean="0">
                            <a:latin typeface="Cambria Math" panose="02040503050406030204" pitchFamily="18" charset="0"/>
                            <a:cs typeface="Calibri" panose="020F0502020204030204" pitchFamily="34" charset="0"/>
                          </a:rPr>
                          <m:t>𝑽</m:t>
                        </m:r>
                      </m:e>
                      <m:sub>
                        <m:r>
                          <a:rPr lang="en-US" altLang="zh-CN" b="1" i="1" dirty="0" smtClean="0">
                            <a:latin typeface="Cambria Math" panose="02040503050406030204" pitchFamily="18" charset="0"/>
                            <a:cs typeface="Calibri" panose="020F0502020204030204" pitchFamily="34" charset="0"/>
                          </a:rPr>
                          <m:t>𝒔</m:t>
                        </m:r>
                      </m:sub>
                    </m:sSub>
                  </m:oMath>
                </a14:m>
                <a:r>
                  <a:rPr lang="en-US" altLang="zh-CN" dirty="0">
                    <a:latin typeface="Calibri" panose="020F0502020204030204" pitchFamily="34" charset="0"/>
                    <a:cs typeface="Calibri" panose="020F0502020204030204" pitchFamily="34" charset="0"/>
                  </a:rPr>
                  <a:t> represents a state of the node </a:t>
                </a:r>
                <a14:m>
                  <m:oMath xmlns:m="http://schemas.openxmlformats.org/officeDocument/2006/math">
                    <m:r>
                      <a:rPr lang="en-US" altLang="zh-CN" b="1" i="1" dirty="0" smtClean="0">
                        <a:latin typeface="Cambria Math" panose="02040503050406030204" pitchFamily="18" charset="0"/>
                        <a:cs typeface="Calibri" panose="020F0502020204030204" pitchFamily="34" charset="0"/>
                      </a:rPr>
                      <m:t>𝑽</m:t>
                    </m:r>
                  </m:oMath>
                </a14:m>
                <a:r>
                  <a:rPr lang="en-US" altLang="zh-CN" dirty="0">
                    <a:latin typeface="Calibri" panose="020F0502020204030204" pitchFamily="34" charset="0"/>
                    <a:cs typeface="Calibri" panose="020F0502020204030204" pitchFamily="34" charset="0"/>
                  </a:rPr>
                  <a:t>, then the probability </a:t>
                </a:r>
                <a:r>
                  <a:rPr lang="en-US" altLang="zh-CN" dirty="0" smtClean="0">
                    <a:latin typeface="Calibri" panose="020F0502020204030204" pitchFamily="34" charset="0"/>
                    <a:cs typeface="Calibri" panose="020F0502020204030204" pitchFamily="34" charset="0"/>
                  </a:rPr>
                  <a:t>that </a:t>
                </a:r>
                <a14:m>
                  <m:oMath xmlns:m="http://schemas.openxmlformats.org/officeDocument/2006/math">
                    <m:sSub>
                      <m:sSubPr>
                        <m:ctrlPr>
                          <a:rPr lang="en-US" altLang="zh-CN" b="1" i="1" dirty="0" smtClean="0">
                            <a:latin typeface="Cambria Math" panose="02040503050406030204" pitchFamily="18" charset="0"/>
                            <a:cs typeface="Calibri" panose="020F0502020204030204" pitchFamily="34" charset="0"/>
                          </a:rPr>
                        </m:ctrlPr>
                      </m:sSubPr>
                      <m:e>
                        <m:r>
                          <a:rPr lang="en-US" altLang="zh-CN" b="1" i="1" dirty="0" smtClean="0">
                            <a:latin typeface="Cambria Math" panose="02040503050406030204" pitchFamily="18" charset="0"/>
                            <a:cs typeface="Calibri" panose="020F0502020204030204" pitchFamily="34" charset="0"/>
                          </a:rPr>
                          <m:t>𝑽</m:t>
                        </m:r>
                      </m:e>
                      <m:sub>
                        <m:r>
                          <a:rPr lang="en-US" altLang="zh-CN" b="1" i="1" dirty="0" smtClean="0">
                            <a:latin typeface="Cambria Math" panose="02040503050406030204" pitchFamily="18" charset="0"/>
                            <a:cs typeface="Calibri" panose="020F0502020204030204" pitchFamily="34" charset="0"/>
                          </a:rPr>
                          <m:t>𝒔</m:t>
                        </m:r>
                      </m:sub>
                    </m:sSub>
                  </m:oMath>
                </a14:m>
                <a:r>
                  <a:rPr lang="en-US" altLang="zh-CN" dirty="0" smtClean="0">
                    <a:latin typeface="Calibri" panose="020F0502020204030204" pitchFamily="34" charset="0"/>
                    <a:cs typeface="Calibri" panose="020F0502020204030204" pitchFamily="34" charset="0"/>
                  </a:rPr>
                  <a:t> occurs </a:t>
                </a:r>
                <a:r>
                  <a:rPr lang="en-US" altLang="zh-CN" dirty="0">
                    <a:latin typeface="Calibri" panose="020F0502020204030204" pitchFamily="34" charset="0"/>
                    <a:cs typeface="Calibri" panose="020F0502020204030204" pitchFamily="34" charset="0"/>
                  </a:rPr>
                  <a:t>when </a:t>
                </a:r>
                <a14:m>
                  <m:oMath xmlns:m="http://schemas.openxmlformats.org/officeDocument/2006/math">
                    <m:sSub>
                      <m:sSubPr>
                        <m:ctrlPr>
                          <a:rPr lang="en-US" altLang="zh-CN" b="1" i="1" dirty="0" smtClean="0">
                            <a:latin typeface="Cambria Math" panose="02040503050406030204" pitchFamily="18" charset="0"/>
                            <a:cs typeface="Calibri" panose="020F0502020204030204" pitchFamily="34" charset="0"/>
                          </a:rPr>
                        </m:ctrlPr>
                      </m:sSubPr>
                      <m:e>
                        <m:r>
                          <a:rPr lang="en-US" altLang="zh-CN" b="1" i="1" dirty="0" smtClean="0">
                            <a:latin typeface="Cambria Math" panose="02040503050406030204" pitchFamily="18" charset="0"/>
                            <a:cs typeface="Calibri" panose="020F0502020204030204" pitchFamily="34" charset="0"/>
                          </a:rPr>
                          <m:t>𝑼</m:t>
                        </m:r>
                      </m:e>
                      <m:sub>
                        <m:r>
                          <a:rPr lang="en-US" altLang="zh-CN" b="1" i="1" dirty="0" smtClean="0">
                            <a:latin typeface="Cambria Math" panose="02040503050406030204" pitchFamily="18" charset="0"/>
                            <a:cs typeface="Calibri" panose="020F0502020204030204" pitchFamily="34" charset="0"/>
                          </a:rPr>
                          <m:t>𝒔</m:t>
                        </m:r>
                      </m:sub>
                    </m:sSub>
                  </m:oMath>
                </a14:m>
                <a:r>
                  <a:rPr lang="en-US" altLang="zh-CN" dirty="0">
                    <a:latin typeface="Calibri" panose="020F0502020204030204" pitchFamily="34" charset="0"/>
                    <a:cs typeface="Calibri" panose="020F0502020204030204" pitchFamily="34" charset="0"/>
                  </a:rPr>
                  <a:t> occurs </a:t>
                </a:r>
                <a:r>
                  <a:rPr lang="en-US" altLang="zh-CN" dirty="0" smtClean="0">
                    <a:latin typeface="Calibri" panose="020F0502020204030204" pitchFamily="34" charset="0"/>
                    <a:cs typeface="Calibri" panose="020F0502020204030204" pitchFamily="34" charset="0"/>
                  </a:rPr>
                  <a:t>is:</a:t>
                </a: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panose="020F0502020204030204" pitchFamily="34" charset="0"/>
                        </a:rPr>
                        <m:t>𝑃</m:t>
                      </m:r>
                      <m:d>
                        <m:dPr>
                          <m:ctrlPr>
                            <a:rPr lang="en-US" altLang="zh-CN" b="0" i="1" smtClean="0">
                              <a:latin typeface="Cambria Math" panose="02040503050406030204" pitchFamily="18" charset="0"/>
                              <a:cs typeface="Calibri" panose="020F0502020204030204" pitchFamily="34" charset="0"/>
                            </a:rPr>
                          </m:ctrlPr>
                        </m:dPr>
                        <m:e>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𝑉</m:t>
                              </m:r>
                            </m:e>
                            <m:sub>
                              <m:r>
                                <a:rPr lang="en-US" altLang="zh-CN" b="0" i="1" smtClean="0">
                                  <a:latin typeface="Cambria Math" panose="02040503050406030204" pitchFamily="18" charset="0"/>
                                  <a:cs typeface="Calibri" panose="020F0502020204030204" pitchFamily="34" charset="0"/>
                                </a:rPr>
                                <m:t>𝑠</m:t>
                              </m:r>
                            </m:sub>
                          </m:sSub>
                        </m:e>
                        <m:e>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𝑈</m:t>
                              </m:r>
                            </m:e>
                            <m:sub>
                              <m:r>
                                <a:rPr lang="en-US" altLang="zh-CN" b="0" i="1" smtClean="0">
                                  <a:latin typeface="Cambria Math" panose="02040503050406030204" pitchFamily="18" charset="0"/>
                                  <a:cs typeface="Calibri" panose="020F0502020204030204" pitchFamily="34" charset="0"/>
                                </a:rPr>
                                <m:t>𝑠</m:t>
                              </m:r>
                            </m:sub>
                          </m:sSub>
                        </m:e>
                      </m:d>
                      <m:r>
                        <a:rPr lang="en-US" altLang="zh-CN" b="0" i="1" smtClean="0">
                          <a:latin typeface="Cambria Math" panose="02040503050406030204" pitchFamily="18" charset="0"/>
                          <a:cs typeface="Calibri" panose="020F0502020204030204" pitchFamily="34" charset="0"/>
                        </a:rPr>
                        <m:t>=</m:t>
                      </m:r>
                      <m:f>
                        <m:fPr>
                          <m:ctrlPr>
                            <a:rPr lang="en-US" altLang="zh-CN" b="0" i="1" smtClean="0">
                              <a:latin typeface="Cambria Math" panose="02040503050406030204" pitchFamily="18" charset="0"/>
                              <a:cs typeface="Calibri" panose="020F0502020204030204" pitchFamily="34" charset="0"/>
                            </a:rPr>
                          </m:ctrlPr>
                        </m:fPr>
                        <m:num>
                          <m:r>
                            <a:rPr lang="en-US" altLang="zh-CN" b="0" i="1" smtClean="0">
                              <a:latin typeface="Cambria Math" panose="02040503050406030204" pitchFamily="18" charset="0"/>
                              <a:cs typeface="Calibri" panose="020F0502020204030204" pitchFamily="34" charset="0"/>
                            </a:rPr>
                            <m:t>#</m:t>
                          </m:r>
                          <m:r>
                            <a:rPr lang="en-US" altLang="zh-CN" b="0" i="1" smtClean="0">
                              <a:latin typeface="Cambria Math" panose="02040503050406030204" pitchFamily="18" charset="0"/>
                              <a:cs typeface="Calibri" panose="020F0502020204030204" pitchFamily="34" charset="0"/>
                            </a:rPr>
                            <m:t>𝑆𝑎𝑚𝑝𝑙𝑒</m:t>
                          </m:r>
                          <m:r>
                            <a:rPr lang="en-US" altLang="zh-CN" b="0" i="1" smtClean="0">
                              <a:latin typeface="Cambria Math" panose="02040503050406030204" pitchFamily="18" charset="0"/>
                              <a:cs typeface="Calibri" panose="020F0502020204030204" pitchFamily="34" charset="0"/>
                            </a:rPr>
                            <m:t>(</m:t>
                          </m:r>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𝑈</m:t>
                              </m:r>
                            </m:e>
                            <m:sub>
                              <m:r>
                                <a:rPr lang="en-US" altLang="zh-CN" b="0" i="1" smtClean="0">
                                  <a:latin typeface="Cambria Math" panose="02040503050406030204" pitchFamily="18" charset="0"/>
                                  <a:cs typeface="Calibri" panose="020F0502020204030204" pitchFamily="34" charset="0"/>
                                </a:rPr>
                                <m:t>𝑠</m:t>
                              </m:r>
                            </m:sub>
                          </m:sSub>
                          <m:r>
                            <a:rPr lang="en-US" altLang="zh-CN" b="0" i="1" smtClean="0">
                              <a:latin typeface="Cambria Math" panose="02040503050406030204" pitchFamily="18" charset="0"/>
                              <a:cs typeface="Calibri" panose="020F0502020204030204" pitchFamily="34" charset="0"/>
                            </a:rPr>
                            <m:t>,</m:t>
                          </m:r>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𝑉</m:t>
                              </m:r>
                            </m:e>
                            <m:sub>
                              <m:r>
                                <a:rPr lang="en-US" altLang="zh-CN" b="0" i="1" smtClean="0">
                                  <a:latin typeface="Cambria Math" panose="02040503050406030204" pitchFamily="18" charset="0"/>
                                  <a:cs typeface="Calibri" panose="020F0502020204030204" pitchFamily="34" charset="0"/>
                                </a:rPr>
                                <m:t>𝑠</m:t>
                              </m:r>
                            </m:sub>
                          </m:sSub>
                          <m:r>
                            <a:rPr lang="en-US" altLang="zh-CN" b="0" i="1" smtClean="0">
                              <a:latin typeface="Cambria Math" panose="02040503050406030204" pitchFamily="18" charset="0"/>
                              <a:cs typeface="Calibri" panose="020F0502020204030204" pitchFamily="34" charset="0"/>
                            </a:rPr>
                            <m:t>)</m:t>
                          </m:r>
                        </m:num>
                        <m:den>
                          <m:r>
                            <a:rPr lang="en-US" altLang="zh-CN" b="0" i="1" smtClean="0">
                              <a:latin typeface="Cambria Math" panose="02040503050406030204" pitchFamily="18" charset="0"/>
                              <a:cs typeface="Calibri" panose="020F0502020204030204" pitchFamily="34" charset="0"/>
                            </a:rPr>
                            <m:t>#</m:t>
                          </m:r>
                          <m:r>
                            <a:rPr lang="en-US" altLang="zh-CN" b="0" i="1" smtClean="0">
                              <a:latin typeface="Cambria Math" panose="02040503050406030204" pitchFamily="18" charset="0"/>
                              <a:cs typeface="Calibri" panose="020F0502020204030204" pitchFamily="34" charset="0"/>
                            </a:rPr>
                            <m:t>𝑆𝑎𝑚𝑝𝑙𝑒</m:t>
                          </m:r>
                          <m:r>
                            <a:rPr lang="en-US" altLang="zh-CN" b="0" i="1" smtClean="0">
                              <a:latin typeface="Cambria Math" panose="02040503050406030204" pitchFamily="18" charset="0"/>
                              <a:cs typeface="Calibri" panose="020F0502020204030204" pitchFamily="34" charset="0"/>
                            </a:rPr>
                            <m:t>(</m:t>
                          </m:r>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𝑈</m:t>
                              </m:r>
                            </m:e>
                            <m:sub>
                              <m:r>
                                <a:rPr lang="en-US" altLang="zh-CN" b="0" i="1" smtClean="0">
                                  <a:latin typeface="Cambria Math" panose="02040503050406030204" pitchFamily="18" charset="0"/>
                                  <a:cs typeface="Calibri" panose="020F0502020204030204" pitchFamily="34" charset="0"/>
                                </a:rPr>
                                <m:t>𝑠</m:t>
                              </m:r>
                            </m:sub>
                          </m:sSub>
                          <m:r>
                            <a:rPr lang="en-US" altLang="zh-CN" b="0" i="1" smtClean="0">
                              <a:latin typeface="Cambria Math" panose="02040503050406030204" pitchFamily="18" charset="0"/>
                              <a:cs typeface="Calibri" panose="020F0502020204030204" pitchFamily="34" charset="0"/>
                            </a:rPr>
                            <m:t>)</m:t>
                          </m:r>
                        </m:den>
                      </m:f>
                    </m:oMath>
                  </m:oMathPara>
                </a14:m>
                <a:endParaRPr lang="en-US" altLang="zh-CN" dirty="0" smtClean="0">
                  <a:latin typeface="Calibri" panose="020F0502020204030204" pitchFamily="34" charset="0"/>
                  <a:cs typeface="Calibri" panose="020F0502020204030204" pitchFamily="34" charset="0"/>
                </a:endParaRPr>
              </a:p>
              <a:p>
                <a14:m>
                  <m:oMath xmlns:m="http://schemas.openxmlformats.org/officeDocument/2006/math">
                    <m:r>
                      <a:rPr lang="en-US" altLang="zh-CN" i="1">
                        <a:latin typeface="Cambria Math" panose="02040503050406030204" pitchFamily="18" charset="0"/>
                        <a:cs typeface="Calibri" panose="020F0502020204030204" pitchFamily="34" charset="0"/>
                      </a:rPr>
                      <m:t>#</m:t>
                    </m:r>
                    <m:r>
                      <a:rPr lang="en-US" altLang="zh-CN" i="1">
                        <a:latin typeface="Cambria Math" panose="02040503050406030204" pitchFamily="18" charset="0"/>
                        <a:cs typeface="Calibri" panose="020F0502020204030204" pitchFamily="34" charset="0"/>
                      </a:rPr>
                      <m:t>𝑆𝑎𝑚𝑝𝑙𝑒</m:t>
                    </m:r>
                    <m:r>
                      <a:rPr lang="en-US" altLang="zh-CN" i="1">
                        <a:latin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cs typeface="Calibri" panose="020F0502020204030204" pitchFamily="34" charset="0"/>
                          </a:rPr>
                        </m:ctrlPr>
                      </m:sSubPr>
                      <m:e>
                        <m:r>
                          <a:rPr lang="en-US" altLang="zh-CN" i="1">
                            <a:latin typeface="Cambria Math" panose="02040503050406030204" pitchFamily="18" charset="0"/>
                            <a:cs typeface="Calibri" panose="020F0502020204030204" pitchFamily="34" charset="0"/>
                          </a:rPr>
                          <m:t>𝑈</m:t>
                        </m:r>
                      </m:e>
                      <m:sub>
                        <m:r>
                          <a:rPr lang="en-US" altLang="zh-CN" i="1">
                            <a:latin typeface="Cambria Math" panose="02040503050406030204" pitchFamily="18" charset="0"/>
                            <a:cs typeface="Calibri" panose="020F0502020204030204" pitchFamily="34" charset="0"/>
                          </a:rPr>
                          <m:t>𝑠</m:t>
                        </m:r>
                      </m:sub>
                    </m:sSub>
                    <m:r>
                      <a:rPr lang="en-US" altLang="zh-CN" i="1">
                        <a:latin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cs typeface="Calibri" panose="020F0502020204030204" pitchFamily="34" charset="0"/>
                          </a:rPr>
                        </m:ctrlPr>
                      </m:sSubPr>
                      <m:e>
                        <m:r>
                          <a:rPr lang="en-US" altLang="zh-CN" i="1">
                            <a:latin typeface="Cambria Math" panose="02040503050406030204" pitchFamily="18" charset="0"/>
                            <a:cs typeface="Calibri" panose="020F0502020204030204" pitchFamily="34" charset="0"/>
                          </a:rPr>
                          <m:t>𝑉</m:t>
                        </m:r>
                      </m:e>
                      <m:sub>
                        <m:r>
                          <a:rPr lang="en-US" altLang="zh-CN" i="1">
                            <a:latin typeface="Cambria Math" panose="02040503050406030204" pitchFamily="18" charset="0"/>
                            <a:cs typeface="Calibri" panose="020F0502020204030204" pitchFamily="34" charset="0"/>
                          </a:rPr>
                          <m:t>𝑠</m:t>
                        </m:r>
                      </m:sub>
                    </m:sSub>
                    <m:r>
                      <a:rPr lang="en-US" altLang="zh-CN" i="1">
                        <a:latin typeface="Cambria Math" panose="02040503050406030204" pitchFamily="18" charset="0"/>
                        <a:cs typeface="Calibri" panose="020F0502020204030204" pitchFamily="34" charset="0"/>
                      </a:rPr>
                      <m:t>) </m:t>
                    </m:r>
                  </m:oMath>
                </a14:m>
                <a:r>
                  <a:rPr lang="en-US" altLang="zh-CN" dirty="0" smtClean="0">
                    <a:latin typeface="Calibri" panose="020F0502020204030204" pitchFamily="34" charset="0"/>
                    <a:cs typeface="Calibri" panose="020F0502020204030204" pitchFamily="34" charset="0"/>
                  </a:rPr>
                  <a:t> represent the </a:t>
                </a:r>
                <a:r>
                  <a:rPr lang="en-US" altLang="zh-CN" dirty="0">
                    <a:latin typeface="Calibri" panose="020F0502020204030204" pitchFamily="34" charset="0"/>
                    <a:cs typeface="Calibri" panose="020F0502020204030204" pitchFamily="34" charset="0"/>
                  </a:rPr>
                  <a:t>number of times </a:t>
                </a:r>
                <a14:m>
                  <m:oMath xmlns:m="http://schemas.openxmlformats.org/officeDocument/2006/math">
                    <m:sSub>
                      <m:sSubPr>
                        <m:ctrlPr>
                          <a:rPr lang="en-US" altLang="zh-CN" b="0" i="1" dirty="0" smtClean="0">
                            <a:latin typeface="Cambria Math" panose="02040503050406030204" pitchFamily="18" charset="0"/>
                            <a:cs typeface="Calibri" panose="020F0502020204030204" pitchFamily="34" charset="0"/>
                          </a:rPr>
                        </m:ctrlPr>
                      </m:sSubPr>
                      <m:e>
                        <m:r>
                          <a:rPr lang="en-US" altLang="zh-CN" b="0" i="1" dirty="0" smtClean="0">
                            <a:latin typeface="Cambria Math" panose="02040503050406030204" pitchFamily="18" charset="0"/>
                            <a:cs typeface="Calibri" panose="020F0502020204030204" pitchFamily="34" charset="0"/>
                          </a:rPr>
                          <m:t>𝑈</m:t>
                        </m:r>
                      </m:e>
                      <m:sub>
                        <m:r>
                          <a:rPr lang="en-US" altLang="zh-CN" b="0" i="1" dirty="0" smtClean="0">
                            <a:latin typeface="Cambria Math" panose="02040503050406030204" pitchFamily="18" charset="0"/>
                            <a:cs typeface="Calibri" panose="020F0502020204030204" pitchFamily="34" charset="0"/>
                          </a:rPr>
                          <m:t>𝑠</m:t>
                        </m:r>
                      </m:sub>
                    </m:sSub>
                  </m:oMath>
                </a14:m>
                <a:r>
                  <a:rPr lang="en-US" altLang="zh-CN"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𝑉</m:t>
                        </m:r>
                      </m:e>
                      <m:sub>
                        <m:r>
                          <a:rPr lang="en-US" altLang="zh-CN" b="0" i="1" smtClean="0">
                            <a:latin typeface="Cambria Math" panose="02040503050406030204" pitchFamily="18" charset="0"/>
                            <a:cs typeface="Calibri" panose="020F0502020204030204" pitchFamily="34" charset="0"/>
                          </a:rPr>
                          <m:t>𝑠</m:t>
                        </m:r>
                      </m:sub>
                    </m:sSub>
                  </m:oMath>
                </a14:m>
                <a:r>
                  <a:rPr lang="en-US" altLang="zh-CN" dirty="0" smtClean="0">
                    <a:latin typeface="Calibri" panose="020F0502020204030204" pitchFamily="34" charset="0"/>
                    <a:cs typeface="Calibri" panose="020F0502020204030204" pitchFamily="34" charset="0"/>
                  </a:rPr>
                  <a:t> co-occurred.</a:t>
                </a:r>
              </a:p>
              <a:p>
                <a:pPr/>
                <a14:m>
                  <m:oMath xmlns:m="http://schemas.openxmlformats.org/officeDocument/2006/math">
                    <m:r>
                      <a:rPr lang="en-US" altLang="zh-CN" i="1">
                        <a:latin typeface="Cambria Math" panose="02040503050406030204" pitchFamily="18" charset="0"/>
                        <a:cs typeface="Calibri" panose="020F0502020204030204" pitchFamily="34" charset="0"/>
                      </a:rPr>
                      <m:t>#</m:t>
                    </m:r>
                    <m:r>
                      <a:rPr lang="en-US" altLang="zh-CN" i="1">
                        <a:latin typeface="Cambria Math" panose="02040503050406030204" pitchFamily="18" charset="0"/>
                        <a:cs typeface="Calibri" panose="020F0502020204030204" pitchFamily="34" charset="0"/>
                      </a:rPr>
                      <m:t>𝑆𝑎𝑚𝑝𝑙𝑒</m:t>
                    </m:r>
                    <m:r>
                      <a:rPr lang="en-US" altLang="zh-CN" i="1">
                        <a:latin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cs typeface="Calibri" panose="020F0502020204030204" pitchFamily="34" charset="0"/>
                          </a:rPr>
                        </m:ctrlPr>
                      </m:sSubPr>
                      <m:e>
                        <m:r>
                          <a:rPr lang="en-US" altLang="zh-CN" i="1">
                            <a:latin typeface="Cambria Math" panose="02040503050406030204" pitchFamily="18" charset="0"/>
                            <a:cs typeface="Calibri" panose="020F0502020204030204" pitchFamily="34" charset="0"/>
                          </a:rPr>
                          <m:t>𝑈</m:t>
                        </m:r>
                      </m:e>
                      <m:sub>
                        <m:r>
                          <a:rPr lang="en-US" altLang="zh-CN" i="1">
                            <a:latin typeface="Cambria Math" panose="02040503050406030204" pitchFamily="18" charset="0"/>
                            <a:cs typeface="Calibri" panose="020F0502020204030204" pitchFamily="34" charset="0"/>
                          </a:rPr>
                          <m:t>𝑠</m:t>
                        </m:r>
                      </m:sub>
                    </m:sSub>
                    <m:r>
                      <a:rPr lang="en-US" altLang="zh-CN" i="1">
                        <a:latin typeface="Cambria Math" panose="02040503050406030204" pitchFamily="18" charset="0"/>
                        <a:cs typeface="Calibri" panose="020F0502020204030204" pitchFamily="34" charset="0"/>
                      </a:rPr>
                      <m:t>)</m:t>
                    </m:r>
                  </m:oMath>
                </a14:m>
                <a:r>
                  <a:rPr lang="zh-CN" altLang="en-US"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represent the number of times </a:t>
                </a:r>
                <a14:m>
                  <m:oMath xmlns:m="http://schemas.openxmlformats.org/officeDocument/2006/math">
                    <m:sSub>
                      <m:sSubPr>
                        <m:ctrlPr>
                          <a:rPr lang="en-US" altLang="zh-CN" b="0" i="1" smtClean="0">
                            <a:latin typeface="Cambria Math" panose="02040503050406030204" pitchFamily="18" charset="0"/>
                            <a:cs typeface="Calibri" panose="020F0502020204030204" pitchFamily="34" charset="0"/>
                          </a:rPr>
                        </m:ctrlPr>
                      </m:sSubPr>
                      <m:e>
                        <m:r>
                          <a:rPr lang="en-US" altLang="zh-CN" b="0" i="1" smtClean="0">
                            <a:latin typeface="Cambria Math" panose="02040503050406030204" pitchFamily="18" charset="0"/>
                            <a:cs typeface="Calibri" panose="020F0502020204030204" pitchFamily="34" charset="0"/>
                          </a:rPr>
                          <m:t>𝑈</m:t>
                        </m:r>
                      </m:e>
                      <m:sub>
                        <m:r>
                          <a:rPr lang="en-US" altLang="zh-CN" b="0" i="1" smtClean="0">
                            <a:latin typeface="Cambria Math" panose="02040503050406030204" pitchFamily="18" charset="0"/>
                            <a:cs typeface="Calibri" panose="020F0502020204030204" pitchFamily="34" charset="0"/>
                          </a:rPr>
                          <m:t>𝑠</m:t>
                        </m:r>
                      </m:sub>
                    </m:sSub>
                  </m:oMath>
                </a14:m>
                <a:r>
                  <a:rPr lang="en-US" altLang="zh-CN" dirty="0" smtClean="0">
                    <a:latin typeface="Calibri" panose="020F0502020204030204" pitchFamily="34" charset="0"/>
                    <a:cs typeface="Calibri" panose="020F0502020204030204" pitchFamily="34" charset="0"/>
                  </a:rPr>
                  <a:t> occurred.</a:t>
                </a:r>
                <a:endParaRPr lang="zh-CN" altLang="en-US" dirty="0">
                  <a:latin typeface="Calibri" panose="020F0502020204030204" pitchFamily="34" charset="0"/>
                  <a:cs typeface="Calibri" panose="020F0502020204030204" pitchFamily="34" charset="0"/>
                </a:endParaRPr>
              </a:p>
            </p:txBody>
          </p:sp>
        </mc:Choice>
        <mc:Fallback>
          <p:sp>
            <p:nvSpPr>
              <p:cNvPr id="4" name="矩形 3"/>
              <p:cNvSpPr>
                <a:spLocks noRot="1" noChangeAspect="1" noMove="1" noResize="1" noEditPoints="1" noAdjustHandles="1" noChangeArrowheads="1" noChangeShapeType="1" noTextEdit="1"/>
              </p:cNvSpPr>
              <p:nvPr/>
            </p:nvSpPr>
            <p:spPr>
              <a:xfrm>
                <a:off x="0" y="819150"/>
                <a:ext cx="9144000" cy="1777090"/>
              </a:xfrm>
              <a:prstGeom prst="rect">
                <a:avLst/>
              </a:prstGeom>
              <a:blipFill>
                <a:blip r:embed="rId3"/>
                <a:stretch>
                  <a:fillRect l="-533" t="-1712" b="-4452"/>
                </a:stretch>
              </a:blipFill>
            </p:spPr>
            <p:txBody>
              <a:bodyPr/>
              <a:lstStyle/>
              <a:p>
                <a:r>
                  <a:rPr lang="zh-CN" altLang="en-US">
                    <a:noFill/>
                  </a:rPr>
                  <a:t> </a:t>
                </a:r>
              </a:p>
            </p:txBody>
          </p:sp>
        </mc:Fallback>
      </mc:AlternateContent>
      <p:sp>
        <p:nvSpPr>
          <p:cNvPr id="5" name="矩形 4"/>
          <p:cNvSpPr/>
          <p:nvPr/>
        </p:nvSpPr>
        <p:spPr>
          <a:xfrm>
            <a:off x="0" y="2558177"/>
            <a:ext cx="8686800" cy="2585323"/>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If a node is a result node or an intermediate node, there are two ways to get the probability distribution of this node. </a:t>
            </a:r>
            <a:endParaRPr lang="en-US" altLang="zh-CN" dirty="0" smtClean="0">
              <a:latin typeface="Calibri" panose="020F0502020204030204" pitchFamily="34" charset="0"/>
              <a:cs typeface="Calibri" panose="020F0502020204030204" pitchFamily="34" charset="0"/>
            </a:endParaRPr>
          </a:p>
          <a:p>
            <a:pPr marL="342900" indent="-342900">
              <a:buAutoNum type="arabicParenBoth"/>
            </a:pPr>
            <a:r>
              <a:rPr lang="zh-CN" altLang="en-US" dirty="0" smtClean="0">
                <a:latin typeface="Calibri" panose="020F0502020204030204" pitchFamily="34" charset="0"/>
                <a:cs typeface="Calibri" panose="020F0502020204030204" pitchFamily="34" charset="0"/>
              </a:rPr>
              <a:t>Get </a:t>
            </a:r>
            <a:r>
              <a:rPr lang="zh-CN" altLang="en-US" dirty="0">
                <a:latin typeface="Calibri" panose="020F0502020204030204" pitchFamily="34" charset="0"/>
                <a:cs typeface="Calibri" panose="020F0502020204030204" pitchFamily="34" charset="0"/>
              </a:rPr>
              <a:t>statistics directly from the training data set. </a:t>
            </a:r>
            <a:endParaRPr lang="en-US" altLang="zh-CN" dirty="0" smtClean="0">
              <a:latin typeface="Calibri" panose="020F0502020204030204" pitchFamily="34" charset="0"/>
              <a:cs typeface="Calibri" panose="020F0502020204030204" pitchFamily="34" charset="0"/>
            </a:endParaRPr>
          </a:p>
          <a:p>
            <a:pPr marL="342900" indent="-342900">
              <a:buAutoNum type="arabicParenBoth"/>
            </a:pPr>
            <a:r>
              <a:rPr lang="zh-CN" altLang="en-US" dirty="0" smtClean="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2) First obtain the probability distribution of the cause result from the table data through statistics, then obtain the conditional probability distribution or joint conditional probability distribution from the training data set through statistics, and finally use the full probability formula to calculate the probability distribution of the middle node or the result node. . It can be verified that the probability distribution obtained by these two methods is consistent.</a:t>
            </a:r>
          </a:p>
        </p:txBody>
      </p:sp>
    </p:spTree>
    <p:extLst>
      <p:ext uri="{BB962C8B-B14F-4D97-AF65-F5344CB8AC3E}">
        <p14:creationId xmlns:p14="http://schemas.microsoft.com/office/powerpoint/2010/main" val="3112295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381000" y="3665346"/>
            <a:ext cx="7467600" cy="1328503"/>
          </a:xfrm>
          <a:prstGeom prst="rect">
            <a:avLst/>
          </a:prstGeom>
          <a:noFill/>
          <a:ln w="9525">
            <a:noFill/>
            <a:miter lim="800000"/>
            <a:headEnd/>
            <a:tailEnd/>
          </a:ln>
        </p:spPr>
        <p:txBody>
          <a:bodyPr wrap="square" lIns="68579" tIns="34289" rIns="68579" bIns="34289">
            <a:spAutoFit/>
          </a:bodyPr>
          <a:lstStyle/>
          <a:p>
            <a:pPr>
              <a:lnSpc>
                <a:spcPct val="150000"/>
              </a:lnSpc>
              <a:spcBef>
                <a:spcPct val="50000"/>
              </a:spcBef>
            </a:pPr>
            <a:r>
              <a:rPr lang="en-US" altLang="zh-CN" sz="1400" dirty="0">
                <a:solidFill>
                  <a:srgbClr val="FF0000"/>
                </a:solidFill>
                <a:latin typeface="Calibri"/>
                <a:cs typeface="Calibri"/>
              </a:rPr>
              <a:t>Bayesian Net </a:t>
            </a:r>
            <a:r>
              <a:rPr lang="en-US" altLang="zh-CN" sz="1400" dirty="0" smtClean="0">
                <a:solidFill>
                  <a:srgbClr val="FF0000"/>
                </a:solidFill>
                <a:latin typeface="Calibri"/>
                <a:cs typeface="Calibri"/>
              </a:rPr>
              <a:t>diagnosis :</a:t>
            </a:r>
            <a:r>
              <a:rPr lang="en-US" sz="1400" dirty="0" smtClean="0">
                <a:latin typeface="Calibri"/>
                <a:cs typeface="Calibri"/>
              </a:rPr>
              <a:t>Refers </a:t>
            </a:r>
            <a:r>
              <a:rPr lang="en-US" sz="1400" dirty="0">
                <a:latin typeface="Calibri"/>
                <a:cs typeface="Calibri"/>
              </a:rPr>
              <a:t>to the reasoning that infers a cause from the result, also called bottom-up reasoning. It is known that some results have occurred and the reason for the occurrence of the result and the probability of occurrence have been calculated based on the Bayesian network inference.</a:t>
            </a:r>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2" name="文本框 1"/>
          <p:cNvSpPr txBox="1"/>
          <p:nvPr/>
        </p:nvSpPr>
        <p:spPr>
          <a:xfrm>
            <a:off x="381000" y="545828"/>
            <a:ext cx="8153400" cy="1028423"/>
          </a:xfrm>
          <a:prstGeom prst="rect">
            <a:avLst/>
          </a:prstGeom>
          <a:noFill/>
        </p:spPr>
        <p:txBody>
          <a:bodyPr wrap="square" rtlCol="0">
            <a:spAutoFit/>
          </a:bodyPr>
          <a:lstStyle/>
          <a:p>
            <a:pPr>
              <a:lnSpc>
                <a:spcPct val="150000"/>
              </a:lnSpc>
            </a:pPr>
            <a:r>
              <a:rPr lang="en-US" altLang="zh-CN" sz="1400" b="1" dirty="0" smtClean="0">
                <a:solidFill>
                  <a:srgbClr val="00B050"/>
                </a:solidFill>
                <a:latin typeface="Calibri"/>
                <a:cs typeface="Calibri"/>
              </a:rPr>
              <a:t>Review</a:t>
            </a:r>
            <a:r>
              <a:rPr lang="en-US" altLang="zh-CN" sz="1400" dirty="0">
                <a:latin typeface="Calibri"/>
                <a:cs typeface="Calibri"/>
              </a:rPr>
              <a:t>: Bayesian network is a probabilistic reasoning technique that combines probability theory and graph structure to describe the uncertainty caused by the conditions between different knowledge components</a:t>
            </a:r>
            <a:r>
              <a:rPr lang="en-US" altLang="zh-CN" sz="1400" dirty="0" smtClean="0">
                <a:latin typeface="Calibri"/>
                <a:cs typeface="Calibri"/>
              </a:rPr>
              <a:t>.</a:t>
            </a:r>
          </a:p>
          <a:p>
            <a:pPr>
              <a:lnSpc>
                <a:spcPct val="150000"/>
              </a:lnSpc>
            </a:pPr>
            <a:r>
              <a:rPr lang="en-US" altLang="zh-CN" sz="1400" b="1" dirty="0" smtClean="0">
                <a:latin typeface="Calibri"/>
                <a:cs typeface="Calibri"/>
              </a:rPr>
              <a:t>Bayesian network training</a:t>
            </a:r>
            <a:r>
              <a:rPr lang="en-US" altLang="zh-CN" sz="1400" dirty="0">
                <a:latin typeface="Calibri"/>
                <a:cs typeface="Calibri"/>
              </a:rPr>
              <a:t>: the process of correcting prior knowledge by using existing data. </a:t>
            </a:r>
            <a:endParaRPr lang="zh-CN" altLang="en-US" sz="1400" dirty="0" err="1" smtClean="0">
              <a:latin typeface="Calibri"/>
              <a:cs typeface="Calibri"/>
            </a:endParaRPr>
          </a:p>
        </p:txBody>
      </p:sp>
      <p:sp>
        <p:nvSpPr>
          <p:cNvPr id="3" name="文本框 2"/>
          <p:cNvSpPr txBox="1"/>
          <p:nvPr/>
        </p:nvSpPr>
        <p:spPr>
          <a:xfrm>
            <a:off x="381000" y="1733550"/>
            <a:ext cx="7543800" cy="584775"/>
          </a:xfrm>
          <a:prstGeom prst="rect">
            <a:avLst/>
          </a:prstGeom>
          <a:noFill/>
        </p:spPr>
        <p:txBody>
          <a:bodyPr wrap="square" rtlCol="0">
            <a:spAutoFit/>
          </a:bodyPr>
          <a:lstStyle/>
          <a:p>
            <a:r>
              <a:rPr lang="en-US" altLang="zh-CN" sz="1600" dirty="0" smtClean="0">
                <a:latin typeface="Calibri"/>
                <a:cs typeface="Calibri"/>
              </a:rPr>
              <a:t>After the Bayesian network is built based on the training data set, </a:t>
            </a:r>
            <a:r>
              <a:rPr lang="en-US" altLang="zh-CN" sz="1600" b="1" dirty="0" smtClean="0">
                <a:solidFill>
                  <a:srgbClr val="FF0000"/>
                </a:solidFill>
                <a:latin typeface="Calibri"/>
                <a:cs typeface="Calibri"/>
              </a:rPr>
              <a:t>prediction</a:t>
            </a:r>
            <a:r>
              <a:rPr lang="en-US" altLang="zh-CN" sz="1600" dirty="0" smtClean="0">
                <a:latin typeface="Calibri"/>
                <a:cs typeface="Calibri"/>
              </a:rPr>
              <a:t> and </a:t>
            </a:r>
            <a:r>
              <a:rPr lang="en-US" altLang="zh-CN" sz="1600" b="1" dirty="0" smtClean="0">
                <a:solidFill>
                  <a:srgbClr val="FF0000"/>
                </a:solidFill>
                <a:latin typeface="Calibri"/>
                <a:cs typeface="Calibri"/>
              </a:rPr>
              <a:t>diagnosis</a:t>
            </a:r>
            <a:r>
              <a:rPr lang="en-US" altLang="zh-CN" sz="1600" dirty="0" smtClean="0">
                <a:latin typeface="Calibri"/>
                <a:cs typeface="Calibri"/>
              </a:rPr>
              <a:t> can be performed.</a:t>
            </a:r>
            <a:endParaRPr lang="zh-CN" altLang="en-US" sz="1600" dirty="0" err="1" smtClean="0">
              <a:latin typeface="Calibri"/>
              <a:cs typeface="Calibri"/>
            </a:endParaRPr>
          </a:p>
        </p:txBody>
      </p:sp>
      <p:sp>
        <p:nvSpPr>
          <p:cNvPr id="4" name="文本框 3"/>
          <p:cNvSpPr txBox="1"/>
          <p:nvPr/>
        </p:nvSpPr>
        <p:spPr>
          <a:xfrm>
            <a:off x="381000" y="2477624"/>
            <a:ext cx="7467600" cy="1028423"/>
          </a:xfrm>
          <a:prstGeom prst="rect">
            <a:avLst/>
          </a:prstGeom>
          <a:noFill/>
        </p:spPr>
        <p:txBody>
          <a:bodyPr wrap="square" rtlCol="0">
            <a:spAutoFit/>
          </a:bodyPr>
          <a:lstStyle/>
          <a:p>
            <a:pPr>
              <a:lnSpc>
                <a:spcPct val="150000"/>
              </a:lnSpc>
            </a:pPr>
            <a:r>
              <a:rPr lang="en-US" altLang="zh-CN" sz="1400" dirty="0">
                <a:solidFill>
                  <a:srgbClr val="FF0000"/>
                </a:solidFill>
                <a:latin typeface="Calibri"/>
                <a:cs typeface="Calibri"/>
              </a:rPr>
              <a:t>Bayesian Net Prediction</a:t>
            </a:r>
            <a:r>
              <a:rPr lang="en-US" altLang="zh-CN" sz="1400" dirty="0">
                <a:latin typeface="Calibri"/>
                <a:cs typeface="Calibri"/>
              </a:rPr>
              <a:t>: Refers to reasoning that infers a result from the cause, also known as top-down </a:t>
            </a:r>
            <a:r>
              <a:rPr lang="en-US" altLang="zh-CN" sz="1400" dirty="0" smtClean="0">
                <a:latin typeface="Calibri"/>
                <a:cs typeface="Calibri"/>
              </a:rPr>
              <a:t>reasoning. </a:t>
            </a:r>
            <a:r>
              <a:rPr lang="en-US" altLang="zh-CN" sz="1400" dirty="0">
                <a:latin typeface="Calibri"/>
                <a:cs typeface="Calibri"/>
              </a:rPr>
              <a:t>Given a certain reason (evidence), use Bayesian network inference calculations to find out the probability of the result caused by the cause.</a:t>
            </a:r>
            <a:endParaRPr lang="zh-CN" altLang="en-US" sz="1400" dirty="0" err="1" smtClean="0">
              <a:latin typeface="Calibri"/>
              <a:cs typeface="Calibri"/>
            </a:endParaRPr>
          </a:p>
        </p:txBody>
      </p:sp>
    </p:spTree>
    <p:extLst>
      <p:ext uri="{BB962C8B-B14F-4D97-AF65-F5344CB8AC3E}">
        <p14:creationId xmlns:p14="http://schemas.microsoft.com/office/powerpoint/2010/main" val="716760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2" name="文本框 1"/>
          <p:cNvSpPr txBox="1"/>
          <p:nvPr/>
        </p:nvSpPr>
        <p:spPr>
          <a:xfrm>
            <a:off x="152400" y="666750"/>
            <a:ext cx="8839200" cy="369332"/>
          </a:xfrm>
          <a:prstGeom prst="rect">
            <a:avLst/>
          </a:prstGeom>
          <a:noFill/>
        </p:spPr>
        <p:txBody>
          <a:bodyPr wrap="square" rtlCol="0">
            <a:spAutoFit/>
          </a:bodyPr>
          <a:lstStyle/>
          <a:p>
            <a:r>
              <a:rPr lang="en-US" altLang="zh-CN" b="1" dirty="0">
                <a:solidFill>
                  <a:srgbClr val="008000"/>
                </a:solidFill>
                <a:latin typeface="Calibri"/>
                <a:cs typeface="Calibri"/>
              </a:rPr>
              <a:t>E</a:t>
            </a:r>
            <a:r>
              <a:rPr lang="en-US" altLang="zh-CN" b="1" dirty="0" smtClean="0">
                <a:solidFill>
                  <a:srgbClr val="008000"/>
                </a:solidFill>
                <a:latin typeface="Calibri"/>
                <a:cs typeface="Calibri"/>
              </a:rPr>
              <a:t>xample </a:t>
            </a:r>
            <a:r>
              <a:rPr lang="en-US" altLang="zh-CN" b="1" dirty="0">
                <a:solidFill>
                  <a:srgbClr val="008000"/>
                </a:solidFill>
                <a:latin typeface="Calibri"/>
                <a:cs typeface="Calibri"/>
              </a:rPr>
              <a:t>review: </a:t>
            </a:r>
            <a:r>
              <a:rPr lang="en-US" altLang="zh-CN" dirty="0">
                <a:latin typeface="Calibri"/>
                <a:cs typeface="Calibri"/>
              </a:rPr>
              <a:t>Assume that the Bayesian network has been trained. The 6 nodes are</a:t>
            </a:r>
            <a:r>
              <a:rPr lang="en-US" altLang="zh-CN" dirty="0" smtClean="0">
                <a:latin typeface="Calibri"/>
                <a:cs typeface="Calibri"/>
              </a:rPr>
              <a:t>:</a:t>
            </a:r>
          </a:p>
        </p:txBody>
      </p:sp>
      <p:graphicFrame>
        <p:nvGraphicFramePr>
          <p:cNvPr id="4" name="表格 3"/>
          <p:cNvGraphicFramePr>
            <a:graphicFrameLocks noGrp="1"/>
          </p:cNvGraphicFramePr>
          <p:nvPr>
            <p:extLst>
              <p:ext uri="{D42A27DB-BD31-4B8C-83A1-F6EECF244321}">
                <p14:modId xmlns:p14="http://schemas.microsoft.com/office/powerpoint/2010/main" val="3936501912"/>
              </p:ext>
            </p:extLst>
          </p:nvPr>
        </p:nvGraphicFramePr>
        <p:xfrm>
          <a:off x="304800" y="1123950"/>
          <a:ext cx="7924800" cy="74168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3101501765"/>
                    </a:ext>
                  </a:extLst>
                </a:gridCol>
                <a:gridCol w="2641600">
                  <a:extLst>
                    <a:ext uri="{9D8B030D-6E8A-4147-A177-3AD203B41FA5}">
                      <a16:colId xmlns:a16="http://schemas.microsoft.com/office/drawing/2014/main" val="729274173"/>
                    </a:ext>
                  </a:extLst>
                </a:gridCol>
                <a:gridCol w="2641600">
                  <a:extLst>
                    <a:ext uri="{9D8B030D-6E8A-4147-A177-3AD203B41FA5}">
                      <a16:colId xmlns:a16="http://schemas.microsoft.com/office/drawing/2014/main" val="4055990813"/>
                    </a:ext>
                  </a:extLst>
                </a:gridCol>
              </a:tblGrid>
              <a:tr h="370840">
                <a:tc>
                  <a:txBody>
                    <a:bodyPr/>
                    <a:lstStyle/>
                    <a:p>
                      <a:pPr algn="ctr"/>
                      <a:r>
                        <a:rPr lang="en-US" altLang="zh-CN" b="1" dirty="0" smtClean="0">
                          <a:solidFill>
                            <a:schemeClr val="tx1"/>
                          </a:solidFill>
                        </a:rPr>
                        <a:t>PT</a:t>
                      </a:r>
                      <a:r>
                        <a:rPr lang="en-US" altLang="zh-CN" b="0" dirty="0" smtClean="0">
                          <a:solidFill>
                            <a:schemeClr val="tx1"/>
                          </a:solidFill>
                        </a:rPr>
                        <a:t> (party)</a:t>
                      </a:r>
                      <a:endParaRPr lang="zh-CN" altLang="en-US" b="0" dirty="0">
                        <a:solidFill>
                          <a:schemeClr val="tx1"/>
                        </a:solidFill>
                      </a:endParaRPr>
                    </a:p>
                  </a:txBody>
                  <a:tcPr/>
                </a:tc>
                <a:tc>
                  <a:txBody>
                    <a:bodyPr/>
                    <a:lstStyle/>
                    <a:p>
                      <a:pPr marL="0" algn="ctr" defTabSz="685783" rtl="0" eaLnBrk="1" latinLnBrk="0" hangingPunct="1"/>
                      <a:r>
                        <a:rPr lang="en-US" altLang="zh-CN" sz="1400" b="1" kern="1200" dirty="0" smtClean="0">
                          <a:solidFill>
                            <a:schemeClr val="dk1"/>
                          </a:solidFill>
                          <a:latin typeface="+mn-lt"/>
                          <a:ea typeface="+mn-ea"/>
                          <a:cs typeface="+mn-cs"/>
                        </a:rPr>
                        <a:t>HO</a:t>
                      </a:r>
                      <a:r>
                        <a:rPr lang="en-US" altLang="zh-CN" sz="1400" b="0" kern="1200" dirty="0" smtClean="0">
                          <a:solidFill>
                            <a:schemeClr val="dk1"/>
                          </a:solidFill>
                          <a:latin typeface="+mn-lt"/>
                          <a:ea typeface="+mn-ea"/>
                          <a:cs typeface="+mn-cs"/>
                        </a:rPr>
                        <a:t> (hangover)</a:t>
                      </a:r>
                      <a:endParaRPr lang="zh-CN" altLang="en-US" sz="1400" b="0" kern="1200" dirty="0">
                        <a:solidFill>
                          <a:schemeClr val="dk1"/>
                        </a:solidFill>
                        <a:latin typeface="+mn-lt"/>
                        <a:ea typeface="+mn-ea"/>
                        <a:cs typeface="+mn-cs"/>
                      </a:endParaRPr>
                    </a:p>
                  </a:txBody>
                  <a:tcPr/>
                </a:tc>
                <a:tc>
                  <a:txBody>
                    <a:bodyPr/>
                    <a:lstStyle/>
                    <a:p>
                      <a:pPr marL="0" algn="ctr" defTabSz="685783" rtl="0" eaLnBrk="1" latinLnBrk="0" hangingPunct="1"/>
                      <a:r>
                        <a:rPr lang="en-US" altLang="zh-CN" sz="1400" b="1" kern="1200" dirty="0" smtClean="0">
                          <a:solidFill>
                            <a:schemeClr val="dk1"/>
                          </a:solidFill>
                          <a:latin typeface="+mn-lt"/>
                          <a:ea typeface="+mn-ea"/>
                          <a:cs typeface="+mn-cs"/>
                        </a:rPr>
                        <a:t>BT</a:t>
                      </a:r>
                      <a:r>
                        <a:rPr lang="en-US" altLang="zh-CN" sz="1400" b="0" kern="1200" dirty="0" smtClean="0">
                          <a:solidFill>
                            <a:schemeClr val="dk1"/>
                          </a:solidFill>
                          <a:latin typeface="+mn-lt"/>
                          <a:ea typeface="+mn-ea"/>
                          <a:cs typeface="+mn-cs"/>
                        </a:rPr>
                        <a:t> (brain tumor)</a:t>
                      </a:r>
                      <a:endParaRPr lang="zh-CN" altLang="en-US" sz="1400" b="0" kern="1200" dirty="0">
                        <a:solidFill>
                          <a:schemeClr val="dk1"/>
                        </a:solidFill>
                        <a:latin typeface="+mn-lt"/>
                        <a:ea typeface="+mn-ea"/>
                        <a:cs typeface="+mn-cs"/>
                      </a:endParaRPr>
                    </a:p>
                  </a:txBody>
                  <a:tcPr/>
                </a:tc>
                <a:extLst>
                  <a:ext uri="{0D108BD9-81ED-4DB2-BD59-A6C34878D82A}">
                    <a16:rowId xmlns:a16="http://schemas.microsoft.com/office/drawing/2014/main" val="3459664947"/>
                  </a:ext>
                </a:extLst>
              </a:tr>
              <a:tr h="370840">
                <a:tc>
                  <a:txBody>
                    <a:bodyPr/>
                    <a:lstStyle/>
                    <a:p>
                      <a:pPr algn="ctr"/>
                      <a:r>
                        <a:rPr lang="en-US" altLang="zh-CN" b="1" dirty="0" smtClean="0"/>
                        <a:t>HA</a:t>
                      </a:r>
                      <a:r>
                        <a:rPr lang="en-US" altLang="zh-CN" dirty="0" smtClean="0"/>
                        <a:t> (headache)</a:t>
                      </a:r>
                      <a:endParaRPr lang="zh-CN" altLang="en-US" dirty="0"/>
                    </a:p>
                  </a:txBody>
                  <a:tcPr/>
                </a:tc>
                <a:tc>
                  <a:txBody>
                    <a:bodyPr/>
                    <a:lstStyle/>
                    <a:p>
                      <a:pPr algn="ctr"/>
                      <a:r>
                        <a:rPr lang="en-US" altLang="zh-CN" b="1" dirty="0" smtClean="0"/>
                        <a:t>SA</a:t>
                      </a:r>
                      <a:r>
                        <a:rPr lang="en-US" altLang="zh-CN" dirty="0" smtClean="0"/>
                        <a:t> (smell</a:t>
                      </a:r>
                      <a:r>
                        <a:rPr lang="en-US" altLang="zh-CN" baseline="0" dirty="0" smtClean="0"/>
                        <a:t> alcohol</a:t>
                      </a:r>
                      <a:r>
                        <a:rPr lang="en-US" altLang="zh-CN" dirty="0" smtClean="0"/>
                        <a:t>)</a:t>
                      </a:r>
                      <a:endParaRPr lang="zh-CN" altLang="en-US" dirty="0"/>
                    </a:p>
                  </a:txBody>
                  <a:tcPr/>
                </a:tc>
                <a:tc>
                  <a:txBody>
                    <a:bodyPr/>
                    <a:lstStyle/>
                    <a:p>
                      <a:pPr algn="ctr"/>
                      <a:r>
                        <a:rPr lang="en-US" altLang="zh-CN" b="1" dirty="0" smtClean="0"/>
                        <a:t>PX</a:t>
                      </a:r>
                      <a:r>
                        <a:rPr lang="en-US" altLang="zh-CN" dirty="0" smtClean="0"/>
                        <a:t> (positive x-ray)</a:t>
                      </a:r>
                      <a:endParaRPr lang="zh-CN" altLang="en-US" dirty="0"/>
                    </a:p>
                  </a:txBody>
                  <a:tcPr/>
                </a:tc>
                <a:extLst>
                  <a:ext uri="{0D108BD9-81ED-4DB2-BD59-A6C34878D82A}">
                    <a16:rowId xmlns:a16="http://schemas.microsoft.com/office/drawing/2014/main" val="3575592248"/>
                  </a:ext>
                </a:extLst>
              </a:tr>
            </a:tbl>
          </a:graphicData>
        </a:graphic>
      </p:graphicFrame>
      <p:pic>
        <p:nvPicPr>
          <p:cNvPr id="5" name="图片 4"/>
          <p:cNvPicPr>
            <a:picLocks noChangeAspect="1"/>
          </p:cNvPicPr>
          <p:nvPr/>
        </p:nvPicPr>
        <p:blipFill>
          <a:blip r:embed="rId3"/>
          <a:stretch>
            <a:fillRect/>
          </a:stretch>
        </p:blipFill>
        <p:spPr>
          <a:xfrm>
            <a:off x="38100" y="1888502"/>
            <a:ext cx="3581400" cy="2803330"/>
          </a:xfrm>
          <a:prstGeom prst="rect">
            <a:avLst/>
          </a:prstGeom>
        </p:spPr>
      </p:pic>
      <p:sp>
        <p:nvSpPr>
          <p:cNvPr id="6" name="矩形 5"/>
          <p:cNvSpPr/>
          <p:nvPr/>
        </p:nvSpPr>
        <p:spPr>
          <a:xfrm>
            <a:off x="3581400" y="1971585"/>
            <a:ext cx="5562600" cy="923330"/>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In the figure, the two nodes of Party and Brain Tumor are the cause </a:t>
            </a:r>
            <a:r>
              <a:rPr lang="zh-CN" altLang="en-US" dirty="0" smtClean="0">
                <a:latin typeface="Calibri" panose="020F0502020204030204" pitchFamily="34" charset="0"/>
                <a:cs typeface="Calibri" panose="020F0502020204030204" pitchFamily="34" charset="0"/>
              </a:rPr>
              <a:t>nodes</a:t>
            </a:r>
            <a:r>
              <a:rPr lang="en-US" altLang="zh-CN" dirty="0">
                <a:latin typeface="Calibri" panose="020F0502020204030204" pitchFamily="34" charset="0"/>
                <a:cs typeface="Calibri" panose="020F0502020204030204" pitchFamily="34" charset="0"/>
              </a:rPr>
              <a:t>(</a:t>
            </a:r>
            <a:r>
              <a:rPr lang="zh-CN" altLang="en-US" dirty="0" smtClean="0">
                <a:latin typeface="Calibri" panose="020F0502020204030204" pitchFamily="34" charset="0"/>
                <a:cs typeface="Calibri" panose="020F0502020204030204" pitchFamily="34" charset="0"/>
              </a:rPr>
              <a:t>no </a:t>
            </a:r>
            <a:r>
              <a:rPr lang="zh-CN" altLang="en-US" dirty="0">
                <a:latin typeface="Calibri" panose="020F0502020204030204" pitchFamily="34" charset="0"/>
                <a:cs typeface="Calibri" panose="020F0502020204030204" pitchFamily="34" charset="0"/>
              </a:rPr>
              <a:t>connection that ends with </a:t>
            </a:r>
            <a:r>
              <a:rPr lang="zh-CN" altLang="en-US" dirty="0" smtClean="0">
                <a:latin typeface="Calibri" panose="020F0502020204030204" pitchFamily="34" charset="0"/>
                <a:cs typeface="Calibri" panose="020F0502020204030204" pitchFamily="34" charset="0"/>
              </a:rPr>
              <a:t>them</a:t>
            </a:r>
            <a:r>
              <a:rPr lang="en-US" altLang="zh-CN" dirty="0" smtClean="0">
                <a:latin typeface="Calibri" panose="020F0502020204030204" pitchFamily="34" charset="0"/>
                <a:cs typeface="Calibri" panose="020F0502020204030204" pitchFamily="34" charset="0"/>
              </a:rPr>
              <a:t>)</a:t>
            </a:r>
            <a:r>
              <a:rPr lang="zh-CN" altLang="en-US" dirty="0" smtClean="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Their unconditional probabilities </a:t>
            </a:r>
            <a:r>
              <a:rPr lang="zh-CN" altLang="en-US" dirty="0" smtClean="0">
                <a:latin typeface="Calibri" panose="020F0502020204030204" pitchFamily="34" charset="0"/>
                <a:cs typeface="Calibri" panose="020F0502020204030204" pitchFamily="34" charset="0"/>
              </a:rPr>
              <a:t>are</a:t>
            </a:r>
            <a:r>
              <a:rPr lang="en-US" altLang="zh-CN" dirty="0" smtClean="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600958418"/>
              </p:ext>
            </p:extLst>
          </p:nvPr>
        </p:nvGraphicFramePr>
        <p:xfrm>
          <a:off x="3733800" y="3151595"/>
          <a:ext cx="5029200" cy="1200555"/>
        </p:xfrm>
        <a:graphic>
          <a:graphicData uri="http://schemas.openxmlformats.org/drawingml/2006/table">
            <a:tbl>
              <a:tblPr firstRow="1" bandRow="1">
                <a:tableStyleId>{8A107856-5554-42FB-B03E-39F5DBC370BA}</a:tableStyleId>
              </a:tblPr>
              <a:tblGrid>
                <a:gridCol w="1676400">
                  <a:extLst>
                    <a:ext uri="{9D8B030D-6E8A-4147-A177-3AD203B41FA5}">
                      <a16:colId xmlns:a16="http://schemas.microsoft.com/office/drawing/2014/main" val="2543076553"/>
                    </a:ext>
                  </a:extLst>
                </a:gridCol>
                <a:gridCol w="1676400">
                  <a:extLst>
                    <a:ext uri="{9D8B030D-6E8A-4147-A177-3AD203B41FA5}">
                      <a16:colId xmlns:a16="http://schemas.microsoft.com/office/drawing/2014/main" val="2172126216"/>
                    </a:ext>
                  </a:extLst>
                </a:gridCol>
                <a:gridCol w="1676400">
                  <a:extLst>
                    <a:ext uri="{9D8B030D-6E8A-4147-A177-3AD203B41FA5}">
                      <a16:colId xmlns:a16="http://schemas.microsoft.com/office/drawing/2014/main" val="3488418737"/>
                    </a:ext>
                  </a:extLst>
                </a:gridCol>
              </a:tblGrid>
              <a:tr h="400185">
                <a:tc>
                  <a:txBody>
                    <a:bodyPr/>
                    <a:lstStyle/>
                    <a:p>
                      <a:pPr algn="ctr"/>
                      <a:endParaRPr lang="zh-CN" altLang="en-US" dirty="0"/>
                    </a:p>
                  </a:txBody>
                  <a:tcPr/>
                </a:tc>
                <a:tc>
                  <a:txBody>
                    <a:bodyPr/>
                    <a:lstStyle/>
                    <a:p>
                      <a:pPr algn="ctr"/>
                      <a:r>
                        <a:rPr lang="en-US" altLang="zh-CN" b="0" dirty="0" smtClean="0"/>
                        <a:t>P</a:t>
                      </a:r>
                      <a:r>
                        <a:rPr lang="en-US" altLang="zh-CN" dirty="0" smtClean="0"/>
                        <a:t>(PT)</a:t>
                      </a:r>
                      <a:endParaRPr lang="zh-CN" altLang="en-US" dirty="0"/>
                    </a:p>
                  </a:txBody>
                  <a:tcPr/>
                </a:tc>
                <a:tc>
                  <a:txBody>
                    <a:bodyPr/>
                    <a:lstStyle/>
                    <a:p>
                      <a:pPr algn="ctr"/>
                      <a:r>
                        <a:rPr lang="en-US" altLang="zh-CN" b="0" dirty="0" smtClean="0"/>
                        <a:t>P</a:t>
                      </a:r>
                      <a:r>
                        <a:rPr lang="en-US" altLang="zh-CN" b="1" dirty="0" smtClean="0"/>
                        <a:t>(BT)</a:t>
                      </a:r>
                      <a:endParaRPr lang="zh-CN" altLang="en-US" b="1" dirty="0"/>
                    </a:p>
                  </a:txBody>
                  <a:tcPr/>
                </a:tc>
                <a:extLst>
                  <a:ext uri="{0D108BD9-81ED-4DB2-BD59-A6C34878D82A}">
                    <a16:rowId xmlns:a16="http://schemas.microsoft.com/office/drawing/2014/main" val="25218684"/>
                  </a:ext>
                </a:extLst>
              </a:tr>
              <a:tr h="400185">
                <a:tc>
                  <a:txBody>
                    <a:bodyPr/>
                    <a:lstStyle/>
                    <a:p>
                      <a:pPr algn="ctr"/>
                      <a:r>
                        <a:rPr lang="en-US" altLang="zh-CN" dirty="0" smtClean="0"/>
                        <a:t>True</a:t>
                      </a:r>
                      <a:endParaRPr lang="zh-CN" altLang="en-US" dirty="0"/>
                    </a:p>
                  </a:txBody>
                  <a:tcPr/>
                </a:tc>
                <a:tc>
                  <a:txBody>
                    <a:bodyPr/>
                    <a:lstStyle/>
                    <a:p>
                      <a:pPr algn="ctr"/>
                      <a:r>
                        <a:rPr lang="en-US" altLang="zh-CN" dirty="0" smtClean="0"/>
                        <a:t>0.200</a:t>
                      </a:r>
                      <a:endParaRPr lang="zh-CN" altLang="en-US" dirty="0"/>
                    </a:p>
                  </a:txBody>
                  <a:tcPr/>
                </a:tc>
                <a:tc>
                  <a:txBody>
                    <a:bodyPr/>
                    <a:lstStyle/>
                    <a:p>
                      <a:pPr algn="ctr"/>
                      <a:r>
                        <a:rPr lang="en-US" altLang="zh-CN" dirty="0" smtClean="0"/>
                        <a:t>0.001</a:t>
                      </a:r>
                      <a:endParaRPr lang="zh-CN" altLang="en-US" dirty="0"/>
                    </a:p>
                  </a:txBody>
                  <a:tcPr/>
                </a:tc>
                <a:extLst>
                  <a:ext uri="{0D108BD9-81ED-4DB2-BD59-A6C34878D82A}">
                    <a16:rowId xmlns:a16="http://schemas.microsoft.com/office/drawing/2014/main" val="1718117909"/>
                  </a:ext>
                </a:extLst>
              </a:tr>
              <a:tr h="400185">
                <a:tc>
                  <a:txBody>
                    <a:bodyPr/>
                    <a:lstStyle/>
                    <a:p>
                      <a:pPr algn="ctr"/>
                      <a:r>
                        <a:rPr lang="en-US" altLang="zh-CN" dirty="0" smtClean="0"/>
                        <a:t>False</a:t>
                      </a:r>
                      <a:endParaRPr lang="zh-CN" altLang="en-US" dirty="0"/>
                    </a:p>
                  </a:txBody>
                  <a:tcPr/>
                </a:tc>
                <a:tc>
                  <a:txBody>
                    <a:bodyPr/>
                    <a:lstStyle/>
                    <a:p>
                      <a:pPr algn="ctr"/>
                      <a:r>
                        <a:rPr lang="en-US" altLang="zh-CN" dirty="0" smtClean="0"/>
                        <a:t>0.800</a:t>
                      </a:r>
                      <a:endParaRPr lang="zh-CN" altLang="en-US" dirty="0"/>
                    </a:p>
                  </a:txBody>
                  <a:tcPr/>
                </a:tc>
                <a:tc>
                  <a:txBody>
                    <a:bodyPr/>
                    <a:lstStyle/>
                    <a:p>
                      <a:pPr algn="ctr"/>
                      <a:r>
                        <a:rPr lang="en-US" altLang="zh-CN" dirty="0" smtClean="0"/>
                        <a:t>0.999</a:t>
                      </a:r>
                      <a:endParaRPr lang="zh-CN" altLang="en-US" dirty="0"/>
                    </a:p>
                  </a:txBody>
                  <a:tcPr/>
                </a:tc>
                <a:extLst>
                  <a:ext uri="{0D108BD9-81ED-4DB2-BD59-A6C34878D82A}">
                    <a16:rowId xmlns:a16="http://schemas.microsoft.com/office/drawing/2014/main" val="107919409"/>
                  </a:ext>
                </a:extLst>
              </a:tr>
            </a:tbl>
          </a:graphicData>
        </a:graphic>
      </p:graphicFrame>
    </p:spTree>
    <p:extLst>
      <p:ext uri="{BB962C8B-B14F-4D97-AF65-F5344CB8AC3E}">
        <p14:creationId xmlns:p14="http://schemas.microsoft.com/office/powerpoint/2010/main" val="3477032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2" name="矩形 1"/>
          <p:cNvSpPr/>
          <p:nvPr/>
        </p:nvSpPr>
        <p:spPr>
          <a:xfrm>
            <a:off x="152400" y="590550"/>
            <a:ext cx="5715000"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The other groups of conditional probabilities are as </a:t>
            </a:r>
            <a:r>
              <a:rPr lang="zh-CN" altLang="en-US" dirty="0" smtClean="0">
                <a:latin typeface="Calibri" panose="020F0502020204030204" pitchFamily="34" charset="0"/>
                <a:cs typeface="Calibri" panose="020F0502020204030204" pitchFamily="34" charset="0"/>
              </a:rPr>
              <a:t>follows</a:t>
            </a:r>
            <a:r>
              <a:rPr lang="en-US" altLang="zh-CN" dirty="0" smtClean="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35627521"/>
              </p:ext>
            </p:extLst>
          </p:nvPr>
        </p:nvGraphicFramePr>
        <p:xfrm>
          <a:off x="51620" y="1025010"/>
          <a:ext cx="2743200" cy="101334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80454796"/>
                    </a:ext>
                  </a:extLst>
                </a:gridCol>
                <a:gridCol w="914400">
                  <a:extLst>
                    <a:ext uri="{9D8B030D-6E8A-4147-A177-3AD203B41FA5}">
                      <a16:colId xmlns:a16="http://schemas.microsoft.com/office/drawing/2014/main" val="1247010603"/>
                    </a:ext>
                  </a:extLst>
                </a:gridCol>
                <a:gridCol w="990600">
                  <a:extLst>
                    <a:ext uri="{9D8B030D-6E8A-4147-A177-3AD203B41FA5}">
                      <a16:colId xmlns:a16="http://schemas.microsoft.com/office/drawing/2014/main" val="3571962060"/>
                    </a:ext>
                  </a:extLst>
                </a:gridCol>
              </a:tblGrid>
              <a:tr h="337780">
                <a:tc>
                  <a:txBody>
                    <a:bodyPr/>
                    <a:lstStyle/>
                    <a:p>
                      <a:pPr algn="ctr"/>
                      <a:r>
                        <a:rPr lang="en-US" altLang="zh-CN" sz="1200" b="0" dirty="0" smtClean="0"/>
                        <a:t>P</a:t>
                      </a:r>
                      <a:r>
                        <a:rPr lang="en-US" altLang="zh-CN" sz="1200" b="1" dirty="0" smtClean="0"/>
                        <a:t>(HO|PT)</a:t>
                      </a:r>
                      <a:endParaRPr lang="zh-CN" altLang="en-US" sz="1200" b="1" dirty="0"/>
                    </a:p>
                  </a:txBody>
                  <a:tcPr/>
                </a:tc>
                <a:tc>
                  <a:txBody>
                    <a:bodyPr/>
                    <a:lstStyle/>
                    <a:p>
                      <a:pPr algn="ctr"/>
                      <a:r>
                        <a:rPr lang="en-US" altLang="zh-CN" dirty="0" smtClean="0"/>
                        <a:t>PT</a:t>
                      </a:r>
                      <a:r>
                        <a:rPr lang="en-US" altLang="zh-CN" b="0" baseline="0" dirty="0" smtClean="0"/>
                        <a:t>=True</a:t>
                      </a:r>
                      <a:endParaRPr lang="zh-CN" altLang="en-US" dirty="0"/>
                    </a:p>
                  </a:txBody>
                  <a:tcPr/>
                </a:tc>
                <a:tc>
                  <a:txBody>
                    <a:bodyPr/>
                    <a:lstStyle/>
                    <a:p>
                      <a:pPr algn="ctr"/>
                      <a:r>
                        <a:rPr lang="en-US" altLang="zh-CN" dirty="0" smtClean="0"/>
                        <a:t>PT</a:t>
                      </a:r>
                      <a:r>
                        <a:rPr lang="en-US" altLang="zh-CN" b="0" dirty="0" smtClean="0"/>
                        <a:t>=False</a:t>
                      </a:r>
                      <a:endParaRPr lang="zh-CN" altLang="en-US" dirty="0"/>
                    </a:p>
                  </a:txBody>
                  <a:tcPr/>
                </a:tc>
                <a:extLst>
                  <a:ext uri="{0D108BD9-81ED-4DB2-BD59-A6C34878D82A}">
                    <a16:rowId xmlns:a16="http://schemas.microsoft.com/office/drawing/2014/main" val="1244369780"/>
                  </a:ext>
                </a:extLst>
              </a:tr>
              <a:tr h="337780">
                <a:tc>
                  <a:txBody>
                    <a:bodyPr/>
                    <a:lstStyle/>
                    <a:p>
                      <a:pPr algn="ctr"/>
                      <a:r>
                        <a:rPr lang="en-US" altLang="zh-CN" dirty="0" smtClean="0"/>
                        <a:t>True</a:t>
                      </a:r>
                      <a:endParaRPr lang="zh-CN" altLang="en-US" dirty="0"/>
                    </a:p>
                  </a:txBody>
                  <a:tcPr/>
                </a:tc>
                <a:tc>
                  <a:txBody>
                    <a:bodyPr/>
                    <a:lstStyle/>
                    <a:p>
                      <a:pPr algn="ctr"/>
                      <a:r>
                        <a:rPr lang="en-US" altLang="zh-CN" dirty="0" smtClean="0"/>
                        <a:t>0.700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val="3827222127"/>
                  </a:ext>
                </a:extLst>
              </a:tr>
              <a:tr h="337780">
                <a:tc>
                  <a:txBody>
                    <a:bodyPr/>
                    <a:lstStyle/>
                    <a:p>
                      <a:pPr algn="ctr"/>
                      <a:r>
                        <a:rPr lang="en-US" altLang="zh-CN" dirty="0" smtClean="0"/>
                        <a:t>False</a:t>
                      </a:r>
                      <a:endParaRPr lang="zh-CN" altLang="en-US" dirty="0"/>
                    </a:p>
                  </a:txBody>
                  <a:tcPr/>
                </a:tc>
                <a:tc>
                  <a:txBody>
                    <a:bodyPr/>
                    <a:lstStyle/>
                    <a:p>
                      <a:pPr algn="ctr"/>
                      <a:r>
                        <a:rPr lang="en-US" altLang="zh-CN" dirty="0" smtClean="0"/>
                        <a:t>0.300</a:t>
                      </a:r>
                      <a:endParaRPr lang="zh-CN" altLang="en-US" dirty="0"/>
                    </a:p>
                  </a:txBody>
                  <a:tcPr/>
                </a:tc>
                <a:tc>
                  <a:txBody>
                    <a:bodyPr/>
                    <a:lstStyle/>
                    <a:p>
                      <a:pPr algn="ctr"/>
                      <a:r>
                        <a:rPr lang="en-US" altLang="zh-CN" dirty="0" smtClean="0"/>
                        <a:t>1.000</a:t>
                      </a:r>
                      <a:endParaRPr lang="zh-CN" altLang="en-US" dirty="0"/>
                    </a:p>
                  </a:txBody>
                  <a:tcPr/>
                </a:tc>
                <a:extLst>
                  <a:ext uri="{0D108BD9-81ED-4DB2-BD59-A6C34878D82A}">
                    <a16:rowId xmlns:a16="http://schemas.microsoft.com/office/drawing/2014/main" val="336330729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976980696"/>
              </p:ext>
            </p:extLst>
          </p:nvPr>
        </p:nvGraphicFramePr>
        <p:xfrm>
          <a:off x="3188110" y="1025010"/>
          <a:ext cx="2743200" cy="101334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80454796"/>
                    </a:ext>
                  </a:extLst>
                </a:gridCol>
                <a:gridCol w="914400">
                  <a:extLst>
                    <a:ext uri="{9D8B030D-6E8A-4147-A177-3AD203B41FA5}">
                      <a16:colId xmlns:a16="http://schemas.microsoft.com/office/drawing/2014/main" val="1247010603"/>
                    </a:ext>
                  </a:extLst>
                </a:gridCol>
                <a:gridCol w="990600">
                  <a:extLst>
                    <a:ext uri="{9D8B030D-6E8A-4147-A177-3AD203B41FA5}">
                      <a16:colId xmlns:a16="http://schemas.microsoft.com/office/drawing/2014/main" val="3571962060"/>
                    </a:ext>
                  </a:extLst>
                </a:gridCol>
              </a:tblGrid>
              <a:tr h="337780">
                <a:tc>
                  <a:txBody>
                    <a:bodyPr/>
                    <a:lstStyle/>
                    <a:p>
                      <a:pPr algn="ctr"/>
                      <a:r>
                        <a:rPr lang="en-US" altLang="zh-CN" sz="1200" b="0" dirty="0" smtClean="0"/>
                        <a:t>P</a:t>
                      </a:r>
                      <a:r>
                        <a:rPr lang="en-US" altLang="zh-CN" sz="1200" b="1" dirty="0" smtClean="0"/>
                        <a:t>(SA|HO)</a:t>
                      </a:r>
                      <a:endParaRPr lang="zh-CN" altLang="en-US" sz="1200" b="1" dirty="0"/>
                    </a:p>
                  </a:txBody>
                  <a:tcPr/>
                </a:tc>
                <a:tc>
                  <a:txBody>
                    <a:bodyPr/>
                    <a:lstStyle/>
                    <a:p>
                      <a:pPr algn="ctr"/>
                      <a:r>
                        <a:rPr lang="en-US" altLang="zh-CN" b="1" baseline="0" dirty="0" smtClean="0"/>
                        <a:t>HO</a:t>
                      </a:r>
                      <a:r>
                        <a:rPr lang="en-US" altLang="zh-CN" b="0" baseline="0" dirty="0" smtClean="0"/>
                        <a:t>=True</a:t>
                      </a:r>
                      <a:endParaRPr lang="zh-CN" altLang="en-US" dirty="0"/>
                    </a:p>
                  </a:txBody>
                  <a:tcPr/>
                </a:tc>
                <a:tc>
                  <a:txBody>
                    <a:bodyPr/>
                    <a:lstStyle/>
                    <a:p>
                      <a:pPr algn="ctr"/>
                      <a:r>
                        <a:rPr lang="en-US" altLang="zh-CN" b="1" dirty="0" smtClean="0"/>
                        <a:t>HO</a:t>
                      </a:r>
                      <a:r>
                        <a:rPr lang="en-US" altLang="zh-CN" b="0" dirty="0" smtClean="0"/>
                        <a:t>=False</a:t>
                      </a:r>
                      <a:endParaRPr lang="zh-CN" altLang="en-US" dirty="0"/>
                    </a:p>
                  </a:txBody>
                  <a:tcPr/>
                </a:tc>
                <a:extLst>
                  <a:ext uri="{0D108BD9-81ED-4DB2-BD59-A6C34878D82A}">
                    <a16:rowId xmlns:a16="http://schemas.microsoft.com/office/drawing/2014/main" val="1244369780"/>
                  </a:ext>
                </a:extLst>
              </a:tr>
              <a:tr h="337780">
                <a:tc>
                  <a:txBody>
                    <a:bodyPr/>
                    <a:lstStyle/>
                    <a:p>
                      <a:pPr algn="ctr"/>
                      <a:r>
                        <a:rPr lang="en-US" altLang="zh-CN" dirty="0" smtClean="0"/>
                        <a:t>True</a:t>
                      </a:r>
                      <a:endParaRPr lang="zh-CN" altLang="en-US" dirty="0"/>
                    </a:p>
                  </a:txBody>
                  <a:tcPr/>
                </a:tc>
                <a:tc>
                  <a:txBody>
                    <a:bodyPr/>
                    <a:lstStyle/>
                    <a:p>
                      <a:pPr algn="ctr"/>
                      <a:r>
                        <a:rPr lang="en-US" altLang="zh-CN" dirty="0" smtClean="0"/>
                        <a:t>0.800</a:t>
                      </a:r>
                      <a:endParaRPr lang="zh-CN" altLang="en-US" dirty="0"/>
                    </a:p>
                  </a:txBody>
                  <a:tcPr/>
                </a:tc>
                <a:tc>
                  <a:txBody>
                    <a:bodyPr/>
                    <a:lstStyle/>
                    <a:p>
                      <a:pPr algn="ctr"/>
                      <a:r>
                        <a:rPr lang="en-US" altLang="zh-CN" dirty="0" smtClean="0"/>
                        <a:t>0.100</a:t>
                      </a:r>
                      <a:endParaRPr lang="zh-CN" altLang="en-US" dirty="0"/>
                    </a:p>
                  </a:txBody>
                  <a:tcPr/>
                </a:tc>
                <a:extLst>
                  <a:ext uri="{0D108BD9-81ED-4DB2-BD59-A6C34878D82A}">
                    <a16:rowId xmlns:a16="http://schemas.microsoft.com/office/drawing/2014/main" val="3827222127"/>
                  </a:ext>
                </a:extLst>
              </a:tr>
              <a:tr h="337780">
                <a:tc>
                  <a:txBody>
                    <a:bodyPr/>
                    <a:lstStyle/>
                    <a:p>
                      <a:pPr algn="ctr"/>
                      <a:r>
                        <a:rPr lang="en-US" altLang="zh-CN" dirty="0" smtClean="0"/>
                        <a:t>False</a:t>
                      </a:r>
                      <a:endParaRPr lang="zh-CN" altLang="en-US" dirty="0"/>
                    </a:p>
                  </a:txBody>
                  <a:tcPr/>
                </a:tc>
                <a:tc>
                  <a:txBody>
                    <a:bodyPr/>
                    <a:lstStyle/>
                    <a:p>
                      <a:pPr algn="ctr"/>
                      <a:r>
                        <a:rPr lang="en-US" altLang="zh-CN" dirty="0" smtClean="0"/>
                        <a:t>0.200</a:t>
                      </a:r>
                      <a:endParaRPr lang="zh-CN" altLang="en-US" dirty="0"/>
                    </a:p>
                  </a:txBody>
                  <a:tcPr/>
                </a:tc>
                <a:tc>
                  <a:txBody>
                    <a:bodyPr/>
                    <a:lstStyle/>
                    <a:p>
                      <a:pPr algn="ctr"/>
                      <a:r>
                        <a:rPr lang="en-US" altLang="zh-CN" dirty="0" smtClean="0"/>
                        <a:t>0.900</a:t>
                      </a:r>
                      <a:endParaRPr lang="zh-CN" altLang="en-US" dirty="0"/>
                    </a:p>
                  </a:txBody>
                  <a:tcPr/>
                </a:tc>
                <a:extLst>
                  <a:ext uri="{0D108BD9-81ED-4DB2-BD59-A6C34878D82A}">
                    <a16:rowId xmlns:a16="http://schemas.microsoft.com/office/drawing/2014/main" val="3363307291"/>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727256683"/>
              </p:ext>
            </p:extLst>
          </p:nvPr>
        </p:nvGraphicFramePr>
        <p:xfrm>
          <a:off x="6324600" y="1025010"/>
          <a:ext cx="2743200" cy="101334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80454796"/>
                    </a:ext>
                  </a:extLst>
                </a:gridCol>
                <a:gridCol w="914400">
                  <a:extLst>
                    <a:ext uri="{9D8B030D-6E8A-4147-A177-3AD203B41FA5}">
                      <a16:colId xmlns:a16="http://schemas.microsoft.com/office/drawing/2014/main" val="1247010603"/>
                    </a:ext>
                  </a:extLst>
                </a:gridCol>
                <a:gridCol w="990600">
                  <a:extLst>
                    <a:ext uri="{9D8B030D-6E8A-4147-A177-3AD203B41FA5}">
                      <a16:colId xmlns:a16="http://schemas.microsoft.com/office/drawing/2014/main" val="3571962060"/>
                    </a:ext>
                  </a:extLst>
                </a:gridCol>
              </a:tblGrid>
              <a:tr h="337780">
                <a:tc>
                  <a:txBody>
                    <a:bodyPr/>
                    <a:lstStyle/>
                    <a:p>
                      <a:pPr algn="ctr"/>
                      <a:r>
                        <a:rPr lang="en-US" altLang="zh-CN" sz="1200" b="0" dirty="0" smtClean="0"/>
                        <a:t>P</a:t>
                      </a:r>
                      <a:r>
                        <a:rPr lang="en-US" altLang="zh-CN" sz="1200" b="1" dirty="0" smtClean="0"/>
                        <a:t>(PX|BT)</a:t>
                      </a:r>
                      <a:endParaRPr lang="zh-CN" altLang="en-US" sz="1200" b="1" dirty="0"/>
                    </a:p>
                  </a:txBody>
                  <a:tcPr/>
                </a:tc>
                <a:tc>
                  <a:txBody>
                    <a:bodyPr/>
                    <a:lstStyle/>
                    <a:p>
                      <a:pPr algn="ctr"/>
                      <a:r>
                        <a:rPr lang="en-US" altLang="zh-CN" dirty="0" smtClean="0"/>
                        <a:t>BT</a:t>
                      </a:r>
                      <a:r>
                        <a:rPr lang="en-US" altLang="zh-CN" b="0" baseline="0" dirty="0" smtClean="0"/>
                        <a:t>=True</a:t>
                      </a:r>
                      <a:endParaRPr lang="zh-CN" altLang="en-US" dirty="0"/>
                    </a:p>
                  </a:txBody>
                  <a:tcPr/>
                </a:tc>
                <a:tc>
                  <a:txBody>
                    <a:bodyPr/>
                    <a:lstStyle/>
                    <a:p>
                      <a:pPr algn="ctr"/>
                      <a:r>
                        <a:rPr lang="en-US" altLang="zh-CN" dirty="0" smtClean="0"/>
                        <a:t>BT</a:t>
                      </a:r>
                      <a:r>
                        <a:rPr lang="en-US" altLang="zh-CN" b="0" dirty="0" smtClean="0"/>
                        <a:t>=False</a:t>
                      </a:r>
                      <a:endParaRPr lang="zh-CN" altLang="en-US" dirty="0"/>
                    </a:p>
                  </a:txBody>
                  <a:tcPr/>
                </a:tc>
                <a:extLst>
                  <a:ext uri="{0D108BD9-81ED-4DB2-BD59-A6C34878D82A}">
                    <a16:rowId xmlns:a16="http://schemas.microsoft.com/office/drawing/2014/main" val="1244369780"/>
                  </a:ext>
                </a:extLst>
              </a:tr>
              <a:tr h="337780">
                <a:tc>
                  <a:txBody>
                    <a:bodyPr/>
                    <a:lstStyle/>
                    <a:p>
                      <a:pPr algn="ctr"/>
                      <a:r>
                        <a:rPr lang="en-US" altLang="zh-CN" dirty="0" smtClean="0"/>
                        <a:t>True</a:t>
                      </a:r>
                      <a:endParaRPr lang="zh-CN" altLang="en-US" dirty="0"/>
                    </a:p>
                  </a:txBody>
                  <a:tcPr/>
                </a:tc>
                <a:tc>
                  <a:txBody>
                    <a:bodyPr/>
                    <a:lstStyle/>
                    <a:p>
                      <a:pPr algn="ctr"/>
                      <a:r>
                        <a:rPr lang="en-US" altLang="zh-CN" dirty="0" smtClean="0"/>
                        <a:t>0.980</a:t>
                      </a:r>
                      <a:endParaRPr lang="zh-CN" altLang="en-US" dirty="0"/>
                    </a:p>
                  </a:txBody>
                  <a:tcPr/>
                </a:tc>
                <a:tc>
                  <a:txBody>
                    <a:bodyPr/>
                    <a:lstStyle/>
                    <a:p>
                      <a:pPr algn="ctr"/>
                      <a:r>
                        <a:rPr lang="en-US" altLang="zh-CN" dirty="0" smtClean="0"/>
                        <a:t>0.010</a:t>
                      </a:r>
                      <a:endParaRPr lang="zh-CN" altLang="en-US" dirty="0"/>
                    </a:p>
                  </a:txBody>
                  <a:tcPr/>
                </a:tc>
                <a:extLst>
                  <a:ext uri="{0D108BD9-81ED-4DB2-BD59-A6C34878D82A}">
                    <a16:rowId xmlns:a16="http://schemas.microsoft.com/office/drawing/2014/main" val="3827222127"/>
                  </a:ext>
                </a:extLst>
              </a:tr>
              <a:tr h="337780">
                <a:tc>
                  <a:txBody>
                    <a:bodyPr/>
                    <a:lstStyle/>
                    <a:p>
                      <a:pPr algn="ctr"/>
                      <a:r>
                        <a:rPr lang="en-US" altLang="zh-CN" dirty="0" smtClean="0"/>
                        <a:t>False</a:t>
                      </a:r>
                      <a:endParaRPr lang="zh-CN" altLang="en-US" dirty="0"/>
                    </a:p>
                  </a:txBody>
                  <a:tcPr/>
                </a:tc>
                <a:tc>
                  <a:txBody>
                    <a:bodyPr/>
                    <a:lstStyle/>
                    <a:p>
                      <a:pPr algn="ctr"/>
                      <a:r>
                        <a:rPr lang="en-US" altLang="zh-CN" dirty="0" smtClean="0"/>
                        <a:t>0.020</a:t>
                      </a:r>
                      <a:endParaRPr lang="zh-CN" altLang="en-US" dirty="0"/>
                    </a:p>
                  </a:txBody>
                  <a:tcPr/>
                </a:tc>
                <a:tc>
                  <a:txBody>
                    <a:bodyPr/>
                    <a:lstStyle/>
                    <a:p>
                      <a:pPr algn="ctr"/>
                      <a:r>
                        <a:rPr lang="en-US" altLang="zh-CN" dirty="0" smtClean="0"/>
                        <a:t>0.990</a:t>
                      </a:r>
                      <a:endParaRPr lang="zh-CN" altLang="en-US" dirty="0"/>
                    </a:p>
                  </a:txBody>
                  <a:tcPr/>
                </a:tc>
                <a:extLst>
                  <a:ext uri="{0D108BD9-81ED-4DB2-BD59-A6C34878D82A}">
                    <a16:rowId xmlns:a16="http://schemas.microsoft.com/office/drawing/2014/main" val="3363307291"/>
                  </a:ext>
                </a:extLst>
              </a:tr>
            </a:tbl>
          </a:graphicData>
        </a:graphic>
      </p:graphicFrame>
      <p:pic>
        <p:nvPicPr>
          <p:cNvPr id="11" name="图片 10"/>
          <p:cNvPicPr>
            <a:picLocks noChangeAspect="1"/>
          </p:cNvPicPr>
          <p:nvPr/>
        </p:nvPicPr>
        <p:blipFill>
          <a:blip r:embed="rId3"/>
          <a:stretch>
            <a:fillRect/>
          </a:stretch>
        </p:blipFill>
        <p:spPr>
          <a:xfrm>
            <a:off x="51620" y="2103478"/>
            <a:ext cx="3581400" cy="2803330"/>
          </a:xfrm>
          <a:prstGeom prst="rect">
            <a:avLst/>
          </a:prstGeom>
        </p:spPr>
      </p:pic>
      <p:sp>
        <p:nvSpPr>
          <p:cNvPr id="5" name="矩形 4"/>
          <p:cNvSpPr/>
          <p:nvPr/>
        </p:nvSpPr>
        <p:spPr>
          <a:xfrm>
            <a:off x="3581400" y="2235323"/>
            <a:ext cx="5105400"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Conditional probability of HA at known HO and </a:t>
            </a:r>
            <a:r>
              <a:rPr lang="zh-CN" altLang="en-US" dirty="0" smtClean="0">
                <a:latin typeface="Calibri" panose="020F0502020204030204" pitchFamily="34" charset="0"/>
                <a:cs typeface="Calibri" panose="020F0502020204030204" pitchFamily="34" charset="0"/>
              </a:rPr>
              <a:t>BT</a:t>
            </a:r>
            <a:r>
              <a:rPr lang="en-US" altLang="zh-CN" dirty="0" smtClean="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524912256"/>
              </p:ext>
            </p:extLst>
          </p:nvPr>
        </p:nvGraphicFramePr>
        <p:xfrm>
          <a:off x="3633020" y="2669783"/>
          <a:ext cx="5434780" cy="1865280"/>
        </p:xfrm>
        <a:graphic>
          <a:graphicData uri="http://schemas.openxmlformats.org/drawingml/2006/table">
            <a:tbl>
              <a:tblPr firstRow="1" bandRow="1">
                <a:tableStyleId>{8A107856-5554-42FB-B03E-39F5DBC370BA}</a:tableStyleId>
              </a:tblPr>
              <a:tblGrid>
                <a:gridCol w="1086956">
                  <a:extLst>
                    <a:ext uri="{9D8B030D-6E8A-4147-A177-3AD203B41FA5}">
                      <a16:colId xmlns:a16="http://schemas.microsoft.com/office/drawing/2014/main" val="2582365997"/>
                    </a:ext>
                  </a:extLst>
                </a:gridCol>
                <a:gridCol w="1086956">
                  <a:extLst>
                    <a:ext uri="{9D8B030D-6E8A-4147-A177-3AD203B41FA5}">
                      <a16:colId xmlns:a16="http://schemas.microsoft.com/office/drawing/2014/main" val="1576025649"/>
                    </a:ext>
                  </a:extLst>
                </a:gridCol>
                <a:gridCol w="1086956">
                  <a:extLst>
                    <a:ext uri="{9D8B030D-6E8A-4147-A177-3AD203B41FA5}">
                      <a16:colId xmlns:a16="http://schemas.microsoft.com/office/drawing/2014/main" val="4224799460"/>
                    </a:ext>
                  </a:extLst>
                </a:gridCol>
                <a:gridCol w="1086956">
                  <a:extLst>
                    <a:ext uri="{9D8B030D-6E8A-4147-A177-3AD203B41FA5}">
                      <a16:colId xmlns:a16="http://schemas.microsoft.com/office/drawing/2014/main" val="839496265"/>
                    </a:ext>
                  </a:extLst>
                </a:gridCol>
                <a:gridCol w="1086956">
                  <a:extLst>
                    <a:ext uri="{9D8B030D-6E8A-4147-A177-3AD203B41FA5}">
                      <a16:colId xmlns:a16="http://schemas.microsoft.com/office/drawing/2014/main" val="2280769922"/>
                    </a:ext>
                  </a:extLst>
                </a:gridCol>
              </a:tblGrid>
              <a:tr h="932640">
                <a:tc>
                  <a:txBody>
                    <a:bodyPr/>
                    <a:lstStyle/>
                    <a:p>
                      <a:pPr algn="ctr"/>
                      <a:endParaRPr lang="en-US" altLang="zh-CN" sz="1200" dirty="0" smtClean="0"/>
                    </a:p>
                    <a:p>
                      <a:pPr algn="ctr"/>
                      <a:endParaRPr lang="en-US" altLang="zh-CN" sz="1200" dirty="0" smtClean="0"/>
                    </a:p>
                    <a:p>
                      <a:pPr algn="ctr"/>
                      <a:r>
                        <a:rPr lang="en-US" altLang="zh-CN" sz="1200" b="0" dirty="0" smtClean="0"/>
                        <a:t>P</a:t>
                      </a:r>
                      <a:r>
                        <a:rPr lang="en-US" altLang="zh-CN" sz="1200" dirty="0" smtClean="0"/>
                        <a:t>(HA|HO,BT)</a:t>
                      </a:r>
                      <a:endParaRPr lang="zh-CN" altLang="en-US" sz="1200" b="1" dirty="0">
                        <a:solidFill>
                          <a:schemeClr val="tx1"/>
                        </a:solidFill>
                      </a:endParaRPr>
                    </a:p>
                  </a:txBody>
                  <a:tcPr/>
                </a:tc>
                <a:tc gridSpan="2">
                  <a:txBody>
                    <a:bodyPr/>
                    <a:lstStyle/>
                    <a:p>
                      <a:pPr algn="ctr"/>
                      <a:r>
                        <a:rPr lang="en-US" altLang="zh-CN" dirty="0" smtClean="0"/>
                        <a:t>HO</a:t>
                      </a:r>
                      <a:r>
                        <a:rPr lang="en-US" altLang="zh-CN" baseline="0" dirty="0" smtClean="0"/>
                        <a:t> </a:t>
                      </a:r>
                      <a:r>
                        <a:rPr lang="en-US" altLang="zh-CN" b="0" baseline="0" dirty="0" smtClean="0"/>
                        <a:t>= True</a:t>
                      </a:r>
                    </a:p>
                    <a:p>
                      <a:pPr algn="ctr"/>
                      <a:endParaRPr lang="en-US" altLang="zh-CN" baseline="0" dirty="0" smtClean="0"/>
                    </a:p>
                    <a:p>
                      <a:pPr algn="ctr"/>
                      <a:r>
                        <a:rPr lang="en-US" altLang="zh-CN" dirty="0" smtClean="0"/>
                        <a:t>BT</a:t>
                      </a:r>
                      <a:r>
                        <a:rPr lang="en-US" altLang="zh-CN" baseline="0" dirty="0" smtClean="0"/>
                        <a:t> </a:t>
                      </a:r>
                      <a:r>
                        <a:rPr lang="en-US" altLang="zh-CN" b="0" baseline="0" dirty="0" smtClean="0"/>
                        <a:t>= True    </a:t>
                      </a:r>
                      <a:r>
                        <a:rPr lang="en-US" altLang="zh-CN" baseline="0" dirty="0" smtClean="0"/>
                        <a:t>BT </a:t>
                      </a:r>
                      <a:r>
                        <a:rPr lang="en-US" altLang="zh-CN" b="0" baseline="0" dirty="0" smtClean="0"/>
                        <a:t>= False</a:t>
                      </a:r>
                      <a:endParaRPr lang="zh-CN" altLang="en-US" b="0" dirty="0">
                        <a:solidFill>
                          <a:schemeClr val="tx1"/>
                        </a:solidFill>
                      </a:endParaRPr>
                    </a:p>
                  </a:txBody>
                  <a:tcPr/>
                </a:tc>
                <a:tc hMerge="1">
                  <a:txBody>
                    <a:bodyPr/>
                    <a:lstStyle/>
                    <a:p>
                      <a:endParaRPr lang="zh-CN" altLang="en-US" dirty="0"/>
                    </a:p>
                  </a:txBody>
                  <a:tcPr/>
                </a:tc>
                <a:tc gridSpan="2">
                  <a:txBody>
                    <a:bodyPr/>
                    <a:lstStyle/>
                    <a:p>
                      <a:pPr algn="ctr"/>
                      <a:r>
                        <a:rPr lang="en-US" altLang="zh-CN" dirty="0" smtClean="0"/>
                        <a:t>HO </a:t>
                      </a:r>
                      <a:r>
                        <a:rPr lang="en-US" altLang="zh-CN" b="0" dirty="0" smtClean="0"/>
                        <a:t>= False</a:t>
                      </a:r>
                    </a:p>
                    <a:p>
                      <a:pPr algn="ctr"/>
                      <a:endParaRPr lang="en-US" altLang="zh-CN" dirty="0" smtClean="0"/>
                    </a:p>
                    <a:p>
                      <a:pPr algn="ctr"/>
                      <a:r>
                        <a:rPr lang="en-US" altLang="zh-CN" dirty="0" smtClean="0"/>
                        <a:t>BT</a:t>
                      </a:r>
                      <a:r>
                        <a:rPr lang="en-US" altLang="zh-CN" baseline="0" dirty="0" smtClean="0"/>
                        <a:t> </a:t>
                      </a:r>
                      <a:r>
                        <a:rPr lang="en-US" altLang="zh-CN" b="0" baseline="0" dirty="0" smtClean="0"/>
                        <a:t>= True     </a:t>
                      </a:r>
                      <a:r>
                        <a:rPr lang="en-US" altLang="zh-CN" baseline="0" dirty="0" smtClean="0"/>
                        <a:t>BT </a:t>
                      </a:r>
                      <a:r>
                        <a:rPr lang="en-US" altLang="zh-CN" b="0" baseline="0" dirty="0" smtClean="0"/>
                        <a:t>= False </a:t>
                      </a:r>
                      <a:endParaRPr lang="zh-CN" altLang="en-US" b="0" dirty="0">
                        <a:solidFill>
                          <a:schemeClr val="tx1"/>
                        </a:solidFill>
                      </a:endParaRPr>
                    </a:p>
                  </a:txBody>
                  <a:tcPr/>
                </a:tc>
                <a:tc hMerge="1">
                  <a:txBody>
                    <a:bodyPr/>
                    <a:lstStyle/>
                    <a:p>
                      <a:endParaRPr lang="zh-CN" altLang="en-US"/>
                    </a:p>
                  </a:txBody>
                  <a:tcPr/>
                </a:tc>
                <a:extLst>
                  <a:ext uri="{0D108BD9-81ED-4DB2-BD59-A6C34878D82A}">
                    <a16:rowId xmlns:a16="http://schemas.microsoft.com/office/drawing/2014/main" val="2104920311"/>
                  </a:ext>
                </a:extLst>
              </a:tr>
              <a:tr h="466320">
                <a:tc>
                  <a:txBody>
                    <a:bodyPr/>
                    <a:lstStyle/>
                    <a:p>
                      <a:pPr algn="ctr"/>
                      <a:r>
                        <a:rPr lang="en-US" altLang="zh-CN" dirty="0" smtClean="0"/>
                        <a:t>True</a:t>
                      </a:r>
                      <a:endParaRPr lang="zh-CN" altLang="en-US" dirty="0">
                        <a:solidFill>
                          <a:schemeClr val="tx1"/>
                        </a:solidFill>
                      </a:endParaRPr>
                    </a:p>
                  </a:txBody>
                  <a:tcPr/>
                </a:tc>
                <a:tc>
                  <a:txBody>
                    <a:bodyPr/>
                    <a:lstStyle/>
                    <a:p>
                      <a:pPr algn="ctr"/>
                      <a:r>
                        <a:rPr lang="en-US" altLang="zh-CN" dirty="0" smtClean="0"/>
                        <a:t>0.99</a:t>
                      </a:r>
                      <a:endParaRPr lang="zh-CN" altLang="en-US" dirty="0">
                        <a:solidFill>
                          <a:schemeClr val="tx1"/>
                        </a:solidFill>
                      </a:endParaRPr>
                    </a:p>
                  </a:txBody>
                  <a:tcPr/>
                </a:tc>
                <a:tc>
                  <a:txBody>
                    <a:bodyPr/>
                    <a:lstStyle/>
                    <a:p>
                      <a:pPr algn="ctr"/>
                      <a:r>
                        <a:rPr lang="en-US" altLang="zh-CN" dirty="0" smtClean="0"/>
                        <a:t>0.7</a:t>
                      </a:r>
                      <a:endParaRPr lang="zh-CN" altLang="en-US" dirty="0">
                        <a:solidFill>
                          <a:schemeClr val="tx1"/>
                        </a:solidFill>
                      </a:endParaRPr>
                    </a:p>
                  </a:txBody>
                  <a:tcPr/>
                </a:tc>
                <a:tc>
                  <a:txBody>
                    <a:bodyPr/>
                    <a:lstStyle/>
                    <a:p>
                      <a:pPr algn="ctr"/>
                      <a:r>
                        <a:rPr lang="en-US" altLang="zh-CN" dirty="0" smtClean="0"/>
                        <a:t>0.9</a:t>
                      </a:r>
                      <a:endParaRPr lang="zh-CN" altLang="en-US" dirty="0">
                        <a:solidFill>
                          <a:schemeClr val="tx1"/>
                        </a:solidFill>
                      </a:endParaRPr>
                    </a:p>
                  </a:txBody>
                  <a:tcPr/>
                </a:tc>
                <a:tc>
                  <a:txBody>
                    <a:bodyPr/>
                    <a:lstStyle/>
                    <a:p>
                      <a:pPr algn="ctr"/>
                      <a:r>
                        <a:rPr lang="en-US" altLang="zh-CN" dirty="0" smtClean="0"/>
                        <a:t>0.02</a:t>
                      </a:r>
                      <a:endParaRPr lang="zh-CN" altLang="en-US" dirty="0">
                        <a:solidFill>
                          <a:schemeClr val="tx1"/>
                        </a:solidFill>
                      </a:endParaRPr>
                    </a:p>
                  </a:txBody>
                  <a:tcPr/>
                </a:tc>
                <a:extLst>
                  <a:ext uri="{0D108BD9-81ED-4DB2-BD59-A6C34878D82A}">
                    <a16:rowId xmlns:a16="http://schemas.microsoft.com/office/drawing/2014/main" val="1383542188"/>
                  </a:ext>
                </a:extLst>
              </a:tr>
              <a:tr h="466320">
                <a:tc>
                  <a:txBody>
                    <a:bodyPr/>
                    <a:lstStyle/>
                    <a:p>
                      <a:pPr algn="ctr"/>
                      <a:r>
                        <a:rPr lang="en-US" altLang="zh-CN" dirty="0" smtClean="0"/>
                        <a:t>False</a:t>
                      </a:r>
                      <a:endParaRPr lang="zh-CN" altLang="en-US" dirty="0">
                        <a:solidFill>
                          <a:schemeClr val="tx1"/>
                        </a:solidFill>
                      </a:endParaRPr>
                    </a:p>
                  </a:txBody>
                  <a:tcPr/>
                </a:tc>
                <a:tc>
                  <a:txBody>
                    <a:bodyPr/>
                    <a:lstStyle/>
                    <a:p>
                      <a:pPr algn="ctr"/>
                      <a:r>
                        <a:rPr lang="en-US" altLang="zh-CN" dirty="0" smtClean="0"/>
                        <a:t>0.01</a:t>
                      </a:r>
                      <a:endParaRPr lang="zh-CN" altLang="en-US" dirty="0">
                        <a:solidFill>
                          <a:schemeClr val="tx1"/>
                        </a:solidFill>
                      </a:endParaRPr>
                    </a:p>
                  </a:txBody>
                  <a:tcPr/>
                </a:tc>
                <a:tc>
                  <a:txBody>
                    <a:bodyPr/>
                    <a:lstStyle/>
                    <a:p>
                      <a:pPr algn="ctr"/>
                      <a:r>
                        <a:rPr lang="en-US" altLang="zh-CN" dirty="0" smtClean="0"/>
                        <a:t>0.3</a:t>
                      </a:r>
                      <a:endParaRPr lang="zh-CN" altLang="en-US" dirty="0">
                        <a:solidFill>
                          <a:schemeClr val="tx1"/>
                        </a:solidFill>
                      </a:endParaRPr>
                    </a:p>
                  </a:txBody>
                  <a:tcPr/>
                </a:tc>
                <a:tc>
                  <a:txBody>
                    <a:bodyPr/>
                    <a:lstStyle/>
                    <a:p>
                      <a:pPr algn="ctr"/>
                      <a:r>
                        <a:rPr lang="en-US" altLang="zh-CN" dirty="0" smtClean="0"/>
                        <a:t>0.1</a:t>
                      </a:r>
                      <a:endParaRPr lang="zh-CN" altLang="en-US" dirty="0">
                        <a:solidFill>
                          <a:schemeClr val="tx1"/>
                        </a:solidFill>
                      </a:endParaRPr>
                    </a:p>
                  </a:txBody>
                  <a:tcPr/>
                </a:tc>
                <a:tc>
                  <a:txBody>
                    <a:bodyPr/>
                    <a:lstStyle/>
                    <a:p>
                      <a:pPr algn="ctr"/>
                      <a:r>
                        <a:rPr lang="en-US" altLang="zh-CN" dirty="0" smtClean="0"/>
                        <a:t>0.98</a:t>
                      </a:r>
                      <a:endParaRPr lang="zh-CN" altLang="en-US" dirty="0">
                        <a:solidFill>
                          <a:schemeClr val="tx1"/>
                        </a:solidFill>
                      </a:endParaRPr>
                    </a:p>
                  </a:txBody>
                  <a:tcPr/>
                </a:tc>
                <a:extLst>
                  <a:ext uri="{0D108BD9-81ED-4DB2-BD59-A6C34878D82A}">
                    <a16:rowId xmlns:a16="http://schemas.microsoft.com/office/drawing/2014/main" val="2992287412"/>
                  </a:ext>
                </a:extLst>
              </a:tr>
            </a:tbl>
          </a:graphicData>
        </a:graphic>
      </p:graphicFrame>
    </p:spTree>
    <p:extLst>
      <p:ext uri="{BB962C8B-B14F-4D97-AF65-F5344CB8AC3E}">
        <p14:creationId xmlns:p14="http://schemas.microsoft.com/office/powerpoint/2010/main" val="3458561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2" name="矩形 1"/>
          <p:cNvSpPr/>
          <p:nvPr/>
        </p:nvSpPr>
        <p:spPr>
          <a:xfrm>
            <a:off x="76200" y="590550"/>
            <a:ext cx="8171468" cy="1077218"/>
          </a:xfrm>
          <a:prstGeom prst="rect">
            <a:avLst/>
          </a:prstGeom>
        </p:spPr>
        <p:txBody>
          <a:bodyPr wrap="none">
            <a:spAutoFit/>
          </a:bodyPr>
          <a:lstStyle/>
          <a:p>
            <a:r>
              <a:rPr lang="en-US" altLang="zh-CN" sz="1600" dirty="0">
                <a:solidFill>
                  <a:srgbClr val="FF0000"/>
                </a:solidFill>
                <a:latin typeface="Calibri" panose="020F0502020204030204" pitchFamily="34" charset="0"/>
                <a:cs typeface="Calibri" panose="020F0502020204030204" pitchFamily="34" charset="0"/>
              </a:rPr>
              <a:t>Bayesian Net Prediction: </a:t>
            </a:r>
            <a:r>
              <a:rPr lang="en-US" altLang="zh-CN" sz="1600" dirty="0">
                <a:latin typeface="Calibri" panose="020F0502020204030204" pitchFamily="34" charset="0"/>
                <a:cs typeface="Calibri" panose="020F0502020204030204" pitchFamily="34" charset="0"/>
              </a:rPr>
              <a:t>The Bayesian network can predict the probability of the resulting node </a:t>
            </a:r>
            <a:endParaRPr lang="en-US" altLang="zh-CN" sz="1600" dirty="0" smtClean="0">
              <a:latin typeface="Calibri" panose="020F0502020204030204" pitchFamily="34" charset="0"/>
              <a:cs typeface="Calibri" panose="020F0502020204030204" pitchFamily="34" charset="0"/>
            </a:endParaRPr>
          </a:p>
          <a:p>
            <a:r>
              <a:rPr lang="en-US" altLang="zh-CN" sz="1600" dirty="0" smtClean="0">
                <a:latin typeface="Calibri" panose="020F0502020204030204" pitchFamily="34" charset="0"/>
                <a:cs typeface="Calibri" panose="020F0502020204030204" pitchFamily="34" charset="0"/>
              </a:rPr>
              <a:t>without </a:t>
            </a:r>
            <a:r>
              <a:rPr lang="en-US" altLang="zh-CN" sz="1600" dirty="0">
                <a:latin typeface="Calibri" panose="020F0502020204030204" pitchFamily="34" charset="0"/>
                <a:cs typeface="Calibri" panose="020F0502020204030204" pitchFamily="34" charset="0"/>
              </a:rPr>
              <a:t>knowing or knowing some conditional nodes</a:t>
            </a:r>
            <a:r>
              <a:rPr lang="en-US" altLang="zh-CN" sz="1600" dirty="0" smtClean="0">
                <a:latin typeface="Calibri" panose="020F0502020204030204" pitchFamily="34" charset="0"/>
                <a:cs typeface="Calibri" panose="020F0502020204030204" pitchFamily="34" charset="0"/>
              </a:rPr>
              <a:t>.</a:t>
            </a:r>
          </a:p>
          <a:p>
            <a:r>
              <a:rPr lang="en-US" altLang="zh-CN" sz="1600" b="1" dirty="0">
                <a:latin typeface="Calibri" panose="020F0502020204030204" pitchFamily="34" charset="0"/>
                <a:cs typeface="Calibri" panose="020F0502020204030204" pitchFamily="34" charset="0"/>
              </a:rPr>
              <a:t>Convention</a:t>
            </a:r>
            <a:r>
              <a:rPr lang="en-US" altLang="zh-CN" sz="1600" dirty="0">
                <a:latin typeface="Calibri" panose="020F0502020204030204" pitchFamily="34" charset="0"/>
                <a:cs typeface="Calibri" panose="020F0502020204030204" pitchFamily="34" charset="0"/>
              </a:rPr>
              <a:t>: For a node Point, </a:t>
            </a:r>
            <a:r>
              <a:rPr lang="en-US" altLang="zh-CN" sz="1600" dirty="0" smtClean="0">
                <a:solidFill>
                  <a:srgbClr val="008000"/>
                </a:solidFill>
                <a:latin typeface="Calibri" panose="020F0502020204030204" pitchFamily="34" charset="0"/>
                <a:cs typeface="Calibri" panose="020F0502020204030204" pitchFamily="34" charset="0"/>
              </a:rPr>
              <a:t>P (+Point</a:t>
            </a:r>
            <a:r>
              <a:rPr lang="en-US" altLang="zh-CN" sz="1600" dirty="0">
                <a:solidFill>
                  <a:srgbClr val="008000"/>
                </a:solidFill>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:the </a:t>
            </a:r>
            <a:r>
              <a:rPr lang="en-US" altLang="zh-CN" sz="1600" dirty="0">
                <a:latin typeface="Calibri" panose="020F0502020204030204" pitchFamily="34" charset="0"/>
                <a:cs typeface="Calibri" panose="020F0502020204030204" pitchFamily="34" charset="0"/>
              </a:rPr>
              <a:t>probability of </a:t>
            </a:r>
            <a:r>
              <a:rPr lang="en-US" altLang="zh-CN" sz="1600" dirty="0">
                <a:solidFill>
                  <a:srgbClr val="008000"/>
                </a:solidFill>
                <a:latin typeface="Calibri" panose="020F0502020204030204" pitchFamily="34" charset="0"/>
                <a:cs typeface="Calibri" panose="020F0502020204030204" pitchFamily="34" charset="0"/>
              </a:rPr>
              <a:t>occurrence</a:t>
            </a:r>
            <a:r>
              <a:rPr lang="en-US" altLang="zh-CN" sz="1600" dirty="0">
                <a:latin typeface="Calibri" panose="020F0502020204030204" pitchFamily="34" charset="0"/>
                <a:cs typeface="Calibri" panose="020F0502020204030204" pitchFamily="34" charset="0"/>
              </a:rPr>
              <a:t> of Point, </a:t>
            </a:r>
            <a:endParaRPr lang="en-US" altLang="zh-CN" sz="1600" dirty="0" smtClean="0">
              <a:latin typeface="Calibri" panose="020F0502020204030204" pitchFamily="34" charset="0"/>
              <a:cs typeface="Calibri" panose="020F0502020204030204" pitchFamily="34" charset="0"/>
            </a:endParaRPr>
          </a:p>
          <a:p>
            <a:r>
              <a:rPr lang="en-US" altLang="zh-CN" sz="1600" dirty="0" smtClean="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              </a:t>
            </a:r>
            <a:r>
              <a:rPr lang="en-US" altLang="zh-CN" sz="1600" dirty="0" smtClean="0">
                <a:solidFill>
                  <a:srgbClr val="CC0000"/>
                </a:solidFill>
                <a:latin typeface="Calibri" panose="020F0502020204030204" pitchFamily="34" charset="0"/>
                <a:cs typeface="Calibri" panose="020F0502020204030204" pitchFamily="34" charset="0"/>
              </a:rPr>
              <a:t>P </a:t>
            </a:r>
            <a:r>
              <a:rPr lang="en-US" altLang="zh-CN" sz="1600" dirty="0">
                <a:solidFill>
                  <a:srgbClr val="CC0000"/>
                </a:solidFill>
                <a:latin typeface="Calibri" panose="020F0502020204030204" pitchFamily="34" charset="0"/>
                <a:cs typeface="Calibri" panose="020F0502020204030204" pitchFamily="34" charset="0"/>
              </a:rPr>
              <a:t>(-Point</a:t>
            </a:r>
            <a:r>
              <a:rPr lang="en-US" altLang="zh-CN" sz="1600" dirty="0" smtClean="0">
                <a:solidFill>
                  <a:srgbClr val="CC0000"/>
                </a:solidFill>
                <a:latin typeface="Calibri" panose="020F0502020204030204" pitchFamily="34" charset="0"/>
                <a:cs typeface="Calibri" panose="020F0502020204030204" pitchFamily="34" charset="0"/>
              </a:rPr>
              <a:t>)</a:t>
            </a:r>
            <a:r>
              <a:rPr lang="en-US" altLang="zh-CN" sz="1600" dirty="0" smtClean="0">
                <a:latin typeface="Calibri" panose="020F0502020204030204" pitchFamily="34" charset="0"/>
                <a:cs typeface="Calibri" panose="020F0502020204030204" pitchFamily="34" charset="0"/>
              </a:rPr>
              <a:t>: the </a:t>
            </a:r>
            <a:r>
              <a:rPr lang="en-US" altLang="zh-CN" sz="1600" dirty="0">
                <a:latin typeface="Calibri" panose="020F0502020204030204" pitchFamily="34" charset="0"/>
                <a:cs typeface="Calibri" panose="020F0502020204030204" pitchFamily="34" charset="0"/>
              </a:rPr>
              <a:t>probability that Point </a:t>
            </a:r>
            <a:r>
              <a:rPr lang="en-US" altLang="zh-CN" sz="1600" dirty="0">
                <a:solidFill>
                  <a:srgbClr val="CC0000"/>
                </a:solidFill>
                <a:latin typeface="Calibri" panose="020F0502020204030204" pitchFamily="34" charset="0"/>
                <a:cs typeface="Calibri" panose="020F0502020204030204" pitchFamily="34" charset="0"/>
              </a:rPr>
              <a:t>does not occur</a:t>
            </a:r>
            <a:r>
              <a:rPr lang="en-US" altLang="zh-CN" sz="1600" dirty="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3"/>
          <a:stretch>
            <a:fillRect/>
          </a:stretch>
        </p:blipFill>
        <p:spPr>
          <a:xfrm>
            <a:off x="76200" y="1499357"/>
            <a:ext cx="2590800" cy="2027941"/>
          </a:xfrm>
          <a:prstGeom prst="rect">
            <a:avLst/>
          </a:prstGeom>
        </p:spPr>
      </p:pic>
      <p:sp>
        <p:nvSpPr>
          <p:cNvPr id="4" name="文本框 3"/>
          <p:cNvSpPr txBox="1"/>
          <p:nvPr/>
        </p:nvSpPr>
        <p:spPr>
          <a:xfrm>
            <a:off x="2590800" y="1597803"/>
            <a:ext cx="6172200" cy="769441"/>
          </a:xfrm>
          <a:prstGeom prst="rect">
            <a:avLst/>
          </a:prstGeom>
          <a:noFill/>
        </p:spPr>
        <p:txBody>
          <a:bodyPr wrap="square" rtlCol="0">
            <a:spAutoFit/>
          </a:bodyPr>
          <a:lstStyle/>
          <a:p>
            <a:r>
              <a:rPr lang="en-US" altLang="zh-CN" sz="1600" dirty="0" smtClean="0">
                <a:solidFill>
                  <a:srgbClr val="0070C0"/>
                </a:solidFill>
                <a:latin typeface="Calibri"/>
                <a:cs typeface="Calibri"/>
              </a:rPr>
              <a:t>Example 1</a:t>
            </a:r>
            <a:r>
              <a:rPr lang="zh-CN" altLang="en-US" sz="1600" dirty="0" smtClean="0">
                <a:solidFill>
                  <a:srgbClr val="0070C0"/>
                </a:solidFill>
                <a:latin typeface="Calibri"/>
                <a:cs typeface="Calibri"/>
              </a:rPr>
              <a:t>：</a:t>
            </a:r>
            <a:r>
              <a:rPr lang="en-US" altLang="zh-CN" sz="1600" dirty="0">
                <a:solidFill>
                  <a:srgbClr val="0070C0"/>
                </a:solidFill>
                <a:latin typeface="Calibri"/>
                <a:cs typeface="Calibri"/>
              </a:rPr>
              <a:t>Calculate the probability of </a:t>
            </a:r>
            <a:r>
              <a:rPr lang="en-US" altLang="zh-CN" sz="1600" dirty="0" smtClean="0">
                <a:solidFill>
                  <a:srgbClr val="0070C0"/>
                </a:solidFill>
                <a:latin typeface="Calibri"/>
                <a:cs typeface="Calibri"/>
              </a:rPr>
              <a:t>HA</a:t>
            </a:r>
            <a:r>
              <a:rPr lang="zh-CN" altLang="en-US" sz="1600" dirty="0" smtClean="0">
                <a:solidFill>
                  <a:srgbClr val="0070C0"/>
                </a:solidFill>
                <a:latin typeface="Calibri"/>
                <a:cs typeface="Calibri"/>
              </a:rPr>
              <a:t>：</a:t>
            </a:r>
            <a:r>
              <a:rPr lang="en-US" altLang="zh-CN" sz="1400" dirty="0" smtClean="0">
                <a:latin typeface="Calibri"/>
                <a:cs typeface="Calibri"/>
              </a:rPr>
              <a:t>From </a:t>
            </a:r>
            <a:r>
              <a:rPr lang="en-US" altLang="zh-CN" sz="1400" dirty="0">
                <a:latin typeface="Calibri"/>
                <a:cs typeface="Calibri"/>
              </a:rPr>
              <a:t>the </a:t>
            </a:r>
            <a:r>
              <a:rPr lang="en-US" altLang="zh-CN" sz="1400" dirty="0" smtClean="0">
                <a:latin typeface="Calibri"/>
                <a:cs typeface="Calibri"/>
              </a:rPr>
              <a:t>diagram,</a:t>
            </a:r>
          </a:p>
          <a:p>
            <a:pPr algn="ctr"/>
            <a:r>
              <a:rPr lang="en-US" altLang="zh-CN" sz="1400" dirty="0" smtClean="0">
                <a:latin typeface="Calibri"/>
                <a:cs typeface="Calibri"/>
              </a:rPr>
              <a:t>{HO,BT }</a:t>
            </a:r>
            <a:r>
              <a:rPr lang="en-US" altLang="zh-CN" sz="1400" dirty="0" smtClean="0">
                <a:latin typeface="Calibri"/>
                <a:cs typeface="Calibri"/>
                <a:sym typeface="Wingdings" panose="05000000000000000000" pitchFamily="2" charset="2"/>
              </a:rPr>
              <a:t></a:t>
            </a:r>
            <a:r>
              <a:rPr lang="en-US" altLang="zh-CN" sz="1400" dirty="0" smtClean="0">
                <a:latin typeface="Calibri"/>
                <a:cs typeface="Calibri"/>
              </a:rPr>
              <a:t>HA , {PT}</a:t>
            </a:r>
            <a:r>
              <a:rPr lang="en-US" altLang="zh-CN" sz="1400" dirty="0" smtClean="0">
                <a:latin typeface="Calibri"/>
                <a:cs typeface="Calibri"/>
                <a:sym typeface="Wingdings" panose="05000000000000000000" pitchFamily="2" charset="2"/>
              </a:rPr>
              <a:t>HO</a:t>
            </a:r>
            <a:endParaRPr lang="en-US" altLang="zh-CN" sz="1400" dirty="0" smtClean="0">
              <a:latin typeface="Calibri"/>
              <a:cs typeface="Calibri"/>
            </a:endParaRPr>
          </a:p>
          <a:p>
            <a:r>
              <a:rPr lang="en-US" altLang="zh-CN" sz="1400" dirty="0" smtClean="0">
                <a:latin typeface="Calibri"/>
                <a:cs typeface="Calibri"/>
              </a:rPr>
              <a:t>Firstly, Find P(HO),</a:t>
            </a:r>
            <a:r>
              <a:rPr lang="en-US" altLang="zh-CN" sz="1400" dirty="0" smtClean="0">
                <a:latin typeface="Calibri"/>
                <a:cs typeface="Calibri"/>
                <a:sym typeface="Wingdings" panose="05000000000000000000" pitchFamily="2" charset="2"/>
              </a:rPr>
              <a:t>Using </a:t>
            </a:r>
            <a:r>
              <a:rPr lang="en-US" altLang="zh-CN" sz="1400" dirty="0">
                <a:latin typeface="Calibri"/>
                <a:cs typeface="Calibri"/>
                <a:sym typeface="Wingdings" panose="05000000000000000000" pitchFamily="2" charset="2"/>
              </a:rPr>
              <a:t>the full probability </a:t>
            </a:r>
            <a:r>
              <a:rPr lang="en-US" altLang="zh-CN" sz="1400" dirty="0" smtClean="0">
                <a:latin typeface="Calibri"/>
                <a:cs typeface="Calibri"/>
                <a:sym typeface="Wingdings" panose="05000000000000000000" pitchFamily="2" charset="2"/>
              </a:rPr>
              <a:t>formula:</a:t>
            </a:r>
          </a:p>
        </p:txBody>
      </p:sp>
      <p:sp>
        <p:nvSpPr>
          <p:cNvPr id="5" name="文本框 4"/>
          <p:cNvSpPr txBox="1"/>
          <p:nvPr/>
        </p:nvSpPr>
        <p:spPr>
          <a:xfrm>
            <a:off x="2634886" y="2320062"/>
            <a:ext cx="5791200" cy="1166088"/>
          </a:xfrm>
          <a:prstGeom prst="rect">
            <a:avLst/>
          </a:prstGeom>
          <a:noFill/>
        </p:spPr>
        <p:txBody>
          <a:bodyPr wrap="square" rtlCol="0">
            <a:spAutoFit/>
          </a:bodyPr>
          <a:lstStyle/>
          <a:p>
            <a:pPr>
              <a:lnSpc>
                <a:spcPct val="150000"/>
              </a:lnSpc>
            </a:pPr>
            <a:r>
              <a:rPr lang="en-US" altLang="zh-CN" sz="1200" dirty="0" smtClean="0">
                <a:solidFill>
                  <a:srgbClr val="008000"/>
                </a:solidFill>
                <a:latin typeface="Cambria Math" panose="02040503050406030204" pitchFamily="18" charset="0"/>
                <a:ea typeface="Cambria Math" panose="02040503050406030204" pitchFamily="18" charset="0"/>
                <a:cs typeface="Calibri Light" panose="020F0302020204030204" pitchFamily="34" charset="0"/>
              </a:rPr>
              <a:t>P(+HO) </a:t>
            </a:r>
            <a:r>
              <a:rPr lang="en-US" altLang="zh-CN" sz="1200" dirty="0" smtClean="0">
                <a:latin typeface="Cambria Math" panose="02040503050406030204" pitchFamily="18" charset="0"/>
                <a:ea typeface="Cambria Math" panose="02040503050406030204" pitchFamily="18" charset="0"/>
                <a:cs typeface="Calibri Light" panose="020F0302020204030204" pitchFamily="34" charset="0"/>
              </a:rPr>
              <a:t>=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P(+ HO |+ PT)P(+ PT) + P(+ HO|- PT)P(- PT)</a:t>
            </a:r>
          </a:p>
          <a:p>
            <a:pPr>
              <a:lnSpc>
                <a:spcPct val="150000"/>
              </a:lnSpc>
            </a:pPr>
            <a:r>
              <a:rPr lang="en-US" altLang="zh-CN" sz="1200" dirty="0" smtClean="0">
                <a:latin typeface="Cambria Math" panose="02040503050406030204" pitchFamily="18" charset="0"/>
                <a:ea typeface="Cambria Math" panose="02040503050406030204" pitchFamily="18" charset="0"/>
                <a:cs typeface="Calibri Light" panose="020F0302020204030204" pitchFamily="34" charset="0"/>
              </a:rPr>
              <a:t>              = 0.7</a:t>
            </a:r>
            <a:r>
              <a:rPr lang="zh-CN" altLang="en-US" sz="1200" dirty="0" smtClean="0">
                <a:latin typeface="Cambria Math" panose="02040503050406030204" pitchFamily="18" charset="0"/>
                <a:cs typeface="Calibri Light" panose="020F0302020204030204" pitchFamily="34" charset="0"/>
              </a:rPr>
              <a:t> </a:t>
            </a:r>
            <a:r>
              <a:rPr lang="en-US" altLang="zh-CN" sz="1200" dirty="0" smtClean="0">
                <a:latin typeface="Cambria Math" panose="02040503050406030204" pitchFamily="18" charset="0"/>
                <a:ea typeface="Cambria Math" panose="02040503050406030204" pitchFamily="18" charset="0"/>
                <a:cs typeface="Calibri Light" panose="020F0302020204030204" pitchFamily="34" charset="0"/>
              </a:rPr>
              <a:t>× 0.2 + 0 × 0.8 = 0.14</a:t>
            </a:r>
          </a:p>
          <a:p>
            <a:pPr>
              <a:lnSpc>
                <a:spcPct val="150000"/>
              </a:lnSpc>
            </a:pPr>
            <a:r>
              <a:rPr lang="en-US" altLang="zh-CN" sz="1200" i="1" dirty="0">
                <a:solidFill>
                  <a:srgbClr val="CC0000"/>
                </a:solidFill>
                <a:latin typeface="Cambria Math" panose="02040503050406030204" pitchFamily="18" charset="0"/>
                <a:ea typeface="Cambria Math" panose="02040503050406030204" pitchFamily="18" charset="0"/>
                <a:cs typeface="Calibri Light" panose="020F0302020204030204" pitchFamily="34" charset="0"/>
              </a:rPr>
              <a:t>P(-HO) </a:t>
            </a: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P(- HO|+ PT)P(+ PT) + P(- HO|- PT)P(- PT)</a:t>
            </a:r>
          </a:p>
          <a:p>
            <a:pPr>
              <a:lnSpc>
                <a:spcPct val="150000"/>
              </a:lnSpc>
            </a:pP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=0.3 × 0.2 +1.0 × 0.8 = 0.86</a:t>
            </a:r>
            <a:endParaRPr lang="zh-CN" altLang="en-US" sz="1200" i="1" dirty="0">
              <a:latin typeface="Cambria Math" panose="02040503050406030204" pitchFamily="18" charset="0"/>
              <a:ea typeface="Cambria Math" panose="02040503050406030204" pitchFamily="18" charset="0"/>
              <a:cs typeface="Calibri Light" panose="020F0302020204030204" pitchFamily="34" charset="0"/>
            </a:endParaRPr>
          </a:p>
        </p:txBody>
      </p:sp>
      <p:sp>
        <p:nvSpPr>
          <p:cNvPr id="6" name="文本框 5"/>
          <p:cNvSpPr txBox="1"/>
          <p:nvPr/>
        </p:nvSpPr>
        <p:spPr>
          <a:xfrm>
            <a:off x="228600" y="3546348"/>
            <a:ext cx="6400800" cy="1477328"/>
          </a:xfrm>
          <a:prstGeom prst="rect">
            <a:avLst/>
          </a:prstGeom>
          <a:noFill/>
        </p:spPr>
        <p:txBody>
          <a:bodyPr wrap="square" rtlCol="0">
            <a:spAutoFit/>
          </a:bodyPr>
          <a:lstStyle/>
          <a:p>
            <a:pPr>
              <a:lnSpc>
                <a:spcPct val="150000"/>
              </a:lnSpc>
            </a:pPr>
            <a:r>
              <a:rPr lang="en-US" altLang="zh-CN" sz="1200" i="1" dirty="0" smtClean="0">
                <a:solidFill>
                  <a:srgbClr val="008000"/>
                </a:solidFill>
                <a:latin typeface="Cambria Math" panose="02040503050406030204" pitchFamily="18" charset="0"/>
                <a:ea typeface="Cambria Math" panose="02040503050406030204" pitchFamily="18" charset="0"/>
                <a:cs typeface="Calibri Light" panose="020F0302020204030204" pitchFamily="34" charset="0"/>
              </a:rPr>
              <a:t>P(+HA)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P(+ HA|+ BT,+ HO)P(+ BT)P(+ HO) </a:t>
            </a: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P</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HA|+ BT,- HO)P(+ BT)P(- HO)</a:t>
            </a:r>
          </a:p>
          <a:p>
            <a:pPr>
              <a:lnSpc>
                <a:spcPct val="150000"/>
              </a:lnSpc>
            </a:pP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P(+ HA|- BT,+ HO)P(- BT)P(+ HO</a:t>
            </a: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 P</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HA|- BT,- HO)P(- BT)P(- HO)</a:t>
            </a:r>
          </a:p>
          <a:p>
            <a:pPr>
              <a:lnSpc>
                <a:spcPct val="150000"/>
              </a:lnSpc>
            </a:pP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=0.99 × 0.001 × 0.14 + × 0.9×0.001×0.86 + 0.7 × 0.999 ×0 .14 + 0.02 × 0.999 × 0.86</a:t>
            </a:r>
          </a:p>
          <a:p>
            <a:pPr>
              <a:lnSpc>
                <a:spcPct val="150000"/>
              </a:lnSpc>
            </a:pP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=0.1159944</a:t>
            </a:r>
            <a:r>
              <a:rPr lang="zh-CN" altLang="en-US" sz="1200" i="1" dirty="0" smtClean="0">
                <a:latin typeface="Cambria Math" panose="02040503050406030204" pitchFamily="18" charset="0"/>
                <a:ea typeface="Cambria Math" panose="02040503050406030204" pitchFamily="18" charset="0"/>
                <a:cs typeface="Calibri Light" panose="020F0302020204030204" pitchFamily="34" charset="0"/>
              </a:rPr>
              <a:t>≈</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0.116</a:t>
            </a:r>
          </a:p>
          <a:p>
            <a:pPr>
              <a:lnSpc>
                <a:spcPct val="150000"/>
              </a:lnSpc>
            </a:pPr>
            <a:r>
              <a:rPr lang="en-US" altLang="zh-CN" sz="1200" i="1" dirty="0" smtClean="0">
                <a:solidFill>
                  <a:srgbClr val="CC0000"/>
                </a:solidFill>
                <a:latin typeface="Cambria Math" panose="02040503050406030204" pitchFamily="18" charset="0"/>
                <a:ea typeface="Cambria Math" panose="02040503050406030204" pitchFamily="18" charset="0"/>
                <a:cs typeface="Calibri Light" panose="020F0302020204030204" pitchFamily="34" charset="0"/>
              </a:rPr>
              <a:t>P(-HA)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1 – P(+HA) = 0.884</a:t>
            </a:r>
          </a:p>
        </p:txBody>
      </p:sp>
      <p:sp>
        <p:nvSpPr>
          <p:cNvPr id="14" name="矩形 13"/>
          <p:cNvSpPr/>
          <p:nvPr/>
        </p:nvSpPr>
        <p:spPr>
          <a:xfrm>
            <a:off x="6629400" y="3374497"/>
            <a:ext cx="2469100" cy="1384995"/>
          </a:xfrm>
          <a:prstGeom prst="rect">
            <a:avLst/>
          </a:prstGeom>
        </p:spPr>
        <p:txBody>
          <a:bodyPr wrap="square">
            <a:spAutoFit/>
          </a:bodyPr>
          <a:lstStyle/>
          <a:p>
            <a:pPr>
              <a:lnSpc>
                <a:spcPct val="150000"/>
              </a:lnSpc>
            </a:pPr>
            <a:r>
              <a:rPr lang="zh-CN" altLang="en-US" sz="1400" dirty="0">
                <a:solidFill>
                  <a:srgbClr val="0070C0"/>
                </a:solidFill>
                <a:latin typeface="+mn-ea"/>
              </a:rPr>
              <a:t>In the absence of any node information </a:t>
            </a:r>
            <a:r>
              <a:rPr lang="zh-CN" altLang="en-US" sz="1400" dirty="0" smtClean="0">
                <a:solidFill>
                  <a:srgbClr val="0070C0"/>
                </a:solidFill>
                <a:latin typeface="+mn-ea"/>
              </a:rPr>
              <a:t>(evidence)</a:t>
            </a:r>
            <a:r>
              <a:rPr lang="en-US" altLang="zh-CN" sz="1400" dirty="0" smtClean="0">
                <a:solidFill>
                  <a:srgbClr val="0070C0"/>
                </a:solidFill>
                <a:latin typeface="+mn-ea"/>
              </a:rPr>
              <a:t>:</a:t>
            </a:r>
          </a:p>
          <a:p>
            <a:pPr algn="ctr">
              <a:lnSpc>
                <a:spcPct val="150000"/>
              </a:lnSpc>
            </a:pPr>
            <a:r>
              <a:rPr lang="en-US" altLang="zh-CN" sz="1400" dirty="0" smtClean="0">
                <a:solidFill>
                  <a:srgbClr val="008000"/>
                </a:solidFill>
              </a:rPr>
              <a:t>P(+ HA)</a:t>
            </a:r>
            <a:r>
              <a:rPr lang="zh-CN" altLang="en-US" sz="1400" dirty="0" smtClean="0">
                <a:solidFill>
                  <a:srgbClr val="008000"/>
                </a:solidFill>
              </a:rPr>
              <a:t> </a:t>
            </a:r>
            <a:r>
              <a:rPr lang="en-US" altLang="zh-CN" sz="1400" dirty="0" smtClean="0"/>
              <a:t>= </a:t>
            </a:r>
            <a:r>
              <a:rPr lang="zh-CN" altLang="en-US" sz="1400" dirty="0" smtClean="0"/>
              <a:t>0</a:t>
            </a:r>
            <a:r>
              <a:rPr lang="zh-CN" altLang="en-US" sz="1400" dirty="0"/>
              <a:t>.</a:t>
            </a:r>
            <a:r>
              <a:rPr lang="zh-CN" altLang="en-US" sz="1400" dirty="0" smtClean="0"/>
              <a:t>116</a:t>
            </a:r>
            <a:endParaRPr lang="en-US" altLang="zh-CN" sz="1400" dirty="0" smtClean="0"/>
          </a:p>
          <a:p>
            <a:pPr algn="ctr">
              <a:lnSpc>
                <a:spcPct val="150000"/>
              </a:lnSpc>
            </a:pPr>
            <a:r>
              <a:rPr lang="en-US" altLang="zh-CN" sz="1400" dirty="0" smtClean="0">
                <a:solidFill>
                  <a:srgbClr val="CC0000"/>
                </a:solidFill>
              </a:rPr>
              <a:t>P(- HA) </a:t>
            </a:r>
            <a:r>
              <a:rPr lang="en-US" altLang="zh-CN" sz="1400" dirty="0" smtClean="0"/>
              <a:t>= 0.884</a:t>
            </a:r>
            <a:endParaRPr lang="zh-CN" altLang="en-US" sz="1400" dirty="0"/>
          </a:p>
        </p:txBody>
      </p:sp>
    </p:spTree>
    <p:extLst>
      <p:ext uri="{BB962C8B-B14F-4D97-AF65-F5344CB8AC3E}">
        <p14:creationId xmlns:p14="http://schemas.microsoft.com/office/powerpoint/2010/main" val="90002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76200" y="3583489"/>
            <a:ext cx="8756904" cy="1084910"/>
          </a:xfrm>
          <a:prstGeom prst="rect">
            <a:avLst/>
          </a:prstGeom>
          <a:noFill/>
          <a:ln w="9525">
            <a:noFill/>
            <a:miter lim="800000"/>
            <a:headEnd/>
            <a:tailEnd/>
          </a:ln>
        </p:spPr>
        <p:txBody>
          <a:bodyPr wrap="square" lIns="68579" tIns="34289" rIns="68579" bIns="34289">
            <a:spAutoFit/>
          </a:bodyPr>
          <a:lstStyle/>
          <a:p>
            <a:pPr>
              <a:spcBef>
                <a:spcPct val="50000"/>
              </a:spcBef>
            </a:pPr>
            <a:r>
              <a:rPr lang="en-US" sz="1200" i="1" dirty="0" smtClean="0">
                <a:solidFill>
                  <a:srgbClr val="008000"/>
                </a:solidFill>
                <a:latin typeface="Cambria Math" panose="02040503050406030204" pitchFamily="18" charset="0"/>
                <a:ea typeface="Cambria Math" panose="02040503050406030204" pitchFamily="18" charset="0"/>
                <a:cs typeface="Calibri Light" panose="020F0302020204030204" pitchFamily="34" charset="0"/>
              </a:rPr>
              <a:t>P(+HA) </a:t>
            </a:r>
            <a:r>
              <a:rPr lang="en-US" sz="1200" i="1" dirty="0" smtClean="0">
                <a:latin typeface="Cambria Math" panose="02040503050406030204" pitchFamily="18" charset="0"/>
                <a:ea typeface="Cambria Math" panose="02040503050406030204" pitchFamily="18" charset="0"/>
                <a:cs typeface="Calibri Light" panose="020F0302020204030204" pitchFamily="34" charset="0"/>
              </a:rPr>
              <a:t>= P </a:t>
            </a:r>
            <a:r>
              <a:rPr lang="en-US" sz="1200" i="1" dirty="0">
                <a:latin typeface="Cambria Math" panose="02040503050406030204" pitchFamily="18" charset="0"/>
                <a:ea typeface="Cambria Math" panose="02040503050406030204" pitchFamily="18" charset="0"/>
                <a:cs typeface="Calibri Light" panose="020F0302020204030204" pitchFamily="34" charset="0"/>
              </a:rPr>
              <a:t>(+HA</a:t>
            </a:r>
            <a:r>
              <a:rPr lang="en-US" sz="1200" i="1" dirty="0" smtClean="0">
                <a:latin typeface="Cambria Math" panose="02040503050406030204" pitchFamily="18" charset="0"/>
                <a:ea typeface="Cambria Math" panose="02040503050406030204" pitchFamily="18" charset="0"/>
                <a:cs typeface="Calibri Light" panose="020F0302020204030204" pitchFamily="34" charset="0"/>
              </a:rPr>
              <a:t>| </a:t>
            </a:r>
            <a:r>
              <a:rPr lang="en-US" sz="1200" i="1" dirty="0">
                <a:latin typeface="Cambria Math" panose="02040503050406030204" pitchFamily="18" charset="0"/>
                <a:ea typeface="Cambria Math" panose="02040503050406030204" pitchFamily="18" charset="0"/>
                <a:cs typeface="Calibri Light" panose="020F0302020204030204" pitchFamily="34" charset="0"/>
              </a:rPr>
              <a:t>+ HO, +BT )P (+HO)P (+BT ) + P (+HA| + HO, −BT )P (+HO)P (−BT )</a:t>
            </a:r>
          </a:p>
          <a:p>
            <a:pPr>
              <a:spcBef>
                <a:spcPct val="50000"/>
              </a:spcBef>
            </a:pPr>
            <a:r>
              <a:rPr lang="en-US" sz="1200" i="1" dirty="0" smtClean="0">
                <a:latin typeface="Cambria Math" panose="02040503050406030204" pitchFamily="18" charset="0"/>
                <a:ea typeface="Cambria Math" panose="02040503050406030204" pitchFamily="18" charset="0"/>
                <a:cs typeface="Calibri Light" panose="020F0302020204030204" pitchFamily="34" charset="0"/>
              </a:rPr>
              <a:t>                    +P </a:t>
            </a:r>
            <a:r>
              <a:rPr lang="en-US" sz="1200" i="1" dirty="0">
                <a:latin typeface="Cambria Math" panose="02040503050406030204" pitchFamily="18" charset="0"/>
                <a:ea typeface="Cambria Math" panose="02040503050406030204" pitchFamily="18" charset="0"/>
                <a:cs typeface="Calibri Light" panose="020F0302020204030204" pitchFamily="34" charset="0"/>
              </a:rPr>
              <a:t>(+HA| − HO, +BT )P (−HO)P (+BT ) + P (+HA| − HO, −BT )P (−HO)P (−BT </a:t>
            </a:r>
            <a:r>
              <a:rPr lang="en-US" sz="1200" i="1" dirty="0" smtClean="0">
                <a:latin typeface="Cambria Math" panose="02040503050406030204" pitchFamily="18" charset="0"/>
                <a:ea typeface="Cambria Math" panose="02040503050406030204" pitchFamily="18" charset="0"/>
                <a:cs typeface="Calibri Light" panose="020F0302020204030204" pitchFamily="34" charset="0"/>
              </a:rPr>
              <a:t>)</a:t>
            </a:r>
          </a:p>
          <a:p>
            <a:pPr>
              <a:spcBef>
                <a:spcPct val="50000"/>
              </a:spcBef>
            </a:pPr>
            <a:r>
              <a:rPr lang="en-US" sz="1200" i="1" dirty="0" smtClean="0">
                <a:latin typeface="Cambria Math" panose="02040503050406030204" pitchFamily="18" charset="0"/>
                <a:ea typeface="Cambria Math" panose="02040503050406030204" pitchFamily="18" charset="0"/>
                <a:cs typeface="Calibri Light" panose="020F0302020204030204" pitchFamily="34" charset="0"/>
              </a:rPr>
              <a:t>                 = 0.99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0.7 ×</a:t>
            </a: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0.001 + 0.7 × 0.7 × 0.999 + 0.9</a:t>
            </a:r>
            <a:r>
              <a:rPr lang="en-US" altLang="zh-CN" sz="1200" i="1" dirty="0">
                <a:latin typeface="Cambria Math" panose="02040503050406030204" pitchFamily="18" charset="0"/>
                <a:ea typeface="Cambria Math" panose="02040503050406030204" pitchFamily="18" charset="0"/>
                <a:cs typeface="Calibri Light" panose="020F0302020204030204" pitchFamily="34" charset="0"/>
              </a:rPr>
              <a:t>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0.3 × 0.001 + 0.02 × 0.3 × 0.999   =  0.496467</a:t>
            </a:r>
          </a:p>
          <a:p>
            <a:pPr>
              <a:spcBef>
                <a:spcPct val="50000"/>
              </a:spcBef>
            </a:pPr>
            <a:r>
              <a:rPr lang="en-US" altLang="zh-CN" sz="1200" i="1" dirty="0" smtClean="0">
                <a:solidFill>
                  <a:srgbClr val="CC0000"/>
                </a:solidFill>
                <a:latin typeface="Cambria Math" panose="02040503050406030204" pitchFamily="18" charset="0"/>
                <a:ea typeface="Cambria Math" panose="02040503050406030204" pitchFamily="18" charset="0"/>
                <a:cs typeface="Calibri Light" panose="020F0302020204030204" pitchFamily="34" charset="0"/>
              </a:rPr>
              <a:t>P(-HA) </a:t>
            </a:r>
            <a:r>
              <a:rPr lang="en-US" altLang="zh-CN" sz="1200" i="1" dirty="0" smtClean="0">
                <a:latin typeface="Cambria Math" panose="02040503050406030204" pitchFamily="18" charset="0"/>
                <a:ea typeface="Cambria Math" panose="02040503050406030204" pitchFamily="18" charset="0"/>
                <a:cs typeface="Calibri Light" panose="020F0302020204030204" pitchFamily="34" charset="0"/>
              </a:rPr>
              <a:t>= 1 – P(+HA) = 0.503533</a:t>
            </a:r>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4" name="文本框 3"/>
          <p:cNvSpPr txBox="1"/>
          <p:nvPr/>
        </p:nvSpPr>
        <p:spPr>
          <a:xfrm>
            <a:off x="27432" y="522732"/>
            <a:ext cx="6172200" cy="338554"/>
          </a:xfrm>
          <a:prstGeom prst="rect">
            <a:avLst/>
          </a:prstGeom>
          <a:noFill/>
        </p:spPr>
        <p:txBody>
          <a:bodyPr wrap="square" rtlCol="0">
            <a:spAutoFit/>
          </a:bodyPr>
          <a:lstStyle/>
          <a:p>
            <a:r>
              <a:rPr lang="en-US" altLang="zh-CN" sz="1600" dirty="0" smtClean="0">
                <a:solidFill>
                  <a:srgbClr val="0070C0"/>
                </a:solidFill>
                <a:latin typeface="Calibri"/>
                <a:cs typeface="Calibri"/>
              </a:rPr>
              <a:t>Example 2</a:t>
            </a:r>
            <a:r>
              <a:rPr lang="zh-CN" altLang="en-US" sz="1600" dirty="0" smtClean="0">
                <a:solidFill>
                  <a:srgbClr val="0070C0"/>
                </a:solidFill>
                <a:latin typeface="Calibri"/>
                <a:cs typeface="Calibri"/>
              </a:rPr>
              <a:t>：</a:t>
            </a:r>
            <a:r>
              <a:rPr lang="en-US" altLang="zh-CN" sz="1600" dirty="0">
                <a:solidFill>
                  <a:srgbClr val="0070C0"/>
                </a:solidFill>
                <a:latin typeface="Calibri"/>
                <a:cs typeface="Calibri"/>
              </a:rPr>
              <a:t> Calculate </a:t>
            </a:r>
            <a:r>
              <a:rPr lang="en-US" altLang="zh-CN" sz="1600" dirty="0" smtClean="0">
                <a:solidFill>
                  <a:srgbClr val="0070C0"/>
                </a:solidFill>
                <a:latin typeface="Calibri"/>
                <a:cs typeface="Calibri"/>
              </a:rPr>
              <a:t>the Conditional </a:t>
            </a:r>
            <a:r>
              <a:rPr lang="en-US" altLang="zh-CN" sz="1600" dirty="0">
                <a:solidFill>
                  <a:srgbClr val="0070C0"/>
                </a:solidFill>
                <a:latin typeface="Calibri"/>
                <a:cs typeface="Calibri"/>
              </a:rPr>
              <a:t>probability of </a:t>
            </a:r>
            <a:r>
              <a:rPr lang="en-US" altLang="zh-CN" sz="1600" dirty="0" smtClean="0">
                <a:solidFill>
                  <a:srgbClr val="0070C0"/>
                </a:solidFill>
                <a:latin typeface="Calibri"/>
                <a:cs typeface="Calibri"/>
              </a:rPr>
              <a:t>SA </a:t>
            </a:r>
            <a:r>
              <a:rPr lang="en-US" altLang="zh-CN" sz="1600" dirty="0">
                <a:solidFill>
                  <a:srgbClr val="0070C0"/>
                </a:solidFill>
                <a:latin typeface="Calibri"/>
                <a:cs typeface="Calibri"/>
              </a:rPr>
              <a:t>at known </a:t>
            </a:r>
            <a:r>
              <a:rPr lang="en-US" altLang="zh-CN" sz="1600" dirty="0" smtClean="0">
                <a:solidFill>
                  <a:srgbClr val="0070C0"/>
                </a:solidFill>
                <a:latin typeface="Calibri"/>
                <a:cs typeface="Calibri"/>
              </a:rPr>
              <a:t>PT:</a:t>
            </a:r>
            <a:endParaRPr lang="en-US" altLang="zh-CN" sz="1600" dirty="0">
              <a:solidFill>
                <a:srgbClr val="0070C0"/>
              </a:solidFill>
              <a:latin typeface="Calibri"/>
              <a:cs typeface="Calibri"/>
            </a:endParaRPr>
          </a:p>
        </p:txBody>
      </p:sp>
      <p:sp>
        <p:nvSpPr>
          <p:cNvPr id="2" name="矩形 1"/>
          <p:cNvSpPr/>
          <p:nvPr/>
        </p:nvSpPr>
        <p:spPr>
          <a:xfrm>
            <a:off x="3907536" y="830938"/>
            <a:ext cx="4572000" cy="1169551"/>
          </a:xfrm>
          <a:prstGeom prst="rect">
            <a:avLst/>
          </a:prstGeom>
        </p:spPr>
        <p:txBody>
          <a:bodyPr>
            <a:spAutoFit/>
          </a:bodyPr>
          <a:lstStyle/>
          <a:p>
            <a:r>
              <a:rPr lang="en-US" altLang="zh-CN" sz="1400" dirty="0">
                <a:latin typeface="Calibri"/>
                <a:cs typeface="Calibri"/>
              </a:rPr>
              <a:t>From the </a:t>
            </a:r>
            <a:r>
              <a:rPr lang="en-US" altLang="zh-CN" sz="1400" dirty="0" smtClean="0">
                <a:latin typeface="Calibri"/>
                <a:cs typeface="Calibri"/>
              </a:rPr>
              <a:t>diagram:</a:t>
            </a:r>
            <a:endParaRPr lang="en-US" altLang="zh-CN" sz="1400" dirty="0">
              <a:latin typeface="Calibri"/>
              <a:cs typeface="Calibri"/>
            </a:endParaRPr>
          </a:p>
          <a:p>
            <a:pPr algn="ctr"/>
            <a:r>
              <a:rPr lang="en-US" altLang="zh-CN" sz="1400" dirty="0">
                <a:latin typeface="Calibri"/>
                <a:cs typeface="Calibri"/>
              </a:rPr>
              <a:t>{HO }</a:t>
            </a:r>
            <a:r>
              <a:rPr lang="en-US" altLang="zh-CN" sz="1400" dirty="0">
                <a:latin typeface="Calibri"/>
                <a:cs typeface="Calibri"/>
                <a:sym typeface="Wingdings" panose="05000000000000000000" pitchFamily="2" charset="2"/>
              </a:rPr>
              <a:t>S</a:t>
            </a:r>
            <a:r>
              <a:rPr lang="en-US" altLang="zh-CN" sz="1400" dirty="0">
                <a:latin typeface="Calibri"/>
                <a:cs typeface="Calibri"/>
              </a:rPr>
              <a:t>A , {PT}</a:t>
            </a:r>
            <a:r>
              <a:rPr lang="en-US" altLang="zh-CN" sz="1400" dirty="0">
                <a:latin typeface="Calibri"/>
                <a:cs typeface="Calibri"/>
                <a:sym typeface="Wingdings" panose="05000000000000000000" pitchFamily="2" charset="2"/>
              </a:rPr>
              <a:t></a:t>
            </a:r>
            <a:r>
              <a:rPr lang="en-US" altLang="zh-CN" sz="1400" dirty="0" smtClean="0">
                <a:latin typeface="Calibri"/>
                <a:cs typeface="Calibri"/>
                <a:sym typeface="Wingdings" panose="05000000000000000000" pitchFamily="2" charset="2"/>
              </a:rPr>
              <a:t>HO</a:t>
            </a:r>
          </a:p>
          <a:p>
            <a:r>
              <a:rPr lang="en-US" altLang="zh-CN" sz="1400" dirty="0">
                <a:latin typeface="Calibri"/>
                <a:cs typeface="Calibri"/>
                <a:sym typeface="Wingdings" panose="05000000000000000000" pitchFamily="2" charset="2"/>
              </a:rPr>
              <a:t>From the previous conditional probability </a:t>
            </a:r>
            <a:r>
              <a:rPr lang="en-US" altLang="zh-CN" sz="1400" dirty="0" smtClean="0">
                <a:latin typeface="Calibri"/>
                <a:cs typeface="Calibri"/>
                <a:sym typeface="Wingdings" panose="05000000000000000000" pitchFamily="2" charset="2"/>
              </a:rPr>
              <a:t>table:</a:t>
            </a:r>
          </a:p>
          <a:p>
            <a:pPr algn="ctr"/>
            <a:r>
              <a:rPr lang="en-US" altLang="zh-CN" sz="1400" i="1" dirty="0" smtClean="0">
                <a:latin typeface="Cambria Math" panose="02040503050406030204" pitchFamily="18" charset="0"/>
                <a:ea typeface="Cambria Math" panose="02040503050406030204" pitchFamily="18" charset="0"/>
                <a:cs typeface="Calibri"/>
                <a:sym typeface="Wingdings" panose="05000000000000000000" pitchFamily="2" charset="2"/>
              </a:rPr>
              <a:t>P(+HO|+PT) = 0.7,P(-HO|+PT) = 0.3</a:t>
            </a:r>
            <a:endParaRPr lang="en-US" altLang="zh-CN" sz="1400" i="1" dirty="0">
              <a:latin typeface="Cambria Math" panose="02040503050406030204" pitchFamily="18" charset="0"/>
              <a:ea typeface="Cambria Math" panose="02040503050406030204" pitchFamily="18" charset="0"/>
              <a:cs typeface="Calibri"/>
              <a:sym typeface="Wingdings" panose="05000000000000000000" pitchFamily="2" charset="2"/>
            </a:endParaRPr>
          </a:p>
          <a:p>
            <a:r>
              <a:rPr lang="en-US" altLang="zh-CN" sz="1400" dirty="0" smtClean="0">
                <a:latin typeface="Calibri"/>
                <a:cs typeface="Calibri"/>
                <a:sym typeface="Wingdings" panose="05000000000000000000" pitchFamily="2" charset="2"/>
              </a:rPr>
              <a:t>Therefore:</a:t>
            </a:r>
          </a:p>
        </p:txBody>
      </p:sp>
      <p:pic>
        <p:nvPicPr>
          <p:cNvPr id="3" name="图片 2"/>
          <p:cNvPicPr>
            <a:picLocks noChangeAspect="1"/>
          </p:cNvPicPr>
          <p:nvPr/>
        </p:nvPicPr>
        <p:blipFill>
          <a:blip r:embed="rId3"/>
          <a:stretch>
            <a:fillRect/>
          </a:stretch>
        </p:blipFill>
        <p:spPr>
          <a:xfrm>
            <a:off x="27432" y="881426"/>
            <a:ext cx="3553968" cy="1690324"/>
          </a:xfrm>
          <a:prstGeom prst="rect">
            <a:avLst/>
          </a:prstGeom>
        </p:spPr>
      </p:pic>
      <p:sp>
        <p:nvSpPr>
          <p:cNvPr id="6" name="文本框 5"/>
          <p:cNvSpPr txBox="1"/>
          <p:nvPr/>
        </p:nvSpPr>
        <p:spPr>
          <a:xfrm>
            <a:off x="3907536" y="2048530"/>
            <a:ext cx="5001768" cy="523220"/>
          </a:xfrm>
          <a:prstGeom prst="rect">
            <a:avLst/>
          </a:prstGeom>
          <a:noFill/>
        </p:spPr>
        <p:txBody>
          <a:bodyPr wrap="square" rtlCol="0">
            <a:spAutoFit/>
          </a:bodyPr>
          <a:lstStyle/>
          <a:p>
            <a:r>
              <a:rPr lang="en-US" altLang="zh-CN" sz="1400" i="1" dirty="0">
                <a:solidFill>
                  <a:srgbClr val="008000"/>
                </a:solidFill>
                <a:latin typeface="Cambria Math" panose="02040503050406030204" pitchFamily="18" charset="0"/>
                <a:ea typeface="Cambria Math" panose="02040503050406030204" pitchFamily="18" charset="0"/>
                <a:cs typeface="Calibri"/>
              </a:rPr>
              <a:t>P (+SA)   </a:t>
            </a:r>
            <a:r>
              <a:rPr lang="en-US" altLang="zh-CN" sz="1400" i="1" dirty="0">
                <a:latin typeface="Cambria Math" panose="02040503050406030204" pitchFamily="18" charset="0"/>
                <a:ea typeface="Cambria Math" panose="02040503050406030204" pitchFamily="18" charset="0"/>
                <a:cs typeface="Calibri"/>
              </a:rPr>
              <a:t>=  P (+SA| + HO)P (+HO) + P (+SA| − HO)P (−HO)</a:t>
            </a:r>
          </a:p>
          <a:p>
            <a:r>
              <a:rPr lang="en-US" altLang="zh-CN" sz="1400" i="1" dirty="0" smtClean="0">
                <a:latin typeface="Cambria Math" panose="02040503050406030204" pitchFamily="18" charset="0"/>
                <a:ea typeface="Cambria Math" panose="02040503050406030204" pitchFamily="18" charset="0"/>
                <a:cs typeface="Calibri"/>
              </a:rPr>
              <a:t>                  = </a:t>
            </a:r>
            <a:r>
              <a:rPr lang="en-US" altLang="zh-CN" sz="1400" i="1" dirty="0">
                <a:latin typeface="Cambria Math" panose="02040503050406030204" pitchFamily="18" charset="0"/>
                <a:ea typeface="Cambria Math" panose="02040503050406030204" pitchFamily="18" charset="0"/>
                <a:cs typeface="Calibri"/>
              </a:rPr>
              <a:t>0.8 × 0.7 + 0.1 × 0.3 = </a:t>
            </a:r>
            <a:r>
              <a:rPr lang="en-US" altLang="zh-CN" sz="1400" i="1" dirty="0" smtClean="0">
                <a:latin typeface="Cambria Math" panose="02040503050406030204" pitchFamily="18" charset="0"/>
                <a:ea typeface="Cambria Math" panose="02040503050406030204" pitchFamily="18" charset="0"/>
                <a:cs typeface="Calibri"/>
              </a:rPr>
              <a:t>0.59</a:t>
            </a:r>
            <a:endParaRPr lang="en-US" altLang="zh-CN" sz="1400" i="1" dirty="0">
              <a:latin typeface="Cambria Math" panose="02040503050406030204" pitchFamily="18" charset="0"/>
              <a:ea typeface="Cambria Math" panose="02040503050406030204" pitchFamily="18" charset="0"/>
              <a:cs typeface="Calibri"/>
            </a:endParaRPr>
          </a:p>
        </p:txBody>
      </p:sp>
      <p:sp>
        <p:nvSpPr>
          <p:cNvPr id="9" name="文本框 8"/>
          <p:cNvSpPr txBox="1"/>
          <p:nvPr/>
        </p:nvSpPr>
        <p:spPr>
          <a:xfrm>
            <a:off x="21336" y="2571750"/>
            <a:ext cx="6172200" cy="338554"/>
          </a:xfrm>
          <a:prstGeom prst="rect">
            <a:avLst/>
          </a:prstGeom>
          <a:noFill/>
        </p:spPr>
        <p:txBody>
          <a:bodyPr wrap="square" rtlCol="0">
            <a:spAutoFit/>
          </a:bodyPr>
          <a:lstStyle/>
          <a:p>
            <a:r>
              <a:rPr lang="en-US" altLang="zh-CN" sz="1600" dirty="0" smtClean="0">
                <a:solidFill>
                  <a:srgbClr val="0070C0"/>
                </a:solidFill>
                <a:latin typeface="Calibri"/>
                <a:cs typeface="Calibri"/>
              </a:rPr>
              <a:t>Example 3</a:t>
            </a:r>
            <a:r>
              <a:rPr lang="zh-CN" altLang="en-US" sz="1600" dirty="0" smtClean="0">
                <a:solidFill>
                  <a:srgbClr val="0070C0"/>
                </a:solidFill>
                <a:latin typeface="Calibri"/>
                <a:cs typeface="Calibri"/>
              </a:rPr>
              <a:t>：</a:t>
            </a:r>
            <a:r>
              <a:rPr lang="en-US" altLang="zh-CN" sz="1600" dirty="0">
                <a:solidFill>
                  <a:srgbClr val="0070C0"/>
                </a:solidFill>
                <a:latin typeface="Calibri"/>
                <a:cs typeface="Calibri"/>
              </a:rPr>
              <a:t> Calculate </a:t>
            </a:r>
            <a:r>
              <a:rPr lang="en-US" altLang="zh-CN" sz="1600" dirty="0" smtClean="0">
                <a:solidFill>
                  <a:srgbClr val="0070C0"/>
                </a:solidFill>
                <a:latin typeface="Calibri"/>
                <a:cs typeface="Calibri"/>
              </a:rPr>
              <a:t>the Conditional </a:t>
            </a:r>
            <a:r>
              <a:rPr lang="en-US" altLang="zh-CN" sz="1600" dirty="0">
                <a:solidFill>
                  <a:srgbClr val="0070C0"/>
                </a:solidFill>
                <a:latin typeface="Calibri"/>
                <a:cs typeface="Calibri"/>
              </a:rPr>
              <a:t>probability of H</a:t>
            </a:r>
            <a:r>
              <a:rPr lang="en-US" altLang="zh-CN" sz="1600" dirty="0" smtClean="0">
                <a:solidFill>
                  <a:srgbClr val="0070C0"/>
                </a:solidFill>
                <a:latin typeface="Calibri"/>
                <a:cs typeface="Calibri"/>
              </a:rPr>
              <a:t>A </a:t>
            </a:r>
            <a:r>
              <a:rPr lang="en-US" altLang="zh-CN" sz="1600" dirty="0">
                <a:solidFill>
                  <a:srgbClr val="0070C0"/>
                </a:solidFill>
                <a:latin typeface="Calibri"/>
                <a:cs typeface="Calibri"/>
              </a:rPr>
              <a:t>at known </a:t>
            </a:r>
            <a:r>
              <a:rPr lang="en-US" altLang="zh-CN" sz="1600" dirty="0" smtClean="0">
                <a:solidFill>
                  <a:srgbClr val="0070C0"/>
                </a:solidFill>
                <a:latin typeface="Calibri"/>
                <a:cs typeface="Calibri"/>
              </a:rPr>
              <a:t>PT:</a:t>
            </a:r>
            <a:endParaRPr lang="en-US" altLang="zh-CN" sz="1600" dirty="0">
              <a:solidFill>
                <a:srgbClr val="0070C0"/>
              </a:solidFill>
              <a:latin typeface="Calibri"/>
              <a:cs typeface="Calibri"/>
            </a:endParaRPr>
          </a:p>
        </p:txBody>
      </p:sp>
      <p:sp>
        <p:nvSpPr>
          <p:cNvPr id="10" name="矩形 9"/>
          <p:cNvSpPr/>
          <p:nvPr/>
        </p:nvSpPr>
        <p:spPr>
          <a:xfrm>
            <a:off x="-3048" y="2815893"/>
            <a:ext cx="8909304" cy="738664"/>
          </a:xfrm>
          <a:prstGeom prst="rect">
            <a:avLst/>
          </a:prstGeom>
        </p:spPr>
        <p:txBody>
          <a:bodyPr wrap="square">
            <a:spAutoFit/>
          </a:bodyPr>
          <a:lstStyle/>
          <a:p>
            <a:r>
              <a:rPr lang="en-US" altLang="zh-CN" sz="1400" dirty="0">
                <a:latin typeface="Calibri"/>
                <a:cs typeface="Calibri"/>
              </a:rPr>
              <a:t>From the </a:t>
            </a:r>
            <a:r>
              <a:rPr lang="en-US" altLang="zh-CN" sz="1400" dirty="0" smtClean="0">
                <a:latin typeface="Calibri"/>
                <a:cs typeface="Calibri"/>
              </a:rPr>
              <a:t>diagram:  </a:t>
            </a:r>
            <a:r>
              <a:rPr lang="en-US" altLang="zh-CN" sz="1400" dirty="0" smtClean="0">
                <a:latin typeface="Cambria Math" panose="02040503050406030204" pitchFamily="18" charset="0"/>
                <a:ea typeface="Cambria Math" panose="02040503050406030204" pitchFamily="18" charset="0"/>
                <a:cs typeface="Calibri"/>
              </a:rPr>
              <a:t>{HO,BT}</a:t>
            </a:r>
            <a:r>
              <a:rPr lang="en-US" altLang="zh-CN" sz="1400" dirty="0" smtClean="0">
                <a:latin typeface="Cambria Math" panose="02040503050406030204" pitchFamily="18" charset="0"/>
                <a:ea typeface="Cambria Math" panose="02040503050406030204" pitchFamily="18" charset="0"/>
                <a:cs typeface="Calibri"/>
                <a:sym typeface="Wingdings" panose="05000000000000000000" pitchFamily="2" charset="2"/>
              </a:rPr>
              <a:t>H</a:t>
            </a:r>
            <a:r>
              <a:rPr lang="en-US" altLang="zh-CN" sz="1400" dirty="0" smtClean="0">
                <a:latin typeface="Cambria Math" panose="02040503050406030204" pitchFamily="18" charset="0"/>
                <a:ea typeface="Cambria Math" panose="02040503050406030204" pitchFamily="18" charset="0"/>
                <a:cs typeface="Calibri"/>
              </a:rPr>
              <a:t>A </a:t>
            </a:r>
            <a:r>
              <a:rPr lang="en-US" altLang="zh-CN" sz="1400" dirty="0">
                <a:latin typeface="Cambria Math" panose="02040503050406030204" pitchFamily="18" charset="0"/>
                <a:ea typeface="Cambria Math" panose="02040503050406030204" pitchFamily="18" charset="0"/>
                <a:cs typeface="Calibri"/>
              </a:rPr>
              <a:t>, {PT}</a:t>
            </a:r>
            <a:r>
              <a:rPr lang="en-US" altLang="zh-CN" sz="1400" dirty="0">
                <a:latin typeface="Cambria Math" panose="02040503050406030204" pitchFamily="18" charset="0"/>
                <a:ea typeface="Cambria Math" panose="02040503050406030204" pitchFamily="18" charset="0"/>
                <a:cs typeface="Calibri"/>
                <a:sym typeface="Wingdings" panose="05000000000000000000" pitchFamily="2" charset="2"/>
              </a:rPr>
              <a:t></a:t>
            </a:r>
            <a:r>
              <a:rPr lang="en-US" altLang="zh-CN" sz="1400" dirty="0" smtClean="0">
                <a:latin typeface="Cambria Math" panose="02040503050406030204" pitchFamily="18" charset="0"/>
                <a:ea typeface="Cambria Math" panose="02040503050406030204" pitchFamily="18" charset="0"/>
                <a:cs typeface="Calibri"/>
                <a:sym typeface="Wingdings" panose="05000000000000000000" pitchFamily="2" charset="2"/>
              </a:rPr>
              <a:t>HO</a:t>
            </a:r>
          </a:p>
          <a:p>
            <a:r>
              <a:rPr lang="en-US" altLang="zh-CN" sz="1400" dirty="0">
                <a:latin typeface="Calibri"/>
                <a:cs typeface="Calibri"/>
                <a:sym typeface="Wingdings" panose="05000000000000000000" pitchFamily="2" charset="2"/>
              </a:rPr>
              <a:t>From the previous conditional probability </a:t>
            </a:r>
            <a:r>
              <a:rPr lang="en-US" altLang="zh-CN" sz="1400" dirty="0" smtClean="0">
                <a:latin typeface="Calibri"/>
                <a:cs typeface="Calibri"/>
                <a:sym typeface="Wingdings" panose="05000000000000000000" pitchFamily="2" charset="2"/>
              </a:rPr>
              <a:t>table: P(+HO|+PT) = 0.7,P(-HO|+PT) = 0.3</a:t>
            </a:r>
          </a:p>
          <a:p>
            <a:r>
              <a:rPr lang="en-US" altLang="zh-CN" sz="1400" dirty="0">
                <a:latin typeface="Calibri"/>
                <a:cs typeface="Calibri"/>
                <a:sym typeface="Wingdings" panose="05000000000000000000" pitchFamily="2" charset="2"/>
              </a:rPr>
              <a:t>And BT is the reason node, regardless of other </a:t>
            </a:r>
            <a:r>
              <a:rPr lang="en-US" altLang="zh-CN" sz="1400" dirty="0" smtClean="0">
                <a:latin typeface="Calibri"/>
                <a:cs typeface="Calibri"/>
                <a:sym typeface="Wingdings" panose="05000000000000000000" pitchFamily="2" charset="2"/>
              </a:rPr>
              <a:t>probabilities ; P(+BT) = 0.001, P(-BT) = 0.999. Therefore</a:t>
            </a:r>
          </a:p>
        </p:txBody>
      </p:sp>
      <p:sp>
        <p:nvSpPr>
          <p:cNvPr id="7" name="矩形 6"/>
          <p:cNvSpPr/>
          <p:nvPr/>
        </p:nvSpPr>
        <p:spPr>
          <a:xfrm>
            <a:off x="70104" y="4642460"/>
            <a:ext cx="8540496" cy="461665"/>
          </a:xfrm>
          <a:prstGeom prst="rect">
            <a:avLst/>
          </a:prstGeom>
        </p:spPr>
        <p:txBody>
          <a:bodyPr wrap="square">
            <a:spAutoFit/>
          </a:bodyPr>
          <a:lstStyle/>
          <a:p>
            <a:r>
              <a:rPr lang="zh-CN" altLang="en-US" sz="1200" b="1" dirty="0"/>
              <a:t>Note the comparison with Example 1</a:t>
            </a:r>
            <a:r>
              <a:rPr lang="zh-CN" altLang="en-US" sz="1200" dirty="0"/>
              <a:t>: In the absence of any node information </a:t>
            </a:r>
            <a:r>
              <a:rPr lang="zh-CN" altLang="en-US" sz="1200" dirty="0" smtClean="0"/>
              <a:t>(evidence</a:t>
            </a:r>
            <a:r>
              <a:rPr lang="zh-CN" altLang="en-US" sz="1200" dirty="0"/>
              <a:t>), the probability of a headache is </a:t>
            </a:r>
            <a:r>
              <a:rPr lang="zh-CN" altLang="en-US" sz="1200" dirty="0" smtClean="0"/>
              <a:t>0</a:t>
            </a:r>
            <a:r>
              <a:rPr lang="en-US" altLang="zh-CN" sz="1200" dirty="0" smtClean="0"/>
              <a:t>.</a:t>
            </a:r>
            <a:r>
              <a:rPr lang="zh-CN" altLang="en-US" sz="1200" dirty="0" smtClean="0"/>
              <a:t>116 </a:t>
            </a:r>
            <a:r>
              <a:rPr lang="zh-CN" altLang="en-US" sz="1200" dirty="0"/>
              <a:t>and the probability of a non-headache is </a:t>
            </a:r>
            <a:r>
              <a:rPr lang="zh-CN" altLang="en-US" sz="1200" dirty="0" smtClean="0"/>
              <a:t>0</a:t>
            </a:r>
            <a:r>
              <a:rPr lang="en-US" altLang="zh-CN" sz="1200" dirty="0" smtClean="0"/>
              <a:t>.</a:t>
            </a:r>
            <a:r>
              <a:rPr lang="zh-CN" altLang="en-US" sz="1200" dirty="0" smtClean="0"/>
              <a:t>884</a:t>
            </a:r>
            <a:r>
              <a:rPr lang="zh-CN" altLang="en-US" sz="1200" dirty="0"/>
              <a:t>.</a:t>
            </a:r>
          </a:p>
        </p:txBody>
      </p:sp>
    </p:spTree>
    <p:extLst>
      <p:ext uri="{BB962C8B-B14F-4D97-AF65-F5344CB8AC3E}">
        <p14:creationId xmlns:p14="http://schemas.microsoft.com/office/powerpoint/2010/main" val="166915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6" grpId="0"/>
      <p:bldP spid="9" grpId="0"/>
      <p:bldP spid="10"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Outline</a:t>
            </a:r>
            <a:endParaRPr lang="zh-CN" altLang="en-US" sz="3600" b="1" kern="0" dirty="0"/>
          </a:p>
        </p:txBody>
      </p:sp>
      <p:sp>
        <p:nvSpPr>
          <p:cNvPr id="2" name="文本框 1"/>
          <p:cNvSpPr txBox="1"/>
          <p:nvPr/>
        </p:nvSpPr>
        <p:spPr>
          <a:xfrm>
            <a:off x="464820" y="514350"/>
            <a:ext cx="5478780" cy="4247317"/>
          </a:xfrm>
          <a:prstGeom prst="rect">
            <a:avLst/>
          </a:prstGeom>
          <a:noFill/>
        </p:spPr>
        <p:txBody>
          <a:bodyPr wrap="square" rtlCol="0">
            <a:spAutoFit/>
          </a:bodyPr>
          <a:lstStyle/>
          <a:p>
            <a:endParaRPr lang="en-US" altLang="zh-CN" b="1" dirty="0" smtClean="0">
              <a:latin typeface="Calibri"/>
              <a:cs typeface="Calibri"/>
            </a:endParaRPr>
          </a:p>
          <a:p>
            <a:pPr marL="400050" indent="-400050">
              <a:buAutoNum type="romanUcPeriod"/>
            </a:pPr>
            <a:r>
              <a:rPr lang="en-US" altLang="zh-CN" b="1" dirty="0" smtClean="0">
                <a:latin typeface="Calibri"/>
                <a:cs typeface="Calibri"/>
              </a:rPr>
              <a:t>Introduction (2 units)</a:t>
            </a:r>
          </a:p>
          <a:p>
            <a:pPr marL="400050" indent="-400050">
              <a:buAutoNum type="romanUcPeriod"/>
            </a:pPr>
            <a:r>
              <a:rPr lang="en-US" altLang="zh-CN" b="1" dirty="0" smtClean="0">
                <a:latin typeface="Calibri"/>
                <a:cs typeface="Calibri"/>
              </a:rPr>
              <a:t>Searching</a:t>
            </a:r>
          </a:p>
          <a:p>
            <a:pPr marL="742942" lvl="1" indent="-400050">
              <a:buAutoNum type="arabicPeriod"/>
            </a:pPr>
            <a:r>
              <a:rPr lang="en-US" altLang="zh-CN" b="1" dirty="0" smtClean="0">
                <a:latin typeface="Calibri"/>
                <a:cs typeface="Calibri"/>
              </a:rPr>
              <a:t>Uninformed Search (2 units)</a:t>
            </a:r>
          </a:p>
          <a:p>
            <a:pPr marL="742942" lvl="1" indent="-400050">
              <a:buAutoNum type="arabicPeriod"/>
            </a:pPr>
            <a:r>
              <a:rPr lang="en-US" altLang="zh-CN" b="1" dirty="0" smtClean="0">
                <a:latin typeface="Calibri"/>
                <a:cs typeface="Calibri"/>
              </a:rPr>
              <a:t>Informed Search (2 units)</a:t>
            </a:r>
          </a:p>
          <a:p>
            <a:pPr marL="742942" lvl="1" indent="-400050">
              <a:buFont typeface="+mj-lt"/>
              <a:buAutoNum type="arabicPeriod"/>
            </a:pPr>
            <a:r>
              <a:rPr lang="en-US" altLang="zh-CN" b="1" dirty="0" smtClean="0">
                <a:latin typeface="Calibri"/>
                <a:cs typeface="Calibri"/>
              </a:rPr>
              <a:t>Constraint Satisfaction Problem (4 units)</a:t>
            </a:r>
          </a:p>
          <a:p>
            <a:pPr marL="400050" indent="-400050">
              <a:buAutoNum type="romanUcPeriod"/>
            </a:pPr>
            <a:r>
              <a:rPr lang="en-US" altLang="zh-CN" b="1" dirty="0" smtClean="0">
                <a:latin typeface="Calibri"/>
                <a:cs typeface="Calibri"/>
              </a:rPr>
              <a:t>Learning</a:t>
            </a:r>
          </a:p>
          <a:p>
            <a:pPr marL="742942" lvl="1" indent="-400050">
              <a:buFont typeface="+mj-lt"/>
              <a:buAutoNum type="arabicPeriod"/>
            </a:pPr>
            <a:r>
              <a:rPr lang="en-US" altLang="zh-CN" b="1" dirty="0" smtClean="0">
                <a:latin typeface="Calibri"/>
                <a:cs typeface="Calibri"/>
              </a:rPr>
              <a:t>Machine Learning Introduction (2 units)</a:t>
            </a:r>
          </a:p>
          <a:p>
            <a:pPr marL="742942" lvl="1" indent="-400050">
              <a:buFont typeface="+mj-lt"/>
              <a:buAutoNum type="arabicPeriod"/>
            </a:pPr>
            <a:r>
              <a:rPr lang="en-US" altLang="zh-CN" b="1" dirty="0" smtClean="0">
                <a:latin typeface="Calibri"/>
                <a:cs typeface="Calibri"/>
              </a:rPr>
              <a:t>Supervised Learning (4 units)</a:t>
            </a:r>
          </a:p>
          <a:p>
            <a:pPr marL="742942" lvl="1" indent="-400050">
              <a:buFont typeface="+mj-lt"/>
              <a:buAutoNum type="arabicPeriod"/>
            </a:pPr>
            <a:r>
              <a:rPr lang="en-US" altLang="zh-CN" b="1" dirty="0" smtClean="0">
                <a:latin typeface="Calibri"/>
                <a:cs typeface="Calibri"/>
              </a:rPr>
              <a:t>Unsupervised Learning (2 units)</a:t>
            </a:r>
          </a:p>
          <a:p>
            <a:pPr marL="400050" indent="-400050">
              <a:buAutoNum type="romanUcPeriod"/>
            </a:pPr>
            <a:r>
              <a:rPr lang="en-US" altLang="zh-CN" b="1" dirty="0" smtClean="0">
                <a:latin typeface="Calibri"/>
                <a:cs typeface="Calibri"/>
              </a:rPr>
              <a:t>Reasoning</a:t>
            </a:r>
          </a:p>
          <a:p>
            <a:pPr marL="742942" lvl="1" indent="-400050">
              <a:buFont typeface="+mj-lt"/>
              <a:buAutoNum type="arabicPeriod"/>
            </a:pPr>
            <a:r>
              <a:rPr lang="en-US" altLang="zh-CN" b="1" dirty="0" smtClean="0">
                <a:latin typeface="Calibri"/>
                <a:cs typeface="Calibri"/>
              </a:rPr>
              <a:t>Markov Decision Process (4 units)</a:t>
            </a:r>
          </a:p>
          <a:p>
            <a:pPr marL="742942" lvl="1" indent="-400050">
              <a:buFont typeface="+mj-lt"/>
              <a:buAutoNum type="arabicPeriod"/>
            </a:pPr>
            <a:r>
              <a:rPr lang="en-US" altLang="zh-CN" b="1" dirty="0" smtClean="0">
                <a:latin typeface="Calibri"/>
                <a:cs typeface="Calibri"/>
              </a:rPr>
              <a:t>Reinforcement Learning (4 units)</a:t>
            </a:r>
          </a:p>
          <a:p>
            <a:pPr marL="742942" lvl="1" indent="-400050">
              <a:buFont typeface="+mj-lt"/>
              <a:buAutoNum type="arabicPeriod"/>
            </a:pPr>
            <a:r>
              <a:rPr lang="en-US" altLang="zh-CN" b="1" dirty="0" smtClean="0">
                <a:latin typeface="Calibri"/>
                <a:cs typeface="Calibri"/>
              </a:rPr>
              <a:t>Bayesian Network (4 units)</a:t>
            </a:r>
          </a:p>
          <a:p>
            <a:pPr marL="400050" indent="-400050">
              <a:buAutoNum type="romanUcPeriod"/>
            </a:pPr>
            <a:r>
              <a:rPr lang="en-US" altLang="zh-CN" b="1" dirty="0" smtClean="0">
                <a:latin typeface="Calibri"/>
                <a:cs typeface="Calibri"/>
              </a:rPr>
              <a:t>Discussion (2 units)</a:t>
            </a:r>
            <a:endParaRPr lang="zh-CN" altLang="en-US" b="1" dirty="0" err="1" smtClean="0">
              <a:latin typeface="Calibri"/>
              <a:cs typeface="Calibri"/>
            </a:endParaRPr>
          </a:p>
        </p:txBody>
      </p:sp>
      <p:sp>
        <p:nvSpPr>
          <p:cNvPr id="5" name="圆角矩形 4"/>
          <p:cNvSpPr/>
          <p:nvPr/>
        </p:nvSpPr>
        <p:spPr>
          <a:xfrm>
            <a:off x="5943600" y="819150"/>
            <a:ext cx="3200400" cy="762000"/>
          </a:xfrm>
          <a:prstGeom prst="roundRect">
            <a:avLst/>
          </a:prstGeom>
          <a:solidFill>
            <a:schemeClr val="accent2">
              <a:lumMod val="20000"/>
              <a:lumOff val="80000"/>
            </a:schemeClr>
          </a:solidFill>
          <a:ln w="63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rgbClr val="0070C0"/>
                </a:solidFill>
                <a:latin typeface="Calibri"/>
                <a:cs typeface="Calibri"/>
              </a:rPr>
              <a:t>32 Lecturing Units</a:t>
            </a:r>
          </a:p>
          <a:p>
            <a:pPr marL="285750" indent="-285750">
              <a:buFont typeface="Arial" panose="020B0604020202020204" pitchFamily="34" charset="0"/>
              <a:buChar char="•"/>
            </a:pPr>
            <a:r>
              <a:rPr lang="en-US" altLang="zh-CN" dirty="0">
                <a:solidFill>
                  <a:srgbClr val="0070C0"/>
                </a:solidFill>
                <a:latin typeface="Calibri"/>
                <a:cs typeface="Calibri"/>
              </a:rPr>
              <a:t>2 </a:t>
            </a:r>
            <a:r>
              <a:rPr lang="en-US" altLang="zh-CN" dirty="0" smtClean="0">
                <a:solidFill>
                  <a:srgbClr val="0070C0"/>
                </a:solidFill>
                <a:latin typeface="Calibri"/>
                <a:cs typeface="Calibri"/>
              </a:rPr>
              <a:t>Credits</a:t>
            </a:r>
            <a:endParaRPr lang="zh-CN" altLang="en-US" dirty="0"/>
          </a:p>
        </p:txBody>
      </p:sp>
      <p:sp>
        <p:nvSpPr>
          <p:cNvPr id="8" name="圆角矩形 7"/>
          <p:cNvSpPr/>
          <p:nvPr/>
        </p:nvSpPr>
        <p:spPr>
          <a:xfrm>
            <a:off x="5943600" y="2193387"/>
            <a:ext cx="3200400" cy="2557697"/>
          </a:xfrm>
          <a:prstGeom prst="roundRect">
            <a:avLst/>
          </a:prstGeom>
          <a:solidFill>
            <a:schemeClr val="accent2">
              <a:lumMod val="20000"/>
              <a:lumOff val="80000"/>
            </a:schemeClr>
          </a:solidFill>
          <a:ln w="63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0070C0"/>
                </a:solidFill>
                <a:latin typeface="Calibri"/>
              </a:rPr>
              <a:t>Grading System:</a:t>
            </a:r>
          </a:p>
          <a:p>
            <a:pPr marL="285750" indent="-285750">
              <a:buFont typeface="Arial" panose="020B0604020202020204" pitchFamily="34" charset="0"/>
              <a:buChar char="•"/>
            </a:pPr>
            <a:r>
              <a:rPr lang="en-US" altLang="zh-CN" sz="1600" b="1" dirty="0" smtClean="0">
                <a:solidFill>
                  <a:srgbClr val="0070C0"/>
                </a:solidFill>
                <a:latin typeface="Calibri"/>
              </a:rPr>
              <a:t>10 Class Attendance</a:t>
            </a:r>
          </a:p>
          <a:p>
            <a:pPr marL="285750" indent="-285750">
              <a:buFont typeface="Arial" panose="020B0604020202020204" pitchFamily="34" charset="0"/>
              <a:buChar char="•"/>
            </a:pPr>
            <a:r>
              <a:rPr lang="en-US" altLang="zh-CN" sz="1600" b="1" dirty="0" smtClean="0">
                <a:solidFill>
                  <a:srgbClr val="0070C0"/>
                </a:solidFill>
                <a:latin typeface="Calibri"/>
              </a:rPr>
              <a:t>40 Python Programming  Projects</a:t>
            </a:r>
            <a:endParaRPr lang="en-US" altLang="zh-CN" sz="1600" b="1" dirty="0" smtClean="0"/>
          </a:p>
          <a:p>
            <a:pPr marL="285750" indent="-285750">
              <a:buFont typeface="Arial" panose="020B0604020202020204" pitchFamily="34" charset="0"/>
              <a:buChar char="•"/>
            </a:pPr>
            <a:r>
              <a:rPr lang="en-US" altLang="zh-CN" sz="1600" b="1" dirty="0" smtClean="0">
                <a:solidFill>
                  <a:srgbClr val="0070C0"/>
                </a:solidFill>
                <a:latin typeface="Calibri"/>
              </a:rPr>
              <a:t>20 Class Presentation and Panel Discussion</a:t>
            </a:r>
          </a:p>
          <a:p>
            <a:pPr marL="285750" indent="-285750">
              <a:buFont typeface="Arial" panose="020B0604020202020204" pitchFamily="34" charset="0"/>
              <a:buChar char="•"/>
            </a:pPr>
            <a:r>
              <a:rPr lang="en-US" altLang="zh-CN" sz="1600" b="1" dirty="0" smtClean="0">
                <a:solidFill>
                  <a:srgbClr val="0070C0"/>
                </a:solidFill>
                <a:latin typeface="Calibri"/>
              </a:rPr>
              <a:t>40 Final Project with Report on Selected Topics</a:t>
            </a:r>
          </a:p>
        </p:txBody>
      </p:sp>
    </p:spTree>
    <p:extLst>
      <p:ext uri="{BB962C8B-B14F-4D97-AF65-F5344CB8AC3E}">
        <p14:creationId xmlns:p14="http://schemas.microsoft.com/office/powerpoint/2010/main" val="1437358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4" name="文本框 3"/>
          <p:cNvSpPr txBox="1"/>
          <p:nvPr/>
        </p:nvSpPr>
        <p:spPr>
          <a:xfrm>
            <a:off x="27432" y="522732"/>
            <a:ext cx="9040368" cy="1354217"/>
          </a:xfrm>
          <a:prstGeom prst="rect">
            <a:avLst/>
          </a:prstGeom>
          <a:noFill/>
        </p:spPr>
        <p:txBody>
          <a:bodyPr wrap="square" rtlCol="0">
            <a:spAutoFit/>
          </a:bodyPr>
          <a:lstStyle/>
          <a:p>
            <a:r>
              <a:rPr lang="en-US" altLang="zh-CN" b="1" dirty="0">
                <a:solidFill>
                  <a:srgbClr val="0070C0"/>
                </a:solidFill>
                <a:latin typeface="Calibri"/>
                <a:cs typeface="Calibri"/>
              </a:rPr>
              <a:t>Bayesian network prediction algorithm steps</a:t>
            </a:r>
            <a:r>
              <a:rPr lang="en-US" altLang="zh-CN" b="1" dirty="0" smtClean="0">
                <a:solidFill>
                  <a:srgbClr val="0070C0"/>
                </a:solidFill>
                <a:latin typeface="Calibri"/>
                <a:cs typeface="Calibri"/>
              </a:rPr>
              <a:t>:</a:t>
            </a:r>
          </a:p>
          <a:p>
            <a:r>
              <a:rPr lang="en-US" altLang="zh-CN" sz="1600" b="1" dirty="0" smtClean="0">
                <a:latin typeface="Calibri"/>
                <a:cs typeface="Calibri"/>
              </a:rPr>
              <a:t>Input</a:t>
            </a:r>
            <a:r>
              <a:rPr lang="zh-CN" altLang="en-US" sz="1600" dirty="0" smtClean="0">
                <a:latin typeface="Calibri"/>
                <a:cs typeface="Calibri"/>
              </a:rPr>
              <a:t>：</a:t>
            </a:r>
            <a:r>
              <a:rPr lang="en-US" altLang="zh-CN" sz="1600" dirty="0" smtClean="0">
                <a:latin typeface="Calibri"/>
                <a:cs typeface="Calibri"/>
              </a:rPr>
              <a:t>A given</a:t>
            </a:r>
            <a:r>
              <a:rPr lang="en-US" altLang="zh-CN" sz="1600" dirty="0">
                <a:latin typeface="Calibri"/>
                <a:cs typeface="Calibri"/>
              </a:rPr>
              <a:t> </a:t>
            </a:r>
            <a:r>
              <a:rPr lang="en-US" altLang="zh-CN" sz="1600" dirty="0" smtClean="0">
                <a:latin typeface="Calibri"/>
                <a:cs typeface="Calibri"/>
              </a:rPr>
              <a:t>Bayesian-Net </a:t>
            </a:r>
            <a:r>
              <a:rPr lang="en-US" altLang="zh-CN" sz="1600" b="1" i="1" dirty="0" smtClean="0">
                <a:solidFill>
                  <a:srgbClr val="7030A0"/>
                </a:solidFill>
                <a:latin typeface="Calibri"/>
                <a:cs typeface="Calibri"/>
              </a:rPr>
              <a:t>B</a:t>
            </a:r>
            <a:r>
              <a:rPr lang="en-US" altLang="zh-CN" sz="1600" dirty="0" smtClean="0">
                <a:latin typeface="Calibri"/>
                <a:cs typeface="Calibri"/>
              </a:rPr>
              <a:t>(including </a:t>
            </a:r>
            <a:r>
              <a:rPr lang="en-US" altLang="zh-CN" sz="1600" b="1" i="1" dirty="0" smtClean="0">
                <a:solidFill>
                  <a:srgbClr val="7030A0"/>
                </a:solidFill>
                <a:latin typeface="Calibri"/>
                <a:cs typeface="Calibri"/>
              </a:rPr>
              <a:t>N</a:t>
            </a:r>
            <a:r>
              <a:rPr lang="en-US" altLang="zh-CN" sz="1600" dirty="0" smtClean="0">
                <a:latin typeface="Calibri"/>
                <a:cs typeface="Calibri"/>
              </a:rPr>
              <a:t> nodes and conditional/joint conditional probability between </a:t>
            </a:r>
            <a:r>
              <a:rPr lang="en-US" altLang="zh-CN" sz="1600" dirty="0">
                <a:latin typeface="Calibri"/>
                <a:cs typeface="Calibri"/>
              </a:rPr>
              <a:t>nodes), </a:t>
            </a:r>
            <a:r>
              <a:rPr lang="en-US" altLang="zh-CN" sz="1600" dirty="0" smtClean="0">
                <a:latin typeface="Calibri"/>
                <a:cs typeface="Calibri"/>
              </a:rPr>
              <a:t>given </a:t>
            </a:r>
            <a:r>
              <a:rPr lang="en-US" altLang="zh-CN" sz="1600" dirty="0">
                <a:latin typeface="Calibri"/>
                <a:cs typeface="Calibri"/>
              </a:rPr>
              <a:t>a fact vector </a:t>
            </a:r>
            <a:r>
              <a:rPr lang="en-US" altLang="zh-CN" sz="1600" b="1" dirty="0">
                <a:solidFill>
                  <a:srgbClr val="7030A0"/>
                </a:solidFill>
                <a:latin typeface="Calibri"/>
                <a:cs typeface="Calibri"/>
              </a:rPr>
              <a:t>E</a:t>
            </a:r>
            <a:r>
              <a:rPr lang="en-US" altLang="zh-CN" sz="1600" dirty="0">
                <a:latin typeface="Calibri"/>
                <a:cs typeface="Calibri"/>
              </a:rPr>
              <a:t> (or an evidence vector) for the occurrence or absence of a cause node, given a certain node </a:t>
            </a:r>
            <a:r>
              <a:rPr lang="en-US" altLang="zh-CN" sz="1600" b="1" dirty="0">
                <a:solidFill>
                  <a:srgbClr val="7030A0"/>
                </a:solidFill>
                <a:latin typeface="Cambria Math" panose="02040503050406030204" pitchFamily="18" charset="0"/>
                <a:ea typeface="Cambria Math" panose="02040503050406030204" pitchFamily="18" charset="0"/>
                <a:cs typeface="Calibri"/>
              </a:rPr>
              <a:t>v</a:t>
            </a:r>
            <a:r>
              <a:rPr lang="en-US" altLang="zh-CN" sz="1600" dirty="0">
                <a:latin typeface="Calibri"/>
                <a:cs typeface="Calibri"/>
              </a:rPr>
              <a:t> to be predicted</a:t>
            </a:r>
            <a:r>
              <a:rPr lang="en-US" altLang="zh-CN" sz="1600" dirty="0" smtClean="0">
                <a:latin typeface="Calibri"/>
                <a:cs typeface="Calibri"/>
              </a:rPr>
              <a:t>.</a:t>
            </a:r>
          </a:p>
          <a:p>
            <a:r>
              <a:rPr lang="en-US" altLang="zh-CN" sz="1600" b="1" dirty="0" smtClean="0">
                <a:latin typeface="Calibri"/>
                <a:cs typeface="Calibri"/>
              </a:rPr>
              <a:t>Output</a:t>
            </a:r>
            <a:r>
              <a:rPr lang="zh-CN" altLang="en-US" sz="1600" b="1" dirty="0" smtClean="0">
                <a:latin typeface="Calibri"/>
                <a:cs typeface="Calibri"/>
              </a:rPr>
              <a:t>：</a:t>
            </a:r>
            <a:r>
              <a:rPr lang="en-US" altLang="zh-CN" sz="1600" dirty="0">
                <a:latin typeface="Calibri"/>
                <a:cs typeface="Calibri"/>
              </a:rPr>
              <a:t>The probability of occurrence of node </a:t>
            </a:r>
            <a:r>
              <a:rPr lang="en-US" altLang="zh-CN" sz="1600" b="1" dirty="0" smtClean="0">
                <a:latin typeface="Cambria Math" panose="02040503050406030204" pitchFamily="18" charset="0"/>
                <a:ea typeface="Cambria Math" panose="02040503050406030204" pitchFamily="18" charset="0"/>
                <a:cs typeface="Calibri"/>
              </a:rPr>
              <a:t>v.</a:t>
            </a:r>
            <a:endParaRPr lang="en-US" altLang="zh-CN" sz="1600" b="1" dirty="0">
              <a:latin typeface="Cambria Math" panose="02040503050406030204" pitchFamily="18" charset="0"/>
              <a:ea typeface="Cambria Math" panose="02040503050406030204" pitchFamily="18" charset="0"/>
              <a:cs typeface="Calibri"/>
            </a:endParaRPr>
          </a:p>
        </p:txBody>
      </p:sp>
      <p:sp>
        <p:nvSpPr>
          <p:cNvPr id="2" name="圆角矩形 1"/>
          <p:cNvSpPr/>
          <p:nvPr/>
        </p:nvSpPr>
        <p:spPr>
          <a:xfrm>
            <a:off x="152400" y="1885331"/>
            <a:ext cx="8763000" cy="3140359"/>
          </a:xfrm>
          <a:prstGeom prst="roundRect">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81000" y="1963162"/>
            <a:ext cx="8229600" cy="3046988"/>
          </a:xfrm>
          <a:prstGeom prst="rect">
            <a:avLst/>
          </a:prstGeom>
          <a:noFill/>
        </p:spPr>
        <p:txBody>
          <a:bodyPr wrap="square" rtlCol="0">
            <a:spAutoFit/>
          </a:bodyPr>
          <a:lstStyle/>
          <a:p>
            <a:pPr marL="342900" indent="-342900">
              <a:buAutoNum type="arabicPeriod"/>
            </a:pPr>
            <a:r>
              <a:rPr lang="en-US" altLang="zh-CN" sz="1600" dirty="0" smtClean="0">
                <a:latin typeface="Calibri"/>
                <a:cs typeface="Calibri"/>
              </a:rPr>
              <a:t>Enter </a:t>
            </a:r>
            <a:r>
              <a:rPr lang="en-US" altLang="zh-CN" sz="1600" dirty="0">
                <a:latin typeface="Calibri"/>
                <a:cs typeface="Calibri"/>
              </a:rPr>
              <a:t>the evidence vector into </a:t>
            </a:r>
            <a:r>
              <a:rPr lang="en-US" altLang="zh-CN" sz="1600" dirty="0" smtClean="0">
                <a:latin typeface="Calibri"/>
                <a:cs typeface="Calibri"/>
              </a:rPr>
              <a:t>Bayesian-Net </a:t>
            </a:r>
            <a:r>
              <a:rPr lang="en-US" altLang="zh-CN" sz="1600" b="1" i="1" dirty="0">
                <a:solidFill>
                  <a:srgbClr val="7030A0"/>
                </a:solidFill>
                <a:latin typeface="Calibri"/>
                <a:cs typeface="Calibri"/>
              </a:rPr>
              <a:t>B</a:t>
            </a:r>
            <a:r>
              <a:rPr lang="en-US" altLang="zh-CN" sz="1600" dirty="0" smtClean="0">
                <a:latin typeface="Calibri"/>
                <a:cs typeface="Calibri"/>
              </a:rPr>
              <a:t>.</a:t>
            </a:r>
          </a:p>
          <a:p>
            <a:pPr marL="342900" indent="-342900">
              <a:buAutoNum type="arabicPeriod"/>
            </a:pPr>
            <a:r>
              <a:rPr lang="en-US" altLang="zh-CN" sz="1600" dirty="0">
                <a:latin typeface="Calibri"/>
                <a:cs typeface="Calibri"/>
              </a:rPr>
              <a:t>For each unprocessed node </a:t>
            </a:r>
            <a:r>
              <a:rPr lang="en-US" altLang="zh-CN" sz="1600" b="1" i="1" dirty="0">
                <a:solidFill>
                  <a:srgbClr val="7030A0"/>
                </a:solidFill>
                <a:latin typeface="Calibri"/>
                <a:cs typeface="Calibri"/>
              </a:rPr>
              <a:t>n</a:t>
            </a:r>
            <a:r>
              <a:rPr lang="en-US" altLang="zh-CN" sz="1600" dirty="0">
                <a:latin typeface="Calibri"/>
                <a:cs typeface="Calibri"/>
              </a:rPr>
              <a:t> in </a:t>
            </a:r>
            <a:r>
              <a:rPr lang="en-US" altLang="zh-CN" sz="1600" b="1" i="1" dirty="0">
                <a:solidFill>
                  <a:srgbClr val="7030A0"/>
                </a:solidFill>
                <a:latin typeface="Calibri"/>
                <a:cs typeface="Calibri"/>
              </a:rPr>
              <a:t>B</a:t>
            </a:r>
            <a:r>
              <a:rPr lang="en-US" altLang="zh-CN" sz="1600" dirty="0">
                <a:latin typeface="Calibri"/>
                <a:cs typeface="Calibri"/>
              </a:rPr>
              <a:t>, if it has the fact (evidence) that occurred, it is marked as having been processed; otherwise continue with the following steps</a:t>
            </a:r>
            <a:r>
              <a:rPr lang="en-US" altLang="zh-CN" sz="1600" dirty="0" smtClean="0">
                <a:latin typeface="Calibri"/>
                <a:cs typeface="Calibri"/>
              </a:rPr>
              <a:t>.</a:t>
            </a:r>
          </a:p>
          <a:p>
            <a:pPr marL="342900" indent="-342900">
              <a:buAutoNum type="arabicPeriod"/>
            </a:pPr>
            <a:r>
              <a:rPr lang="en-US" altLang="zh-CN" sz="1600" dirty="0">
                <a:latin typeface="Calibri"/>
                <a:cs typeface="Calibri"/>
              </a:rPr>
              <a:t>If </a:t>
            </a:r>
            <a:r>
              <a:rPr lang="en-US" altLang="zh-CN" sz="1600" dirty="0">
                <a:solidFill>
                  <a:srgbClr val="FF0000"/>
                </a:solidFill>
                <a:latin typeface="Calibri"/>
                <a:cs typeface="Calibri"/>
              </a:rPr>
              <a:t>one of its parent nodes</a:t>
            </a:r>
            <a:r>
              <a:rPr lang="en-US" altLang="zh-CN" sz="1600" dirty="0">
                <a:latin typeface="Calibri"/>
                <a:cs typeface="Calibri"/>
              </a:rPr>
              <a:t> has not been processed, this node is not processed; otherwise, continue with the following steps</a:t>
            </a:r>
            <a:r>
              <a:rPr lang="en-US" altLang="zh-CN" sz="1600" dirty="0" smtClean="0">
                <a:latin typeface="Calibri"/>
                <a:cs typeface="Calibri"/>
              </a:rPr>
              <a:t>.</a:t>
            </a:r>
          </a:p>
          <a:p>
            <a:pPr marL="342900" indent="-342900">
              <a:buAutoNum type="arabicPeriod"/>
            </a:pPr>
            <a:r>
              <a:rPr lang="en-US" altLang="zh-CN" sz="1600" dirty="0">
                <a:latin typeface="Calibri"/>
                <a:cs typeface="Calibri"/>
              </a:rPr>
              <a:t>Calculate the probability </a:t>
            </a:r>
            <a:r>
              <a:rPr lang="en-US" altLang="zh-CN" sz="1600" dirty="0" smtClean="0">
                <a:latin typeface="Calibri"/>
                <a:cs typeface="Calibri"/>
              </a:rPr>
              <a:t>distribution </a:t>
            </a:r>
            <a:r>
              <a:rPr lang="en-US" altLang="zh-CN" sz="1600" dirty="0">
                <a:latin typeface="Calibri"/>
                <a:cs typeface="Calibri"/>
              </a:rPr>
              <a:t>of node</a:t>
            </a:r>
            <a:r>
              <a:rPr lang="en-US" altLang="zh-CN" sz="1600" dirty="0">
                <a:solidFill>
                  <a:srgbClr val="7030A0"/>
                </a:solidFill>
                <a:latin typeface="Calibri"/>
                <a:cs typeface="Calibri"/>
              </a:rPr>
              <a:t> </a:t>
            </a:r>
            <a:r>
              <a:rPr lang="en-US" altLang="zh-CN" sz="1600" b="1" i="1" dirty="0">
                <a:solidFill>
                  <a:srgbClr val="7030A0"/>
                </a:solidFill>
                <a:latin typeface="Calibri"/>
                <a:cs typeface="Calibri"/>
              </a:rPr>
              <a:t>n</a:t>
            </a:r>
            <a:r>
              <a:rPr lang="en-US" altLang="zh-CN" sz="1600" dirty="0">
                <a:latin typeface="Calibri"/>
                <a:cs typeface="Calibri"/>
              </a:rPr>
              <a:t> based on the probabilities of </a:t>
            </a:r>
            <a:r>
              <a:rPr lang="en-US" altLang="zh-CN" sz="1600" dirty="0">
                <a:solidFill>
                  <a:srgbClr val="FF0000"/>
                </a:solidFill>
                <a:latin typeface="Calibri"/>
                <a:cs typeface="Calibri"/>
              </a:rPr>
              <a:t>all parent nodes </a:t>
            </a:r>
            <a:r>
              <a:rPr lang="en-US" altLang="zh-CN" sz="1600" dirty="0">
                <a:latin typeface="Calibri"/>
                <a:cs typeface="Calibri"/>
              </a:rPr>
              <a:t>of node </a:t>
            </a:r>
            <a:r>
              <a:rPr lang="en-US" altLang="zh-CN" sz="1600" b="1" i="1" dirty="0">
                <a:solidFill>
                  <a:srgbClr val="7030A0"/>
                </a:solidFill>
                <a:latin typeface="Calibri"/>
                <a:cs typeface="Calibri"/>
              </a:rPr>
              <a:t>n</a:t>
            </a:r>
            <a:r>
              <a:rPr lang="en-US" altLang="zh-CN" sz="1600" dirty="0">
                <a:latin typeface="Calibri"/>
                <a:cs typeface="Calibri"/>
              </a:rPr>
              <a:t> and the conditional or joint conditional probabilities, and mark node </a:t>
            </a:r>
            <a:r>
              <a:rPr lang="en-US" altLang="zh-CN" sz="1600" b="1" i="1" dirty="0">
                <a:solidFill>
                  <a:srgbClr val="7030A0"/>
                </a:solidFill>
                <a:latin typeface="Calibri"/>
                <a:cs typeface="Calibri"/>
              </a:rPr>
              <a:t>n</a:t>
            </a:r>
            <a:r>
              <a:rPr lang="en-US" altLang="zh-CN" sz="1600" dirty="0">
                <a:latin typeface="Calibri"/>
                <a:cs typeface="Calibri"/>
              </a:rPr>
              <a:t> as processed</a:t>
            </a:r>
            <a:r>
              <a:rPr lang="en-US" altLang="zh-CN" sz="1600" dirty="0" smtClean="0">
                <a:latin typeface="Calibri"/>
                <a:cs typeface="Calibri"/>
              </a:rPr>
              <a:t>.</a:t>
            </a:r>
          </a:p>
          <a:p>
            <a:pPr marL="342900" indent="-342900">
              <a:buAutoNum type="arabicPeriod"/>
            </a:pPr>
            <a:r>
              <a:rPr lang="en-US" altLang="zh-CN" sz="1600" dirty="0">
                <a:latin typeface="Calibri"/>
                <a:cs typeface="Calibri"/>
              </a:rPr>
              <a:t>Repeat steps (2) to (4) for a total of </a:t>
            </a:r>
            <a:r>
              <a:rPr lang="en-US" altLang="zh-CN" sz="1600" b="1" i="1" dirty="0" smtClean="0">
                <a:solidFill>
                  <a:srgbClr val="7030A0"/>
                </a:solidFill>
                <a:latin typeface="Calibri"/>
                <a:cs typeface="Calibri"/>
              </a:rPr>
              <a:t>T</a:t>
            </a:r>
            <a:r>
              <a:rPr lang="en-US" altLang="zh-CN" sz="1600" b="1" i="1" dirty="0" smtClean="0">
                <a:latin typeface="Calibri"/>
                <a:cs typeface="Calibri"/>
              </a:rPr>
              <a:t> </a:t>
            </a:r>
            <a:r>
              <a:rPr lang="en-US" altLang="zh-CN" sz="1600" dirty="0" smtClean="0">
                <a:latin typeface="Calibri"/>
                <a:cs typeface="Calibri"/>
              </a:rPr>
              <a:t>times</a:t>
            </a:r>
            <a:r>
              <a:rPr lang="en-US" altLang="zh-CN" sz="1600" dirty="0">
                <a:latin typeface="Calibri"/>
                <a:cs typeface="Calibri"/>
              </a:rPr>
              <a:t>. At this point, the probability distribution of node </a:t>
            </a:r>
            <a:r>
              <a:rPr lang="en-US" altLang="zh-CN" sz="1600" b="1" i="1" dirty="0">
                <a:solidFill>
                  <a:srgbClr val="7030A0"/>
                </a:solidFill>
                <a:latin typeface="Calibri"/>
                <a:cs typeface="Calibri"/>
              </a:rPr>
              <a:t>n</a:t>
            </a:r>
            <a:r>
              <a:rPr lang="en-US" altLang="zh-CN" sz="1600" dirty="0">
                <a:latin typeface="Calibri"/>
                <a:cs typeface="Calibri"/>
              </a:rPr>
              <a:t> is the probability of its occurrence/non-occurrence. The algorithm ends. It should be noted that the effect of step (5) is to make each node have the opportunity to calculate the probability distribution.</a:t>
            </a:r>
            <a:endParaRPr lang="zh-CN" altLang="en-US" sz="1600" dirty="0" err="1" smtClean="0">
              <a:latin typeface="Calibri"/>
              <a:cs typeface="Calibri"/>
            </a:endParaRPr>
          </a:p>
        </p:txBody>
      </p:sp>
    </p:spTree>
    <p:extLst>
      <p:ext uri="{BB962C8B-B14F-4D97-AF65-F5344CB8AC3E}">
        <p14:creationId xmlns:p14="http://schemas.microsoft.com/office/powerpoint/2010/main" val="50940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4" name="矩形 3"/>
          <p:cNvSpPr/>
          <p:nvPr/>
        </p:nvSpPr>
        <p:spPr>
          <a:xfrm>
            <a:off x="76200" y="590550"/>
            <a:ext cx="6988708" cy="584775"/>
          </a:xfrm>
          <a:prstGeom prst="rect">
            <a:avLst/>
          </a:prstGeom>
        </p:spPr>
        <p:txBody>
          <a:bodyPr wrap="none">
            <a:spAutoFit/>
          </a:bodyPr>
          <a:lstStyle/>
          <a:p>
            <a:r>
              <a:rPr lang="en-US" altLang="zh-CN" sz="1600" dirty="0">
                <a:solidFill>
                  <a:srgbClr val="FF0000"/>
                </a:solidFill>
                <a:latin typeface="Calibri" panose="020F0502020204030204" pitchFamily="34" charset="0"/>
                <a:cs typeface="Calibri" panose="020F0502020204030204" pitchFamily="34" charset="0"/>
              </a:rPr>
              <a:t>Bayesian Net diagnosis: </a:t>
            </a:r>
            <a:r>
              <a:rPr lang="en-US" altLang="zh-CN" sz="1600" dirty="0">
                <a:latin typeface="Calibri" panose="020F0502020204030204" pitchFamily="34" charset="0"/>
                <a:cs typeface="Calibri" panose="020F0502020204030204" pitchFamily="34" charset="0"/>
              </a:rPr>
              <a:t>The probability of occurrence of a conditional </a:t>
            </a:r>
            <a:r>
              <a:rPr lang="en-US" altLang="zh-CN" sz="1600" dirty="0" smtClean="0">
                <a:latin typeface="Calibri" panose="020F0502020204030204" pitchFamily="34" charset="0"/>
                <a:cs typeface="Calibri" panose="020F0502020204030204" pitchFamily="34" charset="0"/>
              </a:rPr>
              <a:t>node which</a:t>
            </a:r>
          </a:p>
          <a:p>
            <a:r>
              <a:rPr lang="en-US" altLang="zh-CN" sz="1600" dirty="0" smtClean="0">
                <a:latin typeface="Calibri" panose="020F0502020204030204" pitchFamily="34" charset="0"/>
                <a:cs typeface="Calibri" panose="020F0502020204030204" pitchFamily="34" charset="0"/>
              </a:rPr>
              <a:t>is </a:t>
            </a:r>
            <a:r>
              <a:rPr lang="en-US" altLang="zh-CN" sz="1600" dirty="0">
                <a:latin typeface="Calibri" panose="020F0502020204030204" pitchFamily="34" charset="0"/>
                <a:cs typeface="Calibri" panose="020F0502020204030204" pitchFamily="34" charset="0"/>
              </a:rPr>
              <a:t>inferred based on whether the resulting node occurs or not</a:t>
            </a:r>
            <a:r>
              <a:rPr lang="en-US" altLang="zh-CN" sz="1600" dirty="0" smtClean="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p:txBody>
      </p:sp>
      <p:sp>
        <p:nvSpPr>
          <p:cNvPr id="5" name="文本框 4"/>
          <p:cNvSpPr txBox="1"/>
          <p:nvPr/>
        </p:nvSpPr>
        <p:spPr>
          <a:xfrm>
            <a:off x="3229356" y="1085617"/>
            <a:ext cx="6067044" cy="338554"/>
          </a:xfrm>
          <a:prstGeom prst="rect">
            <a:avLst/>
          </a:prstGeom>
          <a:noFill/>
        </p:spPr>
        <p:txBody>
          <a:bodyPr wrap="square" rtlCol="0">
            <a:spAutoFit/>
          </a:bodyPr>
          <a:lstStyle/>
          <a:p>
            <a:r>
              <a:rPr lang="en-US" altLang="zh-CN" sz="1600" dirty="0" smtClean="0">
                <a:solidFill>
                  <a:srgbClr val="0070C0"/>
                </a:solidFill>
                <a:latin typeface="Calibri"/>
                <a:cs typeface="Calibri"/>
              </a:rPr>
              <a:t>Example 4</a:t>
            </a:r>
            <a:r>
              <a:rPr lang="zh-CN" altLang="en-US" sz="1600" dirty="0" smtClean="0">
                <a:solidFill>
                  <a:srgbClr val="0070C0"/>
                </a:solidFill>
                <a:latin typeface="Calibri"/>
                <a:cs typeface="Calibri"/>
              </a:rPr>
              <a:t>：</a:t>
            </a:r>
            <a:r>
              <a:rPr lang="en-US" altLang="zh-CN" sz="1600" dirty="0">
                <a:solidFill>
                  <a:srgbClr val="0070C0"/>
                </a:solidFill>
                <a:latin typeface="Calibri"/>
                <a:cs typeface="Calibri"/>
              </a:rPr>
              <a:t> Calculate </a:t>
            </a:r>
            <a:r>
              <a:rPr lang="en-US" altLang="zh-CN" sz="1600" dirty="0" smtClean="0">
                <a:solidFill>
                  <a:srgbClr val="0070C0"/>
                </a:solidFill>
                <a:latin typeface="Calibri"/>
                <a:cs typeface="Calibri"/>
              </a:rPr>
              <a:t>the Conditional </a:t>
            </a:r>
            <a:r>
              <a:rPr lang="en-US" altLang="zh-CN" sz="1600" dirty="0">
                <a:solidFill>
                  <a:srgbClr val="0070C0"/>
                </a:solidFill>
                <a:latin typeface="Calibri"/>
                <a:cs typeface="Calibri"/>
              </a:rPr>
              <a:t>probability of </a:t>
            </a:r>
            <a:r>
              <a:rPr lang="en-US" altLang="zh-CN" sz="1600" dirty="0" smtClean="0">
                <a:solidFill>
                  <a:srgbClr val="0070C0"/>
                </a:solidFill>
                <a:latin typeface="Calibri"/>
                <a:cs typeface="Calibri"/>
              </a:rPr>
              <a:t>BT </a:t>
            </a:r>
            <a:r>
              <a:rPr lang="en-US" altLang="zh-CN" sz="1600" dirty="0">
                <a:solidFill>
                  <a:srgbClr val="0070C0"/>
                </a:solidFill>
                <a:latin typeface="Calibri"/>
                <a:cs typeface="Calibri"/>
              </a:rPr>
              <a:t>at known </a:t>
            </a:r>
            <a:r>
              <a:rPr lang="en-US" altLang="zh-CN" sz="1600" dirty="0" smtClean="0">
                <a:solidFill>
                  <a:srgbClr val="0070C0"/>
                </a:solidFill>
                <a:latin typeface="Calibri"/>
                <a:cs typeface="Calibri"/>
              </a:rPr>
              <a:t>PX</a:t>
            </a:r>
            <a:r>
              <a:rPr lang="zh-CN" altLang="en-US" sz="1600" dirty="0" smtClean="0">
                <a:solidFill>
                  <a:srgbClr val="0070C0"/>
                </a:solidFill>
                <a:latin typeface="Calibri"/>
                <a:cs typeface="Calibri"/>
              </a:rPr>
              <a:t>：</a:t>
            </a:r>
            <a:endParaRPr lang="en-US" altLang="zh-CN" sz="1600" dirty="0" smtClean="0">
              <a:solidFill>
                <a:srgbClr val="0070C0"/>
              </a:solidFill>
              <a:latin typeface="Calibri"/>
              <a:cs typeface="Calibri"/>
            </a:endParaRPr>
          </a:p>
        </p:txBody>
      </p:sp>
      <p:pic>
        <p:nvPicPr>
          <p:cNvPr id="6" name="图片 5"/>
          <p:cNvPicPr>
            <a:picLocks noChangeAspect="1"/>
          </p:cNvPicPr>
          <p:nvPr/>
        </p:nvPicPr>
        <p:blipFill>
          <a:blip r:embed="rId3"/>
          <a:stretch>
            <a:fillRect/>
          </a:stretch>
        </p:blipFill>
        <p:spPr>
          <a:xfrm>
            <a:off x="263652" y="1251525"/>
            <a:ext cx="2971800" cy="2326168"/>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3229356" y="1517657"/>
                <a:ext cx="5562600" cy="2730876"/>
              </a:xfrm>
              <a:prstGeom prst="rect">
                <a:avLst/>
              </a:prstGeom>
              <a:noFill/>
            </p:spPr>
            <p:txBody>
              <a:bodyPr wrap="square" rtlCol="0">
                <a:spAutoFit/>
              </a:bodyPr>
              <a:lstStyle/>
              <a:p>
                <a:r>
                  <a:rPr lang="en-US" altLang="zh-CN" sz="1600" dirty="0" smtClean="0">
                    <a:latin typeface="Calibri" panose="020F0502020204030204" pitchFamily="34" charset="0"/>
                    <a:cs typeface="Calibri" panose="020F0502020204030204" pitchFamily="34" charset="0"/>
                  </a:rPr>
                  <a:t>According to the conditional probability formula:</a:t>
                </a:r>
              </a:p>
              <a:p>
                <a:endParaRPr lang="en-US" altLang="zh-CN" sz="1600" dirty="0" smtClean="0">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e>
                      </m:d>
                      <m:r>
                        <a:rPr lang="en-US" altLang="zh-CN" sz="1600" b="0" i="1" smtClean="0">
                          <a:latin typeface="Cambria Math" panose="02040503050406030204" pitchFamily="18" charset="0"/>
                          <a:cs typeface="Calibri" panose="020F0502020204030204" pitchFamily="34" charset="0"/>
                        </a:rPr>
                        <m:t>=</m:t>
                      </m:r>
                      <m:f>
                        <m:fPr>
                          <m:ctrlPr>
                            <a:rPr lang="en-US" altLang="zh-CN" sz="1600" b="0" i="1" smtClean="0">
                              <a:latin typeface="Cambria Math" panose="02040503050406030204" pitchFamily="18" charset="0"/>
                              <a:cs typeface="Calibri" panose="020F0502020204030204" pitchFamily="34" charset="0"/>
                            </a:rPr>
                          </m:ctrlPr>
                        </m:fPr>
                        <m:num>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e>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d>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d>
                        </m:num>
                        <m:den>
                          <m:r>
                            <a:rPr lang="en-US" altLang="zh-CN" sz="1600" b="0" i="1" smtClean="0">
                              <a:latin typeface="Cambria Math" panose="02040503050406030204" pitchFamily="18" charset="0"/>
                              <a:cs typeface="Calibri" panose="020F0502020204030204" pitchFamily="34" charset="0"/>
                            </a:rPr>
                            <m:t>𝑃</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r>
                            <a:rPr lang="en-US" altLang="zh-CN" sz="1600" b="0" i="1" smtClean="0">
                              <a:latin typeface="Cambria Math" panose="02040503050406030204" pitchFamily="18" charset="0"/>
                              <a:cs typeface="Calibri" panose="020F0502020204030204" pitchFamily="34" charset="0"/>
                            </a:rPr>
                            <m:t>)</m:t>
                          </m:r>
                        </m:den>
                      </m:f>
                    </m:oMath>
                  </m:oMathPara>
                </a14:m>
                <a:endParaRPr lang="en-US" altLang="zh-CN" sz="1600" b="0" dirty="0" smtClean="0">
                  <a:latin typeface="Calibri" panose="020F0502020204030204" pitchFamily="34" charset="0"/>
                  <a:cs typeface="Calibri" panose="020F0502020204030204" pitchFamily="34" charset="0"/>
                </a:endParaRPr>
              </a:p>
              <a:p>
                <a:r>
                  <a:rPr lang="en-US" altLang="zh-CN" sz="1600" dirty="0" smtClean="0">
                    <a:latin typeface="Calibri" panose="020F0502020204030204" pitchFamily="34" charset="0"/>
                    <a:cs typeface="Calibri" panose="020F0502020204030204" pitchFamily="34" charset="0"/>
                  </a:rPr>
                  <a:t>		          </a:t>
                </a:r>
                <a14:m>
                  <m:oMath xmlns:m="http://schemas.openxmlformats.org/officeDocument/2006/math">
                    <m:r>
                      <a:rPr lang="en-US" altLang="zh-CN" b="0" i="1" smtClean="0">
                        <a:latin typeface="Cambria Math" panose="02040503050406030204" pitchFamily="18" charset="0"/>
                        <a:cs typeface="Calibri" panose="020F0502020204030204" pitchFamily="34" charset="0"/>
                      </a:rPr>
                      <m:t>=</m:t>
                    </m:r>
                    <m:f>
                      <m:fPr>
                        <m:ctrlPr>
                          <a:rPr lang="en-US" altLang="zh-CN" b="0" i="1" smtClean="0">
                            <a:latin typeface="Cambria Math" panose="02040503050406030204" pitchFamily="18" charset="0"/>
                            <a:cs typeface="Calibri" panose="020F0502020204030204" pitchFamily="34" charset="0"/>
                          </a:rPr>
                        </m:ctrlPr>
                      </m:fPr>
                      <m:num>
                        <m:r>
                          <a:rPr lang="en-US" altLang="zh-CN" b="0" i="1" smtClean="0">
                            <a:latin typeface="Cambria Math" panose="02040503050406030204" pitchFamily="18" charset="0"/>
                            <a:cs typeface="Calibri" panose="020F0502020204030204" pitchFamily="34" charset="0"/>
                          </a:rPr>
                          <m:t>0.98×0.001</m:t>
                        </m:r>
                      </m:num>
                      <m:den>
                        <m:r>
                          <a:rPr lang="en-US" altLang="zh-CN" b="0" i="1" smtClean="0">
                            <a:latin typeface="Cambria Math" panose="02040503050406030204" pitchFamily="18" charset="0"/>
                            <a:cs typeface="Calibri" panose="020F0502020204030204" pitchFamily="34" charset="0"/>
                          </a:rPr>
                          <m:t>0.011</m:t>
                        </m:r>
                      </m:den>
                    </m:f>
                    <m:r>
                      <a:rPr lang="en-US" altLang="zh-CN" b="0" i="1" smtClean="0">
                        <a:latin typeface="Cambria Math" panose="02040503050406030204" pitchFamily="18" charset="0"/>
                        <a:cs typeface="Calibri" panose="020F0502020204030204" pitchFamily="34" charset="0"/>
                      </a:rPr>
                      <m:t>=0.089</m:t>
                    </m:r>
                  </m:oMath>
                </a14:m>
                <a:endParaRPr lang="en-US" altLang="zh-CN" sz="1600" dirty="0" smtClean="0">
                  <a:latin typeface="Calibri" panose="020F0502020204030204" pitchFamily="34" charset="0"/>
                  <a:cs typeface="Calibri" panose="020F0502020204030204" pitchFamily="34" charset="0"/>
                </a:endParaRPr>
              </a:p>
              <a:p>
                <a:r>
                  <a:rPr lang="en-US" altLang="zh-CN" sz="1600" dirty="0" smtClean="0">
                    <a:latin typeface="Calibri" panose="020F0502020204030204" pitchFamily="34" charset="0"/>
                    <a:cs typeface="Calibri" panose="020F0502020204030204" pitchFamily="34" charset="0"/>
                  </a:rPr>
                  <a:t>The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𝑃</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r>
                      <a:rPr lang="en-US" altLang="zh-CN" sz="1600" b="0" i="1" smtClean="0">
                        <a:latin typeface="Cambria Math" panose="02040503050406030204" pitchFamily="18" charset="0"/>
                        <a:cs typeface="Calibri" panose="020F0502020204030204" pitchFamily="34" charset="0"/>
                      </a:rPr>
                      <m:t>)</m:t>
                    </m:r>
                  </m:oMath>
                </a14:m>
                <a:r>
                  <a:rPr lang="en-US" altLang="zh-CN" sz="1600" dirty="0" smtClean="0">
                    <a:latin typeface="Calibri" panose="020F0502020204030204" pitchFamily="34" charset="0"/>
                    <a:cs typeface="Calibri" panose="020F0502020204030204" pitchFamily="34" charset="0"/>
                  </a:rPr>
                  <a:t> in the equation:</a:t>
                </a:r>
              </a:p>
              <a:p>
                <a:endParaRPr lang="en-US" altLang="zh-CN" sz="1600" dirty="0" smtClean="0">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e>
                      </m:d>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e>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d>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d>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m:t>
                      </m:r>
                      <m:d>
                        <m:dPr>
                          <m:ctrlPr>
                            <a:rPr lang="en-US" altLang="zh-CN" sz="1600" b="0" i="1" smtClean="0">
                              <a:latin typeface="Cambria Math" panose="02040503050406030204" pitchFamily="18" charset="0"/>
                              <a:cs typeface="Calibri" panose="020F0502020204030204" pitchFamily="34" charset="0"/>
                            </a:rPr>
                          </m:ctrlPr>
                        </m:dPr>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𝑃𝑋</m:t>
                          </m:r>
                        </m:e>
                        <m:e>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e>
                      </m:d>
                      <m:r>
                        <a:rPr lang="en-US" altLang="zh-CN" sz="1600" b="0" i="1" smtClean="0">
                          <a:latin typeface="Cambria Math" panose="02040503050406030204" pitchFamily="18" charset="0"/>
                          <a:cs typeface="Calibri" panose="020F0502020204030204" pitchFamily="34" charset="0"/>
                        </a:rPr>
                        <m:t>𝑃</m:t>
                      </m:r>
                      <m:r>
                        <a:rPr lang="en-US" altLang="zh-CN" sz="1600" b="0" i="1" smtClean="0">
                          <a:latin typeface="Cambria Math" panose="02040503050406030204" pitchFamily="18" charset="0"/>
                          <a:cs typeface="Calibri" panose="020F0502020204030204" pitchFamily="34" charset="0"/>
                        </a:rPr>
                        <m:t>(−</m:t>
                      </m:r>
                      <m:r>
                        <a:rPr lang="en-US" altLang="zh-CN" sz="1600" b="0" i="1" smtClean="0">
                          <a:latin typeface="Cambria Math" panose="02040503050406030204" pitchFamily="18" charset="0"/>
                          <a:cs typeface="Calibri" panose="020F0502020204030204" pitchFamily="34" charset="0"/>
                        </a:rPr>
                        <m:t>𝐵𝑇</m:t>
                      </m:r>
                      <m:r>
                        <a:rPr lang="en-US" altLang="zh-CN" sz="1600" b="0" i="1" smtClean="0">
                          <a:latin typeface="Cambria Math" panose="02040503050406030204" pitchFamily="18" charset="0"/>
                          <a:cs typeface="Calibri" panose="020F0502020204030204" pitchFamily="34" charset="0"/>
                        </a:rPr>
                        <m:t>)</m:t>
                      </m:r>
                    </m:oMath>
                  </m:oMathPara>
                </a14:m>
                <a:endParaRPr lang="en-US" altLang="zh-CN" sz="1600" dirty="0" smtClean="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 </a:t>
                </a:r>
                <a14:m>
                  <m:oMath xmlns:m="http://schemas.openxmlformats.org/officeDocument/2006/math">
                    <m:r>
                      <a:rPr lang="en-US" altLang="zh-CN" sz="1600" b="0" i="1" smtClean="0">
                        <a:latin typeface="Cambria Math" panose="02040503050406030204" pitchFamily="18" charset="0"/>
                        <a:cs typeface="Calibri" panose="020F0502020204030204" pitchFamily="34" charset="0"/>
                      </a:rPr>
                      <m:t>=0.980×0.001+0.010×0.999≈0.011</m:t>
                    </m:r>
                  </m:oMath>
                </a14:m>
                <a:endParaRPr lang="en-US" altLang="zh-CN" sz="1600" dirty="0" smtClean="0">
                  <a:latin typeface="Calibri" panose="020F0502020204030204" pitchFamily="34" charset="0"/>
                  <a:cs typeface="Calibri" panose="020F0502020204030204" pitchFamily="34" charset="0"/>
                </a:endParaRPr>
              </a:p>
              <a:p>
                <a:endParaRPr lang="en-US" altLang="zh-CN" sz="1600" dirty="0" smtClean="0">
                  <a:latin typeface="Calibri" panose="020F0502020204030204" pitchFamily="34" charset="0"/>
                  <a:cs typeface="Calibri" panose="020F0502020204030204" pitchFamily="3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229356" y="1517657"/>
                <a:ext cx="5562600" cy="2730876"/>
              </a:xfrm>
              <a:prstGeom prst="rect">
                <a:avLst/>
              </a:prstGeom>
              <a:blipFill>
                <a:blip r:embed="rId4"/>
                <a:stretch>
                  <a:fillRect l="-658" t="-670"/>
                </a:stretch>
              </a:blipFill>
            </p:spPr>
            <p:txBody>
              <a:bodyPr/>
              <a:lstStyle/>
              <a:p>
                <a:r>
                  <a:rPr lang="zh-CN" altLang="en-US">
                    <a:noFill/>
                  </a:rPr>
                  <a:t> </a:t>
                </a:r>
              </a:p>
            </p:txBody>
          </p:sp>
        </mc:Fallback>
      </mc:AlternateContent>
      <p:sp>
        <p:nvSpPr>
          <p:cNvPr id="3" name="文本框 2"/>
          <p:cNvSpPr txBox="1"/>
          <p:nvPr/>
        </p:nvSpPr>
        <p:spPr>
          <a:xfrm>
            <a:off x="838200" y="4248533"/>
            <a:ext cx="7848600" cy="698717"/>
          </a:xfrm>
          <a:prstGeom prst="rect">
            <a:avLst/>
          </a:prstGeom>
          <a:noFill/>
        </p:spPr>
        <p:txBody>
          <a:bodyPr wrap="square" rtlCol="0">
            <a:spAutoFit/>
          </a:bodyPr>
          <a:lstStyle/>
          <a:p>
            <a:pPr>
              <a:lnSpc>
                <a:spcPct val="150000"/>
              </a:lnSpc>
            </a:pPr>
            <a:r>
              <a:rPr lang="en-US" altLang="zh-CN" sz="1400" dirty="0">
                <a:solidFill>
                  <a:srgbClr val="0070C0"/>
                </a:solidFill>
                <a:latin typeface="+mn-ea"/>
              </a:rPr>
              <a:t>This result shows that when the X-ray examination is positive, the probability of having a brain tumor is 0.089, and the probability of not having a brain tumor is 0.911.</a:t>
            </a:r>
            <a:endParaRPr lang="zh-CN" altLang="en-US" sz="1400" dirty="0" err="1">
              <a:solidFill>
                <a:srgbClr val="0070C0"/>
              </a:solidFill>
              <a:latin typeface="+mn-ea"/>
            </a:endParaRPr>
          </a:p>
        </p:txBody>
      </p:sp>
    </p:spTree>
    <p:extLst>
      <p:ext uri="{BB962C8B-B14F-4D97-AF65-F5344CB8AC3E}">
        <p14:creationId xmlns:p14="http://schemas.microsoft.com/office/powerpoint/2010/main" val="258008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5" name="文本框 4"/>
          <p:cNvSpPr txBox="1"/>
          <p:nvPr/>
        </p:nvSpPr>
        <p:spPr>
          <a:xfrm>
            <a:off x="0" y="514350"/>
            <a:ext cx="9067800" cy="338554"/>
          </a:xfrm>
          <a:prstGeom prst="rect">
            <a:avLst/>
          </a:prstGeom>
          <a:noFill/>
        </p:spPr>
        <p:txBody>
          <a:bodyPr wrap="square" rtlCol="0">
            <a:spAutoFit/>
          </a:bodyPr>
          <a:lstStyle/>
          <a:p>
            <a:r>
              <a:rPr lang="en-US" altLang="zh-CN" sz="1600" dirty="0" smtClean="0">
                <a:solidFill>
                  <a:srgbClr val="0070C0"/>
                </a:solidFill>
                <a:latin typeface="Calibri"/>
                <a:cs typeface="Calibri"/>
              </a:rPr>
              <a:t>Example 5</a:t>
            </a:r>
            <a:r>
              <a:rPr lang="zh-CN" altLang="en-US" sz="1600" dirty="0" smtClean="0">
                <a:solidFill>
                  <a:srgbClr val="0070C0"/>
                </a:solidFill>
                <a:latin typeface="Calibri"/>
                <a:cs typeface="Calibri"/>
              </a:rPr>
              <a:t>：</a:t>
            </a:r>
            <a:r>
              <a:rPr lang="en-US" altLang="zh-CN" sz="1600" dirty="0" smtClean="0">
                <a:solidFill>
                  <a:srgbClr val="0070C0"/>
                </a:solidFill>
                <a:latin typeface="Calibri"/>
                <a:cs typeface="Calibri"/>
              </a:rPr>
              <a:t> </a:t>
            </a:r>
            <a:r>
              <a:rPr lang="en-US" altLang="zh-CN" sz="1600" dirty="0">
                <a:solidFill>
                  <a:srgbClr val="0070C0"/>
                </a:solidFill>
                <a:latin typeface="Calibri"/>
                <a:cs typeface="Calibri"/>
              </a:rPr>
              <a:t>Calculate </a:t>
            </a:r>
            <a:r>
              <a:rPr lang="en-US" altLang="zh-CN" sz="1600" dirty="0" smtClean="0">
                <a:solidFill>
                  <a:srgbClr val="0070C0"/>
                </a:solidFill>
                <a:latin typeface="Calibri"/>
                <a:cs typeface="Calibri"/>
              </a:rPr>
              <a:t>the Conditional </a:t>
            </a:r>
            <a:r>
              <a:rPr lang="en-US" altLang="zh-CN" sz="1600" dirty="0">
                <a:solidFill>
                  <a:srgbClr val="0070C0"/>
                </a:solidFill>
                <a:latin typeface="Calibri"/>
                <a:cs typeface="Calibri"/>
              </a:rPr>
              <a:t>probability of </a:t>
            </a:r>
            <a:r>
              <a:rPr lang="en-US" altLang="zh-CN" sz="1600" dirty="0" smtClean="0">
                <a:solidFill>
                  <a:srgbClr val="0070C0"/>
                </a:solidFill>
                <a:latin typeface="Calibri"/>
                <a:cs typeface="Calibri"/>
              </a:rPr>
              <a:t>BT </a:t>
            </a:r>
            <a:r>
              <a:rPr lang="en-US" altLang="zh-CN" sz="1600" dirty="0">
                <a:solidFill>
                  <a:srgbClr val="0070C0"/>
                </a:solidFill>
                <a:latin typeface="Calibri"/>
                <a:cs typeface="Calibri"/>
              </a:rPr>
              <a:t>at known </a:t>
            </a:r>
            <a:r>
              <a:rPr lang="en-US" altLang="zh-CN" sz="1600" dirty="0" smtClean="0">
                <a:solidFill>
                  <a:srgbClr val="0070C0"/>
                </a:solidFill>
                <a:latin typeface="Calibri"/>
                <a:cs typeface="Calibri"/>
              </a:rPr>
              <a:t>HA</a:t>
            </a:r>
            <a:r>
              <a:rPr lang="zh-CN" altLang="en-US" sz="1600" dirty="0" smtClean="0">
                <a:solidFill>
                  <a:srgbClr val="0070C0"/>
                </a:solidFill>
                <a:latin typeface="Calibri"/>
                <a:cs typeface="Calibri"/>
              </a:rPr>
              <a:t>：</a:t>
            </a:r>
            <a:endParaRPr lang="en-US" altLang="zh-CN" sz="1600" dirty="0" smtClean="0">
              <a:solidFill>
                <a:srgbClr val="0070C0"/>
              </a:solidFill>
              <a:latin typeface="Calibri"/>
              <a:cs typeface="Calibri"/>
            </a:endParaRPr>
          </a:p>
        </p:txBody>
      </p:sp>
      <mc:AlternateContent xmlns:mc="http://schemas.openxmlformats.org/markup-compatibility/2006" xmlns:a14="http://schemas.microsoft.com/office/drawing/2010/main">
        <mc:Choice Requires="a14">
          <p:sp>
            <p:nvSpPr>
              <p:cNvPr id="6" name="文本框 5"/>
              <p:cNvSpPr txBox="1"/>
              <p:nvPr/>
            </p:nvSpPr>
            <p:spPr>
              <a:xfrm>
                <a:off x="3051048" y="852904"/>
                <a:ext cx="6016752" cy="122212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According to the conditional probability formula:</a:t>
                </a:r>
              </a:p>
              <a:p>
                <a:endParaRPr lang="en-US" altLang="zh-CN" sz="1200" dirty="0" smtClean="0">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e>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d>
                      <m:r>
                        <a:rPr lang="en-US" altLang="zh-CN" sz="1200" b="0" i="1" smtClean="0">
                          <a:latin typeface="Cambria Math" panose="02040503050406030204" pitchFamily="18" charset="0"/>
                          <a:cs typeface="Calibri" panose="020F0502020204030204" pitchFamily="34" charset="0"/>
                        </a:rPr>
                        <m:t>=</m:t>
                      </m:r>
                      <m:f>
                        <m:fPr>
                          <m:ctrlPr>
                            <a:rPr lang="en-US" altLang="zh-CN" sz="1200" b="0" i="1" smtClean="0">
                              <a:latin typeface="Cambria Math" panose="02040503050406030204" pitchFamily="18" charset="0"/>
                              <a:cs typeface="Calibri" panose="020F0502020204030204" pitchFamily="34" charset="0"/>
                            </a:rPr>
                          </m:ctrlPr>
                        </m:fPr>
                        <m:num>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e>
                          </m:d>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e>
                          </m:d>
                        </m:num>
                        <m:den>
                          <m:r>
                            <a:rPr lang="en-US" altLang="zh-CN" sz="1200" b="0" i="1" smtClean="0">
                              <a:latin typeface="Cambria Math" panose="02040503050406030204" pitchFamily="18" charset="0"/>
                              <a:cs typeface="Calibri" panose="020F0502020204030204" pitchFamily="34" charset="0"/>
                            </a:rPr>
                            <m:t>𝑃</m:t>
                          </m:r>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r>
                            <a:rPr lang="en-US" altLang="zh-CN" sz="1200" b="0" i="1" smtClean="0">
                              <a:latin typeface="Cambria Math" panose="02040503050406030204" pitchFamily="18" charset="0"/>
                              <a:cs typeface="Calibri" panose="020F0502020204030204" pitchFamily="34" charset="0"/>
                            </a:rPr>
                            <m:t>)</m:t>
                          </m:r>
                        </m:den>
                      </m:f>
                    </m:oMath>
                  </m:oMathPara>
                </a14:m>
                <a:endParaRPr lang="en-US" altLang="zh-CN" sz="1200" b="0" dirty="0" smtClean="0">
                  <a:latin typeface="Calibri" panose="020F0502020204030204" pitchFamily="34" charset="0"/>
                  <a:cs typeface="Calibri" panose="020F0502020204030204" pitchFamily="34" charset="0"/>
                </a:endParaRPr>
              </a:p>
              <a:p>
                <a:pPr algn="ctr"/>
                <a:endParaRPr lang="en-US" altLang="zh-CN" sz="1200" b="0" dirty="0" smtClean="0">
                  <a:latin typeface="Calibri" panose="020F0502020204030204" pitchFamily="34" charset="0"/>
                  <a:cs typeface="Calibri" panose="020F0502020204030204" pitchFamily="34" charset="0"/>
                </a:endParaRPr>
              </a:p>
              <a:p>
                <a:r>
                  <a:rPr lang="en-US" altLang="zh-CN" sz="1200" b="0" dirty="0" smtClean="0">
                    <a:latin typeface="Calibri" panose="020F0502020204030204" pitchFamily="34" charset="0"/>
                    <a:cs typeface="Calibri" panose="020F0502020204030204" pitchFamily="34" charset="0"/>
                  </a:rPr>
                  <a:t>From </a:t>
                </a:r>
                <a:r>
                  <a:rPr lang="en-US" altLang="zh-CN" sz="1200" dirty="0">
                    <a:solidFill>
                      <a:srgbClr val="0070C0"/>
                    </a:solidFill>
                    <a:latin typeface="Calibri" panose="020F0502020204030204" pitchFamily="34" charset="0"/>
                    <a:cs typeface="Calibri" panose="020F0502020204030204" pitchFamily="34" charset="0"/>
                  </a:rPr>
                  <a:t>E</a:t>
                </a:r>
                <a:r>
                  <a:rPr lang="en-US" altLang="zh-CN" sz="1200" b="0" dirty="0" smtClean="0">
                    <a:solidFill>
                      <a:srgbClr val="0070C0"/>
                    </a:solidFill>
                    <a:latin typeface="Calibri" panose="020F0502020204030204" pitchFamily="34" charset="0"/>
                    <a:cs typeface="Calibri" panose="020F0502020204030204" pitchFamily="34" charset="0"/>
                  </a:rPr>
                  <a:t>xample 1</a:t>
                </a:r>
                <a:r>
                  <a:rPr lang="en-US" altLang="zh-CN" sz="1200" b="0" dirty="0" smtClean="0">
                    <a:latin typeface="Calibri" panose="020F0502020204030204" pitchFamily="34" charset="0"/>
                    <a:cs typeface="Calibri" panose="020F0502020204030204" pitchFamily="34" charset="0"/>
                  </a:rPr>
                  <a:t>,</a:t>
                </a:r>
                <a14:m>
                  <m:oMath xmlns:m="http://schemas.openxmlformats.org/officeDocument/2006/math">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r>
                      <a:rPr lang="en-US" altLang="zh-CN" sz="1200" b="0" i="1" smtClean="0">
                        <a:latin typeface="Cambria Math" panose="02040503050406030204" pitchFamily="18" charset="0"/>
                        <a:cs typeface="Calibri" panose="020F0502020204030204" pitchFamily="34" charset="0"/>
                      </a:rPr>
                      <m:t>=0.14,</m:t>
                    </m:r>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r>
                      <a:rPr lang="en-US" altLang="zh-CN" sz="1200" b="0" i="1" smtClean="0">
                        <a:latin typeface="Cambria Math" panose="02040503050406030204" pitchFamily="18" charset="0"/>
                        <a:cs typeface="Calibri" panose="020F0502020204030204" pitchFamily="34" charset="0"/>
                      </a:rPr>
                      <m:t>=0.86,</m:t>
                    </m:r>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d>
                    <m:r>
                      <a:rPr lang="en-US" altLang="zh-CN" sz="1200" b="0" i="1" smtClean="0">
                        <a:latin typeface="Cambria Math" panose="02040503050406030204" pitchFamily="18" charset="0"/>
                        <a:cs typeface="Calibri" panose="020F0502020204030204" pitchFamily="34" charset="0"/>
                      </a:rPr>
                      <m:t>=0.116,</m:t>
                    </m:r>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d>
                    <m:r>
                      <a:rPr lang="en-US" altLang="zh-CN" sz="1200" b="0" i="1" smtClean="0">
                        <a:latin typeface="Cambria Math" panose="02040503050406030204" pitchFamily="18" charset="0"/>
                        <a:cs typeface="Calibri" panose="020F0502020204030204" pitchFamily="34" charset="0"/>
                      </a:rPr>
                      <m:t>=0.884</m:t>
                    </m:r>
                  </m:oMath>
                </a14:m>
                <a:endParaRPr lang="en-US" altLang="zh-CN" sz="1200" b="0" dirty="0" smtClean="0">
                  <a:solidFill>
                    <a:srgbClr val="0070C0"/>
                  </a:solidFill>
                  <a:latin typeface="Calibri" panose="020F0502020204030204" pitchFamily="34" charset="0"/>
                  <a:cs typeface="Calibri" panose="020F0502020204030204" pitchFamily="34"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051048" y="852904"/>
                <a:ext cx="6016752" cy="1222129"/>
              </a:xfrm>
              <a:prstGeom prst="rect">
                <a:avLst/>
              </a:prstGeom>
              <a:blipFill>
                <a:blip r:embed="rId3"/>
                <a:stretch>
                  <a:fillRect l="-101" t="-500" b="-3500"/>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79248" y="891004"/>
            <a:ext cx="2971800" cy="1342192"/>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1766742302"/>
              </p:ext>
            </p:extLst>
          </p:nvPr>
        </p:nvGraphicFramePr>
        <p:xfrm>
          <a:off x="79248" y="2323477"/>
          <a:ext cx="3224980" cy="912013"/>
        </p:xfrm>
        <a:graphic>
          <a:graphicData uri="http://schemas.openxmlformats.org/drawingml/2006/table">
            <a:tbl>
              <a:tblPr firstRow="1" bandRow="1">
                <a:tableStyleId>{8A107856-5554-42FB-B03E-39F5DBC370BA}</a:tableStyleId>
              </a:tblPr>
              <a:tblGrid>
                <a:gridCol w="644996">
                  <a:extLst>
                    <a:ext uri="{9D8B030D-6E8A-4147-A177-3AD203B41FA5}">
                      <a16:colId xmlns:a16="http://schemas.microsoft.com/office/drawing/2014/main" val="2582365997"/>
                    </a:ext>
                  </a:extLst>
                </a:gridCol>
                <a:gridCol w="644996">
                  <a:extLst>
                    <a:ext uri="{9D8B030D-6E8A-4147-A177-3AD203B41FA5}">
                      <a16:colId xmlns:a16="http://schemas.microsoft.com/office/drawing/2014/main" val="1576025649"/>
                    </a:ext>
                  </a:extLst>
                </a:gridCol>
                <a:gridCol w="644996">
                  <a:extLst>
                    <a:ext uri="{9D8B030D-6E8A-4147-A177-3AD203B41FA5}">
                      <a16:colId xmlns:a16="http://schemas.microsoft.com/office/drawing/2014/main" val="4224799460"/>
                    </a:ext>
                  </a:extLst>
                </a:gridCol>
                <a:gridCol w="644996">
                  <a:extLst>
                    <a:ext uri="{9D8B030D-6E8A-4147-A177-3AD203B41FA5}">
                      <a16:colId xmlns:a16="http://schemas.microsoft.com/office/drawing/2014/main" val="839496265"/>
                    </a:ext>
                  </a:extLst>
                </a:gridCol>
                <a:gridCol w="644996">
                  <a:extLst>
                    <a:ext uri="{9D8B030D-6E8A-4147-A177-3AD203B41FA5}">
                      <a16:colId xmlns:a16="http://schemas.microsoft.com/office/drawing/2014/main" val="2280769922"/>
                    </a:ext>
                  </a:extLst>
                </a:gridCol>
              </a:tblGrid>
              <a:tr h="485293">
                <a:tc>
                  <a:txBody>
                    <a:bodyPr/>
                    <a:lstStyle/>
                    <a:p>
                      <a:pPr algn="ctr"/>
                      <a:endParaRPr lang="en-US" altLang="zh-CN" sz="700" dirty="0" smtClean="0"/>
                    </a:p>
                    <a:p>
                      <a:pPr algn="ctr"/>
                      <a:r>
                        <a:rPr lang="en-US" altLang="zh-CN" sz="600" b="0" dirty="0" smtClean="0"/>
                        <a:t>P</a:t>
                      </a:r>
                      <a:r>
                        <a:rPr lang="en-US" altLang="zh-CN" sz="600" dirty="0" smtClean="0"/>
                        <a:t>(HA|HO,BT)</a:t>
                      </a:r>
                      <a:endParaRPr lang="zh-CN" altLang="en-US" sz="600" b="1" dirty="0">
                        <a:solidFill>
                          <a:schemeClr val="tx1"/>
                        </a:solidFill>
                      </a:endParaRPr>
                    </a:p>
                  </a:txBody>
                  <a:tcPr/>
                </a:tc>
                <a:tc gridSpan="2">
                  <a:txBody>
                    <a:bodyPr/>
                    <a:lstStyle/>
                    <a:p>
                      <a:pPr algn="ctr"/>
                      <a:r>
                        <a:rPr lang="en-US" altLang="zh-CN" sz="800" dirty="0" smtClean="0"/>
                        <a:t>HO</a:t>
                      </a:r>
                      <a:r>
                        <a:rPr lang="en-US" altLang="zh-CN" sz="800" baseline="0" dirty="0" smtClean="0"/>
                        <a:t> </a:t>
                      </a:r>
                      <a:r>
                        <a:rPr lang="en-US" altLang="zh-CN" sz="800" b="0" baseline="0" dirty="0" smtClean="0"/>
                        <a:t>= True</a:t>
                      </a:r>
                    </a:p>
                    <a:p>
                      <a:pPr algn="ctr"/>
                      <a:endParaRPr lang="en-US" altLang="zh-CN" sz="800" baseline="0" dirty="0" smtClean="0"/>
                    </a:p>
                    <a:p>
                      <a:pPr algn="ctr"/>
                      <a:r>
                        <a:rPr lang="en-US" altLang="zh-CN" sz="800" dirty="0" smtClean="0"/>
                        <a:t>BT</a:t>
                      </a:r>
                      <a:r>
                        <a:rPr lang="en-US" altLang="zh-CN" sz="800" baseline="0" dirty="0" smtClean="0"/>
                        <a:t> </a:t>
                      </a:r>
                      <a:r>
                        <a:rPr lang="en-US" altLang="zh-CN" sz="800" b="0" baseline="0" dirty="0" smtClean="0"/>
                        <a:t>= True    </a:t>
                      </a:r>
                      <a:r>
                        <a:rPr lang="en-US" altLang="zh-CN" sz="800" baseline="0" dirty="0" smtClean="0"/>
                        <a:t>BT </a:t>
                      </a:r>
                      <a:r>
                        <a:rPr lang="en-US" altLang="zh-CN" sz="800" b="0" baseline="0" dirty="0" smtClean="0"/>
                        <a:t>= False</a:t>
                      </a:r>
                      <a:endParaRPr lang="zh-CN" altLang="en-US" sz="800" b="0" dirty="0">
                        <a:solidFill>
                          <a:schemeClr val="tx1"/>
                        </a:solidFill>
                      </a:endParaRPr>
                    </a:p>
                  </a:txBody>
                  <a:tcPr/>
                </a:tc>
                <a:tc hMerge="1">
                  <a:txBody>
                    <a:bodyPr/>
                    <a:lstStyle/>
                    <a:p>
                      <a:endParaRPr lang="zh-CN" altLang="en-US" dirty="0"/>
                    </a:p>
                  </a:txBody>
                  <a:tcPr/>
                </a:tc>
                <a:tc gridSpan="2">
                  <a:txBody>
                    <a:bodyPr/>
                    <a:lstStyle/>
                    <a:p>
                      <a:pPr algn="ctr"/>
                      <a:r>
                        <a:rPr lang="en-US" altLang="zh-CN" sz="800" dirty="0" smtClean="0"/>
                        <a:t>HO </a:t>
                      </a:r>
                      <a:r>
                        <a:rPr lang="en-US" altLang="zh-CN" sz="800" b="0" dirty="0" smtClean="0"/>
                        <a:t>= False</a:t>
                      </a:r>
                    </a:p>
                    <a:p>
                      <a:pPr algn="ctr"/>
                      <a:endParaRPr lang="en-US" altLang="zh-CN" sz="800" dirty="0" smtClean="0"/>
                    </a:p>
                    <a:p>
                      <a:pPr algn="ctr"/>
                      <a:r>
                        <a:rPr lang="en-US" altLang="zh-CN" sz="800" dirty="0" smtClean="0"/>
                        <a:t>BT</a:t>
                      </a:r>
                      <a:r>
                        <a:rPr lang="en-US" altLang="zh-CN" sz="800" baseline="0" dirty="0" smtClean="0"/>
                        <a:t> </a:t>
                      </a:r>
                      <a:r>
                        <a:rPr lang="en-US" altLang="zh-CN" sz="800" b="0" baseline="0" dirty="0" smtClean="0"/>
                        <a:t>= True     </a:t>
                      </a:r>
                      <a:r>
                        <a:rPr lang="en-US" altLang="zh-CN" sz="800" baseline="0" dirty="0" smtClean="0"/>
                        <a:t>BT </a:t>
                      </a:r>
                      <a:r>
                        <a:rPr lang="en-US" altLang="zh-CN" sz="800" b="0" baseline="0" dirty="0" smtClean="0"/>
                        <a:t>= False </a:t>
                      </a:r>
                      <a:endParaRPr lang="zh-CN" altLang="en-US" sz="800" b="0" dirty="0">
                        <a:solidFill>
                          <a:schemeClr val="tx1"/>
                        </a:solidFill>
                      </a:endParaRPr>
                    </a:p>
                  </a:txBody>
                  <a:tcPr/>
                </a:tc>
                <a:tc hMerge="1">
                  <a:txBody>
                    <a:bodyPr/>
                    <a:lstStyle/>
                    <a:p>
                      <a:endParaRPr lang="zh-CN" altLang="en-US"/>
                    </a:p>
                  </a:txBody>
                  <a:tcPr/>
                </a:tc>
                <a:extLst>
                  <a:ext uri="{0D108BD9-81ED-4DB2-BD59-A6C34878D82A}">
                    <a16:rowId xmlns:a16="http://schemas.microsoft.com/office/drawing/2014/main" val="2104920311"/>
                  </a:ext>
                </a:extLst>
              </a:tr>
              <a:tr h="186290">
                <a:tc>
                  <a:txBody>
                    <a:bodyPr/>
                    <a:lstStyle/>
                    <a:p>
                      <a:pPr algn="ctr"/>
                      <a:r>
                        <a:rPr lang="en-US" altLang="zh-CN" sz="800" dirty="0" smtClean="0"/>
                        <a:t>True</a:t>
                      </a:r>
                      <a:endParaRPr lang="zh-CN" altLang="en-US" sz="800" dirty="0">
                        <a:solidFill>
                          <a:schemeClr val="tx1"/>
                        </a:solidFill>
                      </a:endParaRPr>
                    </a:p>
                  </a:txBody>
                  <a:tcPr/>
                </a:tc>
                <a:tc>
                  <a:txBody>
                    <a:bodyPr/>
                    <a:lstStyle/>
                    <a:p>
                      <a:pPr algn="ctr"/>
                      <a:r>
                        <a:rPr lang="en-US" altLang="zh-CN" sz="800" dirty="0" smtClean="0"/>
                        <a:t>0.99</a:t>
                      </a:r>
                      <a:endParaRPr lang="zh-CN" altLang="en-US" sz="800" dirty="0">
                        <a:solidFill>
                          <a:schemeClr val="tx1"/>
                        </a:solidFill>
                      </a:endParaRPr>
                    </a:p>
                  </a:txBody>
                  <a:tcPr/>
                </a:tc>
                <a:tc>
                  <a:txBody>
                    <a:bodyPr/>
                    <a:lstStyle/>
                    <a:p>
                      <a:pPr algn="ctr"/>
                      <a:r>
                        <a:rPr lang="en-US" altLang="zh-CN" sz="800" dirty="0" smtClean="0"/>
                        <a:t>0.7</a:t>
                      </a:r>
                      <a:endParaRPr lang="zh-CN" altLang="en-US" sz="800" dirty="0">
                        <a:solidFill>
                          <a:schemeClr val="tx1"/>
                        </a:solidFill>
                      </a:endParaRPr>
                    </a:p>
                  </a:txBody>
                  <a:tcPr/>
                </a:tc>
                <a:tc>
                  <a:txBody>
                    <a:bodyPr/>
                    <a:lstStyle/>
                    <a:p>
                      <a:pPr algn="ctr"/>
                      <a:r>
                        <a:rPr lang="en-US" altLang="zh-CN" sz="800" dirty="0" smtClean="0"/>
                        <a:t>0.9</a:t>
                      </a:r>
                      <a:endParaRPr lang="zh-CN" altLang="en-US" sz="800" dirty="0">
                        <a:solidFill>
                          <a:schemeClr val="tx1"/>
                        </a:solidFill>
                      </a:endParaRPr>
                    </a:p>
                  </a:txBody>
                  <a:tcPr/>
                </a:tc>
                <a:tc>
                  <a:txBody>
                    <a:bodyPr/>
                    <a:lstStyle/>
                    <a:p>
                      <a:pPr algn="ctr"/>
                      <a:r>
                        <a:rPr lang="en-US" altLang="zh-CN" sz="800" dirty="0" smtClean="0"/>
                        <a:t>0.02</a:t>
                      </a:r>
                      <a:endParaRPr lang="zh-CN" altLang="en-US" sz="800" dirty="0">
                        <a:solidFill>
                          <a:schemeClr val="tx1"/>
                        </a:solidFill>
                      </a:endParaRPr>
                    </a:p>
                  </a:txBody>
                  <a:tcPr/>
                </a:tc>
                <a:extLst>
                  <a:ext uri="{0D108BD9-81ED-4DB2-BD59-A6C34878D82A}">
                    <a16:rowId xmlns:a16="http://schemas.microsoft.com/office/drawing/2014/main" val="1383542188"/>
                  </a:ext>
                </a:extLst>
              </a:tr>
              <a:tr h="186290">
                <a:tc>
                  <a:txBody>
                    <a:bodyPr/>
                    <a:lstStyle/>
                    <a:p>
                      <a:pPr algn="ctr"/>
                      <a:r>
                        <a:rPr lang="en-US" altLang="zh-CN" sz="800" dirty="0" smtClean="0"/>
                        <a:t>False</a:t>
                      </a:r>
                      <a:endParaRPr lang="zh-CN" altLang="en-US" sz="800" dirty="0">
                        <a:solidFill>
                          <a:schemeClr val="tx1"/>
                        </a:solidFill>
                      </a:endParaRPr>
                    </a:p>
                  </a:txBody>
                  <a:tcPr/>
                </a:tc>
                <a:tc>
                  <a:txBody>
                    <a:bodyPr/>
                    <a:lstStyle/>
                    <a:p>
                      <a:pPr algn="ctr"/>
                      <a:r>
                        <a:rPr lang="en-US" altLang="zh-CN" sz="800" dirty="0" smtClean="0"/>
                        <a:t>0.01</a:t>
                      </a:r>
                      <a:endParaRPr lang="zh-CN" altLang="en-US" sz="800" dirty="0">
                        <a:solidFill>
                          <a:schemeClr val="tx1"/>
                        </a:solidFill>
                      </a:endParaRPr>
                    </a:p>
                  </a:txBody>
                  <a:tcPr/>
                </a:tc>
                <a:tc>
                  <a:txBody>
                    <a:bodyPr/>
                    <a:lstStyle/>
                    <a:p>
                      <a:pPr algn="ctr"/>
                      <a:r>
                        <a:rPr lang="en-US" altLang="zh-CN" sz="800" dirty="0" smtClean="0"/>
                        <a:t>0.3</a:t>
                      </a:r>
                      <a:endParaRPr lang="zh-CN" altLang="en-US" sz="800" dirty="0">
                        <a:solidFill>
                          <a:schemeClr val="tx1"/>
                        </a:solidFill>
                      </a:endParaRPr>
                    </a:p>
                  </a:txBody>
                  <a:tcPr/>
                </a:tc>
                <a:tc>
                  <a:txBody>
                    <a:bodyPr/>
                    <a:lstStyle/>
                    <a:p>
                      <a:pPr algn="ctr"/>
                      <a:r>
                        <a:rPr lang="en-US" altLang="zh-CN" sz="800" dirty="0" smtClean="0"/>
                        <a:t>0.1</a:t>
                      </a:r>
                      <a:endParaRPr lang="zh-CN" altLang="en-US" sz="800" dirty="0">
                        <a:solidFill>
                          <a:schemeClr val="tx1"/>
                        </a:solidFill>
                      </a:endParaRPr>
                    </a:p>
                  </a:txBody>
                  <a:tcPr/>
                </a:tc>
                <a:tc>
                  <a:txBody>
                    <a:bodyPr/>
                    <a:lstStyle/>
                    <a:p>
                      <a:pPr algn="ctr"/>
                      <a:r>
                        <a:rPr lang="en-US" altLang="zh-CN" sz="800" dirty="0" smtClean="0"/>
                        <a:t>0.98</a:t>
                      </a:r>
                      <a:endParaRPr lang="zh-CN" altLang="en-US" sz="800" dirty="0">
                        <a:solidFill>
                          <a:schemeClr val="tx1"/>
                        </a:solidFill>
                      </a:endParaRPr>
                    </a:p>
                  </a:txBody>
                  <a:tcPr/>
                </a:tc>
                <a:extLst>
                  <a:ext uri="{0D108BD9-81ED-4DB2-BD59-A6C34878D82A}">
                    <a16:rowId xmlns:a16="http://schemas.microsoft.com/office/drawing/2014/main" val="2992287412"/>
                  </a:ext>
                </a:extLst>
              </a:tr>
            </a:tbl>
          </a:graphicData>
        </a:graphic>
      </p:graphicFrame>
      <mc:AlternateContent xmlns:mc="http://schemas.openxmlformats.org/markup-compatibility/2006" xmlns:a14="http://schemas.microsoft.com/office/drawing/2010/main">
        <mc:Choice Requires="a14">
          <p:sp>
            <p:nvSpPr>
              <p:cNvPr id="3" name="文本框 2"/>
              <p:cNvSpPr txBox="1"/>
              <p:nvPr/>
            </p:nvSpPr>
            <p:spPr>
              <a:xfrm>
                <a:off x="3253838" y="2075033"/>
                <a:ext cx="5611172" cy="1323439"/>
              </a:xfrm>
              <a:prstGeom prst="rect">
                <a:avLst/>
              </a:prstGeom>
              <a:noFill/>
            </p:spPr>
            <p:txBody>
              <a:bodyPr wrap="square" rtlCol="0">
                <a:spAutoFit/>
              </a:bodyPr>
              <a:lstStyle/>
              <a:p>
                <a:r>
                  <a:rPr lang="en-US" altLang="zh-CN" sz="1400" dirty="0" smtClean="0">
                    <a:latin typeface="Calibri" panose="020F0502020204030204" pitchFamily="34" charset="0"/>
                    <a:cs typeface="Calibri" panose="020F0502020204030204" pitchFamily="34" charset="0"/>
                  </a:rPr>
                  <a:t>By using </a:t>
                </a:r>
                <a:r>
                  <a:rPr lang="en-US" altLang="zh-CN" sz="1400" dirty="0">
                    <a:latin typeface="Calibri" panose="020F0502020204030204" pitchFamily="34" charset="0"/>
                    <a:cs typeface="Calibri" panose="020F0502020204030204" pitchFamily="34" charset="0"/>
                  </a:rPr>
                  <a:t>the full probability </a:t>
                </a:r>
                <a:r>
                  <a:rPr lang="en-US" altLang="zh-CN" sz="1400" dirty="0" smtClean="0">
                    <a:latin typeface="Calibri" panose="020F0502020204030204" pitchFamily="34" charset="0"/>
                    <a:cs typeface="Calibri" panose="020F0502020204030204" pitchFamily="34" charset="0"/>
                  </a:rPr>
                  <a:t>formula:</a:t>
                </a:r>
              </a:p>
              <a:p>
                <a:endParaRPr lang="en-US" altLang="zh-CN" sz="1200" dirty="0" smtClean="0">
                  <a:latin typeface="Calibri" panose="020F0502020204030204" pitchFamily="34" charset="0"/>
                  <a:cs typeface="Calibri" panose="020F0502020204030204" pitchFamily="34"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e>
                      </m:d>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oMath>
                  </m:oMathPara>
                </a14:m>
                <a:endParaRPr lang="en-US" altLang="zh-CN" sz="1200" b="0" dirty="0" smtClean="0">
                  <a:latin typeface="Calibri" panose="020F0502020204030204" pitchFamily="34" charset="0"/>
                  <a:cs typeface="Calibri" panose="020F0502020204030204" pitchFamily="34" charset="0"/>
                </a:endParaRPr>
              </a:p>
              <a:p>
                <a:pPr>
                  <a:lnSpc>
                    <a:spcPct val="150000"/>
                  </a:lnSpc>
                </a:pPr>
                <a:r>
                  <a:rPr lang="en-US" altLang="zh-CN" sz="1200" dirty="0">
                    <a:latin typeface="Calibri" panose="020F0502020204030204" pitchFamily="34" charset="0"/>
                    <a:cs typeface="Calibri" panose="020F0502020204030204" pitchFamily="34" charset="0"/>
                  </a:rPr>
                  <a:t>	</a:t>
                </a:r>
                <a:r>
                  <a:rPr lang="en-US" altLang="zh-CN" sz="1200" dirty="0" smtClean="0">
                    <a:latin typeface="Calibri" panose="020F0502020204030204" pitchFamily="34" charset="0"/>
                    <a:cs typeface="Calibri" panose="020F0502020204030204" pitchFamily="34" charset="0"/>
                  </a:rPr>
                  <a:t>	                </a:t>
                </a:r>
                <a14:m>
                  <m:oMath xmlns:m="http://schemas.openxmlformats.org/officeDocument/2006/math">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𝐻𝐴</m:t>
                        </m:r>
                      </m:e>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𝐵𝑇</m:t>
                        </m:r>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r>
                      <a:rPr lang="en-US" altLang="zh-CN" sz="1200" b="0" i="1" smtClean="0">
                        <a:latin typeface="Cambria Math" panose="02040503050406030204" pitchFamily="18" charset="0"/>
                        <a:cs typeface="Calibri" panose="020F0502020204030204" pitchFamily="34" charset="0"/>
                      </a:rPr>
                      <m:t>𝑃</m:t>
                    </m:r>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m:t>
                        </m:r>
                        <m:r>
                          <a:rPr lang="en-US" altLang="zh-CN" sz="1200" b="0" i="1" smtClean="0">
                            <a:latin typeface="Cambria Math" panose="02040503050406030204" pitchFamily="18" charset="0"/>
                            <a:cs typeface="Calibri" panose="020F0502020204030204" pitchFamily="34" charset="0"/>
                          </a:rPr>
                          <m:t>𝐻𝑂</m:t>
                        </m:r>
                      </m:e>
                    </m:d>
                  </m:oMath>
                </a14:m>
                <a:endParaRPr lang="en-US" altLang="zh-CN" sz="1200" b="0" dirty="0" smtClean="0">
                  <a:latin typeface="Calibri" panose="020F0502020204030204" pitchFamily="34" charset="0"/>
                  <a:cs typeface="Calibri" panose="020F0502020204030204" pitchFamily="34" charset="0"/>
                </a:endParaRPr>
              </a:p>
              <a:p>
                <a:pPr>
                  <a:lnSpc>
                    <a:spcPct val="150000"/>
                  </a:lnSpc>
                </a:pPr>
                <a:r>
                  <a:rPr lang="en-US" altLang="zh-CN" sz="1200" dirty="0" smtClean="0">
                    <a:latin typeface="Calibri" panose="020F0502020204030204" pitchFamily="34" charset="0"/>
                    <a:cs typeface="Calibri" panose="020F0502020204030204" pitchFamily="34" charset="0"/>
                  </a:rPr>
                  <a:t>		           </a:t>
                </a:r>
                <a14:m>
                  <m:oMath xmlns:m="http://schemas.openxmlformats.org/officeDocument/2006/math">
                    <m:r>
                      <a:rPr lang="en-US" altLang="zh-CN" sz="1200" b="0" i="1" smtClean="0">
                        <a:latin typeface="Cambria Math" panose="02040503050406030204" pitchFamily="18" charset="0"/>
                        <a:cs typeface="Calibri" panose="020F0502020204030204" pitchFamily="34" charset="0"/>
                      </a:rPr>
                      <m:t>=0.99×0.14+0.9×0.86=0.9126</m:t>
                    </m:r>
                  </m:oMath>
                </a14:m>
                <a:endParaRPr lang="en-US" altLang="zh-CN" sz="1200" dirty="0">
                  <a:latin typeface="Calibri" panose="020F0502020204030204" pitchFamily="34" charset="0"/>
                  <a:cs typeface="Calibri" panose="020F050202020403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253838" y="2075033"/>
                <a:ext cx="5611172" cy="1323439"/>
              </a:xfrm>
              <a:prstGeom prst="rect">
                <a:avLst/>
              </a:prstGeom>
              <a:blipFill>
                <a:blip r:embed="rId5"/>
                <a:stretch>
                  <a:fillRect l="-326" t="-461"/>
                </a:stretch>
              </a:blipFill>
            </p:spPr>
            <p:txBody>
              <a:bodyPr/>
              <a:lstStyle/>
              <a:p>
                <a:r>
                  <a:rPr lang="zh-CN" altLang="en-US">
                    <a:noFill/>
                  </a:rPr>
                  <a:t> </a:t>
                </a:r>
              </a:p>
            </p:txBody>
          </p:sp>
        </mc:Fallback>
      </mc:AlternateContent>
      <p:sp>
        <p:nvSpPr>
          <p:cNvPr id="4" name="矩形 3"/>
          <p:cNvSpPr/>
          <p:nvPr/>
        </p:nvSpPr>
        <p:spPr>
          <a:xfrm>
            <a:off x="79248" y="3347059"/>
            <a:ext cx="9064752" cy="738664"/>
          </a:xfrm>
          <a:prstGeom prst="rect">
            <a:avLst/>
          </a:prstGeom>
        </p:spPr>
        <p:txBody>
          <a:bodyPr wrap="square">
            <a:spAutoFit/>
          </a:bodyPr>
          <a:lstStyle/>
          <a:p>
            <a:r>
              <a:rPr lang="zh-CN" altLang="en-US" sz="1400" dirty="0">
                <a:latin typeface="Calibri" panose="020F0502020204030204" pitchFamily="34" charset="0"/>
                <a:cs typeface="Calibri" panose="020F0502020204030204" pitchFamily="34" charset="0"/>
              </a:rPr>
              <a:t>The above calculation gives the probability of a headache in the case of known brain tumors to be 0:913. This conditional probability is an edge distribution, which is obtained by removing a conditional HO from the joint conditional probability distribution (H0, BT→HA).</a:t>
            </a:r>
          </a:p>
        </p:txBody>
      </p:sp>
      <mc:AlternateContent xmlns:mc="http://schemas.openxmlformats.org/markup-compatibility/2006" xmlns:a14="http://schemas.microsoft.com/office/drawing/2010/main">
        <mc:Choice Requires="a14">
          <p:sp>
            <p:nvSpPr>
              <p:cNvPr id="9" name="文本框 8"/>
              <p:cNvSpPr txBox="1"/>
              <p:nvPr/>
            </p:nvSpPr>
            <p:spPr>
              <a:xfrm>
                <a:off x="112776" y="4012626"/>
                <a:ext cx="8752234" cy="931986"/>
              </a:xfrm>
              <a:prstGeom prst="rect">
                <a:avLst/>
              </a:prstGeom>
              <a:noFill/>
            </p:spPr>
            <p:txBody>
              <a:bodyPr wrap="square" rtlCol="0">
                <a:spAutoFit/>
              </a:bodyPr>
              <a:lstStyle/>
              <a:p>
                <a:r>
                  <a:rPr lang="en-US" altLang="zh-CN" sz="1600" dirty="0" smtClean="0">
                    <a:latin typeface="Calibri"/>
                    <a:cs typeface="Calibri"/>
                  </a:rPr>
                  <a:t>Finally:</a:t>
                </a: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a:rPr>
                        <m:t>𝑃</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𝐵𝑇</m:t>
                          </m:r>
                        </m:e>
                        <m:e>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𝐻𝐴</m:t>
                          </m:r>
                        </m:e>
                      </m:d>
                      <m:r>
                        <a:rPr lang="en-US" altLang="zh-CN" b="0" i="1" smtClean="0">
                          <a:latin typeface="Cambria Math" panose="02040503050406030204" pitchFamily="18" charset="0"/>
                          <a:cs typeface="Calibri"/>
                        </a:rPr>
                        <m:t>=</m:t>
                      </m:r>
                      <m:f>
                        <m:fPr>
                          <m:ctrlPr>
                            <a:rPr lang="en-US" altLang="zh-CN" b="0" i="1" smtClean="0">
                              <a:latin typeface="Cambria Math" panose="02040503050406030204" pitchFamily="18" charset="0"/>
                              <a:cs typeface="Calibri"/>
                            </a:rPr>
                          </m:ctrlPr>
                        </m:fPr>
                        <m:num>
                          <m:r>
                            <a:rPr lang="en-US" altLang="zh-CN" b="0" i="1" smtClean="0">
                              <a:latin typeface="Cambria Math" panose="02040503050406030204" pitchFamily="18" charset="0"/>
                              <a:cs typeface="Calibri"/>
                            </a:rPr>
                            <m:t>𝑃</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𝐻𝐴</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𝐵𝑇</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𝑃</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𝐵𝑇</m:t>
                          </m:r>
                          <m:r>
                            <a:rPr lang="en-US" altLang="zh-CN" b="0" i="1" smtClean="0">
                              <a:latin typeface="Cambria Math" panose="02040503050406030204" pitchFamily="18" charset="0"/>
                              <a:cs typeface="Calibri"/>
                            </a:rPr>
                            <m:t>)</m:t>
                          </m:r>
                        </m:num>
                        <m:den>
                          <m:r>
                            <a:rPr lang="en-US" altLang="zh-CN" b="0" i="1" smtClean="0">
                              <a:latin typeface="Cambria Math" panose="02040503050406030204" pitchFamily="18" charset="0"/>
                              <a:cs typeface="Calibri"/>
                            </a:rPr>
                            <m:t>𝑃</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𝐻𝐴</m:t>
                          </m:r>
                          <m:r>
                            <a:rPr lang="en-US" altLang="zh-CN" b="0" i="1" smtClean="0">
                              <a:latin typeface="Cambria Math" panose="02040503050406030204" pitchFamily="18" charset="0"/>
                              <a:cs typeface="Calibri"/>
                            </a:rPr>
                            <m:t>)</m:t>
                          </m:r>
                        </m:den>
                      </m:f>
                      <m:r>
                        <a:rPr lang="en-US" altLang="zh-CN" b="0" i="1" smtClean="0">
                          <a:latin typeface="Cambria Math" panose="02040503050406030204" pitchFamily="18" charset="0"/>
                          <a:cs typeface="Calibri"/>
                        </a:rPr>
                        <m:t>=</m:t>
                      </m:r>
                      <m:f>
                        <m:fPr>
                          <m:ctrlPr>
                            <a:rPr lang="en-US" altLang="zh-CN" b="0" i="1" smtClean="0">
                              <a:latin typeface="Cambria Math" panose="02040503050406030204" pitchFamily="18" charset="0"/>
                              <a:cs typeface="Calibri"/>
                            </a:rPr>
                          </m:ctrlPr>
                        </m:fPr>
                        <m:num>
                          <m:r>
                            <a:rPr lang="en-US" altLang="zh-CN" b="0" i="1" smtClean="0">
                              <a:latin typeface="Cambria Math" panose="02040503050406030204" pitchFamily="18" charset="0"/>
                              <a:cs typeface="Calibri"/>
                            </a:rPr>
                            <m:t>0.9126×0.001</m:t>
                          </m:r>
                        </m:num>
                        <m:den>
                          <m:r>
                            <a:rPr lang="en-US" altLang="zh-CN" b="0" i="1" smtClean="0">
                              <a:latin typeface="Cambria Math" panose="02040503050406030204" pitchFamily="18" charset="0"/>
                              <a:cs typeface="Calibri"/>
                            </a:rPr>
                            <m:t>0.116</m:t>
                          </m:r>
                        </m:den>
                      </m:f>
                      <m:r>
                        <a:rPr lang="en-US" altLang="zh-CN" b="0" i="1" smtClean="0">
                          <a:latin typeface="Cambria Math" panose="02040503050406030204" pitchFamily="18" charset="0"/>
                          <a:cs typeface="Calibri"/>
                        </a:rPr>
                        <m:t>≈0.007867</m:t>
                      </m:r>
                    </m:oMath>
                  </m:oMathPara>
                </a14:m>
                <a:endParaRPr lang="zh-CN" altLang="en-US" dirty="0" err="1" smtClean="0">
                  <a:latin typeface="Calibri"/>
                  <a:cs typeface="Calibri"/>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2776" y="4012626"/>
                <a:ext cx="8752234" cy="931986"/>
              </a:xfrm>
              <a:prstGeom prst="rect">
                <a:avLst/>
              </a:prstGeom>
              <a:blipFill>
                <a:blip r:embed="rId6"/>
                <a:stretch>
                  <a:fillRect l="-418"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82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143000" y="4686301"/>
            <a:ext cx="4400550" cy="346247"/>
          </a:xfrm>
          <a:prstGeom prst="rect">
            <a:avLst/>
          </a:prstGeom>
          <a:noFill/>
          <a:ln w="9525">
            <a:noFill/>
            <a:miter lim="800000"/>
            <a:headEnd/>
            <a:tailEnd/>
          </a:ln>
        </p:spPr>
        <p:txBody>
          <a:bodyPr lIns="68579" tIns="34289" rIns="68579" bIns="34289">
            <a:spAutoFit/>
          </a:bodyPr>
          <a:lstStyle/>
          <a:p>
            <a:pPr>
              <a:spcBef>
                <a:spcPct val="50000"/>
              </a:spcBef>
            </a:pPr>
            <a:endParaRPr lang="en-US"/>
          </a:p>
        </p:txBody>
      </p:sp>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Course Textbook</a:t>
            </a:r>
            <a:endParaRPr lang="zh-CN" altLang="en-US" sz="3600" b="1" kern="0" dirty="0"/>
          </a:p>
        </p:txBody>
      </p:sp>
      <p:sp>
        <p:nvSpPr>
          <p:cNvPr id="4" name="文本框 3"/>
          <p:cNvSpPr txBox="1"/>
          <p:nvPr/>
        </p:nvSpPr>
        <p:spPr>
          <a:xfrm>
            <a:off x="27432" y="522732"/>
            <a:ext cx="9040368" cy="1354217"/>
          </a:xfrm>
          <a:prstGeom prst="rect">
            <a:avLst/>
          </a:prstGeom>
          <a:noFill/>
        </p:spPr>
        <p:txBody>
          <a:bodyPr wrap="square" rtlCol="0">
            <a:spAutoFit/>
          </a:bodyPr>
          <a:lstStyle/>
          <a:p>
            <a:r>
              <a:rPr lang="en-US" altLang="zh-CN" b="1" dirty="0">
                <a:solidFill>
                  <a:srgbClr val="0070C0"/>
                </a:solidFill>
                <a:latin typeface="Calibri"/>
                <a:cs typeface="Calibri"/>
              </a:rPr>
              <a:t>Bayesian network diagnosis algorithm steps</a:t>
            </a:r>
            <a:r>
              <a:rPr lang="en-US" altLang="zh-CN" b="1" dirty="0" smtClean="0">
                <a:solidFill>
                  <a:srgbClr val="0070C0"/>
                </a:solidFill>
                <a:latin typeface="Calibri"/>
                <a:cs typeface="Calibri"/>
              </a:rPr>
              <a:t>:</a:t>
            </a:r>
          </a:p>
          <a:p>
            <a:r>
              <a:rPr lang="en-US" altLang="zh-CN" sz="1600" b="1" dirty="0" smtClean="0">
                <a:latin typeface="Calibri"/>
                <a:cs typeface="Calibri"/>
              </a:rPr>
              <a:t>Input</a:t>
            </a:r>
            <a:r>
              <a:rPr lang="zh-CN" altLang="en-US" sz="1600" dirty="0" smtClean="0">
                <a:latin typeface="Calibri"/>
                <a:cs typeface="Calibri"/>
              </a:rPr>
              <a:t>：</a:t>
            </a:r>
            <a:r>
              <a:rPr lang="en-US" altLang="zh-CN" sz="1600" dirty="0" smtClean="0">
                <a:latin typeface="Calibri"/>
                <a:cs typeface="Calibri"/>
              </a:rPr>
              <a:t>A given</a:t>
            </a:r>
            <a:r>
              <a:rPr lang="en-US" altLang="zh-CN" sz="1600" dirty="0">
                <a:latin typeface="Calibri"/>
                <a:cs typeface="Calibri"/>
              </a:rPr>
              <a:t> </a:t>
            </a:r>
            <a:r>
              <a:rPr lang="en-US" altLang="zh-CN" sz="1600" dirty="0" smtClean="0">
                <a:latin typeface="Calibri"/>
                <a:cs typeface="Calibri"/>
              </a:rPr>
              <a:t>Bayesian-Net </a:t>
            </a:r>
            <a:r>
              <a:rPr lang="en-US" altLang="zh-CN" sz="1600" b="1" i="1" dirty="0" smtClean="0">
                <a:solidFill>
                  <a:srgbClr val="7030A0"/>
                </a:solidFill>
                <a:latin typeface="Calibri"/>
                <a:cs typeface="Calibri"/>
              </a:rPr>
              <a:t>B</a:t>
            </a:r>
            <a:r>
              <a:rPr lang="en-US" altLang="zh-CN" sz="1600" dirty="0" smtClean="0">
                <a:latin typeface="Calibri"/>
                <a:cs typeface="Calibri"/>
              </a:rPr>
              <a:t>(including </a:t>
            </a:r>
            <a:r>
              <a:rPr lang="en-US" altLang="zh-CN" sz="1600" b="1" i="1" dirty="0" smtClean="0">
                <a:solidFill>
                  <a:srgbClr val="7030A0"/>
                </a:solidFill>
                <a:latin typeface="Calibri"/>
                <a:cs typeface="Calibri"/>
              </a:rPr>
              <a:t>N</a:t>
            </a:r>
            <a:r>
              <a:rPr lang="en-US" altLang="zh-CN" sz="1600" dirty="0" smtClean="0">
                <a:latin typeface="Calibri"/>
                <a:cs typeface="Calibri"/>
              </a:rPr>
              <a:t> nodes and conditional/joint conditional probability between </a:t>
            </a:r>
            <a:r>
              <a:rPr lang="en-US" altLang="zh-CN" sz="1600" dirty="0">
                <a:latin typeface="Calibri"/>
                <a:cs typeface="Calibri"/>
              </a:rPr>
              <a:t>nodes), </a:t>
            </a:r>
            <a:r>
              <a:rPr lang="en-US" altLang="zh-CN" sz="1600" dirty="0" smtClean="0">
                <a:latin typeface="Calibri"/>
                <a:cs typeface="Calibri"/>
              </a:rPr>
              <a:t>given </a:t>
            </a:r>
            <a:r>
              <a:rPr lang="en-US" altLang="zh-CN" sz="1600" dirty="0">
                <a:latin typeface="Calibri"/>
                <a:cs typeface="Calibri"/>
              </a:rPr>
              <a:t>a fact vector </a:t>
            </a:r>
            <a:r>
              <a:rPr lang="en-US" altLang="zh-CN" sz="1600" b="1" dirty="0">
                <a:solidFill>
                  <a:srgbClr val="7030A0"/>
                </a:solidFill>
                <a:latin typeface="Calibri"/>
                <a:cs typeface="Calibri"/>
              </a:rPr>
              <a:t>E</a:t>
            </a:r>
            <a:r>
              <a:rPr lang="en-US" altLang="zh-CN" sz="1600" dirty="0">
                <a:latin typeface="Calibri"/>
                <a:cs typeface="Calibri"/>
              </a:rPr>
              <a:t> (or an evidence vector) for the occurrence or absence of a </a:t>
            </a:r>
            <a:r>
              <a:rPr lang="en-US" altLang="zh-CN" sz="1600" dirty="0" smtClean="0">
                <a:latin typeface="Calibri"/>
                <a:cs typeface="Calibri"/>
              </a:rPr>
              <a:t>result </a:t>
            </a:r>
            <a:r>
              <a:rPr lang="en-US" altLang="zh-CN" sz="1600" dirty="0">
                <a:latin typeface="Calibri"/>
                <a:cs typeface="Calibri"/>
              </a:rPr>
              <a:t>node, given a certain node </a:t>
            </a:r>
            <a:r>
              <a:rPr lang="en-US" altLang="zh-CN" sz="1600" b="1" dirty="0">
                <a:solidFill>
                  <a:srgbClr val="7030A0"/>
                </a:solidFill>
                <a:latin typeface="Cambria Math" panose="02040503050406030204" pitchFamily="18" charset="0"/>
                <a:ea typeface="Cambria Math" panose="02040503050406030204" pitchFamily="18" charset="0"/>
                <a:cs typeface="Calibri"/>
              </a:rPr>
              <a:t>v</a:t>
            </a:r>
            <a:r>
              <a:rPr lang="en-US" altLang="zh-CN" sz="1600" dirty="0">
                <a:latin typeface="Calibri"/>
                <a:cs typeface="Calibri"/>
              </a:rPr>
              <a:t> to be diagnosed..</a:t>
            </a:r>
            <a:endParaRPr lang="en-US" altLang="zh-CN" sz="1600" dirty="0" smtClean="0">
              <a:latin typeface="Calibri"/>
              <a:cs typeface="Calibri"/>
            </a:endParaRPr>
          </a:p>
          <a:p>
            <a:r>
              <a:rPr lang="en-US" altLang="zh-CN" sz="1600" b="1" dirty="0" smtClean="0">
                <a:latin typeface="Calibri"/>
                <a:cs typeface="Calibri"/>
              </a:rPr>
              <a:t>Output</a:t>
            </a:r>
            <a:r>
              <a:rPr lang="zh-CN" altLang="en-US" sz="1600" b="1" dirty="0" smtClean="0">
                <a:latin typeface="Calibri"/>
                <a:cs typeface="Calibri"/>
              </a:rPr>
              <a:t>：</a:t>
            </a:r>
            <a:r>
              <a:rPr lang="en-US" altLang="zh-CN" sz="1600" dirty="0">
                <a:latin typeface="Calibri"/>
                <a:cs typeface="Calibri"/>
              </a:rPr>
              <a:t>The probability of occurrence of node </a:t>
            </a:r>
            <a:r>
              <a:rPr lang="en-US" altLang="zh-CN" sz="1600" b="1" dirty="0" smtClean="0">
                <a:solidFill>
                  <a:srgbClr val="7030A0"/>
                </a:solidFill>
                <a:latin typeface="Cambria Math" panose="02040503050406030204" pitchFamily="18" charset="0"/>
                <a:ea typeface="Cambria Math" panose="02040503050406030204" pitchFamily="18" charset="0"/>
                <a:cs typeface="Calibri"/>
              </a:rPr>
              <a:t>v</a:t>
            </a:r>
            <a:r>
              <a:rPr lang="en-US" altLang="zh-CN" sz="1600" b="1" dirty="0" smtClean="0">
                <a:latin typeface="Cambria Math" panose="02040503050406030204" pitchFamily="18" charset="0"/>
                <a:ea typeface="Cambria Math" panose="02040503050406030204" pitchFamily="18" charset="0"/>
                <a:cs typeface="Calibri"/>
              </a:rPr>
              <a:t>.</a:t>
            </a:r>
            <a:endParaRPr lang="en-US" altLang="zh-CN" sz="1600" b="1" dirty="0">
              <a:latin typeface="Cambria Math" panose="02040503050406030204" pitchFamily="18" charset="0"/>
              <a:ea typeface="Cambria Math" panose="02040503050406030204" pitchFamily="18" charset="0"/>
              <a:cs typeface="Calibri"/>
            </a:endParaRPr>
          </a:p>
        </p:txBody>
      </p:sp>
      <p:sp>
        <p:nvSpPr>
          <p:cNvPr id="5" name="圆角矩形 4"/>
          <p:cNvSpPr/>
          <p:nvPr/>
        </p:nvSpPr>
        <p:spPr>
          <a:xfrm>
            <a:off x="152400" y="1885331"/>
            <a:ext cx="8763000" cy="3140359"/>
          </a:xfrm>
          <a:prstGeom prst="roundRect">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81000" y="2056983"/>
            <a:ext cx="8229600" cy="2800767"/>
          </a:xfrm>
          <a:prstGeom prst="rect">
            <a:avLst/>
          </a:prstGeom>
          <a:noFill/>
        </p:spPr>
        <p:txBody>
          <a:bodyPr wrap="square" rtlCol="0">
            <a:spAutoFit/>
          </a:bodyPr>
          <a:lstStyle/>
          <a:p>
            <a:pPr marL="342900" indent="-342900">
              <a:buAutoNum type="arabicPeriod"/>
            </a:pPr>
            <a:r>
              <a:rPr lang="en-US" altLang="zh-CN" sz="1600" dirty="0" smtClean="0">
                <a:latin typeface="Calibri"/>
                <a:cs typeface="Calibri"/>
              </a:rPr>
              <a:t>Enter </a:t>
            </a:r>
            <a:r>
              <a:rPr lang="en-US" altLang="zh-CN" sz="1600" dirty="0">
                <a:latin typeface="Calibri"/>
                <a:cs typeface="Calibri"/>
              </a:rPr>
              <a:t>the evidence vector into </a:t>
            </a:r>
            <a:r>
              <a:rPr lang="en-US" altLang="zh-CN" sz="1600" dirty="0" smtClean="0">
                <a:latin typeface="Calibri"/>
                <a:cs typeface="Calibri"/>
              </a:rPr>
              <a:t>Bayesian-Net </a:t>
            </a:r>
            <a:r>
              <a:rPr lang="en-US" altLang="zh-CN" sz="1600" b="1" i="1" dirty="0">
                <a:solidFill>
                  <a:srgbClr val="7030A0"/>
                </a:solidFill>
                <a:latin typeface="Calibri"/>
                <a:cs typeface="Calibri"/>
              </a:rPr>
              <a:t>B</a:t>
            </a:r>
            <a:r>
              <a:rPr lang="en-US" altLang="zh-CN" sz="1600" dirty="0" smtClean="0">
                <a:latin typeface="Calibri"/>
                <a:cs typeface="Calibri"/>
              </a:rPr>
              <a:t>.</a:t>
            </a:r>
          </a:p>
          <a:p>
            <a:pPr marL="342900" indent="-342900">
              <a:buAutoNum type="arabicPeriod"/>
            </a:pPr>
            <a:r>
              <a:rPr lang="en-US" altLang="zh-CN" sz="1600" dirty="0">
                <a:latin typeface="Calibri"/>
                <a:cs typeface="Calibri"/>
              </a:rPr>
              <a:t>For each unprocessed node </a:t>
            </a:r>
            <a:r>
              <a:rPr lang="en-US" altLang="zh-CN" sz="1600" b="1" i="1" dirty="0">
                <a:solidFill>
                  <a:srgbClr val="7030A0"/>
                </a:solidFill>
                <a:latin typeface="Calibri"/>
                <a:cs typeface="Calibri"/>
              </a:rPr>
              <a:t>n</a:t>
            </a:r>
            <a:r>
              <a:rPr lang="en-US" altLang="zh-CN" sz="1600" dirty="0">
                <a:latin typeface="Calibri"/>
                <a:cs typeface="Calibri"/>
              </a:rPr>
              <a:t> in </a:t>
            </a:r>
            <a:r>
              <a:rPr lang="en-US" altLang="zh-CN" sz="1600" b="1" i="1" dirty="0">
                <a:solidFill>
                  <a:srgbClr val="7030A0"/>
                </a:solidFill>
                <a:latin typeface="Calibri"/>
                <a:cs typeface="Calibri"/>
              </a:rPr>
              <a:t>B</a:t>
            </a:r>
            <a:r>
              <a:rPr lang="en-US" altLang="zh-CN" sz="1600" dirty="0">
                <a:latin typeface="Calibri"/>
                <a:cs typeface="Calibri"/>
              </a:rPr>
              <a:t>, if it has the fact (evidence) that occurred, it is marked as having been processed; otherwise continue with the following steps</a:t>
            </a:r>
            <a:r>
              <a:rPr lang="en-US" altLang="zh-CN" sz="1600" dirty="0" smtClean="0">
                <a:latin typeface="Calibri"/>
                <a:cs typeface="Calibri"/>
              </a:rPr>
              <a:t>.</a:t>
            </a:r>
          </a:p>
          <a:p>
            <a:pPr marL="342900" indent="-342900">
              <a:buAutoNum type="arabicPeriod"/>
            </a:pPr>
            <a:r>
              <a:rPr lang="en-US" altLang="zh-CN" sz="1600" dirty="0">
                <a:latin typeface="Calibri"/>
                <a:cs typeface="Calibri"/>
              </a:rPr>
              <a:t>If </a:t>
            </a:r>
            <a:r>
              <a:rPr lang="en-US" altLang="zh-CN" sz="1600" dirty="0">
                <a:solidFill>
                  <a:srgbClr val="FF0000"/>
                </a:solidFill>
                <a:latin typeface="Calibri"/>
                <a:cs typeface="Calibri"/>
              </a:rPr>
              <a:t>one of its </a:t>
            </a:r>
            <a:r>
              <a:rPr lang="en-US" altLang="zh-CN" sz="1600" dirty="0" smtClean="0">
                <a:solidFill>
                  <a:srgbClr val="FF0000"/>
                </a:solidFill>
                <a:latin typeface="Calibri"/>
                <a:cs typeface="Calibri"/>
              </a:rPr>
              <a:t>child </a:t>
            </a:r>
            <a:r>
              <a:rPr lang="en-US" altLang="zh-CN" sz="1600" dirty="0">
                <a:solidFill>
                  <a:srgbClr val="FF0000"/>
                </a:solidFill>
                <a:latin typeface="Calibri"/>
                <a:cs typeface="Calibri"/>
              </a:rPr>
              <a:t>nodes</a:t>
            </a:r>
            <a:r>
              <a:rPr lang="en-US" altLang="zh-CN" sz="1600" dirty="0">
                <a:latin typeface="Calibri"/>
                <a:cs typeface="Calibri"/>
              </a:rPr>
              <a:t> has not been processed, this node is not processed; otherwise, continue with the following steps</a:t>
            </a:r>
            <a:r>
              <a:rPr lang="en-US" altLang="zh-CN" sz="1600" dirty="0" smtClean="0">
                <a:latin typeface="Calibri"/>
                <a:cs typeface="Calibri"/>
              </a:rPr>
              <a:t>.</a:t>
            </a:r>
          </a:p>
          <a:p>
            <a:pPr marL="342900" indent="-342900">
              <a:buAutoNum type="arabicPeriod"/>
            </a:pPr>
            <a:r>
              <a:rPr lang="en-US" altLang="zh-CN" sz="1600" dirty="0">
                <a:latin typeface="Calibri"/>
                <a:cs typeface="Calibri"/>
              </a:rPr>
              <a:t>Calculate the probability </a:t>
            </a:r>
            <a:r>
              <a:rPr lang="en-US" altLang="zh-CN" sz="1600" dirty="0" smtClean="0">
                <a:latin typeface="Calibri"/>
                <a:cs typeface="Calibri"/>
              </a:rPr>
              <a:t>distribution </a:t>
            </a:r>
            <a:r>
              <a:rPr lang="en-US" altLang="zh-CN" sz="1600" dirty="0">
                <a:latin typeface="Calibri"/>
                <a:cs typeface="Calibri"/>
              </a:rPr>
              <a:t>of node</a:t>
            </a:r>
            <a:r>
              <a:rPr lang="en-US" altLang="zh-CN" sz="1600" dirty="0">
                <a:solidFill>
                  <a:srgbClr val="7030A0"/>
                </a:solidFill>
                <a:latin typeface="Calibri"/>
                <a:cs typeface="Calibri"/>
              </a:rPr>
              <a:t> </a:t>
            </a:r>
            <a:r>
              <a:rPr lang="en-US" altLang="zh-CN" sz="1600" b="1" i="1" dirty="0">
                <a:solidFill>
                  <a:srgbClr val="7030A0"/>
                </a:solidFill>
                <a:latin typeface="Calibri"/>
                <a:cs typeface="Calibri"/>
              </a:rPr>
              <a:t>n</a:t>
            </a:r>
            <a:r>
              <a:rPr lang="en-US" altLang="zh-CN" sz="1600" dirty="0">
                <a:latin typeface="Calibri"/>
                <a:cs typeface="Calibri"/>
              </a:rPr>
              <a:t> based on the probabilities of </a:t>
            </a:r>
            <a:r>
              <a:rPr lang="en-US" altLang="zh-CN" sz="1600" dirty="0">
                <a:solidFill>
                  <a:srgbClr val="FF0000"/>
                </a:solidFill>
                <a:latin typeface="Calibri"/>
                <a:cs typeface="Calibri"/>
              </a:rPr>
              <a:t>all </a:t>
            </a:r>
            <a:r>
              <a:rPr lang="en-US" altLang="zh-CN" sz="1600" dirty="0" smtClean="0">
                <a:solidFill>
                  <a:srgbClr val="FF0000"/>
                </a:solidFill>
                <a:latin typeface="Calibri"/>
                <a:cs typeface="Calibri"/>
              </a:rPr>
              <a:t>child nodes </a:t>
            </a:r>
            <a:r>
              <a:rPr lang="en-US" altLang="zh-CN" sz="1600" dirty="0">
                <a:latin typeface="Calibri"/>
                <a:cs typeface="Calibri"/>
              </a:rPr>
              <a:t>of node </a:t>
            </a:r>
            <a:r>
              <a:rPr lang="en-US" altLang="zh-CN" sz="1600" b="1" i="1" dirty="0">
                <a:solidFill>
                  <a:srgbClr val="7030A0"/>
                </a:solidFill>
                <a:latin typeface="Calibri"/>
                <a:cs typeface="Calibri"/>
              </a:rPr>
              <a:t>n</a:t>
            </a:r>
            <a:r>
              <a:rPr lang="en-US" altLang="zh-CN" sz="1600" dirty="0">
                <a:latin typeface="Calibri"/>
                <a:cs typeface="Calibri"/>
              </a:rPr>
              <a:t> and the conditional or joint conditional probabilities, and mark node </a:t>
            </a:r>
            <a:r>
              <a:rPr lang="en-US" altLang="zh-CN" sz="1600" b="1" i="1" dirty="0">
                <a:solidFill>
                  <a:srgbClr val="7030A0"/>
                </a:solidFill>
                <a:latin typeface="Calibri"/>
                <a:cs typeface="Calibri"/>
              </a:rPr>
              <a:t>n</a:t>
            </a:r>
            <a:r>
              <a:rPr lang="en-US" altLang="zh-CN" sz="1600" dirty="0">
                <a:latin typeface="Calibri"/>
                <a:cs typeface="Calibri"/>
              </a:rPr>
              <a:t> as processed</a:t>
            </a:r>
            <a:r>
              <a:rPr lang="en-US" altLang="zh-CN" sz="1600" dirty="0" smtClean="0">
                <a:latin typeface="Calibri"/>
                <a:cs typeface="Calibri"/>
              </a:rPr>
              <a:t>.</a:t>
            </a:r>
          </a:p>
          <a:p>
            <a:pPr marL="342900" indent="-342900">
              <a:buAutoNum type="arabicPeriod"/>
            </a:pPr>
            <a:r>
              <a:rPr lang="en-US" altLang="zh-CN" sz="1600" dirty="0">
                <a:latin typeface="Calibri"/>
                <a:cs typeface="Calibri"/>
              </a:rPr>
              <a:t>Repeat steps (2) to (4) for a total of </a:t>
            </a:r>
            <a:r>
              <a:rPr lang="en-US" altLang="zh-CN" sz="1600" b="1" i="1" dirty="0" smtClean="0">
                <a:solidFill>
                  <a:srgbClr val="7030A0"/>
                </a:solidFill>
                <a:latin typeface="Calibri"/>
                <a:cs typeface="Calibri"/>
              </a:rPr>
              <a:t>T</a:t>
            </a:r>
            <a:r>
              <a:rPr lang="en-US" altLang="zh-CN" sz="1600" b="1" i="1" dirty="0" smtClean="0">
                <a:latin typeface="Calibri"/>
                <a:cs typeface="Calibri"/>
              </a:rPr>
              <a:t> </a:t>
            </a:r>
            <a:r>
              <a:rPr lang="en-US" altLang="zh-CN" sz="1600" dirty="0" smtClean="0">
                <a:latin typeface="Calibri"/>
                <a:cs typeface="Calibri"/>
              </a:rPr>
              <a:t>times</a:t>
            </a:r>
            <a:r>
              <a:rPr lang="en-US" altLang="zh-CN" sz="1600" dirty="0">
                <a:latin typeface="Calibri"/>
                <a:cs typeface="Calibri"/>
              </a:rPr>
              <a:t>. At this point, the probability distribution of node </a:t>
            </a:r>
            <a:r>
              <a:rPr lang="en-US" altLang="zh-CN" sz="1600" b="1" i="1" dirty="0">
                <a:solidFill>
                  <a:srgbClr val="7030A0"/>
                </a:solidFill>
                <a:latin typeface="Calibri"/>
                <a:cs typeface="Calibri"/>
              </a:rPr>
              <a:t>n</a:t>
            </a:r>
            <a:r>
              <a:rPr lang="en-US" altLang="zh-CN" sz="1600" dirty="0">
                <a:latin typeface="Calibri"/>
                <a:cs typeface="Calibri"/>
              </a:rPr>
              <a:t> is the probability of its occurrence/non-occurrence. The algorithm ends. It should be noted that the effect of step (5) is to make each node have the opportunity to calculate the probability distribution.</a:t>
            </a:r>
            <a:endParaRPr lang="zh-CN" altLang="en-US" sz="1600" dirty="0" err="1" smtClean="0">
              <a:latin typeface="Calibri"/>
              <a:cs typeface="Calibri"/>
            </a:endParaRPr>
          </a:p>
        </p:txBody>
      </p:sp>
    </p:spTree>
    <p:extLst>
      <p:ext uri="{BB962C8B-B14F-4D97-AF65-F5344CB8AC3E}">
        <p14:creationId xmlns:p14="http://schemas.microsoft.com/office/powerpoint/2010/main" val="1396893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200150"/>
            <a:ext cx="9144000" cy="2049011"/>
          </a:xfrm>
        </p:spPr>
        <p:txBody>
          <a:bodyPr/>
          <a:lstStyle/>
          <a:p>
            <a:pPr eaLnBrk="1" hangingPunct="1"/>
            <a:r>
              <a:rPr lang="en-US" sz="4400" b="1" dirty="0" smtClean="0">
                <a:effectLst>
                  <a:outerShdw blurRad="38100" dist="38100" dir="2700000" algn="tl">
                    <a:srgbClr val="000000">
                      <a:alpha val="43137"/>
                    </a:srgbClr>
                  </a:outerShdw>
                </a:effectLst>
              </a:rPr>
              <a:t>Artificial Intelligence</a:t>
            </a:r>
            <a:r>
              <a:rPr lang="en-US" dirty="0" smtClean="0"/>
              <a:t/>
            </a:r>
            <a:br>
              <a:rPr lang="en-US" dirty="0" smtClean="0"/>
            </a:br>
            <a:r>
              <a:rPr lang="en-US" dirty="0"/>
              <a:t/>
            </a:r>
            <a:br>
              <a:rPr lang="en-US" dirty="0"/>
            </a:br>
            <a:r>
              <a:rPr lang="en-US" sz="3200" b="1" dirty="0" smtClean="0"/>
              <a:t>Chapter 1: Introduction</a:t>
            </a:r>
            <a:endParaRPr lang="en-US" sz="3600" b="1"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 y="5418"/>
            <a:ext cx="1456660" cy="95774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5200" y="4637539"/>
            <a:ext cx="1828800" cy="508233"/>
          </a:xfrm>
          <a:prstGeom prst="rect">
            <a:avLst/>
          </a:prstGeom>
        </p:spPr>
      </p:pic>
      <p:sp>
        <p:nvSpPr>
          <p:cNvPr id="2" name="矩形 1"/>
          <p:cNvSpPr/>
          <p:nvPr/>
        </p:nvSpPr>
        <p:spPr>
          <a:xfrm>
            <a:off x="10772" y="4493734"/>
            <a:ext cx="6172671" cy="646331"/>
          </a:xfrm>
          <a:prstGeom prst="rect">
            <a:avLst/>
          </a:prstGeom>
        </p:spPr>
        <p:txBody>
          <a:bodyPr wrap="square">
            <a:spAutoFit/>
          </a:bodyPr>
          <a:lstStyle/>
          <a:p>
            <a:r>
              <a:rPr lang="en-US" altLang="zh-CN" dirty="0"/>
              <a:t>International Business Class </a:t>
            </a:r>
            <a:br>
              <a:rPr lang="en-US" altLang="zh-CN" dirty="0"/>
            </a:br>
            <a:r>
              <a:rPr lang="en-US" altLang="zh-CN" dirty="0"/>
              <a:t>in School of Electronic Information and Communications </a:t>
            </a:r>
            <a:endParaRPr lang="zh-CN" altLang="en-US" dirty="0"/>
          </a:p>
        </p:txBody>
      </p:sp>
    </p:spTree>
    <p:extLst>
      <p:ext uri="{BB962C8B-B14F-4D97-AF65-F5344CB8AC3E}">
        <p14:creationId xmlns:p14="http://schemas.microsoft.com/office/powerpoint/2010/main" val="672430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Brief introduction</a:t>
            </a:r>
            <a:endParaRPr lang="zh-CN" altLang="en-US" sz="3600" b="1" kern="0" dirty="0" err="1"/>
          </a:p>
        </p:txBody>
      </p:sp>
      <p:sp>
        <p:nvSpPr>
          <p:cNvPr id="10" name="矩形 9"/>
          <p:cNvSpPr/>
          <p:nvPr/>
        </p:nvSpPr>
        <p:spPr>
          <a:xfrm>
            <a:off x="159327" y="678689"/>
            <a:ext cx="8956964" cy="923330"/>
          </a:xfrm>
          <a:prstGeom prst="rect">
            <a:avLst/>
          </a:prstGeom>
        </p:spPr>
        <p:txBody>
          <a:bodyPr wrap="square">
            <a:spAutoFit/>
          </a:bodyPr>
          <a:lstStyle/>
          <a:p>
            <a:pPr>
              <a:lnSpc>
                <a:spcPct val="150000"/>
              </a:lnSpc>
            </a:pPr>
            <a:r>
              <a:rPr lang="en-US" altLang="zh-CN" dirty="0" smtClean="0">
                <a:latin typeface="Calibri" panose="020F0502020204030204" pitchFamily="34" charset="0"/>
                <a:cs typeface="Calibri" panose="020F0502020204030204" pitchFamily="34" charset="0"/>
              </a:rPr>
              <a:t>A simple, graphical notation for conditional independence assertions and hence for compact specification of full joint distributions</a:t>
            </a:r>
            <a:endParaRPr lang="en-US" altLang="zh-CN"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114300" y="2253555"/>
                <a:ext cx="89535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Calibri" panose="020F0502020204030204" pitchFamily="34" charset="0"/>
                    <a:cs typeface="Calibri" panose="020F0502020204030204" pitchFamily="34" charset="0"/>
                  </a:rPr>
                  <a:t>a set of nodes, one per variable</a:t>
                </a:r>
              </a:p>
              <a:p>
                <a:pPr marL="285750" indent="-285750">
                  <a:lnSpc>
                    <a:spcPct val="150000"/>
                  </a:lnSpc>
                  <a:buFont typeface="Arial" panose="020B0604020202020204" pitchFamily="34" charset="0"/>
                  <a:buChar char="•"/>
                </a:pPr>
                <a:r>
                  <a:rPr lang="en-US" altLang="zh-CN" dirty="0">
                    <a:latin typeface="Calibri" panose="020F0502020204030204" pitchFamily="34" charset="0"/>
                    <a:cs typeface="Calibri" panose="020F0502020204030204" pitchFamily="34" charset="0"/>
                  </a:rPr>
                  <a:t>a directed, acyclic graph (link ≈ "directly influences")</a:t>
                </a:r>
              </a:p>
              <a:p>
                <a:pPr marL="285750" indent="-285750">
                  <a:lnSpc>
                    <a:spcPct val="150000"/>
                  </a:lnSpc>
                  <a:buFont typeface="Arial" panose="020B0604020202020204" pitchFamily="34" charset="0"/>
                  <a:buChar char="•"/>
                </a:pPr>
                <a:r>
                  <a:rPr lang="en-US" altLang="zh-CN" dirty="0">
                    <a:latin typeface="Calibri" panose="020F0502020204030204" pitchFamily="34" charset="0"/>
                    <a:cs typeface="Calibri" panose="020F0502020204030204" pitchFamily="34" charset="0"/>
                  </a:rPr>
                  <a:t>a conditional distribution for each node given its parents:</a:t>
                </a:r>
              </a:p>
              <a:p>
                <a:pPr algn="ctr">
                  <a:lnSpc>
                    <a:spcPct val="150000"/>
                  </a:lnSpc>
                </a:pPr>
                <a14:m>
                  <m:oMathPara xmlns:m="http://schemas.openxmlformats.org/officeDocument/2006/math">
                    <m:oMathParaPr>
                      <m:jc m:val="centerGroup"/>
                    </m:oMathParaPr>
                    <m:oMath xmlns:m="http://schemas.openxmlformats.org/officeDocument/2006/math">
                      <m:r>
                        <a:rPr lang="en-US" altLang="zh-CN" b="1" i="0" smtClean="0">
                          <a:solidFill>
                            <a:srgbClr val="FF7C80"/>
                          </a:solidFill>
                          <a:latin typeface="Cambria Math" panose="02040503050406030204" pitchFamily="18" charset="0"/>
                          <a:cs typeface="Calibri" panose="020F0502020204030204" pitchFamily="34" charset="0"/>
                        </a:rPr>
                        <m:t>𝐏</m:t>
                      </m:r>
                      <m:r>
                        <a:rPr lang="en-US" altLang="zh-CN" b="0" i="1" smtClean="0">
                          <a:solidFill>
                            <a:srgbClr val="FF7C80"/>
                          </a:solidFill>
                          <a:latin typeface="Cambria Math" panose="02040503050406030204" pitchFamily="18" charset="0"/>
                          <a:cs typeface="Calibri" panose="020F0502020204030204" pitchFamily="34" charset="0"/>
                        </a:rPr>
                        <m:t>(</m:t>
                      </m:r>
                      <m:sSub>
                        <m:sSubPr>
                          <m:ctrlPr>
                            <a:rPr lang="en-US" altLang="zh-CN" b="0" i="1" smtClean="0">
                              <a:solidFill>
                                <a:srgbClr val="FF7C80"/>
                              </a:solidFill>
                              <a:latin typeface="Cambria Math" panose="02040503050406030204" pitchFamily="18" charset="0"/>
                              <a:cs typeface="Calibri" panose="020F0502020204030204" pitchFamily="34" charset="0"/>
                            </a:rPr>
                          </m:ctrlPr>
                        </m:sSubPr>
                        <m:e>
                          <m:r>
                            <a:rPr lang="en-US" altLang="zh-CN" b="0" i="1" smtClean="0">
                              <a:solidFill>
                                <a:srgbClr val="FF7C80"/>
                              </a:solidFill>
                              <a:latin typeface="Cambria Math" panose="02040503050406030204" pitchFamily="18" charset="0"/>
                              <a:cs typeface="Calibri" panose="020F0502020204030204" pitchFamily="34" charset="0"/>
                            </a:rPr>
                            <m:t>𝑋</m:t>
                          </m:r>
                        </m:e>
                        <m:sub>
                          <m:r>
                            <a:rPr lang="en-US" altLang="zh-CN" b="0" i="1" smtClean="0">
                              <a:solidFill>
                                <a:srgbClr val="FF7C80"/>
                              </a:solidFill>
                              <a:latin typeface="Cambria Math" panose="02040503050406030204" pitchFamily="18" charset="0"/>
                              <a:cs typeface="Calibri" panose="020F0502020204030204" pitchFamily="34" charset="0"/>
                            </a:rPr>
                            <m:t>𝑖</m:t>
                          </m:r>
                        </m:sub>
                      </m:sSub>
                      <m:r>
                        <a:rPr lang="en-US" altLang="zh-CN" b="0" i="1" smtClean="0">
                          <a:solidFill>
                            <a:srgbClr val="FF7C80"/>
                          </a:solidFill>
                          <a:latin typeface="Cambria Math" panose="02040503050406030204" pitchFamily="18" charset="0"/>
                          <a:cs typeface="Calibri" panose="020F0502020204030204" pitchFamily="34" charset="0"/>
                        </a:rPr>
                        <m:t>|</m:t>
                      </m:r>
                      <m:r>
                        <a:rPr lang="en-US" altLang="zh-CN" b="0" i="1" smtClean="0">
                          <a:solidFill>
                            <a:srgbClr val="FF7C80"/>
                          </a:solidFill>
                          <a:latin typeface="Cambria Math" panose="02040503050406030204" pitchFamily="18" charset="0"/>
                          <a:cs typeface="Calibri" panose="020F0502020204030204" pitchFamily="34" charset="0"/>
                        </a:rPr>
                        <m:t>𝑃𝑎𝑟𝑒𝑛𝑡𝑠</m:t>
                      </m:r>
                      <m:r>
                        <a:rPr lang="en-US" altLang="zh-CN" b="0" i="1" smtClean="0">
                          <a:solidFill>
                            <a:srgbClr val="FF7C80"/>
                          </a:solidFill>
                          <a:latin typeface="Cambria Math" panose="02040503050406030204" pitchFamily="18" charset="0"/>
                          <a:cs typeface="Calibri" panose="020F0502020204030204" pitchFamily="34" charset="0"/>
                        </a:rPr>
                        <m:t>(</m:t>
                      </m:r>
                      <m:sSub>
                        <m:sSubPr>
                          <m:ctrlPr>
                            <a:rPr lang="en-US" altLang="zh-CN" b="0" i="1" smtClean="0">
                              <a:solidFill>
                                <a:srgbClr val="FF7C80"/>
                              </a:solidFill>
                              <a:latin typeface="Cambria Math" panose="02040503050406030204" pitchFamily="18" charset="0"/>
                              <a:cs typeface="Calibri" panose="020F0502020204030204" pitchFamily="34" charset="0"/>
                            </a:rPr>
                          </m:ctrlPr>
                        </m:sSubPr>
                        <m:e>
                          <m:r>
                            <a:rPr lang="en-US" altLang="zh-CN" b="0" i="1" smtClean="0">
                              <a:solidFill>
                                <a:srgbClr val="FF7C80"/>
                              </a:solidFill>
                              <a:latin typeface="Cambria Math" panose="02040503050406030204" pitchFamily="18" charset="0"/>
                              <a:cs typeface="Calibri" panose="020F0502020204030204" pitchFamily="34" charset="0"/>
                            </a:rPr>
                            <m:t>𝑋</m:t>
                          </m:r>
                        </m:e>
                        <m:sub>
                          <m:r>
                            <a:rPr lang="en-US" altLang="zh-CN" b="0" i="1" smtClean="0">
                              <a:solidFill>
                                <a:srgbClr val="FF7C80"/>
                              </a:solidFill>
                              <a:latin typeface="Cambria Math" panose="02040503050406030204" pitchFamily="18" charset="0"/>
                              <a:cs typeface="Calibri" panose="020F0502020204030204" pitchFamily="34" charset="0"/>
                            </a:rPr>
                            <m:t>𝑖</m:t>
                          </m:r>
                        </m:sub>
                      </m:sSub>
                      <m:r>
                        <a:rPr lang="en-US" altLang="zh-CN" b="0" i="1" smtClean="0">
                          <a:solidFill>
                            <a:srgbClr val="FF7C80"/>
                          </a:solidFill>
                          <a:latin typeface="Cambria Math" panose="02040503050406030204" pitchFamily="18" charset="0"/>
                          <a:cs typeface="Calibri" panose="020F0502020204030204" pitchFamily="34" charset="0"/>
                        </a:rPr>
                        <m:t>))</m:t>
                      </m:r>
                    </m:oMath>
                  </m:oMathPara>
                </a14:m>
                <a:endParaRPr lang="en-US" altLang="zh-CN" i="1" dirty="0">
                  <a:solidFill>
                    <a:srgbClr val="FF7C80"/>
                  </a:solidFill>
                  <a:latin typeface="Calibri" panose="020F0502020204030204" pitchFamily="34" charset="0"/>
                  <a:cs typeface="Calibri" panose="020F050202020403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14300" y="2253555"/>
                <a:ext cx="8953500" cy="1754326"/>
              </a:xfrm>
              <a:prstGeom prst="rect">
                <a:avLst/>
              </a:prstGeom>
              <a:blipFill>
                <a:blip r:embed="rId3"/>
                <a:stretch>
                  <a:fillRect l="-477"/>
                </a:stretch>
              </a:blipFill>
            </p:spPr>
            <p:txBody>
              <a:bodyPr/>
              <a:lstStyle/>
              <a:p>
                <a:r>
                  <a:rPr lang="zh-CN" altLang="en-US">
                    <a:noFill/>
                  </a:rPr>
                  <a:t> </a:t>
                </a:r>
              </a:p>
            </p:txBody>
          </p:sp>
        </mc:Fallback>
      </mc:AlternateContent>
      <p:sp>
        <p:nvSpPr>
          <p:cNvPr id="14" name="文本框 13"/>
          <p:cNvSpPr txBox="1"/>
          <p:nvPr/>
        </p:nvSpPr>
        <p:spPr>
          <a:xfrm>
            <a:off x="10391" y="1809750"/>
            <a:ext cx="2362200" cy="369332"/>
          </a:xfrm>
          <a:prstGeom prst="rect">
            <a:avLst/>
          </a:prstGeom>
          <a:noFill/>
        </p:spPr>
        <p:txBody>
          <a:bodyPr wrap="square" rtlCol="0">
            <a:spAutoFit/>
          </a:bodyPr>
          <a:lstStyle/>
          <a:p>
            <a:r>
              <a:rPr lang="en-US" altLang="zh-CN" b="1" dirty="0">
                <a:solidFill>
                  <a:srgbClr val="0070C0"/>
                </a:solidFill>
                <a:latin typeface="Calibri"/>
                <a:cs typeface="Calibri"/>
              </a:rPr>
              <a:t>Syntax:</a:t>
            </a:r>
            <a:endParaRPr lang="zh-CN" altLang="en-US" b="1" dirty="0" err="1" smtClean="0">
              <a:solidFill>
                <a:srgbClr val="0070C0"/>
              </a:solidFill>
              <a:latin typeface="Calibri"/>
              <a:cs typeface="Calibri"/>
            </a:endParaRPr>
          </a:p>
        </p:txBody>
      </p:sp>
      <p:sp>
        <p:nvSpPr>
          <p:cNvPr id="13" name="矩形 12"/>
          <p:cNvSpPr/>
          <p:nvPr/>
        </p:nvSpPr>
        <p:spPr>
          <a:xfrm>
            <a:off x="0" y="4086820"/>
            <a:ext cx="9133609" cy="923330"/>
          </a:xfrm>
          <a:prstGeom prst="rect">
            <a:avLst/>
          </a:prstGeom>
        </p:spPr>
        <p:txBody>
          <a:bodyPr wrap="square">
            <a:spAutoFit/>
          </a:bodyPr>
          <a:lstStyle/>
          <a:p>
            <a:pPr>
              <a:lnSpc>
                <a:spcPct val="150000"/>
              </a:lnSpc>
            </a:pPr>
            <a:r>
              <a:rPr lang="en-US" altLang="zh-CN" dirty="0" smtClean="0">
                <a:latin typeface="Calibri" panose="020F0502020204030204" pitchFamily="34" charset="0"/>
                <a:ea typeface="宋体" panose="02010600030101010101" pitchFamily="2" charset="-122"/>
                <a:cs typeface="Calibri" panose="020F0502020204030204" pitchFamily="34" charset="0"/>
              </a:rPr>
              <a:t>In the </a:t>
            </a:r>
            <a:r>
              <a:rPr lang="en-US" altLang="zh-CN" dirty="0" smtClean="0">
                <a:solidFill>
                  <a:srgbClr val="FF0000"/>
                </a:solidFill>
                <a:latin typeface="Calibri" panose="020F0502020204030204" pitchFamily="34" charset="0"/>
                <a:ea typeface="宋体" panose="02010600030101010101" pitchFamily="2" charset="-122"/>
                <a:cs typeface="Calibri" panose="020F0502020204030204" pitchFamily="34" charset="0"/>
              </a:rPr>
              <a:t>simplest</a:t>
            </a:r>
            <a:r>
              <a:rPr lang="en-US" altLang="zh-CN" dirty="0" smtClean="0">
                <a:latin typeface="Calibri" panose="020F0502020204030204" pitchFamily="34" charset="0"/>
                <a:ea typeface="宋体" panose="02010600030101010101" pitchFamily="2" charset="-122"/>
                <a:cs typeface="Calibri" panose="020F0502020204030204" pitchFamily="34" charset="0"/>
              </a:rPr>
              <a:t> case, conditional distribution represented as a </a:t>
            </a:r>
            <a:r>
              <a:rPr lang="en-US" altLang="zh-CN" dirty="0" smtClean="0">
                <a:solidFill>
                  <a:schemeClr val="accent2"/>
                </a:solidFill>
                <a:latin typeface="Calibri" panose="020F0502020204030204" pitchFamily="34" charset="0"/>
                <a:ea typeface="宋体" panose="02010600030101010101" pitchFamily="2" charset="-122"/>
                <a:cs typeface="Calibri" panose="020F0502020204030204" pitchFamily="34" charset="0"/>
              </a:rPr>
              <a:t>conditional probability table</a:t>
            </a:r>
            <a:r>
              <a:rPr lang="en-US" altLang="zh-CN" dirty="0" smtClean="0">
                <a:latin typeface="Calibri" panose="020F0502020204030204" pitchFamily="34" charset="0"/>
                <a:ea typeface="宋体" panose="02010600030101010101" pitchFamily="2" charset="-122"/>
                <a:cs typeface="Calibri" panose="020F0502020204030204" pitchFamily="34" charset="0"/>
              </a:rPr>
              <a:t> (CPT) giving the distribution over </a:t>
            </a:r>
            <a:r>
              <a:rPr lang="en-US" altLang="zh-CN" i="1" dirty="0">
                <a:latin typeface="Calibri" panose="020F0502020204030204" pitchFamily="34" charset="0"/>
                <a:ea typeface="宋体" panose="02010600030101010101" pitchFamily="2" charset="-122"/>
                <a:cs typeface="Calibri" panose="020F0502020204030204" pitchFamily="34" charset="0"/>
              </a:rPr>
              <a:t>X</a:t>
            </a:r>
            <a:r>
              <a:rPr lang="en-US" altLang="zh-CN" i="1" baseline="-25000" dirty="0">
                <a:latin typeface="Calibri" panose="020F0502020204030204" pitchFamily="34" charset="0"/>
                <a:ea typeface="宋体" panose="02010600030101010101" pitchFamily="2" charset="-122"/>
                <a:cs typeface="Calibri" panose="020F0502020204030204" pitchFamily="34" charset="0"/>
              </a:rPr>
              <a:t>i</a:t>
            </a:r>
            <a:r>
              <a:rPr lang="en-US" altLang="zh-CN" dirty="0">
                <a:latin typeface="Calibri" panose="020F0502020204030204" pitchFamily="34" charset="0"/>
                <a:ea typeface="宋体" panose="02010600030101010101" pitchFamily="2" charset="-122"/>
                <a:cs typeface="Calibri" panose="020F0502020204030204" pitchFamily="34" charset="0"/>
              </a:rPr>
              <a:t> for each combination of parent </a:t>
            </a:r>
            <a:r>
              <a:rPr lang="en-US" altLang="zh-CN" dirty="0" smtClean="0">
                <a:latin typeface="Calibri" panose="020F0502020204030204" pitchFamily="34" charset="0"/>
                <a:ea typeface="宋体" panose="02010600030101010101" pitchFamily="2" charset="-122"/>
                <a:cs typeface="Calibri" panose="020F0502020204030204" pitchFamily="34" charset="0"/>
              </a:rPr>
              <a:t>values.</a:t>
            </a:r>
            <a:endParaRPr lang="en-US" altLang="zh-CN"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44159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Example</a:t>
            </a:r>
            <a:endParaRPr lang="zh-CN" altLang="en-US" sz="3600" b="1" kern="0" dirty="0"/>
          </a:p>
        </p:txBody>
      </p:sp>
      <p:sp>
        <p:nvSpPr>
          <p:cNvPr id="5" name="矩形 4"/>
          <p:cNvSpPr/>
          <p:nvPr/>
        </p:nvSpPr>
        <p:spPr>
          <a:xfrm>
            <a:off x="152400" y="543520"/>
            <a:ext cx="8839200" cy="830997"/>
          </a:xfrm>
          <a:prstGeom prst="rect">
            <a:avLst/>
          </a:prstGeom>
        </p:spPr>
        <p:txBody>
          <a:bodyPr wrap="square">
            <a:spAutoFit/>
          </a:bodyPr>
          <a:lstStyle/>
          <a:p>
            <a:r>
              <a:rPr lang="en-US" altLang="zh-CN" sz="1600" b="1" dirty="0">
                <a:solidFill>
                  <a:srgbClr val="00B050"/>
                </a:solidFill>
                <a:latin typeface="Calibri" panose="020F0502020204030204" pitchFamily="34" charset="0"/>
                <a:cs typeface="Calibri" panose="020F0502020204030204" pitchFamily="34" charset="0"/>
              </a:rPr>
              <a:t>Scene description </a:t>
            </a:r>
            <a:r>
              <a:rPr lang="en-US" altLang="zh-CN" sz="1600" dirty="0" smtClean="0">
                <a:latin typeface="Calibri" panose="020F0502020204030204" pitchFamily="34" charset="0"/>
                <a:cs typeface="Calibri" panose="020F0502020204030204" pitchFamily="34" charset="0"/>
              </a:rPr>
              <a:t>:A </a:t>
            </a:r>
            <a:r>
              <a:rPr lang="zh-CN" altLang="en-US" sz="1600" dirty="0">
                <a:latin typeface="Calibri" panose="020F0502020204030204" pitchFamily="34" charset="0"/>
                <a:cs typeface="Calibri" panose="020F0502020204030204" pitchFamily="34" charset="0"/>
              </a:rPr>
              <a:t>middle school student returned home, his parents suspected that she had attended the party and had a drink. The next day the student felt a headache. Her parents took her to the hospital for an X-ray examination of the head. </a:t>
            </a:r>
          </a:p>
        </p:txBody>
      </p:sp>
      <p:sp>
        <p:nvSpPr>
          <p:cNvPr id="7" name="矩形 6"/>
          <p:cNvSpPr/>
          <p:nvPr/>
        </p:nvSpPr>
        <p:spPr>
          <a:xfrm>
            <a:off x="3429000" y="2033141"/>
            <a:ext cx="4191000" cy="1077218"/>
          </a:xfrm>
          <a:prstGeom prst="rect">
            <a:avLst/>
          </a:prstGeom>
        </p:spPr>
        <p:txBody>
          <a:bodyPr wrap="square">
            <a:spAutoFit/>
          </a:bodyPr>
          <a:lstStyle/>
          <a:p>
            <a:r>
              <a:rPr lang="en-US" altLang="zh-CN" sz="1600" b="1" dirty="0">
                <a:solidFill>
                  <a:srgbClr val="7030A0"/>
                </a:solidFill>
                <a:latin typeface="Calibri" panose="020F0502020204030204" pitchFamily="34" charset="0"/>
                <a:cs typeface="Calibri" panose="020F0502020204030204" pitchFamily="34" charset="0"/>
              </a:rPr>
              <a:t>Network topology reflects "causal" knowledge</a:t>
            </a:r>
            <a:r>
              <a:rPr lang="en-US" altLang="zh-CN" sz="1600" b="1" dirty="0" smtClean="0">
                <a:solidFill>
                  <a:srgbClr val="7030A0"/>
                </a:solidFill>
                <a:latin typeface="Calibri" panose="020F0502020204030204" pitchFamily="34" charset="0"/>
                <a:cs typeface="Calibri" panose="020F0502020204030204" pitchFamily="34" charset="0"/>
              </a:rPr>
              <a:t>:</a:t>
            </a:r>
            <a:endParaRPr lang="en-US" altLang="zh-CN" sz="1600" dirty="0" smtClean="0">
              <a:solidFill>
                <a:srgbClr val="7030A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1600" b="1" dirty="0" smtClean="0">
                <a:latin typeface="Calibri" panose="020F0502020204030204" pitchFamily="34" charset="0"/>
                <a:cs typeface="Calibri" panose="020F0502020204030204" pitchFamily="34" charset="0"/>
              </a:rPr>
              <a:t>PT</a:t>
            </a:r>
            <a:r>
              <a:rPr lang="en-US" altLang="zh-CN" sz="1600" dirty="0" smtClean="0">
                <a:latin typeface="Calibri" panose="020F0502020204030204" pitchFamily="34" charset="0"/>
                <a:cs typeface="Calibri" panose="020F0502020204030204" pitchFamily="34" charset="0"/>
              </a:rPr>
              <a:t> can cause </a:t>
            </a:r>
            <a:r>
              <a:rPr lang="en-US" altLang="zh-CN" sz="1600" b="1" dirty="0" smtClean="0">
                <a:latin typeface="Calibri" panose="020F0502020204030204" pitchFamily="34" charset="0"/>
                <a:cs typeface="Calibri" panose="020F0502020204030204" pitchFamily="34" charset="0"/>
              </a:rPr>
              <a:t>HO</a:t>
            </a:r>
          </a:p>
          <a:p>
            <a:pPr marL="285750" indent="-285750">
              <a:buFont typeface="Arial" panose="020B0604020202020204" pitchFamily="34" charset="0"/>
              <a:buChar char="•"/>
            </a:pPr>
            <a:r>
              <a:rPr lang="en-US" altLang="zh-CN" sz="1600" b="1" dirty="0" smtClean="0">
                <a:latin typeface="Calibri" panose="020F0502020204030204" pitchFamily="34" charset="0"/>
                <a:cs typeface="Calibri" panose="020F0502020204030204" pitchFamily="34" charset="0"/>
              </a:rPr>
              <a:t>HO</a:t>
            </a:r>
            <a:r>
              <a:rPr lang="en-US" altLang="zh-CN" sz="1600" dirty="0" smtClean="0">
                <a:latin typeface="Calibri" panose="020F0502020204030204" pitchFamily="34" charset="0"/>
                <a:cs typeface="Calibri" panose="020F0502020204030204" pitchFamily="34" charset="0"/>
              </a:rPr>
              <a:t> can cause </a:t>
            </a:r>
            <a:r>
              <a:rPr lang="en-US" altLang="zh-CN" sz="1600" b="1" dirty="0" smtClean="0">
                <a:latin typeface="Calibri" panose="020F0502020204030204" pitchFamily="34" charset="0"/>
                <a:cs typeface="Calibri" panose="020F0502020204030204" pitchFamily="34" charset="0"/>
              </a:rPr>
              <a:t>SA,HA</a:t>
            </a:r>
          </a:p>
          <a:p>
            <a:pPr marL="285750" indent="-285750">
              <a:buFont typeface="Arial" panose="020B0604020202020204" pitchFamily="34" charset="0"/>
              <a:buChar char="•"/>
            </a:pPr>
            <a:r>
              <a:rPr lang="en-US" altLang="zh-CN" sz="1600" b="1" dirty="0" smtClean="0">
                <a:latin typeface="Calibri" panose="020F0502020204030204" pitchFamily="34" charset="0"/>
                <a:cs typeface="Calibri" panose="020F0502020204030204" pitchFamily="34" charset="0"/>
              </a:rPr>
              <a:t>BT</a:t>
            </a:r>
            <a:r>
              <a:rPr lang="en-US" altLang="zh-CN" sz="1600" dirty="0" smtClean="0">
                <a:latin typeface="Calibri" panose="020F0502020204030204" pitchFamily="34" charset="0"/>
                <a:cs typeface="Calibri" panose="020F0502020204030204" pitchFamily="34" charset="0"/>
              </a:rPr>
              <a:t> can cause </a:t>
            </a:r>
            <a:r>
              <a:rPr lang="en-US" altLang="zh-CN" sz="1600" b="1" dirty="0" smtClean="0">
                <a:latin typeface="Calibri" panose="020F0502020204030204" pitchFamily="34" charset="0"/>
                <a:cs typeface="Calibri" panose="020F0502020204030204" pitchFamily="34" charset="0"/>
              </a:rPr>
              <a:t>HA,PX</a:t>
            </a:r>
            <a:endParaRPr lang="en-US" altLang="zh-CN" sz="1600" b="1" dirty="0">
              <a:latin typeface="Calibri" panose="020F0502020204030204" pitchFamily="34" charset="0"/>
              <a:cs typeface="Calibri" panose="020F0502020204030204" pitchFamily="34" charset="0"/>
            </a:endParaRPr>
          </a:p>
        </p:txBody>
      </p:sp>
      <p:sp>
        <p:nvSpPr>
          <p:cNvPr id="8" name="矩形 7"/>
          <p:cNvSpPr/>
          <p:nvPr/>
        </p:nvSpPr>
        <p:spPr>
          <a:xfrm>
            <a:off x="3429000" y="1374517"/>
            <a:ext cx="5562600" cy="584775"/>
          </a:xfrm>
          <a:prstGeom prst="rect">
            <a:avLst/>
          </a:prstGeom>
        </p:spPr>
        <p:txBody>
          <a:bodyPr wrap="square">
            <a:spAutoFit/>
          </a:bodyPr>
          <a:lstStyle/>
          <a:p>
            <a:r>
              <a:rPr lang="en-US" altLang="zh-CN" sz="1600" b="1" dirty="0" smtClean="0">
                <a:solidFill>
                  <a:srgbClr val="00B0F0"/>
                </a:solidFill>
                <a:latin typeface="Calibri" panose="020F0502020204030204" pitchFamily="34" charset="0"/>
                <a:cs typeface="Calibri" panose="020F0502020204030204" pitchFamily="34" charset="0"/>
              </a:rPr>
              <a:t>Variables</a:t>
            </a:r>
            <a:r>
              <a:rPr lang="en-US" altLang="zh-CN" sz="1600" b="1" dirty="0" smtClean="0">
                <a:solidFill>
                  <a:srgbClr val="00B050"/>
                </a:solidFill>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 Party(</a:t>
            </a:r>
            <a:r>
              <a:rPr lang="en-US" altLang="zh-CN" sz="1600" b="1" dirty="0" smtClean="0">
                <a:latin typeface="Calibri" panose="020F0502020204030204" pitchFamily="34" charset="0"/>
                <a:cs typeface="Calibri" panose="020F0502020204030204" pitchFamily="34" charset="0"/>
              </a:rPr>
              <a:t>PT</a:t>
            </a:r>
            <a:r>
              <a:rPr lang="en-US" altLang="zh-CN" sz="1600" dirty="0" smtClean="0">
                <a:latin typeface="Calibri" panose="020F0502020204030204" pitchFamily="34" charset="0"/>
                <a:cs typeface="Calibri" panose="020F0502020204030204" pitchFamily="34" charset="0"/>
              </a:rPr>
              <a:t>), Hangover(</a:t>
            </a:r>
            <a:r>
              <a:rPr lang="en-US" altLang="zh-CN" sz="1600" b="1" dirty="0" smtClean="0">
                <a:latin typeface="Calibri" panose="020F0502020204030204" pitchFamily="34" charset="0"/>
                <a:cs typeface="Calibri" panose="020F0502020204030204" pitchFamily="34" charset="0"/>
              </a:rPr>
              <a:t>HO</a:t>
            </a:r>
            <a:r>
              <a:rPr lang="en-US" altLang="zh-CN" sz="1600" dirty="0" smtClean="0">
                <a:latin typeface="Calibri" panose="020F0502020204030204" pitchFamily="34" charset="0"/>
                <a:cs typeface="Calibri" panose="020F0502020204030204" pitchFamily="34" charset="0"/>
              </a:rPr>
              <a:t>), Brain tumor(</a:t>
            </a:r>
            <a:r>
              <a:rPr lang="en-US" altLang="zh-CN" sz="1600" b="1" dirty="0" smtClean="0">
                <a:latin typeface="Calibri" panose="020F0502020204030204" pitchFamily="34" charset="0"/>
                <a:cs typeface="Calibri" panose="020F0502020204030204" pitchFamily="34" charset="0"/>
              </a:rPr>
              <a:t>BT</a:t>
            </a:r>
            <a:r>
              <a:rPr lang="en-US" altLang="zh-CN" sz="1600" dirty="0" smtClean="0">
                <a:latin typeface="Calibri" panose="020F0502020204030204" pitchFamily="34" charset="0"/>
                <a:cs typeface="Calibri" panose="020F0502020204030204" pitchFamily="34" charset="0"/>
              </a:rPr>
              <a:t>), Headache(</a:t>
            </a:r>
            <a:r>
              <a:rPr lang="en-US" altLang="zh-CN" sz="1600" b="1" dirty="0" smtClean="0">
                <a:latin typeface="Calibri" panose="020F0502020204030204" pitchFamily="34" charset="0"/>
                <a:cs typeface="Calibri" panose="020F0502020204030204" pitchFamily="34" charset="0"/>
              </a:rPr>
              <a:t>HA</a:t>
            </a:r>
            <a:r>
              <a:rPr lang="en-US" altLang="zh-CN" sz="1600" dirty="0" smtClean="0">
                <a:latin typeface="Calibri" panose="020F0502020204030204" pitchFamily="34" charset="0"/>
                <a:cs typeface="Calibri" panose="020F0502020204030204" pitchFamily="34" charset="0"/>
              </a:rPr>
              <a:t>), Smell alcohol(</a:t>
            </a:r>
            <a:r>
              <a:rPr lang="en-US" altLang="zh-CN" sz="1600" b="1" dirty="0" smtClean="0">
                <a:latin typeface="Calibri" panose="020F0502020204030204" pitchFamily="34" charset="0"/>
                <a:cs typeface="Calibri" panose="020F0502020204030204" pitchFamily="34" charset="0"/>
              </a:rPr>
              <a:t>SA</a:t>
            </a:r>
            <a:r>
              <a:rPr lang="en-US" altLang="zh-CN" sz="1600" dirty="0" smtClean="0">
                <a:latin typeface="Calibri" panose="020F0502020204030204" pitchFamily="34" charset="0"/>
                <a:cs typeface="Calibri" panose="020F0502020204030204" pitchFamily="34" charset="0"/>
              </a:rPr>
              <a:t>), Positive x-ray(</a:t>
            </a:r>
            <a:r>
              <a:rPr lang="en-US" altLang="zh-CN" sz="1600" b="1" dirty="0" smtClean="0">
                <a:latin typeface="Calibri" panose="020F0502020204030204" pitchFamily="34" charset="0"/>
                <a:cs typeface="Calibri" panose="020F0502020204030204" pitchFamily="34" charset="0"/>
              </a:rPr>
              <a:t>PX</a:t>
            </a:r>
            <a:r>
              <a:rPr lang="en-US" altLang="zh-CN" sz="1600" dirty="0" smtClean="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stretch>
            <a:fillRect/>
          </a:stretch>
        </p:blipFill>
        <p:spPr>
          <a:xfrm>
            <a:off x="131618" y="1504950"/>
            <a:ext cx="3124200" cy="2445458"/>
          </a:xfrm>
          <a:prstGeom prst="rect">
            <a:avLst/>
          </a:prstGeom>
        </p:spPr>
      </p:pic>
      <p:sp>
        <p:nvSpPr>
          <p:cNvPr id="9" name="文本框 8"/>
          <p:cNvSpPr txBox="1"/>
          <p:nvPr/>
        </p:nvSpPr>
        <p:spPr>
          <a:xfrm>
            <a:off x="3429000" y="3333750"/>
            <a:ext cx="5181600" cy="1477328"/>
          </a:xfrm>
          <a:prstGeom prst="rect">
            <a:avLst/>
          </a:prstGeom>
          <a:noFill/>
        </p:spPr>
        <p:txBody>
          <a:bodyPr wrap="square" rtlCol="0">
            <a:spAutoFit/>
          </a:bodyPr>
          <a:lstStyle/>
          <a:p>
            <a:r>
              <a:rPr lang="en-US" altLang="zh-CN" b="1" i="1" dirty="0">
                <a:latin typeface="Calibri"/>
                <a:cs typeface="Calibri"/>
              </a:rPr>
              <a:t>Cause reasoning </a:t>
            </a:r>
            <a:r>
              <a:rPr lang="en-US" altLang="zh-CN" b="1" i="1" dirty="0" smtClean="0">
                <a:latin typeface="Calibri"/>
                <a:cs typeface="Calibri"/>
              </a:rPr>
              <a:t>results:</a:t>
            </a:r>
          </a:p>
          <a:p>
            <a:pPr marL="285750" indent="-285750">
              <a:buFont typeface="Arial" panose="020B0604020202020204" pitchFamily="34" charset="0"/>
              <a:buChar char="•"/>
            </a:pPr>
            <a:r>
              <a:rPr lang="en-US" altLang="zh-CN" dirty="0" smtClean="0">
                <a:latin typeface="Calibri"/>
                <a:cs typeface="Calibri"/>
              </a:rPr>
              <a:t>If PT </a:t>
            </a:r>
            <a:r>
              <a:rPr lang="en-US" altLang="zh-CN" dirty="0">
                <a:latin typeface="Calibri"/>
                <a:cs typeface="Calibri"/>
              </a:rPr>
              <a:t>is true, </a:t>
            </a:r>
            <a:r>
              <a:rPr lang="en-US" altLang="zh-CN" dirty="0" smtClean="0">
                <a:latin typeface="Calibri"/>
                <a:cs typeface="Calibri"/>
              </a:rPr>
              <a:t>what </a:t>
            </a:r>
            <a:r>
              <a:rPr lang="en-US" altLang="zh-CN" dirty="0">
                <a:latin typeface="Calibri"/>
                <a:cs typeface="Calibri"/>
              </a:rPr>
              <a:t>is the probability of SA</a:t>
            </a:r>
            <a:r>
              <a:rPr lang="en-US" altLang="zh-CN" dirty="0" smtClean="0">
                <a:latin typeface="Calibri"/>
                <a:cs typeface="Calibri"/>
              </a:rPr>
              <a:t>?</a:t>
            </a:r>
          </a:p>
          <a:p>
            <a:pPr marL="285750" indent="-285750">
              <a:buFont typeface="Arial" panose="020B0604020202020204" pitchFamily="34" charset="0"/>
              <a:buChar char="•"/>
            </a:pPr>
            <a:r>
              <a:rPr lang="en-US" altLang="zh-CN" dirty="0" smtClean="0">
                <a:latin typeface="Calibri"/>
                <a:cs typeface="Calibri"/>
              </a:rPr>
              <a:t>If HA is true, what is the probability of BT?</a:t>
            </a:r>
          </a:p>
          <a:p>
            <a:r>
              <a:rPr lang="en-US" altLang="zh-CN" b="1" i="1" dirty="0">
                <a:latin typeface="Calibri"/>
                <a:cs typeface="Calibri"/>
              </a:rPr>
              <a:t>Inferred reason from </a:t>
            </a:r>
            <a:r>
              <a:rPr lang="en-US" altLang="zh-CN" b="1" i="1" dirty="0" smtClean="0">
                <a:latin typeface="Calibri"/>
                <a:cs typeface="Calibri"/>
              </a:rPr>
              <a:t>result:</a:t>
            </a:r>
          </a:p>
          <a:p>
            <a:pPr marL="285750" indent="-285750">
              <a:buFont typeface="Arial" panose="020B0604020202020204" pitchFamily="34" charset="0"/>
              <a:buChar char="•"/>
            </a:pPr>
            <a:r>
              <a:rPr lang="en-US" altLang="zh-CN" dirty="0" smtClean="0">
                <a:latin typeface="Calibri"/>
                <a:cs typeface="Calibri"/>
              </a:rPr>
              <a:t>If SA is true, what is the probability of PT?</a:t>
            </a:r>
            <a:endParaRPr lang="zh-CN" altLang="en-US" dirty="0" err="1">
              <a:latin typeface="Calibri"/>
              <a:cs typeface="Calibri"/>
            </a:endParaRPr>
          </a:p>
        </p:txBody>
      </p:sp>
    </p:spTree>
    <p:extLst>
      <p:ext uri="{BB962C8B-B14F-4D97-AF65-F5344CB8AC3E}">
        <p14:creationId xmlns:p14="http://schemas.microsoft.com/office/powerpoint/2010/main" val="31204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Structure</a:t>
            </a:r>
            <a:endParaRPr lang="zh-CN" altLang="en-US" sz="3600" b="1" kern="0" dirty="0"/>
          </a:p>
        </p:txBody>
      </p:sp>
      <mc:AlternateContent xmlns:mc="http://schemas.openxmlformats.org/markup-compatibility/2006" xmlns:a14="http://schemas.microsoft.com/office/drawing/2010/main">
        <mc:Choice Requires="a14">
          <p:sp>
            <p:nvSpPr>
              <p:cNvPr id="3" name="矩形 2"/>
              <p:cNvSpPr/>
              <p:nvPr/>
            </p:nvSpPr>
            <p:spPr>
              <a:xfrm>
                <a:off x="-21336" y="1861898"/>
                <a:ext cx="9125712" cy="1774525"/>
              </a:xfrm>
              <a:prstGeom prst="rect">
                <a:avLst/>
              </a:prstGeom>
            </p:spPr>
            <p:txBody>
              <a:bodyPr wrap="square">
                <a:spAutoFit/>
              </a:bodyPr>
              <a:lstStyle/>
              <a:p>
                <a:r>
                  <a:rPr lang="en-US" altLang="zh-CN" sz="1600" dirty="0" smtClean="0">
                    <a:latin typeface="Calibri" panose="020F0502020204030204" pitchFamily="34" charset="0"/>
                    <a:cs typeface="Calibri" panose="020F0502020204030204" pitchFamily="34" charset="0"/>
                  </a:rPr>
                  <a:t>The Bayesian network structure effectively expresses conditional independence between attributes. Given a set of parent nodes, Bayesian network assumes that each attribute is independent of its non-descendant attributes, so the </a:t>
                </a:r>
                <a:r>
                  <a:rPr lang="en-US" altLang="zh-CN" sz="1600" dirty="0">
                    <a:latin typeface="Calibri" panose="020F0502020204030204" pitchFamily="34" charset="0"/>
                    <a:cs typeface="Calibri" panose="020F0502020204030204" pitchFamily="34" charset="0"/>
                  </a:rPr>
                  <a:t>joint probability distribution of </a:t>
                </a:r>
                <a14:m>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1</m:t>
                        </m:r>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𝑑</m:t>
                        </m:r>
                      </m:sub>
                    </m:sSub>
                  </m:oMath>
                </a14:m>
                <a:r>
                  <a:rPr lang="en-US" altLang="zh-CN" sz="1600" dirty="0" smtClean="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is defined </a:t>
                </a:r>
                <a:r>
                  <a:rPr lang="en-US" altLang="zh-CN" sz="1600" dirty="0" smtClean="0">
                    <a:latin typeface="Calibri" panose="020F0502020204030204" pitchFamily="34" charset="0"/>
                    <a:cs typeface="Calibri" panose="020F0502020204030204" pitchFamily="34" charset="0"/>
                  </a:rPr>
                  <a:t>as</a:t>
                </a:r>
              </a:p>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𝑃</m:t>
                          </m:r>
                        </m:e>
                        <m:sub>
                          <m:r>
                            <a:rPr lang="en-US" altLang="zh-CN" sz="1600" b="0" i="1" smtClean="0">
                              <a:latin typeface="Cambria Math" panose="02040503050406030204" pitchFamily="18" charset="0"/>
                              <a:cs typeface="Calibri" panose="020F0502020204030204" pitchFamily="34" charset="0"/>
                            </a:rPr>
                            <m:t>𝐵</m:t>
                          </m:r>
                        </m:sub>
                      </m:sSub>
                      <m:d>
                        <m:dPr>
                          <m:ctrlPr>
                            <a:rPr lang="en-US" altLang="zh-CN" sz="1600" b="0" i="1" smtClean="0">
                              <a:latin typeface="Cambria Math" panose="02040503050406030204" pitchFamily="18" charset="0"/>
                              <a:cs typeface="Calibri" panose="020F0502020204030204" pitchFamily="34" charset="0"/>
                            </a:rPr>
                          </m:ctrlPr>
                        </m:dPr>
                        <m:e>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1</m:t>
                              </m:r>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2</m:t>
                              </m:r>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𝑑</m:t>
                              </m:r>
                            </m:sub>
                          </m:sSub>
                        </m:e>
                      </m:d>
                      <m:r>
                        <a:rPr lang="en-US" altLang="zh-CN" sz="1600" b="0" i="1" smtClean="0">
                          <a:latin typeface="Cambria Math" panose="02040503050406030204" pitchFamily="18" charset="0"/>
                          <a:cs typeface="Calibri" panose="020F0502020204030204" pitchFamily="34" charset="0"/>
                        </a:rPr>
                        <m:t>=</m:t>
                      </m:r>
                      <m:nary>
                        <m:naryPr>
                          <m:chr m:val="∏"/>
                          <m:ctrlPr>
                            <a:rPr lang="en-US" altLang="zh-CN" sz="1600" b="0" i="1" smtClean="0">
                              <a:latin typeface="Cambria Math" panose="02040503050406030204" pitchFamily="18" charset="0"/>
                              <a:cs typeface="Calibri" panose="020F0502020204030204" pitchFamily="34" charset="0"/>
                            </a:rPr>
                          </m:ctrlPr>
                        </m:naryPr>
                        <m:sub>
                          <m:r>
                            <m:rPr>
                              <m:brk m:alnAt="23"/>
                            </m:rPr>
                            <a:rPr lang="en-US" altLang="zh-CN" sz="1600" b="0" i="1" smtClean="0">
                              <a:latin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cs typeface="Calibri" panose="020F0502020204030204" pitchFamily="34" charset="0"/>
                            </a:rPr>
                            <m:t>1</m:t>
                          </m:r>
                        </m:sup>
                        <m:e>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𝑃</m:t>
                              </m:r>
                            </m:e>
                            <m:sub>
                              <m:r>
                                <a:rPr lang="en-US" altLang="zh-CN" sz="1600" i="1">
                                  <a:latin typeface="Cambria Math" panose="02040503050406030204" pitchFamily="18" charset="0"/>
                                  <a:cs typeface="Calibri" panose="020F0502020204030204" pitchFamily="34" charset="0"/>
                                </a:rPr>
                                <m:t>𝐵</m:t>
                              </m:r>
                            </m:sub>
                          </m:sSub>
                          <m:d>
                            <m:dPr>
                              <m:ctrlPr>
                                <a:rPr lang="en-US" altLang="zh-CN" sz="1600" i="1">
                                  <a:latin typeface="Cambria Math" panose="02040503050406030204" pitchFamily="18" charset="0"/>
                                  <a:cs typeface="Calibri" panose="020F0502020204030204" pitchFamily="34" charset="0"/>
                                </a:rPr>
                              </m:ctrlPr>
                            </m:dPr>
                            <m:e>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𝑥</m:t>
                                  </m:r>
                                </m:e>
                                <m:sub>
                                  <m:r>
                                    <a:rPr lang="en-US" altLang="zh-CN" sz="1600" i="1">
                                      <a:latin typeface="Cambria Math" panose="02040503050406030204" pitchFamily="18" charset="0"/>
                                      <a:cs typeface="Calibri" panose="020F0502020204030204" pitchFamily="34" charset="0"/>
                                    </a:rPr>
                                    <m:t>𝑖</m:t>
                                  </m:r>
                                </m:sub>
                              </m:sSub>
                            </m:e>
                            <m:e>
                              <m:sSub>
                                <m:sSubPr>
                                  <m:ctrlPr>
                                    <a:rPr lang="en-US" altLang="zh-CN" sz="1600" i="1">
                                      <a:latin typeface="Cambria Math" panose="02040503050406030204" pitchFamily="18" charset="0"/>
                                      <a:cs typeface="Calibri" panose="020F0502020204030204" pitchFamily="34" charset="0"/>
                                    </a:rPr>
                                  </m:ctrlPr>
                                </m:sSubPr>
                                <m:e>
                                  <m:r>
                                    <a:rPr lang="en-US" altLang="zh-CN" sz="1600" i="1">
                                      <a:latin typeface="Cambria Math" panose="02040503050406030204" pitchFamily="18" charset="0"/>
                                      <a:cs typeface="Calibri" panose="020F0502020204030204" pitchFamily="34" charset="0"/>
                                    </a:rPr>
                                    <m:t>𝜋</m:t>
                                  </m:r>
                                </m:e>
                                <m:sub>
                                  <m:r>
                                    <a:rPr lang="en-US" altLang="zh-CN" sz="1600" i="1">
                                      <a:latin typeface="Cambria Math" panose="02040503050406030204" pitchFamily="18" charset="0"/>
                                      <a:cs typeface="Calibri" panose="020F0502020204030204" pitchFamily="34" charset="0"/>
                                    </a:rPr>
                                    <m:t>𝑖</m:t>
                                  </m:r>
                                </m:sub>
                              </m:sSub>
                            </m:e>
                          </m:d>
                          <m:r>
                            <a:rPr lang="en-US" altLang="zh-CN" sz="1600" b="0" i="1" smtClean="0">
                              <a:latin typeface="Cambria Math" panose="02040503050406030204" pitchFamily="18" charset="0"/>
                              <a:cs typeface="Calibri" panose="020F0502020204030204" pitchFamily="34" charset="0"/>
                            </a:rPr>
                            <m:t>=</m:t>
                          </m:r>
                          <m:nary>
                            <m:naryPr>
                              <m:chr m:val="∏"/>
                              <m:ctrlPr>
                                <a:rPr lang="en-US" altLang="zh-CN" sz="1600" b="0" i="1" smtClean="0">
                                  <a:latin typeface="Cambria Math" panose="02040503050406030204" pitchFamily="18" charset="0"/>
                                  <a:cs typeface="Calibri" panose="020F0502020204030204" pitchFamily="34" charset="0"/>
                                </a:rPr>
                              </m:ctrlPr>
                            </m:naryPr>
                            <m:sub>
                              <m:r>
                                <a:rPr lang="en-US" altLang="zh-CN" sz="1600" b="0" i="1" smtClean="0">
                                  <a:latin typeface="Cambria Math" panose="02040503050406030204" pitchFamily="18" charset="0"/>
                                  <a:cs typeface="Calibri" panose="020F0502020204030204" pitchFamily="34" charset="0"/>
                                </a:rPr>
                                <m:t>𝑖</m:t>
                              </m:r>
                              <m:r>
                                <a:rPr lang="en-US" altLang="zh-CN" sz="1600" b="0" i="1" smtClean="0">
                                  <a:latin typeface="Cambria Math" panose="02040503050406030204" pitchFamily="18" charset="0"/>
                                  <a:cs typeface="Calibri" panose="020F0502020204030204" pitchFamily="34" charset="0"/>
                                </a:rPr>
                                <m:t>=1</m:t>
                              </m:r>
                            </m:sub>
                            <m:sup>
                              <m:r>
                                <a:rPr lang="en-US" altLang="zh-CN" sz="1600" b="0" i="1" smtClean="0">
                                  <a:latin typeface="Cambria Math" panose="02040503050406030204" pitchFamily="18" charset="0"/>
                                  <a:cs typeface="Calibri" panose="020F0502020204030204" pitchFamily="34" charset="0"/>
                                </a:rPr>
                                <m:t>𝑑</m:t>
                              </m:r>
                            </m:sup>
                            <m:e>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𝜃</m:t>
                                  </m:r>
                                </m:e>
                                <m:sub>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𝑥</m:t>
                                      </m:r>
                                    </m:e>
                                    <m:sub>
                                      <m:r>
                                        <a:rPr lang="en-US" altLang="zh-CN" sz="1600" b="0" i="1" smtClean="0">
                                          <a:latin typeface="Cambria Math" panose="02040503050406030204" pitchFamily="18" charset="0"/>
                                          <a:cs typeface="Calibri" panose="020F0502020204030204" pitchFamily="34" charset="0"/>
                                        </a:rPr>
                                        <m:t>𝑖</m:t>
                                      </m:r>
                                    </m:sub>
                                  </m:sSub>
                                </m:sub>
                              </m:sSub>
                              <m:r>
                                <a:rPr lang="en-US" altLang="zh-CN" sz="1600" b="0" i="1" smtClean="0">
                                  <a:latin typeface="Cambria Math" panose="02040503050406030204" pitchFamily="18" charset="0"/>
                                  <a:cs typeface="Calibri" panose="020F0502020204030204" pitchFamily="34" charset="0"/>
                                </a:rPr>
                                <m:t>|</m:t>
                              </m:r>
                              <m:sSub>
                                <m:sSubPr>
                                  <m:ctrlPr>
                                    <a:rPr lang="en-US" altLang="zh-CN" sz="1600" b="0" i="1" smtClean="0">
                                      <a:latin typeface="Cambria Math" panose="02040503050406030204" pitchFamily="18" charset="0"/>
                                      <a:cs typeface="Calibri" panose="020F0502020204030204" pitchFamily="34" charset="0"/>
                                    </a:rPr>
                                  </m:ctrlPr>
                                </m:sSubPr>
                                <m:e>
                                  <m:r>
                                    <a:rPr lang="en-US" altLang="zh-CN" sz="1600" b="0" i="1" smtClean="0">
                                      <a:latin typeface="Cambria Math" panose="02040503050406030204" pitchFamily="18" charset="0"/>
                                      <a:cs typeface="Calibri" panose="020F0502020204030204" pitchFamily="34" charset="0"/>
                                    </a:rPr>
                                    <m:t>𝜋</m:t>
                                  </m:r>
                                </m:e>
                                <m:sub>
                                  <m:r>
                                    <a:rPr lang="en-US" altLang="zh-CN" sz="1600" b="0" i="1" smtClean="0">
                                      <a:latin typeface="Cambria Math" panose="02040503050406030204" pitchFamily="18" charset="0"/>
                                      <a:cs typeface="Calibri" panose="020F0502020204030204" pitchFamily="34" charset="0"/>
                                    </a:rPr>
                                    <m:t>𝑖</m:t>
                                  </m:r>
                                </m:sub>
                              </m:sSub>
                            </m:e>
                          </m:nary>
                        </m:e>
                      </m:nary>
                    </m:oMath>
                  </m:oMathPara>
                </a14:m>
                <a:endParaRPr lang="en-US" altLang="zh-CN" sz="1600" dirty="0" smtClean="0">
                  <a:latin typeface="Calibri" panose="020F0502020204030204" pitchFamily="34" charset="0"/>
                  <a:cs typeface="Calibri" panose="020F0502020204030204" pitchFamily="34" charset="0"/>
                </a:endParaRPr>
              </a:p>
              <a:p>
                <a:endParaRPr lang="zh-CN" altLang="en-US" sz="1600" dirty="0">
                  <a:latin typeface="Calibri" panose="020F0502020204030204" pitchFamily="34" charset="0"/>
                  <a:cs typeface="Calibri" panose="020F0502020204030204" pitchFamily="34"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21336" y="1861898"/>
                <a:ext cx="9125712" cy="1774525"/>
              </a:xfrm>
              <a:prstGeom prst="rect">
                <a:avLst/>
              </a:prstGeom>
              <a:blipFill>
                <a:blip r:embed="rId3"/>
                <a:stretch>
                  <a:fillRect l="-334" t="-1027" r="-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0" y="514350"/>
                <a:ext cx="9144000" cy="1347548"/>
              </a:xfrm>
              <a:prstGeom prst="rect">
                <a:avLst/>
              </a:prstGeom>
            </p:spPr>
            <p:txBody>
              <a:bodyPr wrap="square">
                <a:spAutoFit/>
              </a:bodyPr>
              <a:lstStyle/>
              <a:p>
                <a:r>
                  <a:rPr lang="en-US" altLang="zh-CN" sz="1600" b="1" dirty="0" smtClean="0">
                    <a:solidFill>
                      <a:srgbClr val="00B050"/>
                    </a:solidFill>
                    <a:latin typeface="Calibri" panose="020F0502020204030204" pitchFamily="34" charset="0"/>
                    <a:cs typeface="Calibri" panose="020F0502020204030204" pitchFamily="34" charset="0"/>
                  </a:rPr>
                  <a:t>Convention</a:t>
                </a:r>
                <a:r>
                  <a:rPr lang="en-US" altLang="zh-CN" sz="1600" b="1" dirty="0" smtClean="0">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A Bayesian-Net </a:t>
                </a:r>
                <a14:m>
                  <m:oMath xmlns:m="http://schemas.openxmlformats.org/officeDocument/2006/math">
                    <m:r>
                      <a:rPr lang="en-US" altLang="zh-CN" sz="1600" b="0" i="1" smtClean="0">
                        <a:solidFill>
                          <a:srgbClr val="FF0000"/>
                        </a:solidFill>
                        <a:latin typeface="Cambria Math" panose="02040503050406030204" pitchFamily="18" charset="0"/>
                        <a:cs typeface="Calibri" panose="020F0502020204030204" pitchFamily="34" charset="0"/>
                      </a:rPr>
                      <m:t>𝐵</m:t>
                    </m:r>
                    <m:r>
                      <a:rPr lang="en-US" altLang="zh-CN" sz="1600" b="0" i="1" smtClean="0">
                        <a:solidFill>
                          <a:srgbClr val="FF0000"/>
                        </a:solidFill>
                        <a:latin typeface="Cambria Math" panose="02040503050406030204" pitchFamily="18" charset="0"/>
                        <a:cs typeface="Calibri" panose="020F0502020204030204" pitchFamily="34" charset="0"/>
                      </a:rPr>
                      <m:t>=&lt;</m:t>
                    </m:r>
                    <m:r>
                      <a:rPr lang="en-US" altLang="zh-CN" sz="1600" b="0" i="1" smtClean="0">
                        <a:solidFill>
                          <a:srgbClr val="FF0000"/>
                        </a:solidFill>
                        <a:latin typeface="Cambria Math" panose="02040503050406030204" pitchFamily="18" charset="0"/>
                        <a:cs typeface="Calibri" panose="020F0502020204030204" pitchFamily="34" charset="0"/>
                      </a:rPr>
                      <m:t>𝐺</m:t>
                    </m:r>
                    <m:r>
                      <a:rPr lang="en-US" altLang="zh-CN" sz="1600" b="0" i="1" smtClean="0">
                        <a:solidFill>
                          <a:srgbClr val="FF0000"/>
                        </a:solidFill>
                        <a:latin typeface="Cambria Math" panose="02040503050406030204" pitchFamily="18" charset="0"/>
                        <a:cs typeface="Calibri" panose="020F0502020204030204" pitchFamily="34" charset="0"/>
                      </a:rPr>
                      <m:t>,</m:t>
                    </m:r>
                    <m:r>
                      <m:rPr>
                        <m:sty m:val="p"/>
                      </m:rPr>
                      <a:rPr lang="en-US" altLang="zh-CN" sz="1600" b="0" i="0" smtClean="0">
                        <a:solidFill>
                          <a:srgbClr val="FF0000"/>
                        </a:solidFill>
                        <a:latin typeface="Cambria Math" panose="02040503050406030204" pitchFamily="18" charset="0"/>
                        <a:cs typeface="Calibri" panose="020F0502020204030204" pitchFamily="34" charset="0"/>
                      </a:rPr>
                      <m:t>Θ</m:t>
                    </m:r>
                    <m:r>
                      <a:rPr lang="en-US" altLang="zh-CN" sz="1600" b="0" i="1" smtClean="0">
                        <a:solidFill>
                          <a:srgbClr val="FF0000"/>
                        </a:solidFill>
                        <a:latin typeface="Cambria Math" panose="02040503050406030204" pitchFamily="18" charset="0"/>
                        <a:cs typeface="Calibri" panose="020F0502020204030204" pitchFamily="34" charset="0"/>
                      </a:rPr>
                      <m:t>&gt;</m:t>
                    </m:r>
                  </m:oMath>
                </a14:m>
                <a:r>
                  <a:rPr lang="en-US" altLang="zh-CN" sz="1600" dirty="0" smtClean="0">
                    <a:solidFill>
                      <a:srgbClr val="FF0000"/>
                    </a:solidFill>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consist of structure </a:t>
                </a:r>
                <a:r>
                  <a:rPr lang="en-US" altLang="zh-CN" sz="1600" i="1" dirty="0" smtClean="0">
                    <a:solidFill>
                      <a:srgbClr val="FF0000"/>
                    </a:solidFill>
                    <a:latin typeface="Calibri" panose="020F0502020204030204" pitchFamily="34" charset="0"/>
                    <a:cs typeface="Calibri" panose="020F0502020204030204" pitchFamily="34" charset="0"/>
                  </a:rPr>
                  <a:t>G</a:t>
                </a:r>
                <a:r>
                  <a:rPr lang="en-US" altLang="zh-CN" sz="1600" i="1" dirty="0" smtClean="0">
                    <a:latin typeface="Calibri" panose="020F0502020204030204" pitchFamily="34" charset="0"/>
                    <a:cs typeface="Calibri" panose="020F0502020204030204" pitchFamily="34" charset="0"/>
                  </a:rPr>
                  <a:t> </a:t>
                </a:r>
                <a:r>
                  <a:rPr lang="en-US" altLang="zh-CN" sz="1600" dirty="0" smtClean="0">
                    <a:latin typeface="Calibri" panose="020F0502020204030204" pitchFamily="34" charset="0"/>
                    <a:cs typeface="Calibri" panose="020F0502020204030204" pitchFamily="34" charset="0"/>
                  </a:rPr>
                  <a:t>and parameter </a:t>
                </a:r>
                <a14:m>
                  <m:oMath xmlns:m="http://schemas.openxmlformats.org/officeDocument/2006/math">
                    <m:r>
                      <a:rPr lang="en-US" altLang="zh-CN" sz="1600" b="0" i="1" smtClean="0">
                        <a:solidFill>
                          <a:srgbClr val="FF0000"/>
                        </a:solidFill>
                        <a:latin typeface="Cambria Math" panose="02040503050406030204" pitchFamily="18" charset="0"/>
                        <a:cs typeface="Calibri" panose="020F0502020204030204" pitchFamily="34" charset="0"/>
                      </a:rPr>
                      <m:t>𝛩</m:t>
                    </m:r>
                  </m:oMath>
                </a14:m>
                <a:r>
                  <a:rPr lang="en-US" altLang="zh-CN" sz="1600" i="1"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Structure </a:t>
                </a:r>
                <a:r>
                  <a:rPr lang="en-US" altLang="zh-CN" sz="1600" dirty="0">
                    <a:solidFill>
                      <a:srgbClr val="FF0000"/>
                    </a:solidFill>
                    <a:latin typeface="Calibri" panose="020F0502020204030204" pitchFamily="34" charset="0"/>
                    <a:cs typeface="Calibri" panose="020F0502020204030204" pitchFamily="34" charset="0"/>
                  </a:rPr>
                  <a:t>G</a:t>
                </a:r>
                <a:r>
                  <a:rPr lang="en-US" altLang="zh-CN" sz="1600" dirty="0">
                    <a:latin typeface="Calibri" panose="020F0502020204030204" pitchFamily="34" charset="0"/>
                    <a:cs typeface="Calibri" panose="020F0502020204030204" pitchFamily="34" charset="0"/>
                  </a:rPr>
                  <a:t> is a Directed Acyclic Graph(DAG), Each node corresponds to an attribute. </a:t>
                </a:r>
                <a:r>
                  <a:rPr lang="en-US" altLang="zh-CN" sz="1600" dirty="0" smtClean="0">
                    <a:latin typeface="Calibri" panose="020F0502020204030204" pitchFamily="34" charset="0"/>
                    <a:cs typeface="Calibri" panose="020F0502020204030204" pitchFamily="34" charset="0"/>
                  </a:rPr>
                  <a:t>If </a:t>
                </a:r>
                <a:r>
                  <a:rPr lang="en-US" altLang="zh-CN" sz="1600" dirty="0">
                    <a:latin typeface="Calibri" panose="020F0502020204030204" pitchFamily="34" charset="0"/>
                    <a:cs typeface="Calibri" panose="020F0502020204030204" pitchFamily="34" charset="0"/>
                  </a:rPr>
                  <a:t>two attributes have direct dependencies, they are connected by one edge</a:t>
                </a:r>
                <a:r>
                  <a:rPr lang="en-US" altLang="zh-CN" sz="16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altLang="zh-CN" sz="1600" dirty="0" smtClean="0">
                    <a:latin typeface="Calibri" panose="020F0502020204030204" pitchFamily="34" charset="0"/>
                    <a:cs typeface="Calibri" panose="020F0502020204030204" pitchFamily="34" charset="0"/>
                  </a:rPr>
                  <a:t>Parameter </a:t>
                </a:r>
                <a:r>
                  <a:rPr lang="zh-CN" altLang="en-US" sz="1600" dirty="0" smtClean="0">
                    <a:solidFill>
                      <a:srgbClr val="FF0000"/>
                    </a:solidFill>
                    <a:latin typeface="Calibri" panose="020F0502020204030204" pitchFamily="34" charset="0"/>
                    <a:cs typeface="Calibri" panose="020F0502020204030204" pitchFamily="34" charset="0"/>
                  </a:rPr>
                  <a:t>𝛩 </a:t>
                </a:r>
                <a:r>
                  <a:rPr lang="en-US" altLang="zh-CN" sz="1600" dirty="0" smtClean="0">
                    <a:latin typeface="Calibri" panose="020F0502020204030204" pitchFamily="34" charset="0"/>
                    <a:cs typeface="Calibri" panose="020F0502020204030204" pitchFamily="34" charset="0"/>
                  </a:rPr>
                  <a:t>quantitatively </a:t>
                </a:r>
                <a:r>
                  <a:rPr lang="en-US" altLang="zh-CN" sz="1600" dirty="0">
                    <a:latin typeface="Calibri" panose="020F0502020204030204" pitchFamily="34" charset="0"/>
                    <a:cs typeface="Calibri" panose="020F0502020204030204" pitchFamily="34" charset="0"/>
                  </a:rPr>
                  <a:t>describes this dependency. Assuming that the parent node set of attribute </a:t>
                </a:r>
                <a14:m>
                  <m:oMath xmlns:m="http://schemas.openxmlformats.org/officeDocument/2006/math">
                    <m:sSub>
                      <m:sSubPr>
                        <m:ctrlPr>
                          <a:rPr lang="en-US" altLang="zh-CN" sz="1600" b="0" i="1" dirty="0" smtClean="0">
                            <a:solidFill>
                              <a:srgbClr val="FF0000"/>
                            </a:solidFill>
                            <a:latin typeface="Cambria Math" panose="02040503050406030204" pitchFamily="18" charset="0"/>
                            <a:cs typeface="Calibri" panose="020F0502020204030204" pitchFamily="34" charset="0"/>
                          </a:rPr>
                        </m:ctrlPr>
                      </m:sSubPr>
                      <m:e>
                        <m:r>
                          <a:rPr lang="en-US" altLang="zh-CN" sz="1600" i="1" dirty="0" smtClean="0">
                            <a:solidFill>
                              <a:srgbClr val="FF0000"/>
                            </a:solidFill>
                            <a:latin typeface="Cambria Math" panose="02040503050406030204" pitchFamily="18" charset="0"/>
                            <a:cs typeface="Calibri" panose="020F0502020204030204" pitchFamily="34" charset="0"/>
                          </a:rPr>
                          <m:t>𝑥</m:t>
                        </m:r>
                      </m:e>
                      <m:sub>
                        <m:r>
                          <a:rPr lang="en-US" altLang="zh-CN" sz="1600" b="0" i="1" dirty="0" smtClean="0">
                            <a:solidFill>
                              <a:srgbClr val="FF0000"/>
                            </a:solidFill>
                            <a:latin typeface="Cambria Math" panose="02040503050406030204" pitchFamily="18" charset="0"/>
                            <a:cs typeface="Calibri" panose="020F0502020204030204" pitchFamily="34" charset="0"/>
                          </a:rPr>
                          <m:t>𝑖</m:t>
                        </m:r>
                      </m:sub>
                    </m:sSub>
                  </m:oMath>
                </a14:m>
                <a:r>
                  <a:rPr lang="en-US" altLang="zh-CN" sz="1600" dirty="0">
                    <a:latin typeface="Calibri" panose="020F0502020204030204" pitchFamily="34" charset="0"/>
                    <a:cs typeface="Calibri" panose="020F0502020204030204" pitchFamily="34" charset="0"/>
                  </a:rPr>
                  <a:t> in </a:t>
                </a:r>
                <a:r>
                  <a:rPr lang="en-US" altLang="zh-CN" sz="1600" dirty="0">
                    <a:solidFill>
                      <a:srgbClr val="FF0000"/>
                    </a:solidFill>
                    <a:latin typeface="Calibri" panose="020F0502020204030204" pitchFamily="34" charset="0"/>
                    <a:cs typeface="Calibri" panose="020F0502020204030204" pitchFamily="34" charset="0"/>
                  </a:rPr>
                  <a:t>G</a:t>
                </a:r>
                <a:r>
                  <a:rPr lang="en-US" altLang="zh-CN" sz="1600" dirty="0">
                    <a:latin typeface="Calibri" panose="020F0502020204030204" pitchFamily="34" charset="0"/>
                    <a:cs typeface="Calibri" panose="020F0502020204030204" pitchFamily="34" charset="0"/>
                  </a:rPr>
                  <a:t> is </a:t>
                </a:r>
                <a14:m>
                  <m:oMath xmlns:m="http://schemas.openxmlformats.org/officeDocument/2006/math">
                    <m:sSub>
                      <m:sSubPr>
                        <m:ctrlPr>
                          <a:rPr lang="en-US" altLang="zh-CN" sz="1600" b="0" i="1" dirty="0" smtClean="0">
                            <a:solidFill>
                              <a:srgbClr val="FF0000"/>
                            </a:solidFill>
                            <a:latin typeface="Cambria Math" panose="02040503050406030204" pitchFamily="18" charset="0"/>
                            <a:cs typeface="Calibri" panose="020F0502020204030204" pitchFamily="34" charset="0"/>
                          </a:rPr>
                        </m:ctrlPr>
                      </m:sSubPr>
                      <m:e>
                        <m:r>
                          <a:rPr lang="en-US" altLang="zh-CN" sz="1600" b="0" i="1" dirty="0" smtClean="0">
                            <a:solidFill>
                              <a:srgbClr val="FF0000"/>
                            </a:solidFill>
                            <a:latin typeface="Cambria Math" panose="02040503050406030204" pitchFamily="18" charset="0"/>
                            <a:cs typeface="Calibri" panose="020F0502020204030204" pitchFamily="34" charset="0"/>
                          </a:rPr>
                          <m:t>𝜋</m:t>
                        </m:r>
                      </m:e>
                      <m:sub>
                        <m:r>
                          <a:rPr lang="en-US" altLang="zh-CN" sz="1600" b="0" i="1" dirty="0" smtClean="0">
                            <a:solidFill>
                              <a:srgbClr val="FF0000"/>
                            </a:solidFill>
                            <a:latin typeface="Cambria Math" panose="02040503050406030204" pitchFamily="18" charset="0"/>
                            <a:cs typeface="Calibri" panose="020F0502020204030204" pitchFamily="34" charset="0"/>
                          </a:rPr>
                          <m:t>𝑖</m:t>
                        </m:r>
                      </m:sub>
                    </m:sSub>
                  </m:oMath>
                </a14:m>
                <a:r>
                  <a:rPr lang="en-US" altLang="zh-CN" sz="1600" dirty="0" smtClean="0">
                    <a:latin typeface="Calibri" panose="020F0502020204030204" pitchFamily="34" charset="0"/>
                    <a:cs typeface="Calibri" panose="020F0502020204030204" pitchFamily="34" charset="0"/>
                  </a:rPr>
                  <a:t>,</a:t>
                </a:r>
                <a:r>
                  <a:rPr lang="zh-CN" altLang="en-US" sz="1600" dirty="0" smtClean="0">
                    <a:solidFill>
                      <a:srgbClr val="FF0000"/>
                    </a:solidFill>
                    <a:latin typeface="Calibri" panose="020F0502020204030204" pitchFamily="34" charset="0"/>
                    <a:cs typeface="Calibri" panose="020F0502020204030204" pitchFamily="34" charset="0"/>
                  </a:rPr>
                  <a:t>𝛩 </a:t>
                </a:r>
                <a:r>
                  <a:rPr lang="en-US" altLang="zh-CN" sz="1600" dirty="0" smtClean="0">
                    <a:latin typeface="Calibri" panose="020F0502020204030204" pitchFamily="34" charset="0"/>
                    <a:cs typeface="Calibri" panose="020F0502020204030204" pitchFamily="34" charset="0"/>
                  </a:rPr>
                  <a:t>contains </a:t>
                </a:r>
                <a:r>
                  <a:rPr lang="en-US" altLang="zh-CN" sz="1600" dirty="0">
                    <a:latin typeface="Calibri" panose="020F0502020204030204" pitchFamily="34" charset="0"/>
                    <a:cs typeface="Calibri" panose="020F0502020204030204" pitchFamily="34" charset="0"/>
                  </a:rPr>
                  <a:t>the condition dependency table for each </a:t>
                </a:r>
                <a:r>
                  <a:rPr lang="en-US" altLang="zh-CN" sz="1600" dirty="0" smtClean="0">
                    <a:latin typeface="Calibri" panose="020F0502020204030204" pitchFamily="34" charset="0"/>
                    <a:cs typeface="Calibri" panose="020F0502020204030204" pitchFamily="34" charset="0"/>
                  </a:rPr>
                  <a:t>attribute </a:t>
                </a:r>
                <a14:m>
                  <m:oMath xmlns:m="http://schemas.openxmlformats.org/officeDocument/2006/math">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𝜃</m:t>
                        </m:r>
                      </m:e>
                      <m:sub>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𝑥</m:t>
                            </m:r>
                          </m:e>
                          <m:sub>
                            <m:r>
                              <a:rPr lang="en-US" altLang="zh-CN" sz="1600" b="0" i="1" smtClean="0">
                                <a:solidFill>
                                  <a:srgbClr val="FF0000"/>
                                </a:solidFill>
                                <a:latin typeface="Cambria Math" panose="02040503050406030204" pitchFamily="18" charset="0"/>
                                <a:cs typeface="Calibri" panose="020F0502020204030204" pitchFamily="34" charset="0"/>
                              </a:rPr>
                              <m:t>𝑖</m:t>
                            </m:r>
                          </m:sub>
                        </m:sSub>
                        <m:r>
                          <a:rPr lang="en-US" altLang="zh-CN" sz="1600" b="0" i="1" smtClean="0">
                            <a:solidFill>
                              <a:srgbClr val="FF0000"/>
                            </a:solidFill>
                            <a:latin typeface="Cambria Math" panose="02040503050406030204" pitchFamily="18" charset="0"/>
                            <a:cs typeface="Calibri" panose="020F0502020204030204" pitchFamily="34" charset="0"/>
                          </a:rPr>
                          <m:t>|</m:t>
                        </m:r>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𝜋</m:t>
                            </m:r>
                          </m:e>
                          <m:sub>
                            <m:r>
                              <a:rPr lang="en-US" altLang="zh-CN" sz="1600" b="0" i="1" smtClean="0">
                                <a:solidFill>
                                  <a:srgbClr val="FF0000"/>
                                </a:solidFill>
                                <a:latin typeface="Cambria Math" panose="02040503050406030204" pitchFamily="18" charset="0"/>
                                <a:cs typeface="Calibri" panose="020F0502020204030204" pitchFamily="34" charset="0"/>
                              </a:rPr>
                              <m:t>𝑖</m:t>
                            </m:r>
                          </m:sub>
                        </m:sSub>
                      </m:sub>
                    </m:sSub>
                    <m:r>
                      <a:rPr lang="en-US" altLang="zh-CN" sz="1600" b="0" i="1" smtClean="0">
                        <a:solidFill>
                          <a:srgbClr val="FF0000"/>
                        </a:solidFill>
                        <a:latin typeface="Cambria Math" panose="02040503050406030204" pitchFamily="18" charset="0"/>
                        <a:cs typeface="Calibri" panose="020F0502020204030204" pitchFamily="34" charset="0"/>
                      </a:rPr>
                      <m:t>=</m:t>
                    </m:r>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𝑃</m:t>
                        </m:r>
                      </m:e>
                      <m:sub>
                        <m:r>
                          <a:rPr lang="en-US" altLang="zh-CN" sz="1600" b="0" i="1" smtClean="0">
                            <a:solidFill>
                              <a:srgbClr val="FF0000"/>
                            </a:solidFill>
                            <a:latin typeface="Cambria Math" panose="02040503050406030204" pitchFamily="18" charset="0"/>
                            <a:cs typeface="Calibri" panose="020F0502020204030204" pitchFamily="34" charset="0"/>
                          </a:rPr>
                          <m:t>𝐵</m:t>
                        </m:r>
                      </m:sub>
                    </m:sSub>
                    <m:r>
                      <a:rPr lang="en-US" altLang="zh-CN" sz="1600" b="0" i="1" smtClean="0">
                        <a:solidFill>
                          <a:srgbClr val="FF0000"/>
                        </a:solidFill>
                        <a:latin typeface="Cambria Math" panose="02040503050406030204" pitchFamily="18" charset="0"/>
                        <a:cs typeface="Calibri" panose="020F0502020204030204" pitchFamily="34" charset="0"/>
                      </a:rPr>
                      <m:t>(</m:t>
                    </m:r>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𝑥</m:t>
                        </m:r>
                      </m:e>
                      <m:sub>
                        <m:r>
                          <a:rPr lang="en-US" altLang="zh-CN" sz="1600" b="0" i="1" smtClean="0">
                            <a:solidFill>
                              <a:srgbClr val="FF0000"/>
                            </a:solidFill>
                            <a:latin typeface="Cambria Math" panose="02040503050406030204" pitchFamily="18" charset="0"/>
                            <a:cs typeface="Calibri" panose="020F0502020204030204" pitchFamily="34" charset="0"/>
                          </a:rPr>
                          <m:t>𝑖</m:t>
                        </m:r>
                      </m:sub>
                    </m:sSub>
                    <m:r>
                      <a:rPr lang="en-US" altLang="zh-CN" sz="1600" b="0" i="1" smtClean="0">
                        <a:solidFill>
                          <a:srgbClr val="FF0000"/>
                        </a:solidFill>
                        <a:latin typeface="Cambria Math" panose="02040503050406030204" pitchFamily="18" charset="0"/>
                        <a:cs typeface="Calibri" panose="020F0502020204030204" pitchFamily="34" charset="0"/>
                      </a:rPr>
                      <m:t>|</m:t>
                    </m:r>
                    <m:sSub>
                      <m:sSubPr>
                        <m:ctrlPr>
                          <a:rPr lang="en-US" altLang="zh-CN" sz="1600" b="0" i="1" smtClean="0">
                            <a:solidFill>
                              <a:srgbClr val="FF0000"/>
                            </a:solidFill>
                            <a:latin typeface="Cambria Math" panose="02040503050406030204" pitchFamily="18" charset="0"/>
                            <a:cs typeface="Calibri" panose="020F0502020204030204" pitchFamily="34" charset="0"/>
                          </a:rPr>
                        </m:ctrlPr>
                      </m:sSubPr>
                      <m:e>
                        <m:r>
                          <a:rPr lang="en-US" altLang="zh-CN" sz="1600" b="0" i="1" smtClean="0">
                            <a:solidFill>
                              <a:srgbClr val="FF0000"/>
                            </a:solidFill>
                            <a:latin typeface="Cambria Math" panose="02040503050406030204" pitchFamily="18" charset="0"/>
                            <a:cs typeface="Calibri" panose="020F0502020204030204" pitchFamily="34" charset="0"/>
                          </a:rPr>
                          <m:t>𝜋</m:t>
                        </m:r>
                      </m:e>
                      <m:sub>
                        <m:r>
                          <a:rPr lang="en-US" altLang="zh-CN" sz="1600" b="0" i="1" smtClean="0">
                            <a:solidFill>
                              <a:srgbClr val="FF0000"/>
                            </a:solidFill>
                            <a:latin typeface="Cambria Math" panose="02040503050406030204" pitchFamily="18" charset="0"/>
                            <a:cs typeface="Calibri" panose="020F0502020204030204" pitchFamily="34" charset="0"/>
                          </a:rPr>
                          <m:t>𝑖</m:t>
                        </m:r>
                      </m:sub>
                    </m:sSub>
                    <m:r>
                      <a:rPr lang="en-US" altLang="zh-CN" sz="1600" b="0" i="1" smtClean="0">
                        <a:solidFill>
                          <a:srgbClr val="FF0000"/>
                        </a:solidFill>
                        <a:latin typeface="Cambria Math" panose="02040503050406030204" pitchFamily="18" charset="0"/>
                        <a:cs typeface="Calibri" panose="020F0502020204030204" pitchFamily="34" charset="0"/>
                      </a:rPr>
                      <m:t>)</m:t>
                    </m:r>
                  </m:oMath>
                </a14:m>
                <a:endParaRPr lang="en-US" altLang="zh-CN" sz="1600" dirty="0" smtClean="0">
                  <a:solidFill>
                    <a:srgbClr val="FF0000"/>
                  </a:solidFill>
                  <a:latin typeface="Calibri" panose="020F0502020204030204" pitchFamily="34" charset="0"/>
                  <a:cs typeface="Calibri" panose="020F050202020403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0" y="514350"/>
                <a:ext cx="9144000" cy="1347548"/>
              </a:xfrm>
              <a:prstGeom prst="rect">
                <a:avLst/>
              </a:prstGeom>
              <a:blipFill>
                <a:blip r:embed="rId4"/>
                <a:stretch>
                  <a:fillRect l="-333" t="-1357" b="-3620"/>
                </a:stretch>
              </a:blipFill>
            </p:spPr>
            <p:txBody>
              <a:bodyPr/>
              <a:lstStyle/>
              <a:p>
                <a:r>
                  <a:rPr lang="zh-CN" altLang="en-US">
                    <a:noFill/>
                  </a:rPr>
                  <a:t> </a:t>
                </a:r>
              </a:p>
            </p:txBody>
          </p:sp>
        </mc:Fallback>
      </mc:AlternateContent>
      <p:grpSp>
        <p:nvGrpSpPr>
          <p:cNvPr id="19" name="组合 18"/>
          <p:cNvGrpSpPr/>
          <p:nvPr/>
        </p:nvGrpSpPr>
        <p:grpSpPr>
          <a:xfrm>
            <a:off x="5916168" y="3821089"/>
            <a:ext cx="3188208" cy="914400"/>
            <a:chOff x="1054608" y="3790950"/>
            <a:chExt cx="3188208" cy="914400"/>
          </a:xfrm>
        </p:grpSpPr>
        <p:sp>
          <p:nvSpPr>
            <p:cNvPr id="5" name="椭圆 4"/>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X1</a:t>
              </a:r>
              <a:endParaRPr lang="zh-CN" altLang="en-US" dirty="0">
                <a:solidFill>
                  <a:sysClr val="windowText" lastClr="000000"/>
                </a:solidFill>
              </a:endParaRPr>
            </a:p>
          </p:txBody>
        </p:sp>
        <p:sp>
          <p:nvSpPr>
            <p:cNvPr id="7" name="椭圆 6"/>
            <p:cNvSpPr/>
            <p:nvPr/>
          </p:nvSpPr>
          <p:spPr>
            <a:xfrm>
              <a:off x="1054608"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X3</a:t>
              </a:r>
              <a:endParaRPr lang="zh-CN" altLang="en-US" dirty="0">
                <a:solidFill>
                  <a:sysClr val="windowText" lastClr="000000"/>
                </a:solidFill>
              </a:endParaRPr>
            </a:p>
          </p:txBody>
        </p:sp>
        <p:sp>
          <p:nvSpPr>
            <p:cNvPr id="8" name="椭圆 7"/>
            <p:cNvSpPr/>
            <p:nvPr/>
          </p:nvSpPr>
          <p:spPr>
            <a:xfrm>
              <a:off x="2991612"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X2</a:t>
              </a:r>
              <a:endParaRPr lang="zh-CN" altLang="en-US" dirty="0">
                <a:solidFill>
                  <a:sysClr val="windowText" lastClr="000000"/>
                </a:solidFill>
              </a:endParaRPr>
            </a:p>
          </p:txBody>
        </p:sp>
        <p:sp>
          <p:nvSpPr>
            <p:cNvPr id="9" name="椭圆 8"/>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X4</a:t>
              </a:r>
              <a:endParaRPr lang="zh-CN" altLang="en-US" dirty="0">
                <a:solidFill>
                  <a:sysClr val="windowText" lastClr="000000"/>
                </a:solidFill>
              </a:endParaRPr>
            </a:p>
          </p:txBody>
        </p:sp>
        <p:sp>
          <p:nvSpPr>
            <p:cNvPr id="10" name="椭圆 9"/>
            <p:cNvSpPr/>
            <p:nvPr/>
          </p:nvSpPr>
          <p:spPr>
            <a:xfrm>
              <a:off x="3557016"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X4</a:t>
              </a:r>
              <a:endParaRPr lang="zh-CN" altLang="en-US" dirty="0">
                <a:solidFill>
                  <a:sysClr val="windowText" lastClr="000000"/>
                </a:solidFill>
              </a:endParaRPr>
            </a:p>
          </p:txBody>
        </p:sp>
        <p:cxnSp>
          <p:nvCxnSpPr>
            <p:cNvPr id="11" name="直接箭头连接符 10"/>
            <p:cNvCxnSpPr>
              <a:stCxn id="5" idx="3"/>
              <a:endCxn id="7" idx="0"/>
            </p:cNvCxnSpPr>
            <p:nvPr/>
          </p:nvCxnSpPr>
          <p:spPr>
            <a:xfrm flipH="1">
              <a:off x="1397508" y="4051113"/>
              <a:ext cx="443333"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5"/>
              <a:endCxn id="9" idx="0"/>
            </p:cNvCxnSpPr>
            <p:nvPr/>
          </p:nvCxnSpPr>
          <p:spPr>
            <a:xfrm>
              <a:off x="2325775" y="4051113"/>
              <a:ext cx="322937"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9" idx="0"/>
            </p:cNvCxnSpPr>
            <p:nvPr/>
          </p:nvCxnSpPr>
          <p:spPr>
            <a:xfrm flipH="1">
              <a:off x="2648712" y="4051113"/>
              <a:ext cx="443333"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5"/>
              <a:endCxn id="10" idx="0"/>
            </p:cNvCxnSpPr>
            <p:nvPr/>
          </p:nvCxnSpPr>
          <p:spPr>
            <a:xfrm>
              <a:off x="3576979" y="4051113"/>
              <a:ext cx="322937"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p:cNvSpPr txBox="1"/>
              <p:nvPr/>
            </p:nvSpPr>
            <p:spPr>
              <a:xfrm>
                <a:off x="57686" y="3580153"/>
                <a:ext cx="5815735" cy="1323439"/>
              </a:xfrm>
              <a:prstGeom prst="rect">
                <a:avLst/>
              </a:prstGeom>
              <a:noFill/>
            </p:spPr>
            <p:txBody>
              <a:bodyPr wrap="square" rtlCol="0">
                <a:spAutoFit/>
              </a:bodyPr>
              <a:lstStyle/>
              <a:p>
                <a:r>
                  <a:rPr lang="en-US" altLang="zh-CN" sz="1600" dirty="0" smtClean="0">
                    <a:latin typeface="Calibri"/>
                    <a:cs typeface="Calibri"/>
                  </a:rPr>
                  <a:t>So  the joint probability of the left diagram is define as:</a:t>
                </a:r>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1</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2</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3</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4</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5</m:t>
                              </m:r>
                            </m:sub>
                          </m:sSub>
                        </m:e>
                      </m:d>
                      <m:r>
                        <a:rPr lang="en-US" altLang="zh-CN" sz="1600" b="0" i="1" smtClean="0">
                          <a:latin typeface="Cambria Math" panose="02040503050406030204" pitchFamily="18" charset="0"/>
                          <a:cs typeface="Calibri"/>
                        </a:rPr>
                        <m:t>=</m:t>
                      </m:r>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1</m:t>
                              </m:r>
                            </m:sub>
                          </m:sSub>
                        </m:e>
                      </m:d>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2</m:t>
                              </m:r>
                            </m:sub>
                          </m:sSub>
                        </m:e>
                      </m:d>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3</m:t>
                              </m:r>
                            </m:sub>
                          </m:sSub>
                        </m:e>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1</m:t>
                              </m:r>
                            </m:sub>
                          </m:sSub>
                        </m:e>
                      </m:d>
                      <m:r>
                        <a:rPr lang="en-US" altLang="zh-CN" sz="1600" b="0" i="1" smtClean="0">
                          <a:latin typeface="Cambria Math" panose="02040503050406030204" pitchFamily="18" charset="0"/>
                          <a:cs typeface="Calibri"/>
                        </a:rPr>
                        <m:t>𝑃</m:t>
                      </m:r>
                      <m:d>
                        <m:dPr>
                          <m:ctrlPr>
                            <a:rPr lang="en-US" altLang="zh-CN" sz="1600" b="0" i="1" smtClean="0">
                              <a:latin typeface="Cambria Math" panose="02040503050406030204" pitchFamily="18" charset="0"/>
                              <a:cs typeface="Calibri"/>
                            </a:rPr>
                          </m:ctrlPr>
                        </m:dPr>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4</m:t>
                              </m:r>
                            </m:sub>
                          </m:sSub>
                        </m:e>
                        <m:e>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1</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2</m:t>
                              </m:r>
                            </m:sub>
                          </m:sSub>
                        </m:e>
                      </m:d>
                      <m:r>
                        <a:rPr lang="en-US" altLang="zh-CN" sz="1600" b="0" i="1" smtClean="0">
                          <a:latin typeface="Cambria Math" panose="02040503050406030204" pitchFamily="18" charset="0"/>
                          <a:cs typeface="Calibri"/>
                        </a:rPr>
                        <m:t>𝑃</m:t>
                      </m:r>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5</m:t>
                          </m:r>
                        </m:sub>
                      </m:sSub>
                      <m:r>
                        <a:rPr lang="en-US" altLang="zh-CN" sz="1600" b="0" i="1" smtClean="0">
                          <a:latin typeface="Cambria Math" panose="02040503050406030204" pitchFamily="18" charset="0"/>
                          <a:cs typeface="Calibri"/>
                        </a:rPr>
                        <m:t>|</m:t>
                      </m:r>
                      <m:sSub>
                        <m:sSubPr>
                          <m:ctrlPr>
                            <a:rPr lang="en-US" altLang="zh-CN" sz="1600" b="0" i="1" smtClean="0">
                              <a:latin typeface="Cambria Math" panose="02040503050406030204" pitchFamily="18" charset="0"/>
                              <a:cs typeface="Calibri"/>
                            </a:rPr>
                          </m:ctrlPr>
                        </m:sSubPr>
                        <m:e>
                          <m:r>
                            <a:rPr lang="en-US" altLang="zh-CN" sz="1600" b="0" i="1" smtClean="0">
                              <a:latin typeface="Cambria Math" panose="02040503050406030204" pitchFamily="18" charset="0"/>
                              <a:cs typeface="Calibri"/>
                            </a:rPr>
                            <m:t>𝑥</m:t>
                          </m:r>
                        </m:e>
                        <m:sub>
                          <m:r>
                            <a:rPr lang="en-US" altLang="zh-CN" sz="1600" b="0" i="1" smtClean="0">
                              <a:latin typeface="Cambria Math" panose="02040503050406030204" pitchFamily="18" charset="0"/>
                              <a:cs typeface="Calibri"/>
                            </a:rPr>
                            <m:t>2</m:t>
                          </m:r>
                        </m:sub>
                      </m:sSub>
                      <m:r>
                        <a:rPr lang="en-US" altLang="zh-CN" sz="1600" b="0" i="1" smtClean="0">
                          <a:latin typeface="Cambria Math" panose="02040503050406030204" pitchFamily="18" charset="0"/>
                          <a:cs typeface="Calibri"/>
                        </a:rPr>
                        <m:t>)</m:t>
                      </m:r>
                    </m:oMath>
                  </m:oMathPara>
                </a14:m>
                <a:endParaRPr lang="en-US" altLang="zh-CN" sz="1600" dirty="0" smtClean="0">
                  <a:latin typeface="Calibri"/>
                  <a:cs typeface="Calibri"/>
                </a:endParaRPr>
              </a:p>
              <a:p>
                <a:r>
                  <a:rPr lang="en-US" altLang="zh-CN" sz="1600" dirty="0">
                    <a:latin typeface="Calibri"/>
                    <a:cs typeface="Calibri"/>
                  </a:rPr>
                  <a:t>In the </a:t>
                </a:r>
                <a:r>
                  <a:rPr lang="en-US" altLang="zh-CN" sz="1600" dirty="0" smtClean="0">
                    <a:latin typeface="Calibri"/>
                    <a:cs typeface="Calibri"/>
                  </a:rPr>
                  <a:t>diagram </a:t>
                </a:r>
                <a:r>
                  <a:rPr lang="en-US" altLang="zh-CN" sz="1600" dirty="0">
                    <a:latin typeface="Calibri"/>
                    <a:cs typeface="Calibri"/>
                  </a:rPr>
                  <a:t>on the right, x3 and x4 are independent when x1 is given. x4 and x5 are independent when x2 is given. They are denoted as </a:t>
                </a:r>
                <a:r>
                  <a:rPr lang="en-US" altLang="zh-CN" sz="1600" dirty="0" smtClean="0">
                    <a:latin typeface="Calibri"/>
                    <a:cs typeface="Calibri"/>
                  </a:rPr>
                  <a:t>X3⊥X4|X1 </a:t>
                </a:r>
                <a:r>
                  <a:rPr lang="en-US" altLang="zh-CN" sz="1600" dirty="0">
                    <a:latin typeface="Calibri"/>
                    <a:cs typeface="Calibri"/>
                  </a:rPr>
                  <a:t>and </a:t>
                </a:r>
                <a:r>
                  <a:rPr lang="en-US" altLang="zh-CN" sz="1600" dirty="0" smtClean="0">
                    <a:latin typeface="Calibri"/>
                    <a:cs typeface="Calibri"/>
                  </a:rPr>
                  <a:t>X4⊥X5|X2</a:t>
                </a:r>
                <a:r>
                  <a:rPr lang="en-US" altLang="zh-CN" sz="1600" dirty="0">
                    <a:latin typeface="Calibri"/>
                    <a:cs typeface="Calibri"/>
                  </a:rPr>
                  <a:t>, respectively.</a:t>
                </a:r>
                <a:endParaRPr lang="zh-CN" altLang="en-US" sz="1600" dirty="0" err="1" smtClean="0">
                  <a:latin typeface="Calibri"/>
                  <a:cs typeface="Calibri"/>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7686" y="3580153"/>
                <a:ext cx="5815735" cy="1323439"/>
              </a:xfrm>
              <a:prstGeom prst="rect">
                <a:avLst/>
              </a:prstGeom>
              <a:blipFill>
                <a:blip r:embed="rId5"/>
                <a:stretch>
                  <a:fillRect l="-524" t="-1382" b="-50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933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Structure</a:t>
            </a:r>
            <a:endParaRPr lang="zh-CN" altLang="en-US" sz="3600" b="1" kern="0" dirty="0"/>
          </a:p>
        </p:txBody>
      </p:sp>
      <p:sp>
        <p:nvSpPr>
          <p:cNvPr id="2" name="矩形 1"/>
          <p:cNvSpPr/>
          <p:nvPr/>
        </p:nvSpPr>
        <p:spPr>
          <a:xfrm>
            <a:off x="0" y="590550"/>
            <a:ext cx="6477000" cy="369332"/>
          </a:xfrm>
          <a:prstGeom prst="rect">
            <a:avLst/>
          </a:prstGeom>
        </p:spPr>
        <p:txBody>
          <a:bodyPr wrap="square">
            <a:spAutoFit/>
          </a:bodyPr>
          <a:lstStyle/>
          <a:p>
            <a:r>
              <a:rPr lang="zh-CN" altLang="en-US" dirty="0">
                <a:solidFill>
                  <a:srgbClr val="0070C0"/>
                </a:solidFill>
                <a:latin typeface="Calibri" panose="020F0502020204030204" pitchFamily="34" charset="0"/>
                <a:cs typeface="Calibri" panose="020F0502020204030204" pitchFamily="34" charset="0"/>
              </a:rPr>
              <a:t>Three Typical Relationships among Variables in Bayesian Networks</a:t>
            </a:r>
          </a:p>
        </p:txBody>
      </p:sp>
      <p:grpSp>
        <p:nvGrpSpPr>
          <p:cNvPr id="4" name="组合 3"/>
          <p:cNvGrpSpPr/>
          <p:nvPr/>
        </p:nvGrpSpPr>
        <p:grpSpPr>
          <a:xfrm>
            <a:off x="152400" y="1352550"/>
            <a:ext cx="1937004" cy="914400"/>
            <a:chOff x="1054608" y="3790950"/>
            <a:chExt cx="1937004" cy="914400"/>
          </a:xfrm>
        </p:grpSpPr>
        <p:sp>
          <p:nvSpPr>
            <p:cNvPr id="5" name="椭圆 4"/>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X1</a:t>
              </a:r>
              <a:endParaRPr lang="zh-CN" altLang="en-US" dirty="0">
                <a:solidFill>
                  <a:sysClr val="windowText" lastClr="000000"/>
                </a:solidFill>
              </a:endParaRPr>
            </a:p>
          </p:txBody>
        </p:sp>
        <p:sp>
          <p:nvSpPr>
            <p:cNvPr id="6" name="椭圆 5"/>
            <p:cNvSpPr/>
            <p:nvPr/>
          </p:nvSpPr>
          <p:spPr>
            <a:xfrm>
              <a:off x="1054608"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X3</a:t>
              </a:r>
              <a:endParaRPr lang="zh-CN" altLang="en-US" dirty="0">
                <a:solidFill>
                  <a:sysClr val="windowText" lastClr="000000"/>
                </a:solidFill>
              </a:endParaRPr>
            </a:p>
          </p:txBody>
        </p:sp>
        <p:sp>
          <p:nvSpPr>
            <p:cNvPr id="8" name="椭圆 7"/>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X4</a:t>
              </a:r>
              <a:endParaRPr lang="zh-CN" altLang="en-US" dirty="0">
                <a:solidFill>
                  <a:sysClr val="windowText" lastClr="000000"/>
                </a:solidFill>
              </a:endParaRPr>
            </a:p>
          </p:txBody>
        </p:sp>
        <p:cxnSp>
          <p:nvCxnSpPr>
            <p:cNvPr id="10" name="直接箭头连接符 9"/>
            <p:cNvCxnSpPr>
              <a:stCxn id="5" idx="3"/>
              <a:endCxn id="6" idx="0"/>
            </p:cNvCxnSpPr>
            <p:nvPr/>
          </p:nvCxnSpPr>
          <p:spPr>
            <a:xfrm flipH="1">
              <a:off x="1397508" y="4051113"/>
              <a:ext cx="443333"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0"/>
            </p:cNvCxnSpPr>
            <p:nvPr/>
          </p:nvCxnSpPr>
          <p:spPr>
            <a:xfrm>
              <a:off x="2325775" y="4051113"/>
              <a:ext cx="322937"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895600" y="1352550"/>
            <a:ext cx="1937004" cy="914400"/>
            <a:chOff x="1740408" y="3790950"/>
            <a:chExt cx="1937004" cy="914400"/>
          </a:xfrm>
        </p:grpSpPr>
        <p:sp>
          <p:nvSpPr>
            <p:cNvPr id="24" name="椭圆 23"/>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X1</a:t>
              </a:r>
              <a:endParaRPr lang="zh-CN" altLang="en-US" dirty="0">
                <a:solidFill>
                  <a:sysClr val="windowText" lastClr="000000"/>
                </a:solidFill>
              </a:endParaRPr>
            </a:p>
          </p:txBody>
        </p:sp>
        <p:sp>
          <p:nvSpPr>
            <p:cNvPr id="26" name="椭圆 25"/>
            <p:cNvSpPr/>
            <p:nvPr/>
          </p:nvSpPr>
          <p:spPr>
            <a:xfrm>
              <a:off x="2991612"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X2</a:t>
              </a:r>
              <a:endParaRPr lang="zh-CN" altLang="en-US" dirty="0">
                <a:solidFill>
                  <a:sysClr val="windowText" lastClr="000000"/>
                </a:solidFill>
              </a:endParaRPr>
            </a:p>
          </p:txBody>
        </p:sp>
        <p:sp>
          <p:nvSpPr>
            <p:cNvPr id="27" name="椭圆 26"/>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X4</a:t>
              </a:r>
              <a:endParaRPr lang="zh-CN" altLang="en-US" dirty="0">
                <a:solidFill>
                  <a:sysClr val="windowText" lastClr="000000"/>
                </a:solidFill>
              </a:endParaRPr>
            </a:p>
          </p:txBody>
        </p:sp>
        <p:cxnSp>
          <p:nvCxnSpPr>
            <p:cNvPr id="30" name="直接箭头连接符 29"/>
            <p:cNvCxnSpPr>
              <a:stCxn id="24" idx="5"/>
              <a:endCxn id="27" idx="0"/>
            </p:cNvCxnSpPr>
            <p:nvPr/>
          </p:nvCxnSpPr>
          <p:spPr>
            <a:xfrm>
              <a:off x="2325775" y="4051113"/>
              <a:ext cx="322937"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6" idx="3"/>
              <a:endCxn id="27" idx="0"/>
            </p:cNvCxnSpPr>
            <p:nvPr/>
          </p:nvCxnSpPr>
          <p:spPr>
            <a:xfrm flipH="1">
              <a:off x="2648712" y="4051113"/>
              <a:ext cx="443333"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5881267" y="1352550"/>
            <a:ext cx="1937004" cy="914400"/>
            <a:chOff x="1054608" y="3790950"/>
            <a:chExt cx="1937004" cy="914400"/>
          </a:xfrm>
        </p:grpSpPr>
        <p:sp>
          <p:nvSpPr>
            <p:cNvPr id="34" name="椭圆 33"/>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X</a:t>
              </a:r>
              <a:endParaRPr lang="zh-CN" altLang="en-US" dirty="0">
                <a:solidFill>
                  <a:sysClr val="windowText" lastClr="000000"/>
                </a:solidFill>
              </a:endParaRPr>
            </a:p>
          </p:txBody>
        </p:sp>
        <p:sp>
          <p:nvSpPr>
            <p:cNvPr id="35" name="椭圆 34"/>
            <p:cNvSpPr/>
            <p:nvPr/>
          </p:nvSpPr>
          <p:spPr>
            <a:xfrm>
              <a:off x="1054608"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Z</a:t>
              </a:r>
              <a:endParaRPr lang="zh-CN" altLang="en-US" dirty="0">
                <a:solidFill>
                  <a:sysClr val="windowText" lastClr="000000"/>
                </a:solidFill>
              </a:endParaRPr>
            </a:p>
          </p:txBody>
        </p:sp>
        <p:sp>
          <p:nvSpPr>
            <p:cNvPr id="37" name="椭圆 36"/>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Y</a:t>
              </a:r>
              <a:endParaRPr lang="zh-CN" altLang="en-US" dirty="0">
                <a:solidFill>
                  <a:sysClr val="windowText" lastClr="000000"/>
                </a:solidFill>
              </a:endParaRPr>
            </a:p>
          </p:txBody>
        </p:sp>
        <p:cxnSp>
          <p:nvCxnSpPr>
            <p:cNvPr id="39" name="直接箭头连接符 38"/>
            <p:cNvCxnSpPr>
              <a:stCxn id="34" idx="3"/>
              <a:endCxn id="35" idx="0"/>
            </p:cNvCxnSpPr>
            <p:nvPr/>
          </p:nvCxnSpPr>
          <p:spPr>
            <a:xfrm flipH="1">
              <a:off x="1397508" y="4051113"/>
              <a:ext cx="443333"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4" idx="5"/>
              <a:endCxn id="37" idx="0"/>
            </p:cNvCxnSpPr>
            <p:nvPr/>
          </p:nvCxnSpPr>
          <p:spPr>
            <a:xfrm>
              <a:off x="2325775" y="4051113"/>
              <a:ext cx="322937" cy="349437"/>
            </a:xfrm>
            <a:prstGeom prst="straightConnector1">
              <a:avLst/>
            </a:prstGeom>
            <a:ln>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384048" y="2402121"/>
            <a:ext cx="1594104" cy="369332"/>
          </a:xfrm>
          <a:prstGeom prst="rect">
            <a:avLst/>
          </a:prstGeom>
          <a:noFill/>
        </p:spPr>
        <p:txBody>
          <a:bodyPr wrap="square" rtlCol="0">
            <a:spAutoFit/>
          </a:bodyPr>
          <a:lstStyle/>
          <a:p>
            <a:pPr algn="ctr"/>
            <a:r>
              <a:rPr lang="en-US" altLang="zh-CN" dirty="0" smtClean="0">
                <a:latin typeface="+mj-lt"/>
                <a:cs typeface="Calibri"/>
              </a:rPr>
              <a:t>Tail to Tail</a:t>
            </a:r>
            <a:endParaRPr lang="zh-CN" altLang="en-US" dirty="0" err="1" smtClean="0">
              <a:latin typeface="+mj-lt"/>
              <a:cs typeface="Calibri"/>
            </a:endParaRPr>
          </a:p>
        </p:txBody>
      </p:sp>
      <p:sp>
        <p:nvSpPr>
          <p:cNvPr id="43" name="文本框 42"/>
          <p:cNvSpPr txBox="1"/>
          <p:nvPr/>
        </p:nvSpPr>
        <p:spPr>
          <a:xfrm>
            <a:off x="3006852" y="2399290"/>
            <a:ext cx="1594104" cy="369332"/>
          </a:xfrm>
          <a:prstGeom prst="rect">
            <a:avLst/>
          </a:prstGeom>
          <a:noFill/>
        </p:spPr>
        <p:txBody>
          <a:bodyPr wrap="square" rtlCol="0">
            <a:spAutoFit/>
          </a:bodyPr>
          <a:lstStyle/>
          <a:p>
            <a:pPr algn="ctr"/>
            <a:r>
              <a:rPr lang="en-US" altLang="zh-CN" dirty="0" smtClean="0">
                <a:latin typeface="+mj-lt"/>
                <a:cs typeface="Calibri"/>
              </a:rPr>
              <a:t>Head to Head</a:t>
            </a:r>
            <a:endParaRPr lang="zh-CN" altLang="en-US" dirty="0" err="1" smtClean="0">
              <a:latin typeface="+mj-lt"/>
              <a:cs typeface="Calibri"/>
            </a:endParaRPr>
          </a:p>
        </p:txBody>
      </p:sp>
      <p:sp>
        <p:nvSpPr>
          <p:cNvPr id="44" name="文本框 43"/>
          <p:cNvSpPr txBox="1"/>
          <p:nvPr/>
        </p:nvSpPr>
        <p:spPr>
          <a:xfrm>
            <a:off x="6112915" y="2399290"/>
            <a:ext cx="1594104" cy="369332"/>
          </a:xfrm>
          <a:prstGeom prst="rect">
            <a:avLst/>
          </a:prstGeom>
          <a:noFill/>
        </p:spPr>
        <p:txBody>
          <a:bodyPr wrap="square" rtlCol="0">
            <a:spAutoFit/>
          </a:bodyPr>
          <a:lstStyle/>
          <a:p>
            <a:pPr algn="ctr"/>
            <a:r>
              <a:rPr lang="en-US" altLang="zh-CN" dirty="0" smtClean="0">
                <a:latin typeface="+mj-lt"/>
                <a:cs typeface="Calibri"/>
              </a:rPr>
              <a:t>Head to Tail</a:t>
            </a:r>
            <a:endParaRPr lang="zh-CN" altLang="en-US" dirty="0" err="1" smtClean="0">
              <a:latin typeface="+mj-lt"/>
              <a:cs typeface="Calibri"/>
            </a:endParaRPr>
          </a:p>
        </p:txBody>
      </p:sp>
      <mc:AlternateContent xmlns:mc="http://schemas.openxmlformats.org/markup-compatibility/2006" xmlns:a14="http://schemas.microsoft.com/office/drawing/2010/main">
        <mc:Choice Requires="a14">
          <p:sp>
            <p:nvSpPr>
              <p:cNvPr id="45" name="文本框 44"/>
              <p:cNvSpPr txBox="1"/>
              <p:nvPr/>
            </p:nvSpPr>
            <p:spPr>
              <a:xfrm>
                <a:off x="148936" y="2982735"/>
                <a:ext cx="8763000"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latin typeface="Calibri"/>
                    <a:cs typeface="Calibri"/>
                  </a:rPr>
                  <a:t>Tail to Tail</a:t>
                </a:r>
                <a:r>
                  <a:rPr lang="en-US" altLang="zh-CN" dirty="0" smtClean="0">
                    <a:latin typeface="Calibri"/>
                    <a:cs typeface="Calibri"/>
                  </a:rPr>
                  <a:t>: Given the value of the parent node </a:t>
                </a:r>
                <a14:m>
                  <m:oMath xmlns:m="http://schemas.openxmlformats.org/officeDocument/2006/math">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1</m:t>
                        </m:r>
                      </m:sub>
                    </m:sSub>
                  </m:oMath>
                </a14:m>
                <a:r>
                  <a:rPr lang="en-US" altLang="zh-CN" dirty="0" smtClean="0">
                    <a:latin typeface="Calibri"/>
                    <a:cs typeface="Calibri"/>
                  </a:rPr>
                  <a:t>, </a:t>
                </a:r>
                <a14:m>
                  <m:oMath xmlns:m="http://schemas.openxmlformats.org/officeDocument/2006/math">
                    <m:sSub>
                      <m:sSubPr>
                        <m:ctrlPr>
                          <a:rPr lang="en-US" altLang="zh-CN" i="1">
                            <a:latin typeface="Cambria Math" panose="02040503050406030204" pitchFamily="18" charset="0"/>
                            <a:cs typeface="Calibri"/>
                          </a:rPr>
                        </m:ctrlPr>
                      </m:sSubPr>
                      <m:e>
                        <m:r>
                          <a:rPr lang="en-US" altLang="zh-CN" i="1">
                            <a:latin typeface="Cambria Math" panose="02040503050406030204" pitchFamily="18" charset="0"/>
                            <a:cs typeface="Calibri"/>
                          </a:rPr>
                          <m:t>𝑥</m:t>
                        </m:r>
                      </m:e>
                      <m:sub>
                        <m:r>
                          <a:rPr lang="en-US" altLang="zh-CN" b="0" i="1" smtClean="0">
                            <a:latin typeface="Cambria Math" panose="02040503050406030204" pitchFamily="18" charset="0"/>
                            <a:cs typeface="Calibri"/>
                          </a:rPr>
                          <m:t>3</m:t>
                        </m:r>
                      </m:sub>
                    </m:sSub>
                  </m:oMath>
                </a14:m>
                <a:r>
                  <a:rPr lang="en-US" altLang="zh-CN" dirty="0" smtClean="0">
                    <a:latin typeface="Calibri"/>
                    <a:cs typeface="Calibri"/>
                  </a:rPr>
                  <a:t> and </a:t>
                </a:r>
                <a14:m>
                  <m:oMath xmlns:m="http://schemas.openxmlformats.org/officeDocument/2006/math">
                    <m:sSub>
                      <m:sSubPr>
                        <m:ctrlPr>
                          <a:rPr lang="en-US" altLang="zh-CN" i="1">
                            <a:latin typeface="Cambria Math" panose="02040503050406030204" pitchFamily="18" charset="0"/>
                            <a:cs typeface="Calibri"/>
                          </a:rPr>
                        </m:ctrlPr>
                      </m:sSubPr>
                      <m:e>
                        <m:r>
                          <a:rPr lang="en-US" altLang="zh-CN" i="1">
                            <a:latin typeface="Cambria Math" panose="02040503050406030204" pitchFamily="18" charset="0"/>
                            <a:cs typeface="Calibri"/>
                          </a:rPr>
                          <m:t>𝑥</m:t>
                        </m:r>
                      </m:e>
                      <m:sub>
                        <m:r>
                          <a:rPr lang="en-US" altLang="zh-CN" b="0" i="1" smtClean="0">
                            <a:latin typeface="Cambria Math" panose="02040503050406030204" pitchFamily="18" charset="0"/>
                            <a:cs typeface="Calibri"/>
                          </a:rPr>
                          <m:t>4</m:t>
                        </m:r>
                      </m:sub>
                    </m:sSub>
                  </m:oMath>
                </a14:m>
                <a:r>
                  <a:rPr lang="en-US" altLang="zh-CN" dirty="0" smtClean="0">
                    <a:latin typeface="Calibri"/>
                    <a:cs typeface="Calibri"/>
                  </a:rPr>
                  <a:t> </a:t>
                </a:r>
                <a:r>
                  <a:rPr lang="en-US" altLang="zh-CN" dirty="0">
                    <a:latin typeface="Calibri" panose="020F0502020204030204" pitchFamily="34" charset="0"/>
                    <a:cs typeface="Calibri" panose="020F0502020204030204" pitchFamily="34" charset="0"/>
                  </a:rPr>
                  <a:t>are </a:t>
                </a:r>
                <a:r>
                  <a:rPr lang="en-US" altLang="zh-CN" dirty="0" smtClean="0">
                    <a:latin typeface="Calibri" panose="020F0502020204030204" pitchFamily="34" charset="0"/>
                    <a:cs typeface="Calibri" panose="020F0502020204030204" pitchFamily="34" charset="0"/>
                  </a:rPr>
                  <a:t>conditionally independent.</a:t>
                </a:r>
              </a:p>
              <a:p>
                <a:pPr marL="285750" indent="-285750">
                  <a:buFont typeface="Arial" panose="020B0604020202020204" pitchFamily="34" charset="0"/>
                  <a:buChar char="•"/>
                </a:pPr>
                <a:r>
                  <a:rPr lang="en-US" altLang="zh-CN" b="1" dirty="0" smtClean="0">
                    <a:latin typeface="Calibri" panose="020F0502020204030204" pitchFamily="34" charset="0"/>
                    <a:cs typeface="Calibri" panose="020F0502020204030204" pitchFamily="34" charset="0"/>
                  </a:rPr>
                  <a:t>Head to </a:t>
                </a:r>
                <a:r>
                  <a:rPr lang="en-US" altLang="zh-CN" b="1" dirty="0">
                    <a:latin typeface="Calibri" panose="020F0502020204030204" pitchFamily="34" charset="0"/>
                    <a:cs typeface="Calibri" panose="020F0502020204030204" pitchFamily="34" charset="0"/>
                  </a:rPr>
                  <a:t>Head: </a:t>
                </a:r>
                <a:r>
                  <a:rPr lang="en-US" altLang="zh-CN" dirty="0">
                    <a:latin typeface="Calibri" panose="020F0502020204030204" pitchFamily="34" charset="0"/>
                    <a:cs typeface="Calibri" panose="020F0502020204030204" pitchFamily="34" charset="0"/>
                  </a:rPr>
                  <a:t>Given the value of child node </a:t>
                </a:r>
                <a14:m>
                  <m:oMath xmlns:m="http://schemas.openxmlformats.org/officeDocument/2006/math">
                    <m:sSub>
                      <m:sSubPr>
                        <m:ctrlPr>
                          <a:rPr lang="en-US" altLang="zh-CN"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4</m:t>
                        </m:r>
                      </m:sub>
                    </m:sSub>
                  </m:oMath>
                </a14:m>
                <a:r>
                  <a:rPr lang="en-US" altLang="zh-CN" dirty="0">
                    <a:latin typeface="Calibri" panose="020F0502020204030204" pitchFamily="34" charset="0"/>
                    <a:cs typeface="Calibri" panose="020F0502020204030204" pitchFamily="34" charset="0"/>
                  </a:rPr>
                  <a:t>, </a:t>
                </a:r>
                <a14:m>
                  <m:oMath xmlns:m="http://schemas.openxmlformats.org/officeDocument/2006/math">
                    <m:sSub>
                      <m:sSubPr>
                        <m:ctrlPr>
                          <a:rPr lang="en-US" altLang="zh-CN"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1</m:t>
                        </m:r>
                      </m:sub>
                    </m:sSub>
                  </m:oMath>
                </a14:m>
                <a:r>
                  <a:rPr lang="en-US" altLang="zh-CN"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and </a:t>
                </a:r>
                <a14:m>
                  <m:oMath xmlns:m="http://schemas.openxmlformats.org/officeDocument/2006/math">
                    <m:sSub>
                      <m:sSubPr>
                        <m:ctrlPr>
                          <a:rPr lang="en-US" altLang="zh-CN"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4</m:t>
                        </m:r>
                      </m:sub>
                    </m:sSub>
                  </m:oMath>
                </a14:m>
                <a:r>
                  <a:rPr lang="en-US" altLang="zh-CN"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must not be independent. However, if the value of </a:t>
                </a:r>
                <a14:m>
                  <m:oMath xmlns:m="http://schemas.openxmlformats.org/officeDocument/2006/math">
                    <m:sSub>
                      <m:sSubPr>
                        <m:ctrlPr>
                          <a:rPr lang="en-US" altLang="zh-CN" b="0"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4</m:t>
                        </m:r>
                      </m:sub>
                    </m:sSub>
                  </m:oMath>
                </a14:m>
                <a:r>
                  <a:rPr lang="en-US" altLang="zh-CN" dirty="0">
                    <a:latin typeface="Calibri" panose="020F0502020204030204" pitchFamily="34" charset="0"/>
                    <a:cs typeface="Calibri" panose="020F0502020204030204" pitchFamily="34" charset="0"/>
                  </a:rPr>
                  <a:t> is completely unknown, </a:t>
                </a:r>
                <a14:m>
                  <m:oMath xmlns:m="http://schemas.openxmlformats.org/officeDocument/2006/math">
                    <m:sSub>
                      <m:sSubPr>
                        <m:ctrlPr>
                          <a:rPr lang="en-US" altLang="zh-CN"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1</m:t>
                        </m:r>
                      </m:sub>
                    </m:sSub>
                  </m:oMath>
                </a14:m>
                <a:r>
                  <a:rPr lang="en-US" altLang="zh-CN"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and </a:t>
                </a:r>
                <a14:m>
                  <m:oMath xmlns:m="http://schemas.openxmlformats.org/officeDocument/2006/math">
                    <m:sSub>
                      <m:sSubPr>
                        <m:ctrlPr>
                          <a:rPr lang="en-US" altLang="zh-CN" i="1" dirty="0" smtClean="0">
                            <a:latin typeface="Cambria Math" panose="02040503050406030204" pitchFamily="18" charset="0"/>
                            <a:cs typeface="Calibri" panose="020F0502020204030204" pitchFamily="34" charset="0"/>
                          </a:rPr>
                        </m:ctrlPr>
                      </m:sSubPr>
                      <m:e>
                        <m:r>
                          <a:rPr lang="en-US" altLang="zh-CN" i="1" dirty="0" smtClean="0">
                            <a:latin typeface="Cambria Math" panose="02040503050406030204" pitchFamily="18" charset="0"/>
                            <a:cs typeface="Calibri" panose="020F0502020204030204" pitchFamily="34" charset="0"/>
                          </a:rPr>
                          <m:t>𝑥</m:t>
                        </m:r>
                      </m:e>
                      <m:sub>
                        <m:r>
                          <a:rPr lang="en-US" altLang="zh-CN" i="1" dirty="0" smtClean="0">
                            <a:latin typeface="Cambria Math" panose="02040503050406030204" pitchFamily="18" charset="0"/>
                            <a:cs typeface="Calibri" panose="020F0502020204030204" pitchFamily="34" charset="0"/>
                          </a:rPr>
                          <m:t>2</m:t>
                        </m:r>
                      </m:sub>
                    </m:sSub>
                  </m:oMath>
                </a14:m>
                <a:r>
                  <a:rPr lang="en-US" altLang="zh-CN" dirty="0" smtClean="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are independent of each other in the </a:t>
                </a:r>
                <a:r>
                  <a:rPr lang="en-US" altLang="zh-CN" dirty="0" smtClean="0">
                    <a:latin typeface="Calibri" panose="020F0502020204030204" pitchFamily="34" charset="0"/>
                    <a:cs typeface="Calibri" panose="020F0502020204030204" pitchFamily="34" charset="0"/>
                  </a:rPr>
                  <a:t>Head to Head </a:t>
                </a:r>
                <a:r>
                  <a:rPr lang="en-US" altLang="zh-CN" dirty="0">
                    <a:latin typeface="Calibri" panose="020F0502020204030204" pitchFamily="34" charset="0"/>
                    <a:cs typeface="Calibri" panose="020F0502020204030204" pitchFamily="34" charset="0"/>
                  </a:rPr>
                  <a:t>structure. This independence is called "</a:t>
                </a:r>
                <a:r>
                  <a:rPr lang="en-US" altLang="zh-CN" dirty="0">
                    <a:solidFill>
                      <a:srgbClr val="008000"/>
                    </a:solidFill>
                    <a:latin typeface="Calibri" panose="020F0502020204030204" pitchFamily="34" charset="0"/>
                    <a:cs typeface="Calibri" panose="020F0502020204030204" pitchFamily="34" charset="0"/>
                  </a:rPr>
                  <a:t>marginal independence</a:t>
                </a:r>
                <a:r>
                  <a:rPr lang="en-US" altLang="zh-CN" dirty="0">
                    <a:latin typeface="Calibri" panose="020F0502020204030204" pitchFamily="34" charset="0"/>
                    <a:cs typeface="Calibri" panose="020F0502020204030204" pitchFamily="34" charset="0"/>
                  </a:rPr>
                  <a:t>."</a:t>
                </a:r>
                <a:r>
                  <a:rPr lang="en-US" altLang="zh-CN" dirty="0" smtClean="0">
                    <a:latin typeface="Calibri"/>
                    <a:cs typeface="Calibri"/>
                  </a:rPr>
                  <a:t>  </a:t>
                </a:r>
              </a:p>
              <a:p>
                <a:pPr marL="285750" indent="-285750">
                  <a:buFont typeface="Arial" panose="020B0604020202020204" pitchFamily="34" charset="0"/>
                  <a:buChar char="•"/>
                </a:pPr>
                <a:r>
                  <a:rPr lang="en-US" altLang="zh-CN" b="1" dirty="0" smtClean="0">
                    <a:latin typeface="Calibri"/>
                    <a:cs typeface="Calibri"/>
                  </a:rPr>
                  <a:t>Head to Tail:</a:t>
                </a:r>
                <a:r>
                  <a:rPr lang="en-US" altLang="zh-CN" dirty="0" smtClean="0">
                    <a:latin typeface="Calibri"/>
                    <a:cs typeface="Calibri"/>
                  </a:rPr>
                  <a:t> Given the value of X, Z and Y are conditionally independent.</a:t>
                </a:r>
                <a:endParaRPr lang="zh-CN" altLang="en-US" b="1" dirty="0" err="1" smtClean="0">
                  <a:latin typeface="Calibri"/>
                  <a:cs typeface="Calibri"/>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148936" y="2982735"/>
                <a:ext cx="8763000" cy="2031325"/>
              </a:xfrm>
              <a:prstGeom prst="rect">
                <a:avLst/>
              </a:prstGeom>
              <a:blipFill>
                <a:blip r:embed="rId3"/>
                <a:stretch>
                  <a:fillRect l="-417"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967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Structure</a:t>
            </a:r>
            <a:endParaRPr lang="zh-CN" altLang="en-US" sz="3600" b="1" kern="0" dirty="0"/>
          </a:p>
        </p:txBody>
      </p:sp>
      <p:sp>
        <p:nvSpPr>
          <p:cNvPr id="2" name="矩形 1"/>
          <p:cNvSpPr/>
          <p:nvPr/>
        </p:nvSpPr>
        <p:spPr>
          <a:xfrm>
            <a:off x="12192" y="528828"/>
            <a:ext cx="9055608" cy="830997"/>
          </a:xfrm>
          <a:prstGeom prst="rect">
            <a:avLst/>
          </a:prstGeom>
        </p:spPr>
        <p:txBody>
          <a:bodyPr wrap="square">
            <a:spAutoFit/>
          </a:bodyPr>
          <a:lstStyle/>
          <a:p>
            <a:r>
              <a:rPr lang="zh-CN" altLang="en-US" sz="1600" dirty="0">
                <a:latin typeface="Calibri" panose="020F0502020204030204" pitchFamily="34" charset="0"/>
                <a:cs typeface="Calibri" panose="020F0502020204030204" pitchFamily="34" charset="0"/>
              </a:rPr>
              <a:t>In order to analyze the conditional independence among variables in a directed graph, </a:t>
            </a:r>
            <a:endParaRPr lang="en-US" altLang="zh-CN" sz="1600" dirty="0" smtClean="0">
              <a:latin typeface="Calibri" panose="020F0502020204030204" pitchFamily="34" charset="0"/>
              <a:cs typeface="Calibri" panose="020F0502020204030204" pitchFamily="34" charset="0"/>
            </a:endParaRPr>
          </a:p>
          <a:p>
            <a:r>
              <a:rPr lang="zh-CN" altLang="en-US" sz="1600" b="1" dirty="0" smtClean="0">
                <a:solidFill>
                  <a:srgbClr val="00B050"/>
                </a:solidFill>
                <a:latin typeface="Calibri" panose="020F0502020204030204" pitchFamily="34" charset="0"/>
                <a:cs typeface="Calibri" panose="020F0502020204030204" pitchFamily="34" charset="0"/>
              </a:rPr>
              <a:t>D</a:t>
            </a:r>
            <a:r>
              <a:rPr lang="zh-CN" altLang="en-US" sz="1600" b="1" dirty="0">
                <a:solidFill>
                  <a:srgbClr val="00B050"/>
                </a:solidFill>
                <a:latin typeface="Calibri" panose="020F0502020204030204" pitchFamily="34" charset="0"/>
                <a:cs typeface="Calibri" panose="020F0502020204030204" pitchFamily="34" charset="0"/>
              </a:rPr>
              <a:t>-separation </a:t>
            </a:r>
            <a:r>
              <a:rPr lang="zh-CN" altLang="en-US" sz="1600" dirty="0">
                <a:latin typeface="Calibri" panose="020F0502020204030204" pitchFamily="34" charset="0"/>
                <a:cs typeface="Calibri" panose="020F0502020204030204" pitchFamily="34" charset="0"/>
              </a:rPr>
              <a:t>can be used to convert a directed graph into an undirected graph. The resulting undirected graph is also known as the </a:t>
            </a:r>
            <a:r>
              <a:rPr lang="zh-CN" altLang="en-US" sz="1600" dirty="0">
                <a:solidFill>
                  <a:srgbClr val="00B050"/>
                </a:solidFill>
                <a:latin typeface="Calibri" panose="020F0502020204030204" pitchFamily="34" charset="0"/>
                <a:cs typeface="Calibri" panose="020F0502020204030204" pitchFamily="34" charset="0"/>
              </a:rPr>
              <a:t>moral graph</a:t>
            </a:r>
            <a:r>
              <a:rPr lang="zh-CN" altLang="en-US" sz="1600" dirty="0">
                <a:latin typeface="Calibri" panose="020F0502020204030204" pitchFamily="34" charset="0"/>
                <a:cs typeface="Calibri" panose="020F0502020204030204" pitchFamily="34" charset="0"/>
              </a:rPr>
              <a:t>. The process of linking the parent nodes is called </a:t>
            </a:r>
            <a:r>
              <a:rPr lang="zh-CN" altLang="en-US" sz="1600" dirty="0">
                <a:solidFill>
                  <a:srgbClr val="00B050"/>
                </a:solidFill>
                <a:latin typeface="Calibri" panose="020F0502020204030204" pitchFamily="34" charset="0"/>
                <a:cs typeface="Calibri" panose="020F0502020204030204" pitchFamily="34" charset="0"/>
              </a:rPr>
              <a:t>moralization</a:t>
            </a:r>
            <a:r>
              <a:rPr lang="zh-CN" altLang="en-US" sz="1600" dirty="0">
                <a:latin typeface="Calibri" panose="020F0502020204030204" pitchFamily="34" charset="0"/>
                <a:cs typeface="Calibri" panose="020F0502020204030204" pitchFamily="34" charset="0"/>
              </a:rPr>
              <a:t>.</a:t>
            </a:r>
          </a:p>
        </p:txBody>
      </p:sp>
      <p:grpSp>
        <p:nvGrpSpPr>
          <p:cNvPr id="31" name="组合 30"/>
          <p:cNvGrpSpPr/>
          <p:nvPr/>
        </p:nvGrpSpPr>
        <p:grpSpPr>
          <a:xfrm>
            <a:off x="3892296" y="1885950"/>
            <a:ext cx="5175504" cy="984786"/>
            <a:chOff x="3892296" y="1939770"/>
            <a:chExt cx="5175504" cy="984786"/>
          </a:xfrm>
        </p:grpSpPr>
        <p:grpSp>
          <p:nvGrpSpPr>
            <p:cNvPr id="4" name="组合 3"/>
            <p:cNvGrpSpPr/>
            <p:nvPr/>
          </p:nvGrpSpPr>
          <p:grpSpPr>
            <a:xfrm>
              <a:off x="3892296" y="2038350"/>
              <a:ext cx="2432304" cy="886206"/>
              <a:chOff x="1054608" y="3790950"/>
              <a:chExt cx="3188208" cy="914400"/>
            </a:xfrm>
          </p:grpSpPr>
          <p:sp>
            <p:nvSpPr>
              <p:cNvPr id="5" name="椭圆 4"/>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X1</a:t>
                </a:r>
                <a:endParaRPr lang="zh-CN" altLang="en-US" sz="1200" dirty="0">
                  <a:solidFill>
                    <a:sysClr val="windowText" lastClr="000000"/>
                  </a:solidFill>
                </a:endParaRPr>
              </a:p>
            </p:txBody>
          </p:sp>
          <p:sp>
            <p:nvSpPr>
              <p:cNvPr id="6" name="椭圆 5"/>
              <p:cNvSpPr/>
              <p:nvPr/>
            </p:nvSpPr>
            <p:spPr>
              <a:xfrm>
                <a:off x="1054608"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X3</a:t>
                </a:r>
                <a:endParaRPr lang="zh-CN" altLang="en-US" sz="1200" dirty="0">
                  <a:solidFill>
                    <a:sysClr val="windowText" lastClr="000000"/>
                  </a:solidFill>
                </a:endParaRPr>
              </a:p>
            </p:txBody>
          </p:sp>
          <p:sp>
            <p:nvSpPr>
              <p:cNvPr id="7" name="椭圆 6"/>
              <p:cNvSpPr/>
              <p:nvPr/>
            </p:nvSpPr>
            <p:spPr>
              <a:xfrm>
                <a:off x="2991612"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X2</a:t>
                </a:r>
                <a:endParaRPr lang="zh-CN" altLang="en-US" sz="1200" dirty="0">
                  <a:solidFill>
                    <a:sysClr val="windowText" lastClr="000000"/>
                  </a:solidFill>
                </a:endParaRPr>
              </a:p>
            </p:txBody>
          </p:sp>
          <p:sp>
            <p:nvSpPr>
              <p:cNvPr id="8" name="椭圆 7"/>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X4</a:t>
                </a:r>
                <a:endParaRPr lang="zh-CN" altLang="en-US" sz="1200" dirty="0">
                  <a:solidFill>
                    <a:sysClr val="windowText" lastClr="000000"/>
                  </a:solidFill>
                </a:endParaRPr>
              </a:p>
            </p:txBody>
          </p:sp>
          <p:sp>
            <p:nvSpPr>
              <p:cNvPr id="9" name="椭圆 8"/>
              <p:cNvSpPr/>
              <p:nvPr/>
            </p:nvSpPr>
            <p:spPr>
              <a:xfrm>
                <a:off x="3557016"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X4</a:t>
                </a:r>
                <a:endParaRPr lang="zh-CN" altLang="en-US" sz="1200" dirty="0">
                  <a:solidFill>
                    <a:sysClr val="windowText" lastClr="000000"/>
                  </a:solidFill>
                </a:endParaRPr>
              </a:p>
            </p:txBody>
          </p:sp>
          <p:cxnSp>
            <p:nvCxnSpPr>
              <p:cNvPr id="10" name="直接箭头连接符 9"/>
              <p:cNvCxnSpPr>
                <a:stCxn id="5" idx="3"/>
                <a:endCxn id="6" idx="0"/>
              </p:cNvCxnSpPr>
              <p:nvPr/>
            </p:nvCxnSpPr>
            <p:spPr>
              <a:xfrm flipH="1">
                <a:off x="1397508" y="4051113"/>
                <a:ext cx="443333"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0"/>
              </p:cNvCxnSpPr>
              <p:nvPr/>
            </p:nvCxnSpPr>
            <p:spPr>
              <a:xfrm>
                <a:off x="2325775" y="4051113"/>
                <a:ext cx="322937"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8" idx="0"/>
              </p:cNvCxnSpPr>
              <p:nvPr/>
            </p:nvCxnSpPr>
            <p:spPr>
              <a:xfrm flipH="1">
                <a:off x="2648712" y="4051113"/>
                <a:ext cx="443333" cy="34943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5"/>
                <a:endCxn id="9" idx="0"/>
              </p:cNvCxnSpPr>
              <p:nvPr/>
            </p:nvCxnSpPr>
            <p:spPr>
              <a:xfrm>
                <a:off x="3576979" y="4051113"/>
                <a:ext cx="322937" cy="3212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6635496" y="2038350"/>
              <a:ext cx="2432304" cy="886206"/>
              <a:chOff x="1054608" y="3790950"/>
              <a:chExt cx="3188208" cy="914400"/>
            </a:xfrm>
          </p:grpSpPr>
          <p:sp>
            <p:nvSpPr>
              <p:cNvPr id="16" name="椭圆 15"/>
              <p:cNvSpPr/>
              <p:nvPr/>
            </p:nvSpPr>
            <p:spPr>
              <a:xfrm>
                <a:off x="1740408"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X1</a:t>
                </a:r>
                <a:endParaRPr lang="zh-CN" altLang="en-US" sz="1200" dirty="0">
                  <a:solidFill>
                    <a:sysClr val="windowText" lastClr="000000"/>
                  </a:solidFill>
                </a:endParaRPr>
              </a:p>
            </p:txBody>
          </p:sp>
          <p:sp>
            <p:nvSpPr>
              <p:cNvPr id="17" name="椭圆 16"/>
              <p:cNvSpPr/>
              <p:nvPr/>
            </p:nvSpPr>
            <p:spPr>
              <a:xfrm>
                <a:off x="1054608"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X3</a:t>
                </a:r>
                <a:endParaRPr lang="zh-CN" altLang="en-US" sz="1200" dirty="0">
                  <a:solidFill>
                    <a:sysClr val="windowText" lastClr="000000"/>
                  </a:solidFill>
                </a:endParaRPr>
              </a:p>
            </p:txBody>
          </p:sp>
          <p:sp>
            <p:nvSpPr>
              <p:cNvPr id="18" name="椭圆 17"/>
              <p:cNvSpPr/>
              <p:nvPr/>
            </p:nvSpPr>
            <p:spPr>
              <a:xfrm>
                <a:off x="2991612" y="37909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X2</a:t>
                </a:r>
                <a:endParaRPr lang="zh-CN" altLang="en-US" sz="1200" dirty="0">
                  <a:solidFill>
                    <a:sysClr val="windowText" lastClr="000000"/>
                  </a:solidFill>
                </a:endParaRPr>
              </a:p>
            </p:txBody>
          </p:sp>
          <p:sp>
            <p:nvSpPr>
              <p:cNvPr id="19" name="椭圆 18"/>
              <p:cNvSpPr/>
              <p:nvPr/>
            </p:nvSpPr>
            <p:spPr>
              <a:xfrm>
                <a:off x="2305812" y="4400550"/>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X4</a:t>
                </a:r>
                <a:endParaRPr lang="zh-CN" altLang="en-US" sz="1200" dirty="0">
                  <a:solidFill>
                    <a:sysClr val="windowText" lastClr="000000"/>
                  </a:solidFill>
                </a:endParaRPr>
              </a:p>
            </p:txBody>
          </p:sp>
          <p:sp>
            <p:nvSpPr>
              <p:cNvPr id="20" name="椭圆 19"/>
              <p:cNvSpPr/>
              <p:nvPr/>
            </p:nvSpPr>
            <p:spPr>
              <a:xfrm>
                <a:off x="3557016" y="4372356"/>
                <a:ext cx="685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ysClr val="windowText" lastClr="000000"/>
                    </a:solidFill>
                  </a:rPr>
                  <a:t>X4</a:t>
                </a:r>
                <a:endParaRPr lang="zh-CN" altLang="en-US" sz="1200" dirty="0">
                  <a:solidFill>
                    <a:sysClr val="windowText" lastClr="000000"/>
                  </a:solidFill>
                </a:endParaRPr>
              </a:p>
            </p:txBody>
          </p:sp>
          <p:cxnSp>
            <p:nvCxnSpPr>
              <p:cNvPr id="21" name="直接箭头连接符 20"/>
              <p:cNvCxnSpPr>
                <a:stCxn id="16" idx="3"/>
                <a:endCxn id="17" idx="0"/>
              </p:cNvCxnSpPr>
              <p:nvPr/>
            </p:nvCxnSpPr>
            <p:spPr>
              <a:xfrm flipH="1">
                <a:off x="1397508" y="4051113"/>
                <a:ext cx="443333" cy="321243"/>
              </a:xfrm>
              <a:prstGeom prst="straightConnector1">
                <a:avLst/>
              </a:prstGeom>
              <a:ln>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5"/>
                <a:endCxn id="19" idx="0"/>
              </p:cNvCxnSpPr>
              <p:nvPr/>
            </p:nvCxnSpPr>
            <p:spPr>
              <a:xfrm>
                <a:off x="2325775" y="4051113"/>
                <a:ext cx="322937" cy="349437"/>
              </a:xfrm>
              <a:prstGeom prst="straightConnector1">
                <a:avLst/>
              </a:prstGeom>
              <a:ln>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3"/>
                <a:endCxn id="19" idx="0"/>
              </p:cNvCxnSpPr>
              <p:nvPr/>
            </p:nvCxnSpPr>
            <p:spPr>
              <a:xfrm flipH="1">
                <a:off x="2648712" y="4051113"/>
                <a:ext cx="443333" cy="349437"/>
              </a:xfrm>
              <a:prstGeom prst="straightConnector1">
                <a:avLst/>
              </a:prstGeom>
              <a:ln>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5"/>
                <a:endCxn id="20" idx="0"/>
              </p:cNvCxnSpPr>
              <p:nvPr/>
            </p:nvCxnSpPr>
            <p:spPr>
              <a:xfrm>
                <a:off x="3576979" y="4051113"/>
                <a:ext cx="322937" cy="321243"/>
              </a:xfrm>
              <a:prstGeom prst="straightConnector1">
                <a:avLst/>
              </a:prstGeom>
              <a:ln>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6"/>
                <a:endCxn id="18" idx="2"/>
              </p:cNvCxnSpPr>
              <p:nvPr/>
            </p:nvCxnSpPr>
            <p:spPr>
              <a:xfrm>
                <a:off x="2426208" y="3943350"/>
                <a:ext cx="565405" cy="0"/>
              </a:xfrm>
              <a:prstGeom prst="straightConnector1">
                <a:avLst/>
              </a:prstGeom>
              <a:ln>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燕尾形箭头 2"/>
            <p:cNvSpPr/>
            <p:nvPr/>
          </p:nvSpPr>
          <p:spPr>
            <a:xfrm>
              <a:off x="6200169" y="2266950"/>
              <a:ext cx="533400" cy="304800"/>
            </a:xfrm>
            <a:prstGeom prst="notch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943600" y="1939770"/>
              <a:ext cx="1066800" cy="276999"/>
            </a:xfrm>
            <a:prstGeom prst="rect">
              <a:avLst/>
            </a:prstGeom>
            <a:noFill/>
          </p:spPr>
          <p:txBody>
            <a:bodyPr wrap="square" rtlCol="0">
              <a:spAutoFit/>
            </a:bodyPr>
            <a:lstStyle/>
            <a:p>
              <a:r>
                <a:rPr lang="en-US" altLang="zh-CN" sz="1200" dirty="0" smtClean="0">
                  <a:latin typeface="Calibri"/>
                  <a:cs typeface="Calibri"/>
                </a:rPr>
                <a:t>D-separation</a:t>
              </a:r>
              <a:endParaRPr lang="zh-CN" altLang="en-US" sz="1200" dirty="0" err="1" smtClean="0">
                <a:latin typeface="Calibri"/>
                <a:cs typeface="Calibri"/>
              </a:endParaRPr>
            </a:p>
          </p:txBody>
        </p:sp>
      </p:grpSp>
      <p:sp>
        <p:nvSpPr>
          <p:cNvPr id="30" name="文本框 29"/>
          <p:cNvSpPr txBox="1"/>
          <p:nvPr/>
        </p:nvSpPr>
        <p:spPr>
          <a:xfrm>
            <a:off x="-51152" y="1899688"/>
            <a:ext cx="4130611"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Calibri"/>
                <a:cs typeface="Calibri"/>
              </a:rPr>
              <a:t>Find all the </a:t>
            </a:r>
            <a:r>
              <a:rPr lang="en-US" altLang="zh-CN" sz="1600" dirty="0" smtClean="0">
                <a:latin typeface="Calibri"/>
                <a:cs typeface="Calibri"/>
              </a:rPr>
              <a:t>Head to Head </a:t>
            </a:r>
            <a:r>
              <a:rPr lang="en-US" altLang="zh-CN" sz="1600" dirty="0">
                <a:latin typeface="Calibri"/>
                <a:cs typeface="Calibri"/>
              </a:rPr>
              <a:t>structures in the directed graph and add an undirected edge between the two parent </a:t>
            </a:r>
            <a:r>
              <a:rPr lang="en-US" altLang="zh-CN" sz="1600" dirty="0" smtClean="0">
                <a:latin typeface="Calibri"/>
                <a:cs typeface="Calibri"/>
              </a:rPr>
              <a:t>nodes.</a:t>
            </a:r>
          </a:p>
          <a:p>
            <a:pPr marL="285750" indent="-285750">
              <a:buFont typeface="Arial" panose="020B0604020202020204" pitchFamily="34" charset="0"/>
              <a:buChar char="•"/>
            </a:pPr>
            <a:r>
              <a:rPr lang="en-US" altLang="zh-CN" sz="1600" dirty="0" smtClean="0">
                <a:latin typeface="Calibri"/>
                <a:cs typeface="Calibri"/>
              </a:rPr>
              <a:t>Turn all the directed edge into undirected.</a:t>
            </a:r>
            <a:endParaRPr lang="zh-CN" altLang="en-US" sz="1600" dirty="0" err="1" smtClean="0">
              <a:latin typeface="Calibri"/>
              <a:cs typeface="Calibri"/>
            </a:endParaRPr>
          </a:p>
        </p:txBody>
      </p:sp>
      <mc:AlternateContent xmlns:mc="http://schemas.openxmlformats.org/markup-compatibility/2006" xmlns:a14="http://schemas.microsoft.com/office/drawing/2010/main">
        <mc:Choice Requires="a14">
          <p:sp>
            <p:nvSpPr>
              <p:cNvPr id="32" name="文本框 31"/>
              <p:cNvSpPr txBox="1"/>
              <p:nvPr/>
            </p:nvSpPr>
            <p:spPr>
              <a:xfrm>
                <a:off x="203319" y="3595920"/>
                <a:ext cx="8577599" cy="1200329"/>
              </a:xfrm>
              <a:prstGeom prst="rect">
                <a:avLst/>
              </a:prstGeom>
              <a:noFill/>
            </p:spPr>
            <p:txBody>
              <a:bodyPr wrap="square" rtlCol="0">
                <a:spAutoFit/>
              </a:bodyPr>
              <a:lstStyle/>
              <a:p>
                <a:r>
                  <a:rPr lang="en-US" altLang="zh-CN" dirty="0" smtClean="0">
                    <a:latin typeface="Calibri"/>
                    <a:cs typeface="Calibri"/>
                  </a:rPr>
                  <a:t>Assuming that there are variables x , y </a:t>
                </a:r>
                <a:r>
                  <a:rPr lang="en-US" altLang="zh-CN" dirty="0">
                    <a:latin typeface="Calibri"/>
                    <a:cs typeface="Calibri"/>
                  </a:rPr>
                  <a:t>and the set of variables </a:t>
                </a:r>
                <a14:m>
                  <m:oMath xmlns:m="http://schemas.openxmlformats.org/officeDocument/2006/math">
                    <m:r>
                      <a:rPr lang="en-US" altLang="zh-CN" b="0" i="1" smtClean="0">
                        <a:latin typeface="Cambria Math" panose="02040503050406030204" pitchFamily="18" charset="0"/>
                        <a:cs typeface="Calibri"/>
                      </a:rPr>
                      <m:t>𝑧</m:t>
                    </m:r>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𝑧</m:t>
                        </m:r>
                      </m:e>
                      <m:sub>
                        <m:r>
                          <a:rPr lang="en-US" altLang="zh-CN" b="0" i="1" smtClean="0">
                            <a:latin typeface="Cambria Math" panose="02040503050406030204" pitchFamily="18" charset="0"/>
                            <a:cs typeface="Calibri"/>
                          </a:rPr>
                          <m:t>𝑖</m:t>
                        </m:r>
                      </m:sub>
                    </m:sSub>
                    <m:r>
                      <a:rPr lang="en-US" altLang="zh-CN" b="0" i="1" smtClean="0">
                        <a:latin typeface="Cambria Math" panose="02040503050406030204" pitchFamily="18" charset="0"/>
                        <a:cs typeface="Calibri"/>
                      </a:rPr>
                      <m:t>}</m:t>
                    </m:r>
                  </m:oMath>
                </a14:m>
                <a:r>
                  <a:rPr lang="en-US" altLang="zh-CN" dirty="0" smtClean="0">
                    <a:latin typeface="Calibri"/>
                    <a:cs typeface="Calibri"/>
                  </a:rPr>
                  <a:t> </a:t>
                </a:r>
                <a:r>
                  <a:rPr lang="en-US" altLang="zh-CN" dirty="0">
                    <a:latin typeface="Calibri"/>
                    <a:cs typeface="Calibri"/>
                  </a:rPr>
                  <a:t>in the moral graph, if the variables x and y can be separated by z on the graph, </a:t>
                </a:r>
                <a:r>
                  <a:rPr lang="en-US" altLang="zh-CN" dirty="0" smtClean="0">
                    <a:latin typeface="Calibri"/>
                    <a:cs typeface="Calibri"/>
                  </a:rPr>
                  <a:t>It </a:t>
                </a:r>
                <a:r>
                  <a:rPr lang="en-US" altLang="zh-CN" dirty="0">
                    <a:latin typeface="Calibri"/>
                    <a:cs typeface="Calibri"/>
                  </a:rPr>
                  <a:t>is said that the variables x and y are </a:t>
                </a:r>
                <a:r>
                  <a:rPr lang="en-US" altLang="zh-CN" dirty="0" smtClean="0">
                    <a:latin typeface="Calibri"/>
                    <a:cs typeface="Calibri"/>
                  </a:rPr>
                  <a:t>D-separated </a:t>
                </a:r>
                <a:r>
                  <a:rPr lang="en-US" altLang="zh-CN" dirty="0">
                    <a:latin typeface="Calibri"/>
                    <a:cs typeface="Calibri"/>
                  </a:rPr>
                  <a:t>by z, and </a:t>
                </a:r>
                <a14:m>
                  <m:oMath xmlns:m="http://schemas.openxmlformats.org/officeDocument/2006/math">
                    <m:r>
                      <a:rPr lang="en-US" altLang="zh-CN" i="1" dirty="0" smtClean="0">
                        <a:latin typeface="Cambria Math" panose="02040503050406030204" pitchFamily="18" charset="0"/>
                        <a:cs typeface="Calibri"/>
                      </a:rPr>
                      <m:t>𝑥</m:t>
                    </m:r>
                    <m:r>
                      <a:rPr lang="en-US" altLang="zh-CN" i="1" dirty="0" smtClean="0">
                        <a:latin typeface="Cambria Math" panose="02040503050406030204" pitchFamily="18" charset="0"/>
                        <a:cs typeface="Calibri"/>
                      </a:rPr>
                      <m:t>⊥</m:t>
                    </m:r>
                    <m:r>
                      <a:rPr lang="en-US" altLang="zh-CN" i="1" dirty="0" smtClean="0">
                        <a:latin typeface="Cambria Math" panose="02040503050406030204" pitchFamily="18" charset="0"/>
                        <a:cs typeface="Calibri"/>
                      </a:rPr>
                      <m:t>𝑦</m:t>
                    </m:r>
                    <m:r>
                      <a:rPr lang="en-US" altLang="zh-CN" i="1" dirty="0" smtClean="0">
                        <a:latin typeface="Cambria Math" panose="02040503050406030204" pitchFamily="18" charset="0"/>
                        <a:cs typeface="Calibri"/>
                      </a:rPr>
                      <m:t>|</m:t>
                    </m:r>
                    <m:r>
                      <a:rPr lang="en-US" altLang="zh-CN" i="1" dirty="0" smtClean="0">
                        <a:latin typeface="Cambria Math" panose="02040503050406030204" pitchFamily="18" charset="0"/>
                        <a:cs typeface="Calibri"/>
                      </a:rPr>
                      <m:t>𝑧</m:t>
                    </m:r>
                    <m:r>
                      <a:rPr lang="en-US" altLang="zh-CN" i="1" dirty="0" smtClean="0">
                        <a:latin typeface="Cambria Math" panose="02040503050406030204" pitchFamily="18" charset="0"/>
                        <a:cs typeface="Calibri"/>
                      </a:rPr>
                      <m:t> </m:t>
                    </m:r>
                  </m:oMath>
                </a14:m>
                <a:r>
                  <a:rPr lang="en-US" altLang="zh-CN" dirty="0">
                    <a:latin typeface="Calibri"/>
                    <a:cs typeface="Calibri"/>
                  </a:rPr>
                  <a:t>holds. From the above converted moral graph, </a:t>
                </a:r>
                <a:endParaRPr lang="en-US" altLang="zh-CN" dirty="0" smtClean="0">
                  <a:latin typeface="Calibri"/>
                  <a:cs typeface="Calibri"/>
                </a:endParaRPr>
              </a:p>
              <a:p>
                <a:r>
                  <a:rPr lang="en-US" altLang="zh-CN" dirty="0" smtClean="0">
                    <a:latin typeface="Calibri"/>
                    <a:cs typeface="Calibri"/>
                  </a:rPr>
                  <a:t>there are: </a:t>
                </a:r>
                <a14:m>
                  <m:oMath xmlns:m="http://schemas.openxmlformats.org/officeDocument/2006/math">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3</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4</m:t>
                        </m:r>
                      </m:sub>
                    </m:sSub>
                    <m:d>
                      <m:dPr>
                        <m:begChr m:val="|"/>
                        <m:endChr m:val="|"/>
                        <m:ctrlPr>
                          <a:rPr lang="en-US" altLang="zh-CN" b="0" i="1" smtClean="0">
                            <a:latin typeface="Cambria Math" panose="02040503050406030204" pitchFamily="18" charset="0"/>
                            <a:cs typeface="Calibri"/>
                          </a:rPr>
                        </m:ctrlPr>
                      </m:dPr>
                      <m:e>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1</m:t>
                            </m:r>
                          </m:sub>
                        </m:sSub>
                        <m:r>
                          <a:rPr lang="en-US" altLang="zh-CN" b="0" i="1" smtClean="0">
                            <a:latin typeface="Cambria Math" panose="02040503050406030204" pitchFamily="18" charset="0"/>
                            <a:cs typeface="Calibri"/>
                          </a:rPr>
                          <m:t>, </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3</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2</m:t>
                            </m:r>
                          </m:sub>
                        </m:sSub>
                      </m:e>
                    </m:d>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1</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3</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5</m:t>
                        </m:r>
                      </m:sub>
                    </m:sSub>
                    <m:d>
                      <m:dPr>
                        <m:begChr m:val="|"/>
                        <m:endChr m:val="|"/>
                        <m:ctrlPr>
                          <a:rPr lang="en-US" altLang="zh-CN" b="0" i="1" smtClean="0">
                            <a:latin typeface="Cambria Math" panose="02040503050406030204" pitchFamily="18" charset="0"/>
                            <a:cs typeface="Calibri"/>
                          </a:rPr>
                        </m:ctrlPr>
                      </m:dPr>
                      <m:e>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1</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4</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5</m:t>
                            </m:r>
                          </m:sub>
                        </m:sSub>
                      </m:e>
                    </m:d>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2</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3</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5</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2</m:t>
                        </m:r>
                      </m:sub>
                    </m:sSub>
                  </m:oMath>
                </a14:m>
                <a:r>
                  <a:rPr lang="en-US" altLang="zh-CN" dirty="0" smtClean="0">
                    <a:latin typeface="Calibri"/>
                    <a:cs typeface="Calibri"/>
                  </a:rPr>
                  <a:t>.</a:t>
                </a:r>
                <a:endParaRPr lang="zh-CN" altLang="en-US" dirty="0" err="1" smtClean="0">
                  <a:latin typeface="Calibri"/>
                  <a:cs typeface="Calibri"/>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203319" y="3595920"/>
                <a:ext cx="8577599" cy="1200329"/>
              </a:xfrm>
              <a:prstGeom prst="rect">
                <a:avLst/>
              </a:prstGeom>
              <a:blipFill>
                <a:blip r:embed="rId3"/>
                <a:stretch>
                  <a:fillRect l="-569" t="-3046" r="-184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6251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smtClean="0"/>
              <a:t>Learning</a:t>
            </a:r>
            <a:endParaRPr lang="zh-CN" altLang="en-US" sz="3600" b="1" kern="0" dirty="0"/>
          </a:p>
        </p:txBody>
      </p:sp>
      <p:sp>
        <p:nvSpPr>
          <p:cNvPr id="2" name="文本框 1"/>
          <p:cNvSpPr txBox="1"/>
          <p:nvPr/>
        </p:nvSpPr>
        <p:spPr>
          <a:xfrm>
            <a:off x="0" y="666750"/>
            <a:ext cx="9144000"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Calibri"/>
                <a:cs typeface="Calibri"/>
              </a:rPr>
              <a:t>If the structure is known </a:t>
            </a:r>
            <a:r>
              <a:rPr lang="en-US" altLang="zh-CN" dirty="0" smtClean="0">
                <a:latin typeface="Calibri"/>
                <a:cs typeface="Calibri"/>
                <a:sym typeface="Wingdings" panose="05000000000000000000" pitchFamily="2" charset="2"/>
              </a:rPr>
              <a:t> Counting the training samples to estimate the probability table.</a:t>
            </a:r>
            <a:r>
              <a:rPr lang="en-US" altLang="zh-CN" dirty="0" smtClean="0">
                <a:latin typeface="Calibri"/>
                <a:cs typeface="Calibri"/>
              </a:rPr>
              <a:t> </a:t>
            </a:r>
          </a:p>
          <a:p>
            <a:pPr marL="285750" indent="-285750">
              <a:buFont typeface="Arial" panose="020B0604020202020204" pitchFamily="34" charset="0"/>
              <a:buChar char="•"/>
            </a:pPr>
            <a:r>
              <a:rPr lang="en-US" altLang="zh-CN" dirty="0" smtClean="0">
                <a:latin typeface="Calibri"/>
                <a:cs typeface="Calibri"/>
              </a:rPr>
              <a:t>If the structure is unknown(in most instances) </a:t>
            </a:r>
            <a:r>
              <a:rPr lang="en-US" altLang="zh-CN" dirty="0" smtClean="0">
                <a:latin typeface="Calibri"/>
                <a:cs typeface="Calibri"/>
                <a:sym typeface="Wingdings" panose="05000000000000000000" pitchFamily="2" charset="2"/>
              </a:rPr>
              <a:t> To </a:t>
            </a:r>
            <a:r>
              <a:rPr lang="en-US" altLang="zh-CN" dirty="0">
                <a:latin typeface="Calibri"/>
                <a:cs typeface="Calibri"/>
                <a:sym typeface="Wingdings" panose="05000000000000000000" pitchFamily="2" charset="2"/>
              </a:rPr>
              <a:t>find </a:t>
            </a:r>
            <a:r>
              <a:rPr lang="en-US" altLang="zh-CN" dirty="0" smtClean="0">
                <a:latin typeface="Calibri"/>
                <a:cs typeface="Calibri"/>
                <a:sym typeface="Wingdings" panose="05000000000000000000" pitchFamily="2" charset="2"/>
              </a:rPr>
              <a:t>the most appropriate Bayesian network . "</a:t>
            </a:r>
            <a:r>
              <a:rPr lang="en-US" altLang="zh-CN" dirty="0" smtClean="0">
                <a:solidFill>
                  <a:srgbClr val="FF0000"/>
                </a:solidFill>
                <a:latin typeface="Calibri"/>
                <a:cs typeface="Calibri"/>
                <a:sym typeface="Wingdings" panose="05000000000000000000" pitchFamily="2" charset="2"/>
              </a:rPr>
              <a:t>Score </a:t>
            </a:r>
            <a:r>
              <a:rPr lang="en-US" altLang="zh-CN" dirty="0">
                <a:solidFill>
                  <a:srgbClr val="FF0000"/>
                </a:solidFill>
                <a:latin typeface="Calibri"/>
                <a:cs typeface="Calibri"/>
                <a:sym typeface="Wingdings" panose="05000000000000000000" pitchFamily="2" charset="2"/>
              </a:rPr>
              <a:t>search</a:t>
            </a:r>
            <a:r>
              <a:rPr lang="en-US" altLang="zh-CN" dirty="0">
                <a:latin typeface="Calibri"/>
                <a:cs typeface="Calibri"/>
                <a:sym typeface="Wingdings" panose="05000000000000000000" pitchFamily="2" charset="2"/>
              </a:rPr>
              <a:t>" is a common way to solve this problem. </a:t>
            </a:r>
            <a:endParaRPr lang="en-US" altLang="zh-CN" dirty="0" smtClean="0">
              <a:latin typeface="Calibri"/>
              <a:cs typeface="Calibri"/>
              <a:sym typeface="Wingdings" panose="05000000000000000000" pitchFamily="2" charset="2"/>
            </a:endParaRPr>
          </a:p>
          <a:p>
            <a:r>
              <a:rPr lang="en-US" altLang="zh-CN" dirty="0" smtClean="0">
                <a:latin typeface="Calibri"/>
                <a:cs typeface="Calibri"/>
                <a:sym typeface="Wingdings" panose="05000000000000000000" pitchFamily="2" charset="2"/>
              </a:rPr>
              <a:t>	1.  Define </a:t>
            </a:r>
            <a:r>
              <a:rPr lang="en-US" altLang="zh-CN" dirty="0">
                <a:latin typeface="Calibri"/>
                <a:cs typeface="Calibri"/>
                <a:sym typeface="Wingdings" panose="05000000000000000000" pitchFamily="2" charset="2"/>
              </a:rPr>
              <a:t>a </a:t>
            </a:r>
            <a:r>
              <a:rPr lang="en-US" altLang="zh-CN" dirty="0">
                <a:solidFill>
                  <a:srgbClr val="FF0000"/>
                </a:solidFill>
                <a:latin typeface="Calibri"/>
                <a:cs typeface="Calibri"/>
                <a:sym typeface="Wingdings" panose="05000000000000000000" pitchFamily="2" charset="2"/>
              </a:rPr>
              <a:t>score function </a:t>
            </a:r>
            <a:r>
              <a:rPr lang="en-US" altLang="zh-CN" dirty="0">
                <a:latin typeface="Calibri"/>
                <a:cs typeface="Calibri"/>
                <a:sym typeface="Wingdings" panose="05000000000000000000" pitchFamily="2" charset="2"/>
              </a:rPr>
              <a:t>to evaluate the degree of fit of the Bayesian network with training </a:t>
            </a:r>
            <a:r>
              <a:rPr lang="en-US" altLang="zh-CN" dirty="0" smtClean="0">
                <a:latin typeface="Calibri"/>
                <a:cs typeface="Calibri"/>
                <a:sym typeface="Wingdings" panose="05000000000000000000" pitchFamily="2" charset="2"/>
              </a:rPr>
              <a:t>data</a:t>
            </a:r>
          </a:p>
          <a:p>
            <a:r>
              <a:rPr lang="en-US" altLang="zh-CN" dirty="0" smtClean="0">
                <a:latin typeface="Calibri"/>
                <a:cs typeface="Calibri"/>
                <a:sym typeface="Wingdings" panose="05000000000000000000" pitchFamily="2" charset="2"/>
              </a:rPr>
              <a:t>	2.  Use </a:t>
            </a:r>
            <a:r>
              <a:rPr lang="en-US" altLang="zh-CN" dirty="0">
                <a:latin typeface="Calibri"/>
                <a:cs typeface="Calibri"/>
                <a:sym typeface="Wingdings" panose="05000000000000000000" pitchFamily="2" charset="2"/>
              </a:rPr>
              <a:t>this score function to find optimal Bayesian network structure</a:t>
            </a:r>
            <a:r>
              <a:rPr lang="en-US" altLang="zh-CN" dirty="0" smtClean="0">
                <a:latin typeface="Calibri"/>
                <a:cs typeface="Calibri"/>
                <a:sym typeface="Wingdings" panose="05000000000000000000" pitchFamily="2" charset="2"/>
              </a:rPr>
              <a:t>.</a:t>
            </a:r>
          </a:p>
        </p:txBody>
      </p:sp>
      <p:sp>
        <p:nvSpPr>
          <p:cNvPr id="3" name="文本框 2"/>
          <p:cNvSpPr txBox="1"/>
          <p:nvPr/>
        </p:nvSpPr>
        <p:spPr>
          <a:xfrm>
            <a:off x="0" y="2582048"/>
            <a:ext cx="91440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a:cs typeface="Calibri"/>
              </a:rPr>
              <a:t> The commonly used </a:t>
            </a:r>
            <a:r>
              <a:rPr lang="en-US" altLang="zh-CN" dirty="0" smtClean="0">
                <a:latin typeface="Calibri"/>
                <a:cs typeface="Calibri"/>
              </a:rPr>
              <a:t>score </a:t>
            </a:r>
            <a:r>
              <a:rPr lang="en-US" altLang="zh-CN" dirty="0">
                <a:latin typeface="Calibri"/>
                <a:cs typeface="Calibri"/>
              </a:rPr>
              <a:t>function is usually based on the information theory criterion. The learning problem is regarded as a </a:t>
            </a:r>
            <a:r>
              <a:rPr lang="en-US" altLang="zh-CN" dirty="0">
                <a:solidFill>
                  <a:srgbClr val="FF0000"/>
                </a:solidFill>
                <a:latin typeface="Calibri"/>
                <a:cs typeface="Calibri"/>
              </a:rPr>
              <a:t>data compression task</a:t>
            </a:r>
            <a:r>
              <a:rPr lang="en-US" altLang="zh-CN" dirty="0">
                <a:latin typeface="Calibri"/>
                <a:cs typeface="Calibri"/>
              </a:rPr>
              <a:t>. The goal of the learning is to find a model that can </a:t>
            </a:r>
            <a:r>
              <a:rPr lang="en-US" altLang="zh-CN" dirty="0">
                <a:solidFill>
                  <a:srgbClr val="FF0000"/>
                </a:solidFill>
                <a:latin typeface="Calibri"/>
                <a:cs typeface="Calibri"/>
              </a:rPr>
              <a:t>describe the training data with the shortest code length</a:t>
            </a:r>
            <a:r>
              <a:rPr lang="en-US" altLang="zh-CN" dirty="0">
                <a:latin typeface="Calibri"/>
                <a:cs typeface="Calibri"/>
              </a:rPr>
              <a:t>. The code length includes the bytes needed to </a:t>
            </a:r>
            <a:r>
              <a:rPr lang="en-US" altLang="zh-CN" dirty="0">
                <a:solidFill>
                  <a:srgbClr val="FF0000"/>
                </a:solidFill>
                <a:latin typeface="Calibri"/>
                <a:cs typeface="Calibri"/>
              </a:rPr>
              <a:t>describe the model itself, </a:t>
            </a:r>
            <a:r>
              <a:rPr lang="en-US" altLang="zh-CN" dirty="0" smtClean="0">
                <a:solidFill>
                  <a:srgbClr val="FF0000"/>
                </a:solidFill>
                <a:latin typeface="Calibri"/>
                <a:cs typeface="Calibri"/>
              </a:rPr>
              <a:t>as well as the training </a:t>
            </a:r>
            <a:r>
              <a:rPr lang="en-US" altLang="zh-CN" dirty="0">
                <a:solidFill>
                  <a:srgbClr val="FF0000"/>
                </a:solidFill>
                <a:latin typeface="Calibri"/>
                <a:cs typeface="Calibri"/>
              </a:rPr>
              <a:t>data.</a:t>
            </a:r>
            <a:endParaRPr lang="zh-CN" altLang="en-US" dirty="0" err="1" smtClean="0">
              <a:solidFill>
                <a:srgbClr val="FF0000"/>
              </a:solidFill>
              <a:latin typeface="Calibri"/>
              <a:cs typeface="Calibri"/>
            </a:endParaRPr>
          </a:p>
        </p:txBody>
      </p:sp>
      <p:sp>
        <p:nvSpPr>
          <p:cNvPr id="5" name="文本框 4"/>
          <p:cNvSpPr txBox="1"/>
          <p:nvPr/>
        </p:nvSpPr>
        <p:spPr>
          <a:xfrm>
            <a:off x="0" y="4095750"/>
            <a:ext cx="9144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a:cs typeface="Calibri"/>
              </a:rPr>
              <a:t> </a:t>
            </a:r>
            <a:r>
              <a:rPr lang="en-US" altLang="zh-CN" dirty="0">
                <a:solidFill>
                  <a:srgbClr val="FF0000"/>
                </a:solidFill>
                <a:latin typeface="Calibri"/>
                <a:cs typeface="Calibri"/>
              </a:rPr>
              <a:t>Minimal Description Length </a:t>
            </a:r>
            <a:r>
              <a:rPr lang="en-US" altLang="zh-CN" dirty="0" smtClean="0">
                <a:solidFill>
                  <a:srgbClr val="FF0000"/>
                </a:solidFill>
                <a:latin typeface="Calibri"/>
                <a:cs typeface="Calibri"/>
              </a:rPr>
              <a:t>criterion(MDL) : </a:t>
            </a:r>
            <a:r>
              <a:rPr lang="en-US" altLang="zh-CN" dirty="0" smtClean="0">
                <a:latin typeface="Calibri"/>
                <a:cs typeface="Calibri"/>
              </a:rPr>
              <a:t>Choose </a:t>
            </a:r>
            <a:r>
              <a:rPr lang="en-US" altLang="zh-CN" dirty="0">
                <a:latin typeface="Calibri"/>
                <a:cs typeface="Calibri"/>
              </a:rPr>
              <a:t>the Bayesian network with the shortest overall coding length (including network and </a:t>
            </a:r>
            <a:r>
              <a:rPr lang="en-US" altLang="zh-CN" dirty="0" smtClean="0">
                <a:latin typeface="Calibri"/>
                <a:cs typeface="Calibri"/>
              </a:rPr>
              <a:t>data</a:t>
            </a:r>
            <a:r>
              <a:rPr lang="en-US" altLang="zh-CN" dirty="0">
                <a:latin typeface="Calibri"/>
                <a:cs typeface="Calibri"/>
              </a:rPr>
              <a:t>).</a:t>
            </a:r>
            <a:endParaRPr lang="zh-CN" altLang="en-US" dirty="0" err="1" smtClean="0">
              <a:solidFill>
                <a:srgbClr val="FF0000"/>
              </a:solidFill>
              <a:latin typeface="Calibri"/>
              <a:cs typeface="Calibri"/>
            </a:endParaRPr>
          </a:p>
        </p:txBody>
      </p:sp>
    </p:spTree>
    <p:extLst>
      <p:ext uri="{BB962C8B-B14F-4D97-AF65-F5344CB8AC3E}">
        <p14:creationId xmlns:p14="http://schemas.microsoft.com/office/powerpoint/2010/main" val="130603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txBox="1">
            <a:spLocks/>
          </p:cNvSpPr>
          <p:nvPr/>
        </p:nvSpPr>
        <p:spPr bwMode="auto">
          <a:xfrm>
            <a:off x="0" y="-19050"/>
            <a:ext cx="9144000" cy="533400"/>
          </a:xfrm>
          <a:prstGeom prst="rect">
            <a:avLst/>
          </a:prstGeom>
          <a:gradFill flip="none" rotWithShape="1">
            <a:gsLst>
              <a:gs pos="4000">
                <a:srgbClr val="5E9EFF"/>
              </a:gs>
              <a:gs pos="39999">
                <a:srgbClr val="85C2FF"/>
              </a:gs>
              <a:gs pos="70000">
                <a:srgbClr val="C4D6EB"/>
              </a:gs>
              <a:gs pos="100000">
                <a:srgbClr val="FFEBFA"/>
              </a:gs>
            </a:gsLst>
            <a:lin ang="4200000" scaled="0"/>
            <a:tileRect/>
          </a:gradFill>
          <a:ln w="9525">
            <a:noFill/>
            <a:miter lim="800000"/>
            <a:headEnd/>
            <a:tailEnd/>
          </a:ln>
        </p:spPr>
        <p:txBody>
          <a:bodyPr vert="horz" wrap="square" lIns="68579" tIns="34289" rIns="68579" bIns="34289" numCol="1" anchor="ctr" anchorCtr="0" compatLnSpc="1">
            <a:prstTxWarp prst="textNoShape">
              <a:avLst/>
            </a:prstTxWarp>
            <a:noAutofit/>
          </a:bodyPr>
          <a:lstStyle>
            <a:lvl1pPr algn="ctr" rtl="0" eaLnBrk="0" fontAlgn="base" hangingPunct="0">
              <a:spcBef>
                <a:spcPct val="0"/>
              </a:spcBef>
              <a:spcAft>
                <a:spcPct val="0"/>
              </a:spcAft>
              <a:defRPr sz="3300">
                <a:solidFill>
                  <a:schemeClr val="accent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a:lstStyle>
          <a:p>
            <a:r>
              <a:rPr lang="en-US" altLang="zh-CN" sz="3600" b="1" kern="0" dirty="0"/>
              <a:t>Learning</a:t>
            </a:r>
            <a:endParaRPr lang="zh-CN" altLang="en-US" sz="3600" b="1" kern="0" dirty="0"/>
          </a:p>
        </p:txBody>
      </p:sp>
      <mc:AlternateContent xmlns:mc="http://schemas.openxmlformats.org/markup-compatibility/2006" xmlns:a14="http://schemas.microsoft.com/office/drawing/2010/main">
        <mc:Choice Requires="a14">
          <p:sp>
            <p:nvSpPr>
              <p:cNvPr id="2" name="文本框 1"/>
              <p:cNvSpPr txBox="1"/>
              <p:nvPr/>
            </p:nvSpPr>
            <p:spPr>
              <a:xfrm>
                <a:off x="0" y="666750"/>
                <a:ext cx="9144000" cy="3405163"/>
              </a:xfrm>
              <a:prstGeom prst="rect">
                <a:avLst/>
              </a:prstGeom>
              <a:noFill/>
            </p:spPr>
            <p:txBody>
              <a:bodyPr wrap="square" rtlCol="0">
                <a:spAutoFit/>
              </a:bodyPr>
              <a:lstStyle/>
              <a:p>
                <a:r>
                  <a:rPr lang="en-US" altLang="zh-CN" dirty="0" smtClean="0">
                    <a:latin typeface="Calibri"/>
                    <a:cs typeface="Calibri"/>
                  </a:rPr>
                  <a:t>For a given training set </a:t>
                </a:r>
                <a14:m>
                  <m:oMath xmlns:m="http://schemas.openxmlformats.org/officeDocument/2006/math">
                    <m:r>
                      <a:rPr lang="en-US" altLang="zh-CN" b="0" i="1" smtClean="0">
                        <a:latin typeface="Cambria Math" panose="02040503050406030204" pitchFamily="18" charset="0"/>
                        <a:cs typeface="Calibri"/>
                      </a:rPr>
                      <m:t>𝐷</m:t>
                    </m:r>
                    <m:r>
                      <a:rPr lang="en-US" altLang="zh-CN" b="0" i="1" smtClean="0">
                        <a:latin typeface="Cambria Math" panose="02040503050406030204" pitchFamily="18" charset="0"/>
                        <a:cs typeface="Calibri"/>
                      </a:rPr>
                      <m:t>=</m:t>
                    </m:r>
                    <m:sSubSup>
                      <m:sSubSupPr>
                        <m:ctrlPr>
                          <a:rPr lang="en-US" altLang="zh-CN" b="0" i="1" smtClean="0">
                            <a:latin typeface="Cambria Math" panose="02040503050406030204" pitchFamily="18" charset="0"/>
                            <a:cs typeface="Calibri"/>
                          </a:rPr>
                        </m:ctrlPr>
                      </m:sSubSupPr>
                      <m:e>
                        <m:d>
                          <m:dPr>
                            <m:begChr m:val="{"/>
                            <m:endChr m:val="}"/>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𝑥</m:t>
                            </m:r>
                          </m:e>
                        </m:d>
                      </m:e>
                      <m:sub>
                        <m:r>
                          <a:rPr lang="en-US" altLang="zh-CN" b="0" i="1" smtClean="0">
                            <a:latin typeface="Cambria Math" panose="02040503050406030204" pitchFamily="18" charset="0"/>
                            <a:cs typeface="Calibri"/>
                          </a:rPr>
                          <m:t>𝑗</m:t>
                        </m:r>
                        <m:r>
                          <a:rPr lang="en-US" altLang="zh-CN" b="0" i="1" smtClean="0">
                            <a:latin typeface="Cambria Math" panose="02040503050406030204" pitchFamily="18" charset="0"/>
                            <a:cs typeface="Calibri"/>
                          </a:rPr>
                          <m:t>=1</m:t>
                        </m:r>
                      </m:sub>
                      <m:sup>
                        <m:r>
                          <a:rPr lang="en-US" altLang="zh-CN" b="0" i="1" smtClean="0">
                            <a:latin typeface="Cambria Math" panose="02040503050406030204" pitchFamily="18" charset="0"/>
                            <a:cs typeface="Calibri"/>
                          </a:rPr>
                          <m:t>𝑚</m:t>
                        </m:r>
                      </m:sup>
                    </m:sSubSup>
                  </m:oMath>
                </a14:m>
                <a:r>
                  <a:rPr lang="en-US" altLang="zh-CN" dirty="0">
                    <a:latin typeface="Calibri"/>
                    <a:cs typeface="Calibri"/>
                  </a:rPr>
                  <a:t>, </a:t>
                </a:r>
                <a:r>
                  <a:rPr lang="en-US" altLang="zh-CN" dirty="0" smtClean="0">
                    <a:latin typeface="Calibri"/>
                    <a:cs typeface="Calibri"/>
                  </a:rPr>
                  <a:t>define </a:t>
                </a:r>
                <a:r>
                  <a:rPr lang="en-US" altLang="zh-CN" dirty="0">
                    <a:latin typeface="Calibri"/>
                    <a:cs typeface="Calibri"/>
                  </a:rPr>
                  <a:t>the log likelihood of </a:t>
                </a:r>
                <a:r>
                  <a:rPr lang="en-US" altLang="zh-CN" dirty="0" smtClean="0">
                    <a:latin typeface="Calibri"/>
                    <a:cs typeface="Calibri"/>
                  </a:rPr>
                  <a:t>a </a:t>
                </a:r>
                <a:r>
                  <a:rPr lang="en-US" altLang="zh-CN" dirty="0">
                    <a:latin typeface="Calibri"/>
                    <a:cs typeface="Calibri"/>
                  </a:rPr>
                  <a:t>Bayesian network </a:t>
                </a:r>
                <a:r>
                  <a:rPr lang="en-US" altLang="zh-CN" dirty="0" smtClean="0">
                    <a:latin typeface="Calibri"/>
                    <a:cs typeface="Calibri"/>
                  </a:rPr>
                  <a:t>as</a:t>
                </a: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a:rPr>
                        <m:t>𝐿𝐿</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e>
                          <m:r>
                            <a:rPr lang="en-US" altLang="zh-CN" b="0" i="1" smtClean="0">
                              <a:latin typeface="Cambria Math" panose="02040503050406030204" pitchFamily="18" charset="0"/>
                              <a:cs typeface="Calibri"/>
                            </a:rPr>
                            <m:t>𝐷</m:t>
                          </m:r>
                        </m:e>
                      </m:d>
                      <m:r>
                        <a:rPr lang="en-US" altLang="zh-CN" b="0" i="1" smtClean="0">
                          <a:latin typeface="Cambria Math" panose="02040503050406030204" pitchFamily="18" charset="0"/>
                          <a:cs typeface="Calibri"/>
                        </a:rPr>
                        <m:t>=</m:t>
                      </m:r>
                      <m:nary>
                        <m:naryPr>
                          <m:chr m:val="∑"/>
                          <m:ctrlPr>
                            <a:rPr lang="en-US" altLang="zh-CN" b="0" i="1" smtClean="0">
                              <a:latin typeface="Cambria Math" panose="02040503050406030204" pitchFamily="18" charset="0"/>
                              <a:cs typeface="Calibri"/>
                            </a:rPr>
                          </m:ctrlPr>
                        </m:naryPr>
                        <m:sub>
                          <m:r>
                            <a:rPr lang="en-US" altLang="zh-CN" b="0" i="1" smtClean="0">
                              <a:latin typeface="Cambria Math" panose="02040503050406030204" pitchFamily="18" charset="0"/>
                              <a:cs typeface="Calibri"/>
                            </a:rPr>
                            <m:t>𝑗</m:t>
                          </m:r>
                          <m:r>
                            <a:rPr lang="en-US" altLang="zh-CN" b="0" i="1" smtClean="0">
                              <a:latin typeface="Cambria Math" panose="02040503050406030204" pitchFamily="18" charset="0"/>
                              <a:cs typeface="Calibri"/>
                            </a:rPr>
                            <m:t>=1</m:t>
                          </m:r>
                        </m:sub>
                        <m:sup>
                          <m:r>
                            <a:rPr lang="en-US" altLang="zh-CN" b="0" i="1" smtClean="0">
                              <a:latin typeface="Cambria Math" panose="02040503050406030204" pitchFamily="18" charset="0"/>
                              <a:cs typeface="Calibri"/>
                            </a:rPr>
                            <m:t>𝑚</m:t>
                          </m:r>
                        </m:sup>
                        <m:e>
                          <m:r>
                            <a:rPr lang="en-US" altLang="zh-CN" b="0" i="1" smtClean="0">
                              <a:latin typeface="Cambria Math" panose="02040503050406030204" pitchFamily="18" charset="0"/>
                              <a:cs typeface="Calibri"/>
                            </a:rPr>
                            <m:t>𝑙𝑜𝑔</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𝑃</m:t>
                              </m:r>
                            </m:e>
                            <m:sub>
                              <m:r>
                                <a:rPr lang="en-US" altLang="zh-CN" b="0" i="1" smtClean="0">
                                  <a:latin typeface="Cambria Math" panose="02040503050406030204" pitchFamily="18" charset="0"/>
                                  <a:cs typeface="Calibri"/>
                                </a:rPr>
                                <m:t>𝐵</m:t>
                              </m:r>
                            </m:sub>
                          </m:sSub>
                          <m:r>
                            <a:rPr lang="en-US" altLang="zh-CN" b="0" i="1" smtClean="0">
                              <a:latin typeface="Cambria Math" panose="02040503050406030204" pitchFamily="18" charset="0"/>
                              <a:cs typeface="Calibri"/>
                            </a:rPr>
                            <m:t>(</m:t>
                          </m:r>
                          <m:sSub>
                            <m:sSubPr>
                              <m:ctrlPr>
                                <a:rPr lang="en-US" altLang="zh-CN" b="0" i="1" smtClean="0">
                                  <a:latin typeface="Cambria Math" panose="02040503050406030204" pitchFamily="18" charset="0"/>
                                  <a:cs typeface="Calibri"/>
                                </a:rPr>
                              </m:ctrlPr>
                            </m:sSubPr>
                            <m:e>
                              <m:r>
                                <a:rPr lang="en-US" altLang="zh-CN" b="0" i="1" smtClean="0">
                                  <a:latin typeface="Cambria Math" panose="02040503050406030204" pitchFamily="18" charset="0"/>
                                  <a:cs typeface="Calibri"/>
                                </a:rPr>
                                <m:t>𝑥</m:t>
                              </m:r>
                            </m:e>
                            <m:sub>
                              <m:r>
                                <a:rPr lang="en-US" altLang="zh-CN" b="0" i="1" smtClean="0">
                                  <a:latin typeface="Cambria Math" panose="02040503050406030204" pitchFamily="18" charset="0"/>
                                  <a:cs typeface="Calibri"/>
                                </a:rPr>
                                <m:t>𝑗</m:t>
                              </m:r>
                            </m:sub>
                          </m:sSub>
                          <m:r>
                            <a:rPr lang="en-US" altLang="zh-CN" b="0" i="1" smtClean="0">
                              <a:latin typeface="Cambria Math" panose="02040503050406030204" pitchFamily="18" charset="0"/>
                              <a:cs typeface="Calibri"/>
                            </a:rPr>
                            <m:t>)</m:t>
                          </m:r>
                        </m:e>
                      </m:nary>
                    </m:oMath>
                  </m:oMathPara>
                </a14:m>
                <a:endParaRPr lang="en-US" altLang="zh-CN" dirty="0" smtClean="0">
                  <a:latin typeface="Calibri"/>
                  <a:cs typeface="Calibri"/>
                </a:endParaRPr>
              </a:p>
              <a:p>
                <a:r>
                  <a:rPr lang="en-US" altLang="zh-CN" dirty="0" smtClean="0">
                    <a:latin typeface="Calibri"/>
                    <a:cs typeface="Calibri"/>
                  </a:rPr>
                  <a:t>Define the score function of Bayesian-Net B over the data set D as :</a:t>
                </a: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Calibri"/>
                        </a:rPr>
                        <m:t>𝑠</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e>
                          <m:r>
                            <a:rPr lang="en-US" altLang="zh-CN" b="0" i="1" smtClean="0">
                              <a:latin typeface="Cambria Math" panose="02040503050406030204" pitchFamily="18" charset="0"/>
                              <a:cs typeface="Calibri"/>
                            </a:rPr>
                            <m:t>𝐷</m:t>
                          </m:r>
                        </m:e>
                      </m:d>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𝑓</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𝜃</m:t>
                          </m:r>
                        </m:e>
                      </m:d>
                      <m:d>
                        <m:dPr>
                          <m:begChr m:val="|"/>
                          <m:endChr m:val="|"/>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𝐵</m:t>
                          </m:r>
                        </m:e>
                      </m:d>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𝐿𝐿</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𝐷</m:t>
                      </m:r>
                      <m:r>
                        <a:rPr lang="en-US" altLang="zh-CN" b="0" i="1" smtClean="0">
                          <a:latin typeface="Cambria Math" panose="02040503050406030204" pitchFamily="18" charset="0"/>
                          <a:cs typeface="Calibri"/>
                        </a:rPr>
                        <m:t>)</m:t>
                      </m:r>
                    </m:oMath>
                  </m:oMathPara>
                </a14:m>
                <a:endParaRPr lang="en-US" altLang="zh-CN" dirty="0" smtClean="0">
                  <a:latin typeface="Calibri"/>
                  <a:cs typeface="Calibri"/>
                </a:endParaRPr>
              </a:p>
              <a:p>
                <a:r>
                  <a:rPr lang="en-US" altLang="zh-CN" dirty="0">
                    <a:latin typeface="Calibri"/>
                    <a:cs typeface="Calibri"/>
                  </a:rPr>
                  <a:t>In the above formula</a:t>
                </a:r>
                <a:r>
                  <a:rPr lang="en-US" altLang="zh-CN" dirty="0" smtClean="0">
                    <a:latin typeface="Calibri"/>
                    <a:cs typeface="Calibri"/>
                  </a:rPr>
                  <a:t>, |B| represent the number of parameters in the Bayesian-Net, </a:t>
                </a:r>
                <a14:m>
                  <m:oMath xmlns:m="http://schemas.openxmlformats.org/officeDocument/2006/math">
                    <m:r>
                      <a:rPr lang="en-US" altLang="zh-CN" b="0" i="1" smtClean="0">
                        <a:latin typeface="Cambria Math" panose="02040503050406030204" pitchFamily="18" charset="0"/>
                        <a:cs typeface="Calibri"/>
                      </a:rPr>
                      <m:t>𝑓</m:t>
                    </m:r>
                    <m:d>
                      <m:dPr>
                        <m:ctrlPr>
                          <a:rPr lang="en-US" altLang="zh-CN" b="0" i="1" smtClean="0">
                            <a:latin typeface="Cambria Math" panose="02040503050406030204" pitchFamily="18" charset="0"/>
                            <a:cs typeface="Calibri"/>
                          </a:rPr>
                        </m:ctrlPr>
                      </m:dPr>
                      <m:e>
                        <m:r>
                          <a:rPr lang="en-US" altLang="zh-CN" b="0" i="1" smtClean="0">
                            <a:latin typeface="Cambria Math" panose="02040503050406030204" pitchFamily="18" charset="0"/>
                            <a:cs typeface="Calibri"/>
                          </a:rPr>
                          <m:t>𝜃</m:t>
                        </m:r>
                      </m:e>
                    </m:d>
                  </m:oMath>
                </a14:m>
                <a:r>
                  <a:rPr lang="en-US" altLang="zh-CN" dirty="0" smtClean="0">
                    <a:latin typeface="Calibri"/>
                    <a:cs typeface="Calibri"/>
                  </a:rPr>
                  <a:t> represents </a:t>
                </a:r>
                <a:r>
                  <a:rPr lang="en-US" altLang="zh-CN" dirty="0">
                    <a:latin typeface="Calibri"/>
                    <a:cs typeface="Calibri"/>
                  </a:rPr>
                  <a:t>the number of bytes required to describe each </a:t>
                </a:r>
                <a:r>
                  <a:rPr lang="en-US" altLang="zh-CN" dirty="0" smtClean="0">
                    <a:latin typeface="Calibri"/>
                    <a:cs typeface="Calibri"/>
                  </a:rPr>
                  <a:t>parameter </a:t>
                </a:r>
                <a14:m>
                  <m:oMath xmlns:m="http://schemas.openxmlformats.org/officeDocument/2006/math">
                    <m:r>
                      <a:rPr lang="en-US" altLang="zh-CN" b="0" i="1" smtClean="0">
                        <a:latin typeface="Cambria Math" panose="02040503050406030204" pitchFamily="18" charset="0"/>
                        <a:cs typeface="Calibri"/>
                      </a:rPr>
                      <m:t>𝜃</m:t>
                    </m:r>
                  </m:oMath>
                </a14:m>
                <a:r>
                  <a:rPr lang="en-US" altLang="zh-CN" dirty="0">
                    <a:latin typeface="Calibri"/>
                    <a:cs typeface="Calibri"/>
                  </a:rPr>
                  <a:t>. The first term calculates the bytes required to encode Bayesian network B, and the second term calculates how many bytes are needed to describe D for the probability distribution </a:t>
                </a:r>
                <a14:m>
                  <m:oMath xmlns:m="http://schemas.openxmlformats.org/officeDocument/2006/math">
                    <m:sSub>
                      <m:sSubPr>
                        <m:ctrlPr>
                          <a:rPr lang="en-US" altLang="zh-CN" i="1" dirty="0" smtClean="0">
                            <a:latin typeface="Cambria Math" panose="02040503050406030204" pitchFamily="18" charset="0"/>
                            <a:cs typeface="Calibri"/>
                          </a:rPr>
                        </m:ctrlPr>
                      </m:sSubPr>
                      <m:e>
                        <m:r>
                          <a:rPr lang="en-US" altLang="zh-CN" i="1" dirty="0" smtClean="0">
                            <a:latin typeface="Cambria Math" panose="02040503050406030204" pitchFamily="18" charset="0"/>
                            <a:cs typeface="Calibri"/>
                          </a:rPr>
                          <m:t>𝑃</m:t>
                        </m:r>
                      </m:e>
                      <m:sub>
                        <m:r>
                          <a:rPr lang="en-US" altLang="zh-CN" i="1" dirty="0" smtClean="0">
                            <a:latin typeface="Cambria Math" panose="02040503050406030204" pitchFamily="18" charset="0"/>
                            <a:cs typeface="Calibri"/>
                          </a:rPr>
                          <m:t>𝐵</m:t>
                        </m:r>
                      </m:sub>
                    </m:sSub>
                  </m:oMath>
                </a14:m>
                <a:r>
                  <a:rPr lang="en-US" altLang="zh-CN" dirty="0" smtClean="0">
                    <a:latin typeface="Calibri"/>
                    <a:cs typeface="Calibri"/>
                  </a:rPr>
                  <a:t>. </a:t>
                </a:r>
              </a:p>
              <a:p>
                <a:endParaRPr lang="en-US" altLang="zh-CN" dirty="0">
                  <a:latin typeface="Calibri"/>
                  <a:cs typeface="Calibri"/>
                </a:endParaRPr>
              </a:p>
              <a:p>
                <a:r>
                  <a:rPr lang="en-US" altLang="zh-CN" dirty="0" smtClean="0">
                    <a:latin typeface="Calibri"/>
                    <a:cs typeface="Calibri"/>
                  </a:rPr>
                  <a:t>Transform </a:t>
                </a:r>
                <a:r>
                  <a:rPr lang="en-US" altLang="zh-CN" dirty="0">
                    <a:latin typeface="Calibri"/>
                    <a:cs typeface="Calibri"/>
                  </a:rPr>
                  <a:t>the learning task into an optimization task:</a:t>
                </a:r>
                <a:endParaRPr lang="zh-CN" altLang="en-US" dirty="0" err="1" smtClean="0">
                  <a:latin typeface="Calibri"/>
                  <a:cs typeface="Calibri"/>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0" y="666750"/>
                <a:ext cx="9144000" cy="3405163"/>
              </a:xfrm>
              <a:prstGeom prst="rect">
                <a:avLst/>
              </a:prstGeom>
              <a:blipFill>
                <a:blip r:embed="rId3"/>
                <a:stretch>
                  <a:fillRect l="-533" t="-716" r="-667" b="-1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028700" y="4226599"/>
                <a:ext cx="7086600"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altLang="zh-CN" dirty="0" smtClean="0">
                    <a:latin typeface="Calibri"/>
                    <a:cs typeface="Calibri"/>
                  </a:rPr>
                  <a:t>Finding a Bayesian Network B </a:t>
                </a:r>
                <a:r>
                  <a:rPr lang="en-US" altLang="zh-CN" dirty="0">
                    <a:latin typeface="Calibri"/>
                    <a:cs typeface="Calibri"/>
                  </a:rPr>
                  <a:t>to Minimize the Score </a:t>
                </a:r>
                <a:r>
                  <a:rPr lang="en-US" altLang="zh-CN" dirty="0" smtClean="0">
                    <a:latin typeface="Calibri"/>
                    <a:cs typeface="Calibri"/>
                  </a:rPr>
                  <a:t>Function </a:t>
                </a:r>
                <a14:m>
                  <m:oMath xmlns:m="http://schemas.openxmlformats.org/officeDocument/2006/math">
                    <m:r>
                      <a:rPr lang="en-US" altLang="zh-CN" b="0" i="1" smtClean="0">
                        <a:latin typeface="Cambria Math" panose="02040503050406030204" pitchFamily="18" charset="0"/>
                        <a:cs typeface="Calibri"/>
                      </a:rPr>
                      <m:t>𝑠</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𝐵</m:t>
                    </m:r>
                    <m:r>
                      <a:rPr lang="en-US" altLang="zh-CN" b="0" i="1" smtClean="0">
                        <a:latin typeface="Cambria Math" panose="02040503050406030204" pitchFamily="18" charset="0"/>
                        <a:cs typeface="Calibri"/>
                      </a:rPr>
                      <m:t>|</m:t>
                    </m:r>
                    <m:r>
                      <a:rPr lang="en-US" altLang="zh-CN" b="0" i="1" smtClean="0">
                        <a:latin typeface="Cambria Math" panose="02040503050406030204" pitchFamily="18" charset="0"/>
                        <a:cs typeface="Calibri"/>
                      </a:rPr>
                      <m:t>𝐷</m:t>
                    </m:r>
                    <m:r>
                      <a:rPr lang="en-US" altLang="zh-CN" b="0" i="1" smtClean="0">
                        <a:latin typeface="Cambria Math" panose="02040503050406030204" pitchFamily="18" charset="0"/>
                        <a:cs typeface="Calibri"/>
                      </a:rPr>
                      <m:t>)</m:t>
                    </m:r>
                  </m:oMath>
                </a14:m>
                <a:endParaRPr lang="zh-CN" altLang="en-US" dirty="0" err="1" smtClean="0">
                  <a:latin typeface="Calibri"/>
                  <a:cs typeface="Calibri"/>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28700" y="4226599"/>
                <a:ext cx="7086600" cy="369332"/>
              </a:xfrm>
              <a:prstGeom prst="rect">
                <a:avLst/>
              </a:prstGeom>
              <a:blipFill>
                <a:blip r:embed="rId4"/>
                <a:stretch>
                  <a:fillRect/>
                </a:stretch>
              </a:blipFill>
              <a:ln>
                <a:noFill/>
              </a:ln>
              <a:effectLst>
                <a:outerShdw blurRad="149987" dist="250190" dir="8460000" algn="ctr">
                  <a:srgbClr val="000000">
                    <a:alpha val="28000"/>
                  </a:srgb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15521120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err="1"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24400</TotalTime>
  <Words>2765</Words>
  <Application>Microsoft Office PowerPoint</Application>
  <PresentationFormat>全屏显示(16:9)</PresentationFormat>
  <Paragraphs>359</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Arial</vt:lpstr>
      <vt:lpstr>Calibri</vt:lpstr>
      <vt:lpstr>Calibri Light</vt:lpstr>
      <vt:lpstr>Cambria Math</vt:lpstr>
      <vt:lpstr>Wingdings</vt:lpstr>
      <vt:lpstr>dan-berkeley-nlp-v1</vt:lpstr>
      <vt:lpstr>Artificial Intelligence  International Business Class  in School of Electronic Information and Communications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Artificial Intelligence  Chapter 1: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cong x</cp:lastModifiedBy>
  <cp:revision>1601</cp:revision>
  <cp:lastPrinted>2014-01-21T07:51:01Z</cp:lastPrinted>
  <dcterms:created xsi:type="dcterms:W3CDTF">2004-08-27T04:16:05Z</dcterms:created>
  <dcterms:modified xsi:type="dcterms:W3CDTF">2018-05-31T16:31:20Z</dcterms:modified>
</cp:coreProperties>
</file>