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342" r:id="rId2"/>
    <p:sldId id="344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46" r:id="rId14"/>
    <p:sldId id="347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49" r:id="rId23"/>
  </p:sldIdLst>
  <p:sldSz cx="9144000" cy="5143500" type="screen16x9"/>
  <p:notesSz cx="7099300" cy="10234613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4289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68578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0286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3715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714457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057348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400240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2743132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CC0000"/>
    <a:srgbClr val="008000"/>
    <a:srgbClr val="A2BEFC"/>
    <a:srgbClr val="FFCC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5697" autoAdjust="0"/>
  </p:normalViewPr>
  <p:slideViewPr>
    <p:cSldViewPr>
      <p:cViewPr varScale="1">
        <p:scale>
          <a:sx n="92" d="100"/>
          <a:sy n="92" d="100"/>
        </p:scale>
        <p:origin x="264" y="108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47036A7-CA75-4FB0-A0E6-AEEC36B2D2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16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951F94F5-58D1-42ED-AB38-DD97D2E49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70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4289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8578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2867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7156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Without</a:t>
            </a:r>
            <a:r>
              <a:rPr lang="en-US" baseline="0" dirty="0" smtClean="0"/>
              <a:t> specially mentioning, figures are credited to UC. </a:t>
            </a:r>
            <a:r>
              <a:rPr lang="en-US" baseline="0" dirty="0" err="1" smtClean="0"/>
              <a:t>Berkely</a:t>
            </a:r>
            <a:r>
              <a:rPr lang="en-US" baseline="0" dirty="0" smtClean="0"/>
              <a:t> (ai.berkeley.edu)!</a:t>
            </a: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3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69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59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04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26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80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80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87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29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71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65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230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234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451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03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80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51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90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62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68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8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12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783433"/>
            <a:ext cx="9144000" cy="110251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743200"/>
            <a:ext cx="9144000" cy="1143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62938-84EC-488D-9CA4-E38E8D42E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9B4F5-F495-445A-AD57-B1A0CC0AE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5980"/>
            <a:ext cx="154305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980"/>
            <a:ext cx="451485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13C1C-2065-443A-845F-EE82C0FEF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A05A8-D087-49F8-A68B-53BB47A7E6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92" indent="0">
              <a:buNone/>
              <a:defRPr sz="1400"/>
            </a:lvl2pPr>
            <a:lvl3pPr marL="685783" indent="0">
              <a:buNone/>
              <a:defRPr sz="1200"/>
            </a:lvl3pPr>
            <a:lvl4pPr marL="1028675" indent="0">
              <a:buNone/>
              <a:defRPr sz="1100"/>
            </a:lvl4pPr>
            <a:lvl5pPr marL="1371566" indent="0">
              <a:buNone/>
              <a:defRPr sz="1100"/>
            </a:lvl5pPr>
            <a:lvl6pPr marL="1714457" indent="0">
              <a:buNone/>
              <a:defRPr sz="1100"/>
            </a:lvl6pPr>
            <a:lvl7pPr marL="2057348" indent="0">
              <a:buNone/>
              <a:defRPr sz="1100"/>
            </a:lvl7pPr>
            <a:lvl8pPr marL="2400240" indent="0">
              <a:buNone/>
              <a:defRPr sz="1100"/>
            </a:lvl8pPr>
            <a:lvl9pPr marL="2743132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BC673-9CA8-4194-8E34-D666622A5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394BE-C7C4-4CA6-9240-6CDB29B2C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894F7-D2D8-4142-8878-126BF2DBE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0470E-5877-48CB-82CD-3CCAD5E83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85F8C-9C5D-49E8-8BBF-F28B73097F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204789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076327"/>
            <a:ext cx="2256235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15B49-E272-4523-8166-1B1831C4B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1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4"/>
            <a:ext cx="41148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7A090-BAD4-4341-AC7F-A731585BC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19050"/>
            <a:ext cx="9144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7750"/>
            <a:ext cx="8534400" cy="354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4683919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4683919"/>
            <a:ext cx="21717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4683919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529FA7E6-6E6F-4B77-AE36-D459A899D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773431"/>
            <a:ext cx="9144000" cy="4571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9" tIns="34289" rIns="68579" bIns="34289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892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783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675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566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68" indent="-25716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557199" indent="-21430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100">
          <a:solidFill>
            <a:schemeClr val="tx1"/>
          </a:solidFill>
          <a:latin typeface="Calibri" pitchFamily="34" charset="0"/>
        </a:defRPr>
      </a:lvl2pPr>
      <a:lvl3pPr marL="857228" indent="-17144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800">
          <a:solidFill>
            <a:schemeClr val="tx1"/>
          </a:solidFill>
          <a:latin typeface="Calibri" pitchFamily="34" charset="0"/>
        </a:defRPr>
      </a:lvl3pPr>
      <a:lvl4pPr marL="1200120" indent="-171446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4pPr>
      <a:lvl5pPr marL="1543012" indent="-17144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5pPr>
      <a:lvl6pPr marL="1885903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2228795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571686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914577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00150"/>
            <a:ext cx="9144000" cy="2049011"/>
          </a:xfrm>
        </p:spPr>
        <p:txBody>
          <a:bodyPr/>
          <a:lstStyle/>
          <a:p>
            <a:pPr eaLnBrk="1" hangingPunct="1"/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International Business Class </a:t>
            </a:r>
            <a:br>
              <a:rPr lang="en-US" sz="2400" dirty="0" smtClean="0"/>
            </a:br>
            <a:r>
              <a:rPr lang="en-US" sz="2400" dirty="0" smtClean="0"/>
              <a:t>in School of Electronic Information and Communications </a:t>
            </a:r>
            <a:endParaRPr lang="en-US" sz="2800" dirty="0" smtClean="0"/>
          </a:p>
        </p:txBody>
      </p: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0" y="3943350"/>
            <a:ext cx="9144000" cy="715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400" dirty="0" smtClean="0">
                <a:latin typeface="+mn-ea"/>
                <a:cs typeface="Calibri"/>
              </a:rPr>
              <a:t>Bang Wang (Dr., Prof.)</a:t>
            </a:r>
          </a:p>
          <a:p>
            <a:pPr algn="ctr">
              <a:spcBef>
                <a:spcPts val="0"/>
              </a:spcBef>
            </a:pPr>
            <a:r>
              <a:rPr lang="en-US" altLang="zh-CN" sz="1400" dirty="0">
                <a:latin typeface="+mn-ea"/>
              </a:rPr>
              <a:t>School of Electronic Information and Communications</a:t>
            </a:r>
            <a:endParaRPr lang="en-US" sz="1400" dirty="0" smtClean="0">
              <a:latin typeface="+mn-ea"/>
              <a:cs typeface="Calibri"/>
            </a:endParaRPr>
          </a:p>
          <a:p>
            <a:pPr algn="ctr">
              <a:spcBef>
                <a:spcPts val="0"/>
              </a:spcBef>
            </a:pPr>
            <a:r>
              <a:rPr lang="en-US" sz="1400" dirty="0" err="1" smtClean="0">
                <a:latin typeface="+mn-ea"/>
                <a:cs typeface="Calibri"/>
              </a:rPr>
              <a:t>Huazhong</a:t>
            </a:r>
            <a:r>
              <a:rPr lang="en-US" sz="1400" dirty="0" smtClean="0">
                <a:latin typeface="+mn-ea"/>
                <a:cs typeface="Calibri"/>
              </a:rPr>
              <a:t> University of Science and Technology (HUST)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1" y="5418"/>
            <a:ext cx="1456660" cy="9577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637539"/>
            <a:ext cx="1828800" cy="50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4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</p:spTree>
    <p:extLst>
      <p:ext uri="{BB962C8B-B14F-4D97-AF65-F5344CB8AC3E}">
        <p14:creationId xmlns:p14="http://schemas.microsoft.com/office/powerpoint/2010/main" val="297114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</p:spTree>
    <p:extLst>
      <p:ext uri="{BB962C8B-B14F-4D97-AF65-F5344CB8AC3E}">
        <p14:creationId xmlns:p14="http://schemas.microsoft.com/office/powerpoint/2010/main" val="106223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</p:spTree>
    <p:extLst>
      <p:ext uri="{BB962C8B-B14F-4D97-AF65-F5344CB8AC3E}">
        <p14:creationId xmlns:p14="http://schemas.microsoft.com/office/powerpoint/2010/main" val="60660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381000" y="3665346"/>
            <a:ext cx="7467600" cy="1328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FF0000"/>
                </a:solidFill>
                <a:latin typeface="Calibri"/>
                <a:cs typeface="Calibri"/>
              </a:rPr>
              <a:t>Bayesian Net </a:t>
            </a:r>
            <a:r>
              <a:rPr lang="en-US" altLang="zh-CN" sz="1400" dirty="0" smtClean="0">
                <a:solidFill>
                  <a:srgbClr val="FF0000"/>
                </a:solidFill>
                <a:latin typeface="Calibri"/>
                <a:cs typeface="Calibri"/>
              </a:rPr>
              <a:t>diagnosis :</a:t>
            </a:r>
            <a:r>
              <a:rPr lang="en-US" sz="1400" dirty="0" smtClean="0">
                <a:latin typeface="Calibri"/>
                <a:cs typeface="Calibri"/>
              </a:rPr>
              <a:t>Refers </a:t>
            </a:r>
            <a:r>
              <a:rPr lang="en-US" sz="1400" dirty="0">
                <a:latin typeface="Calibri"/>
                <a:cs typeface="Calibri"/>
              </a:rPr>
              <a:t>to the reasoning that infers a cause from the result, also called bottom-up reasoning. It is known that some results have occurred and the reason for the occurrence of the result and the probability of occurrence have been calculated based on the Bayesian network inference.</a:t>
            </a:r>
          </a:p>
        </p:txBody>
      </p:sp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  <p:sp>
        <p:nvSpPr>
          <p:cNvPr id="2" name="文本框 1"/>
          <p:cNvSpPr txBox="1"/>
          <p:nvPr/>
        </p:nvSpPr>
        <p:spPr>
          <a:xfrm>
            <a:off x="381000" y="545828"/>
            <a:ext cx="8153400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solidFill>
                  <a:srgbClr val="00B050"/>
                </a:solidFill>
                <a:latin typeface="Calibri"/>
                <a:cs typeface="Calibri"/>
              </a:rPr>
              <a:t>Review</a:t>
            </a:r>
            <a:r>
              <a:rPr lang="en-US" altLang="zh-CN" sz="1400" dirty="0">
                <a:latin typeface="Calibri"/>
                <a:cs typeface="Calibri"/>
              </a:rPr>
              <a:t>: Bayesian network is a probabilistic reasoning technique that combines probability theory and graph structure to describe the uncertainty caused by the conditions between different knowledge components</a:t>
            </a:r>
            <a:r>
              <a:rPr lang="en-US" altLang="zh-CN" sz="1400" dirty="0" smtClean="0">
                <a:latin typeface="Calibri"/>
                <a:cs typeface="Calibri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Calibri"/>
                <a:cs typeface="Calibri"/>
              </a:rPr>
              <a:t>Bayesian network training</a:t>
            </a:r>
            <a:r>
              <a:rPr lang="en-US" altLang="zh-CN" sz="1400" dirty="0">
                <a:latin typeface="Calibri"/>
                <a:cs typeface="Calibri"/>
              </a:rPr>
              <a:t>: the process of correcting prior knowledge by using existing data. </a:t>
            </a:r>
            <a:endParaRPr lang="zh-CN" altLang="en-US" sz="1400" dirty="0" err="1" smtClean="0">
              <a:latin typeface="Calibri"/>
              <a:cs typeface="Calibr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1000" y="173355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alibri"/>
                <a:cs typeface="Calibri"/>
              </a:rPr>
              <a:t>After the Bayesian network is built based on the training data set, </a:t>
            </a:r>
            <a:r>
              <a:rPr lang="en-US" altLang="zh-CN" sz="1600" b="1" dirty="0" smtClean="0">
                <a:solidFill>
                  <a:srgbClr val="FF0000"/>
                </a:solidFill>
                <a:latin typeface="Calibri"/>
                <a:cs typeface="Calibri"/>
              </a:rPr>
              <a:t>prediction</a:t>
            </a:r>
            <a:r>
              <a:rPr lang="en-US" altLang="zh-CN" sz="1600" dirty="0" smtClean="0">
                <a:latin typeface="Calibri"/>
                <a:cs typeface="Calibri"/>
              </a:rPr>
              <a:t> and </a:t>
            </a:r>
            <a:r>
              <a:rPr lang="en-US" altLang="zh-CN" sz="1600" b="1" dirty="0" smtClean="0">
                <a:solidFill>
                  <a:srgbClr val="FF0000"/>
                </a:solidFill>
                <a:latin typeface="Calibri"/>
                <a:cs typeface="Calibri"/>
              </a:rPr>
              <a:t>diagnosis</a:t>
            </a:r>
            <a:r>
              <a:rPr lang="en-US" altLang="zh-CN" sz="1600" dirty="0" smtClean="0">
                <a:latin typeface="Calibri"/>
                <a:cs typeface="Calibri"/>
              </a:rPr>
              <a:t> can be performed.</a:t>
            </a:r>
            <a:endParaRPr lang="zh-CN" altLang="en-US" sz="1600" dirty="0" err="1" smtClean="0">
              <a:latin typeface="Calibri"/>
              <a:cs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1000" y="2477624"/>
            <a:ext cx="7467600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Calibri"/>
                <a:cs typeface="Calibri"/>
              </a:rPr>
              <a:t>Bayesian Net Prediction</a:t>
            </a:r>
            <a:r>
              <a:rPr lang="en-US" altLang="zh-CN" sz="1400" dirty="0">
                <a:latin typeface="Calibri"/>
                <a:cs typeface="Calibri"/>
              </a:rPr>
              <a:t>: Refers to reasoning that infers a result from the cause, also known as top-down </a:t>
            </a:r>
            <a:r>
              <a:rPr lang="en-US" altLang="zh-CN" sz="1400" dirty="0" smtClean="0">
                <a:latin typeface="Calibri"/>
                <a:cs typeface="Calibri"/>
              </a:rPr>
              <a:t>reasoning. </a:t>
            </a:r>
            <a:r>
              <a:rPr lang="en-US" altLang="zh-CN" sz="1400" dirty="0">
                <a:latin typeface="Calibri"/>
                <a:cs typeface="Calibri"/>
              </a:rPr>
              <a:t>Given a certain reason (evidence), use Bayesian network inference calculations to find out the probability of the result caused by the cause.</a:t>
            </a:r>
            <a:endParaRPr lang="zh-CN" altLang="en-US" sz="1400" dirty="0" err="1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676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1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  <p:sp>
        <p:nvSpPr>
          <p:cNvPr id="2" name="文本框 1"/>
          <p:cNvSpPr txBox="1"/>
          <p:nvPr/>
        </p:nvSpPr>
        <p:spPr>
          <a:xfrm>
            <a:off x="152400" y="66675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000"/>
                </a:solidFill>
                <a:latin typeface="Calibri"/>
                <a:cs typeface="Calibri"/>
              </a:rPr>
              <a:t>E</a:t>
            </a:r>
            <a:r>
              <a:rPr lang="en-US" altLang="zh-CN" b="1" dirty="0" smtClean="0">
                <a:solidFill>
                  <a:srgbClr val="008000"/>
                </a:solidFill>
                <a:latin typeface="Calibri"/>
                <a:cs typeface="Calibri"/>
              </a:rPr>
              <a:t>xample </a:t>
            </a:r>
            <a:r>
              <a:rPr lang="en-US" altLang="zh-CN" b="1" dirty="0">
                <a:solidFill>
                  <a:srgbClr val="008000"/>
                </a:solidFill>
                <a:latin typeface="Calibri"/>
                <a:cs typeface="Calibri"/>
              </a:rPr>
              <a:t>review: </a:t>
            </a:r>
            <a:r>
              <a:rPr lang="en-US" altLang="zh-CN" dirty="0">
                <a:latin typeface="Calibri"/>
                <a:cs typeface="Calibri"/>
              </a:rPr>
              <a:t>Assume that the Bayesian network has been trained. The 6 nodes are</a:t>
            </a:r>
            <a:r>
              <a:rPr lang="en-US" altLang="zh-CN" dirty="0" smtClean="0">
                <a:latin typeface="Calibri"/>
                <a:cs typeface="Calibri"/>
              </a:rPr>
              <a:t>: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501912"/>
              </p:ext>
            </p:extLst>
          </p:nvPr>
        </p:nvGraphicFramePr>
        <p:xfrm>
          <a:off x="304800" y="1123950"/>
          <a:ext cx="7924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3101501765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729274173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4055990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PT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 (party)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(hangover)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(brain tumor)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6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HA</a:t>
                      </a:r>
                      <a:r>
                        <a:rPr lang="en-US" altLang="zh-CN" dirty="0" smtClean="0"/>
                        <a:t> (headache)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SA</a:t>
                      </a:r>
                      <a:r>
                        <a:rPr lang="en-US" altLang="zh-CN" dirty="0" smtClean="0"/>
                        <a:t> (smell</a:t>
                      </a:r>
                      <a:r>
                        <a:rPr lang="en-US" altLang="zh-CN" baseline="0" dirty="0" smtClean="0"/>
                        <a:t> alcohol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PX</a:t>
                      </a:r>
                      <a:r>
                        <a:rPr lang="en-US" altLang="zh-CN" dirty="0" smtClean="0"/>
                        <a:t> (positive x-ray)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592248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1888502"/>
            <a:ext cx="3581400" cy="28033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81400" y="1971585"/>
            <a:ext cx="5562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In the figure, the two nodes of Party and Brain Tumor are the cause 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connection that ends with 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them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Their unconditional probabilities 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958418"/>
              </p:ext>
            </p:extLst>
          </p:nvPr>
        </p:nvGraphicFramePr>
        <p:xfrm>
          <a:off x="3733800" y="3151595"/>
          <a:ext cx="5029200" cy="120055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5430765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17212621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88418737"/>
                    </a:ext>
                  </a:extLst>
                </a:gridCol>
              </a:tblGrid>
              <a:tr h="40018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P</a:t>
                      </a:r>
                      <a:r>
                        <a:rPr lang="en-US" altLang="zh-CN" dirty="0" smtClean="0"/>
                        <a:t>(PT)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P</a:t>
                      </a:r>
                      <a:r>
                        <a:rPr lang="en-US" altLang="zh-CN" b="1" dirty="0" smtClean="0"/>
                        <a:t>(BT)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8684"/>
                  </a:ext>
                </a:extLst>
              </a:tr>
              <a:tr h="4001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117909"/>
                  </a:ext>
                </a:extLst>
              </a:tr>
              <a:tr h="4001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19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703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1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  <p:sp>
        <p:nvSpPr>
          <p:cNvPr id="2" name="矩形 1"/>
          <p:cNvSpPr/>
          <p:nvPr/>
        </p:nvSpPr>
        <p:spPr>
          <a:xfrm>
            <a:off x="152400" y="59055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 other groups of conditional probabilities are as 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follows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627521"/>
              </p:ext>
            </p:extLst>
          </p:nvPr>
        </p:nvGraphicFramePr>
        <p:xfrm>
          <a:off x="51620" y="1025010"/>
          <a:ext cx="2743200" cy="10133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804547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470106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571962060"/>
                    </a:ext>
                  </a:extLst>
                </a:gridCol>
              </a:tblGrid>
              <a:tr h="337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/>
                        <a:t>P</a:t>
                      </a:r>
                      <a:r>
                        <a:rPr lang="en-US" altLang="zh-CN" sz="1200" b="1" dirty="0" smtClean="0"/>
                        <a:t>(HO|PT)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PT</a:t>
                      </a:r>
                      <a:r>
                        <a:rPr lang="en-US" altLang="zh-CN" b="0" baseline="0" dirty="0" smtClean="0"/>
                        <a:t>=True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PT</a:t>
                      </a:r>
                      <a:r>
                        <a:rPr lang="en-US" altLang="zh-CN" b="0" dirty="0" smtClean="0"/>
                        <a:t>=False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369780"/>
                  </a:ext>
                </a:extLst>
              </a:tr>
              <a:tr h="337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222127"/>
                  </a:ext>
                </a:extLst>
              </a:tr>
              <a:tr h="337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30729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980696"/>
              </p:ext>
            </p:extLst>
          </p:nvPr>
        </p:nvGraphicFramePr>
        <p:xfrm>
          <a:off x="3188110" y="1025010"/>
          <a:ext cx="2743200" cy="10133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804547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470106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571962060"/>
                    </a:ext>
                  </a:extLst>
                </a:gridCol>
              </a:tblGrid>
              <a:tr h="337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/>
                        <a:t>P</a:t>
                      </a:r>
                      <a:r>
                        <a:rPr lang="en-US" altLang="zh-CN" sz="1200" b="1" dirty="0" smtClean="0"/>
                        <a:t>(SA|HO)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/>
                        <a:t>HO</a:t>
                      </a:r>
                      <a:r>
                        <a:rPr lang="en-US" altLang="zh-CN" b="0" baseline="0" dirty="0" smtClean="0"/>
                        <a:t>=True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HO</a:t>
                      </a:r>
                      <a:r>
                        <a:rPr lang="en-US" altLang="zh-CN" b="0" dirty="0" smtClean="0"/>
                        <a:t>=False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369780"/>
                  </a:ext>
                </a:extLst>
              </a:tr>
              <a:tr h="337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222127"/>
                  </a:ext>
                </a:extLst>
              </a:tr>
              <a:tr h="337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30729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256683"/>
              </p:ext>
            </p:extLst>
          </p:nvPr>
        </p:nvGraphicFramePr>
        <p:xfrm>
          <a:off x="6324600" y="1025010"/>
          <a:ext cx="2743200" cy="10133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804547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470106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571962060"/>
                    </a:ext>
                  </a:extLst>
                </a:gridCol>
              </a:tblGrid>
              <a:tr h="337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/>
                        <a:t>P</a:t>
                      </a:r>
                      <a:r>
                        <a:rPr lang="en-US" altLang="zh-CN" sz="1200" b="1" dirty="0" smtClean="0"/>
                        <a:t>(PX|BT)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BT</a:t>
                      </a:r>
                      <a:r>
                        <a:rPr lang="en-US" altLang="zh-CN" b="0" baseline="0" dirty="0" smtClean="0"/>
                        <a:t>=True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BT</a:t>
                      </a:r>
                      <a:r>
                        <a:rPr lang="en-US" altLang="zh-CN" b="0" dirty="0" smtClean="0"/>
                        <a:t>=False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369780"/>
                  </a:ext>
                </a:extLst>
              </a:tr>
              <a:tr h="337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222127"/>
                  </a:ext>
                </a:extLst>
              </a:tr>
              <a:tr h="337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0.990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307291"/>
                  </a:ext>
                </a:extLst>
              </a:tr>
            </a:tbl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0" y="2103478"/>
            <a:ext cx="3581400" cy="28033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81400" y="2235323"/>
            <a:ext cx="510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Conditional probability of HA at known HO and 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BT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912256"/>
              </p:ext>
            </p:extLst>
          </p:nvPr>
        </p:nvGraphicFramePr>
        <p:xfrm>
          <a:off x="3633020" y="2669783"/>
          <a:ext cx="5434780" cy="18652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86956">
                  <a:extLst>
                    <a:ext uri="{9D8B030D-6E8A-4147-A177-3AD203B41FA5}">
                      <a16:colId xmlns:a16="http://schemas.microsoft.com/office/drawing/2014/main" val="2582365997"/>
                    </a:ext>
                  </a:extLst>
                </a:gridCol>
                <a:gridCol w="1086956">
                  <a:extLst>
                    <a:ext uri="{9D8B030D-6E8A-4147-A177-3AD203B41FA5}">
                      <a16:colId xmlns:a16="http://schemas.microsoft.com/office/drawing/2014/main" val="1576025649"/>
                    </a:ext>
                  </a:extLst>
                </a:gridCol>
                <a:gridCol w="1086956">
                  <a:extLst>
                    <a:ext uri="{9D8B030D-6E8A-4147-A177-3AD203B41FA5}">
                      <a16:colId xmlns:a16="http://schemas.microsoft.com/office/drawing/2014/main" val="4224799460"/>
                    </a:ext>
                  </a:extLst>
                </a:gridCol>
                <a:gridCol w="1086956">
                  <a:extLst>
                    <a:ext uri="{9D8B030D-6E8A-4147-A177-3AD203B41FA5}">
                      <a16:colId xmlns:a16="http://schemas.microsoft.com/office/drawing/2014/main" val="839496265"/>
                    </a:ext>
                  </a:extLst>
                </a:gridCol>
                <a:gridCol w="1086956">
                  <a:extLst>
                    <a:ext uri="{9D8B030D-6E8A-4147-A177-3AD203B41FA5}">
                      <a16:colId xmlns:a16="http://schemas.microsoft.com/office/drawing/2014/main" val="2280769922"/>
                    </a:ext>
                  </a:extLst>
                </a:gridCol>
              </a:tblGrid>
              <a:tr h="932640">
                <a:tc>
                  <a:txBody>
                    <a:bodyPr/>
                    <a:lstStyle/>
                    <a:p>
                      <a:pPr algn="ctr"/>
                      <a:endParaRPr lang="en-US" altLang="zh-CN" sz="1200" dirty="0" smtClean="0"/>
                    </a:p>
                    <a:p>
                      <a:pPr algn="ctr"/>
                      <a:endParaRPr lang="en-US" altLang="zh-CN" sz="1200" dirty="0" smtClean="0"/>
                    </a:p>
                    <a:p>
                      <a:pPr algn="ctr"/>
                      <a:r>
                        <a:rPr lang="en-US" altLang="zh-CN" sz="1200" b="0" dirty="0" smtClean="0"/>
                        <a:t>P</a:t>
                      </a:r>
                      <a:r>
                        <a:rPr lang="en-US" altLang="zh-CN" sz="1200" dirty="0" smtClean="0"/>
                        <a:t>(HA|HO,BT)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HO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="0" baseline="0" dirty="0" smtClean="0"/>
                        <a:t>= True</a:t>
                      </a:r>
                    </a:p>
                    <a:p>
                      <a:pPr algn="ctr"/>
                      <a:endParaRPr lang="en-US" altLang="zh-CN" baseline="0" dirty="0" smtClean="0"/>
                    </a:p>
                    <a:p>
                      <a:pPr algn="ctr"/>
                      <a:r>
                        <a:rPr lang="en-US" altLang="zh-CN" dirty="0" smtClean="0"/>
                        <a:t>BT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="0" baseline="0" dirty="0" smtClean="0"/>
                        <a:t>= True    </a:t>
                      </a:r>
                      <a:r>
                        <a:rPr lang="en-US" altLang="zh-CN" baseline="0" dirty="0" smtClean="0"/>
                        <a:t>BT </a:t>
                      </a:r>
                      <a:r>
                        <a:rPr lang="en-US" altLang="zh-CN" b="0" baseline="0" dirty="0" smtClean="0"/>
                        <a:t>= False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HO </a:t>
                      </a:r>
                      <a:r>
                        <a:rPr lang="en-US" altLang="zh-CN" b="0" dirty="0" smtClean="0"/>
                        <a:t>= False</a:t>
                      </a:r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BT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="0" baseline="0" dirty="0" smtClean="0"/>
                        <a:t>= True     </a:t>
                      </a:r>
                      <a:r>
                        <a:rPr lang="en-US" altLang="zh-CN" baseline="0" dirty="0" smtClean="0"/>
                        <a:t>BT </a:t>
                      </a:r>
                      <a:r>
                        <a:rPr lang="en-US" altLang="zh-CN" b="0" baseline="0" dirty="0" smtClean="0"/>
                        <a:t>= False 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20311"/>
                  </a:ext>
                </a:extLst>
              </a:tr>
              <a:tr h="466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True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542188"/>
                  </a:ext>
                </a:extLst>
              </a:tr>
              <a:tr h="466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287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56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  <p:sp>
        <p:nvSpPr>
          <p:cNvPr id="2" name="矩形 1"/>
          <p:cNvSpPr/>
          <p:nvPr/>
        </p:nvSpPr>
        <p:spPr>
          <a:xfrm>
            <a:off x="76200" y="590550"/>
            <a:ext cx="81714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Bayesian Net Prediction: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The Bayesian network can predict the probability of the resulting node </a:t>
            </a:r>
            <a:endParaRPr lang="en-US" altLang="zh-CN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without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knowing or knowing some conditional nodes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altLang="zh-CN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Convention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: For a node Point, </a:t>
            </a:r>
            <a:r>
              <a:rPr lang="en-US" altLang="zh-CN" sz="1600" dirty="0" smtClean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(+Point</a:t>
            </a:r>
            <a:r>
              <a:rPr lang="en-US" altLang="zh-CN" sz="16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:the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probability of </a:t>
            </a:r>
            <a:r>
              <a:rPr lang="en-US" altLang="zh-CN" sz="16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occurrence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 of Point, </a:t>
            </a:r>
            <a:endParaRPr lang="en-US" altLang="zh-CN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US" altLang="zh-CN" sz="1600" dirty="0" smtClean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</a:t>
            </a:r>
            <a:r>
              <a:rPr lang="en-US" altLang="zh-CN" sz="160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(-Point</a:t>
            </a:r>
            <a:r>
              <a:rPr lang="en-US" altLang="zh-CN" sz="1600" dirty="0" smtClean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: the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probability that Point </a:t>
            </a:r>
            <a:r>
              <a:rPr lang="en-US" altLang="zh-CN" sz="160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 not occur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499357"/>
            <a:ext cx="2590800" cy="202794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90800" y="1597803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Example 1</a:t>
            </a:r>
            <a:r>
              <a:rPr lang="zh-CN" altLang="en-US" sz="1600" dirty="0" smtClean="0">
                <a:solidFill>
                  <a:srgbClr val="0070C0"/>
                </a:solidFill>
                <a:latin typeface="Calibri"/>
                <a:cs typeface="Calibri"/>
              </a:rPr>
              <a:t>：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Calculate the probability of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HA</a:t>
            </a:r>
            <a:r>
              <a:rPr lang="zh-CN" altLang="en-US" sz="1600" dirty="0" smtClean="0">
                <a:solidFill>
                  <a:srgbClr val="0070C0"/>
                </a:solidFill>
                <a:latin typeface="Calibri"/>
                <a:cs typeface="Calibri"/>
              </a:rPr>
              <a:t>：</a:t>
            </a:r>
            <a:r>
              <a:rPr lang="en-US" altLang="zh-CN" sz="1400" dirty="0" smtClean="0">
                <a:latin typeface="Calibri"/>
                <a:cs typeface="Calibri"/>
              </a:rPr>
              <a:t>From </a:t>
            </a:r>
            <a:r>
              <a:rPr lang="en-US" altLang="zh-CN" sz="1400" dirty="0">
                <a:latin typeface="Calibri"/>
                <a:cs typeface="Calibri"/>
              </a:rPr>
              <a:t>the </a:t>
            </a:r>
            <a:r>
              <a:rPr lang="en-US" altLang="zh-CN" sz="1400" dirty="0" smtClean="0">
                <a:latin typeface="Calibri"/>
                <a:cs typeface="Calibri"/>
              </a:rPr>
              <a:t>diagram,</a:t>
            </a:r>
          </a:p>
          <a:p>
            <a:pPr algn="ctr"/>
            <a:r>
              <a:rPr lang="en-US" altLang="zh-CN" sz="1400" dirty="0" smtClean="0">
                <a:latin typeface="Calibri"/>
                <a:cs typeface="Calibri"/>
              </a:rPr>
              <a:t>{HO,BT }</a:t>
            </a:r>
            <a:r>
              <a:rPr lang="en-US" altLang="zh-CN" sz="1400" dirty="0" smtClean="0">
                <a:latin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en-US" altLang="zh-CN" sz="1400" dirty="0" smtClean="0">
                <a:latin typeface="Calibri"/>
                <a:cs typeface="Calibri"/>
              </a:rPr>
              <a:t>HA , {PT}</a:t>
            </a:r>
            <a:r>
              <a:rPr lang="en-US" altLang="zh-CN" sz="1400" dirty="0" smtClean="0">
                <a:latin typeface="Calibri"/>
                <a:cs typeface="Calibri"/>
                <a:sym typeface="Wingdings" panose="05000000000000000000" pitchFamily="2" charset="2"/>
              </a:rPr>
              <a:t>HO</a:t>
            </a:r>
            <a:endParaRPr lang="en-US" altLang="zh-CN" sz="1400" dirty="0" smtClean="0">
              <a:latin typeface="Calibri"/>
              <a:cs typeface="Calibri"/>
            </a:endParaRPr>
          </a:p>
          <a:p>
            <a:r>
              <a:rPr lang="en-US" altLang="zh-CN" sz="1400" dirty="0" smtClean="0">
                <a:latin typeface="Calibri"/>
                <a:cs typeface="Calibri"/>
              </a:rPr>
              <a:t>Firstly, Find P(HO),</a:t>
            </a:r>
            <a:r>
              <a:rPr lang="en-US" altLang="zh-CN" sz="1400" dirty="0" smtClean="0">
                <a:latin typeface="Calibri"/>
                <a:cs typeface="Calibri"/>
                <a:sym typeface="Wingdings" panose="05000000000000000000" pitchFamily="2" charset="2"/>
              </a:rPr>
              <a:t>Using </a:t>
            </a:r>
            <a:r>
              <a:rPr lang="en-US" altLang="zh-CN" sz="1400" dirty="0">
                <a:latin typeface="Calibri"/>
                <a:cs typeface="Calibri"/>
                <a:sym typeface="Wingdings" panose="05000000000000000000" pitchFamily="2" charset="2"/>
              </a:rPr>
              <a:t>the full probability </a:t>
            </a:r>
            <a:r>
              <a:rPr lang="en-US" altLang="zh-CN" sz="1400" dirty="0" smtClean="0">
                <a:latin typeface="Calibri"/>
                <a:cs typeface="Calibri"/>
                <a:sym typeface="Wingdings" panose="05000000000000000000" pitchFamily="2" charset="2"/>
              </a:rPr>
              <a:t>formula: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34886" y="2320062"/>
            <a:ext cx="5791200" cy="1166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P(+HO) </a:t>
            </a:r>
            <a:r>
              <a:rPr lang="en-US" altLang="zh-CN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= 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P(+ HO |+ PT)P(+ PT) + P(+ HO|- PT)P(- PT)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             = 0.7</a:t>
            </a:r>
            <a:r>
              <a:rPr lang="zh-CN" altLang="en-US" sz="1200" dirty="0" smtClean="0">
                <a:latin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en-US" altLang="zh-CN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× 0.2 + 0 × 0.8 = 0.14</a:t>
            </a:r>
          </a:p>
          <a:p>
            <a:pPr>
              <a:lnSpc>
                <a:spcPct val="150000"/>
              </a:lnSpc>
            </a:pPr>
            <a:r>
              <a:rPr lang="en-US" altLang="zh-CN" sz="1200" i="1" dirty="0">
                <a:solidFill>
                  <a:srgbClr val="CC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P(-HO) </a:t>
            </a:r>
            <a:r>
              <a:rPr lang="en-US" altLang="zh-CN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= P(- HO|+ PT)P(+ PT) + P(- HO|- PT)P(- PT)</a:t>
            </a:r>
          </a:p>
          <a:p>
            <a:pPr>
              <a:lnSpc>
                <a:spcPct val="150000"/>
              </a:lnSpc>
            </a:pPr>
            <a:r>
              <a:rPr lang="en-US" altLang="zh-CN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            =0.3 × 0.2 +1.0 × 0.8 = 0.86</a:t>
            </a:r>
            <a:endParaRPr lang="zh-CN" altLang="en-US" sz="1200" i="1" dirty="0"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8600" y="3546348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i="1" dirty="0" smtClean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P(+HA) 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= P(+ HA|+ BT,+ HO)P(+ BT)P(+ HO) </a:t>
            </a:r>
            <a:r>
              <a:rPr lang="en-US" altLang="zh-CN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+ P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(+ HA|+ BT,- HO)P(+ BT)P(- HO)</a:t>
            </a:r>
          </a:p>
          <a:p>
            <a:pPr>
              <a:lnSpc>
                <a:spcPct val="150000"/>
              </a:lnSpc>
            </a:pPr>
            <a:r>
              <a:rPr lang="en-US" altLang="zh-CN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	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+ P(+ HA|- BT,+ HO)P(- BT)P(+ HO</a:t>
            </a:r>
            <a:r>
              <a:rPr lang="en-US" altLang="zh-CN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) + P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(+ HA|- BT,- HO)P(- BT)P(- HO)</a:t>
            </a:r>
          </a:p>
          <a:p>
            <a:pPr>
              <a:lnSpc>
                <a:spcPct val="150000"/>
              </a:lnSpc>
            </a:pPr>
            <a:r>
              <a:rPr lang="en-US" altLang="zh-CN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              =0.99 × 0.001 × 0.14 + × 0.9×0.001×0.86 + 0.7 × 0.999 ×0 .14 + 0.02 × 0.999 × 0.86</a:t>
            </a:r>
          </a:p>
          <a:p>
            <a:pPr>
              <a:lnSpc>
                <a:spcPct val="150000"/>
              </a:lnSpc>
            </a:pP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               =0.1159944</a:t>
            </a:r>
            <a:r>
              <a:rPr lang="zh-CN" altLang="en-US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≈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0.116</a:t>
            </a:r>
          </a:p>
          <a:p>
            <a:pPr>
              <a:lnSpc>
                <a:spcPct val="150000"/>
              </a:lnSpc>
            </a:pPr>
            <a:r>
              <a:rPr lang="en-US" altLang="zh-CN" sz="1200" i="1" dirty="0" smtClean="0">
                <a:solidFill>
                  <a:srgbClr val="CC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P(-HA)  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= 1 – P(+HA) = 0.884</a:t>
            </a:r>
          </a:p>
        </p:txBody>
      </p:sp>
      <p:sp>
        <p:nvSpPr>
          <p:cNvPr id="14" name="矩形 13"/>
          <p:cNvSpPr/>
          <p:nvPr/>
        </p:nvSpPr>
        <p:spPr>
          <a:xfrm>
            <a:off x="6629400" y="3374497"/>
            <a:ext cx="24691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70C0"/>
                </a:solidFill>
                <a:latin typeface="+mn-ea"/>
              </a:rPr>
              <a:t>In the absence of any node information </a:t>
            </a:r>
            <a:r>
              <a:rPr lang="zh-CN" altLang="en-US" sz="1400" dirty="0" smtClean="0">
                <a:solidFill>
                  <a:srgbClr val="0070C0"/>
                </a:solidFill>
                <a:latin typeface="+mn-ea"/>
              </a:rPr>
              <a:t>(evidence)</a:t>
            </a:r>
            <a:r>
              <a:rPr lang="en-US" altLang="zh-CN" sz="1400" dirty="0" smtClean="0">
                <a:solidFill>
                  <a:srgbClr val="0070C0"/>
                </a:solidFill>
                <a:latin typeface="+mn-ea"/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008000"/>
                </a:solidFill>
              </a:rPr>
              <a:t>P(+ HA)</a:t>
            </a:r>
            <a:r>
              <a:rPr lang="zh-CN" altLang="en-US" sz="1400" dirty="0" smtClean="0">
                <a:solidFill>
                  <a:srgbClr val="008000"/>
                </a:solidFill>
              </a:rPr>
              <a:t> </a:t>
            </a:r>
            <a:r>
              <a:rPr lang="en-US" altLang="zh-CN" sz="1400" dirty="0" smtClean="0"/>
              <a:t>= </a:t>
            </a:r>
            <a:r>
              <a:rPr lang="zh-CN" altLang="en-US" sz="1400" dirty="0" smtClean="0"/>
              <a:t>0</a:t>
            </a:r>
            <a:r>
              <a:rPr lang="zh-CN" altLang="en-US" sz="1400" dirty="0"/>
              <a:t>.</a:t>
            </a:r>
            <a:r>
              <a:rPr lang="zh-CN" altLang="en-US" sz="1400" dirty="0" smtClean="0"/>
              <a:t>116</a:t>
            </a:r>
            <a:endParaRPr lang="en-US" altLang="zh-CN" sz="1400" dirty="0" smtClean="0"/>
          </a:p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CC0000"/>
                </a:solidFill>
              </a:rPr>
              <a:t>P(- HA) </a:t>
            </a:r>
            <a:r>
              <a:rPr lang="en-US" altLang="zh-CN" sz="1400" dirty="0" smtClean="0"/>
              <a:t>= 0.884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0002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76200" y="3583489"/>
            <a:ext cx="8756904" cy="1084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 dirty="0" smtClean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P(+HA) </a:t>
            </a:r>
            <a:r>
              <a:rPr lang="en-US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= P </a:t>
            </a:r>
            <a:r>
              <a:rPr lang="en-US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(+HA</a:t>
            </a:r>
            <a:r>
              <a:rPr lang="en-US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| </a:t>
            </a:r>
            <a:r>
              <a:rPr lang="en-US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+ HO, +BT )P (+HO)P (+BT ) + P (+HA| + HO, −BT )P (+HO)P (−BT )</a:t>
            </a:r>
          </a:p>
          <a:p>
            <a:pPr>
              <a:spcBef>
                <a:spcPct val="50000"/>
              </a:spcBef>
            </a:pPr>
            <a:r>
              <a:rPr lang="en-US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                   +P </a:t>
            </a:r>
            <a:r>
              <a:rPr lang="en-US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(+HA| − HO, +BT )P (−HO)P (+BT ) + P (+HA| − HO, −BT )P (−HO)P (−BT </a:t>
            </a:r>
            <a:r>
              <a:rPr lang="en-US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                = 0.99 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× 0.7 ×</a:t>
            </a:r>
            <a:r>
              <a:rPr lang="en-US" altLang="zh-CN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0.001 + 0.7 × 0.7 × 0.999 + 0.9</a:t>
            </a:r>
            <a:r>
              <a:rPr lang="en-US" altLang="zh-CN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× 0.3 × 0.001 + 0.02 × 0.3 × 0.999   =  0.496467</a:t>
            </a:r>
          </a:p>
          <a:p>
            <a:pPr>
              <a:spcBef>
                <a:spcPct val="50000"/>
              </a:spcBef>
            </a:pPr>
            <a:r>
              <a:rPr lang="en-US" altLang="zh-CN" sz="1200" i="1" dirty="0" smtClean="0">
                <a:solidFill>
                  <a:srgbClr val="CC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P(-HA) 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= 1 – P(+HA) = 0.503533</a:t>
            </a:r>
          </a:p>
        </p:txBody>
      </p:sp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  <p:sp>
        <p:nvSpPr>
          <p:cNvPr id="4" name="文本框 3"/>
          <p:cNvSpPr txBox="1"/>
          <p:nvPr/>
        </p:nvSpPr>
        <p:spPr>
          <a:xfrm>
            <a:off x="27432" y="522732"/>
            <a:ext cx="617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Example 2</a:t>
            </a:r>
            <a:r>
              <a:rPr lang="zh-CN" altLang="en-US" sz="1600" dirty="0" smtClean="0">
                <a:solidFill>
                  <a:srgbClr val="0070C0"/>
                </a:solidFill>
                <a:latin typeface="Calibri"/>
                <a:cs typeface="Calibri"/>
              </a:rPr>
              <a:t>：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 Calculate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the Conditional 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probability of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SA 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at known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PT:</a:t>
            </a:r>
            <a:endParaRPr lang="en-US" altLang="zh-CN" sz="16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07536" y="830938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Calibri"/>
                <a:cs typeface="Calibri"/>
              </a:rPr>
              <a:t>From the </a:t>
            </a:r>
            <a:r>
              <a:rPr lang="en-US" altLang="zh-CN" sz="1400" dirty="0" smtClean="0">
                <a:latin typeface="Calibri"/>
                <a:cs typeface="Calibri"/>
              </a:rPr>
              <a:t>diagram:</a:t>
            </a:r>
            <a:endParaRPr lang="en-US" altLang="zh-CN" sz="1400" dirty="0">
              <a:latin typeface="Calibri"/>
              <a:cs typeface="Calibri"/>
            </a:endParaRPr>
          </a:p>
          <a:p>
            <a:pPr algn="ctr"/>
            <a:r>
              <a:rPr lang="en-US" altLang="zh-CN" sz="1400" dirty="0">
                <a:latin typeface="Calibri"/>
                <a:cs typeface="Calibri"/>
              </a:rPr>
              <a:t>{HO }</a:t>
            </a:r>
            <a:r>
              <a:rPr lang="en-US" altLang="zh-CN" sz="1400" dirty="0">
                <a:latin typeface="Calibri"/>
                <a:cs typeface="Calibri"/>
                <a:sym typeface="Wingdings" panose="05000000000000000000" pitchFamily="2" charset="2"/>
              </a:rPr>
              <a:t>S</a:t>
            </a:r>
            <a:r>
              <a:rPr lang="en-US" altLang="zh-CN" sz="1400" dirty="0">
                <a:latin typeface="Calibri"/>
                <a:cs typeface="Calibri"/>
              </a:rPr>
              <a:t>A , {PT}</a:t>
            </a:r>
            <a:r>
              <a:rPr lang="en-US" altLang="zh-CN" sz="1400" dirty="0">
                <a:latin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en-US" altLang="zh-CN" sz="1400" dirty="0" smtClean="0">
                <a:latin typeface="Calibri"/>
                <a:cs typeface="Calibri"/>
                <a:sym typeface="Wingdings" panose="05000000000000000000" pitchFamily="2" charset="2"/>
              </a:rPr>
              <a:t>HO</a:t>
            </a:r>
          </a:p>
          <a:p>
            <a:r>
              <a:rPr lang="en-US" altLang="zh-CN" sz="1400" dirty="0">
                <a:latin typeface="Calibri"/>
                <a:cs typeface="Calibri"/>
                <a:sym typeface="Wingdings" panose="05000000000000000000" pitchFamily="2" charset="2"/>
              </a:rPr>
              <a:t>From the previous conditional probability </a:t>
            </a:r>
            <a:r>
              <a:rPr lang="en-US" altLang="zh-CN" sz="1400" dirty="0" smtClean="0">
                <a:latin typeface="Calibri"/>
                <a:cs typeface="Calibri"/>
                <a:sym typeface="Wingdings" panose="05000000000000000000" pitchFamily="2" charset="2"/>
              </a:rPr>
              <a:t>table:</a:t>
            </a:r>
          </a:p>
          <a:p>
            <a:pPr algn="ctr"/>
            <a:r>
              <a:rPr lang="en-US" altLang="zh-CN" sz="14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  <a:sym typeface="Wingdings" panose="05000000000000000000" pitchFamily="2" charset="2"/>
              </a:rPr>
              <a:t>P(+HO|+PT) = 0.7,P(-HO|+PT) = 0.3</a:t>
            </a:r>
            <a:endParaRPr lang="en-US" altLang="zh-CN" sz="1400" i="1" dirty="0">
              <a:latin typeface="Cambria Math" panose="02040503050406030204" pitchFamily="18" charset="0"/>
              <a:ea typeface="Cambria Math" panose="02040503050406030204" pitchFamily="18" charset="0"/>
              <a:cs typeface="Calibri"/>
              <a:sym typeface="Wingdings" panose="05000000000000000000" pitchFamily="2" charset="2"/>
            </a:endParaRPr>
          </a:p>
          <a:p>
            <a:r>
              <a:rPr lang="en-US" altLang="zh-CN" sz="1400" dirty="0" smtClean="0">
                <a:latin typeface="Calibri"/>
                <a:cs typeface="Calibri"/>
                <a:sym typeface="Wingdings" panose="05000000000000000000" pitchFamily="2" charset="2"/>
              </a:rPr>
              <a:t>Therefore: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" y="881426"/>
            <a:ext cx="3553968" cy="16903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07536" y="2048530"/>
            <a:ext cx="5001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P (+SA)   </a:t>
            </a:r>
            <a:r>
              <a:rPr lang="en-US" altLang="zh-CN" sz="1400" i="1" dirty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=  P (+SA| + HO)P (+HO) + P (+SA| − HO)P (−HO)</a:t>
            </a:r>
          </a:p>
          <a:p>
            <a:r>
              <a:rPr lang="en-US" altLang="zh-CN" sz="14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                  = </a:t>
            </a:r>
            <a:r>
              <a:rPr lang="en-US" altLang="zh-CN" sz="1400" i="1" dirty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0.8 × 0.7 + 0.1 × 0.3 = </a:t>
            </a:r>
            <a:r>
              <a:rPr lang="en-US" altLang="zh-CN" sz="14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0.59</a:t>
            </a:r>
            <a:endParaRPr lang="en-US" altLang="zh-CN" sz="1400" i="1" dirty="0">
              <a:latin typeface="Cambria Math" panose="02040503050406030204" pitchFamily="18" charset="0"/>
              <a:ea typeface="Cambria Math" panose="02040503050406030204" pitchFamily="18" charset="0"/>
              <a:cs typeface="Calibri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336" y="2571750"/>
            <a:ext cx="617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Example 3</a:t>
            </a:r>
            <a:r>
              <a:rPr lang="zh-CN" altLang="en-US" sz="1600" dirty="0" smtClean="0">
                <a:solidFill>
                  <a:srgbClr val="0070C0"/>
                </a:solidFill>
                <a:latin typeface="Calibri"/>
                <a:cs typeface="Calibri"/>
              </a:rPr>
              <a:t>：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 Calculate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the Conditional 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probability of H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A 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at known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PT:</a:t>
            </a:r>
            <a:endParaRPr lang="en-US" altLang="zh-CN" sz="16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3048" y="2815893"/>
            <a:ext cx="89093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alibri"/>
                <a:cs typeface="Calibri"/>
              </a:rPr>
              <a:t>From the </a:t>
            </a:r>
            <a:r>
              <a:rPr lang="en-US" altLang="zh-CN" sz="1400" dirty="0" smtClean="0">
                <a:latin typeface="Calibri"/>
                <a:cs typeface="Calibri"/>
              </a:rPr>
              <a:t>diagram:  </a:t>
            </a: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{HO,BT}</a:t>
            </a: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  <a:sym typeface="Wingdings" panose="05000000000000000000" pitchFamily="2" charset="2"/>
              </a:rPr>
              <a:t>H</a:t>
            </a: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A 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, {PT}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  <a:sym typeface="Wingdings" panose="05000000000000000000" pitchFamily="2" charset="2"/>
              </a:rPr>
              <a:t></a:t>
            </a: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  <a:sym typeface="Wingdings" panose="05000000000000000000" pitchFamily="2" charset="2"/>
              </a:rPr>
              <a:t>HO</a:t>
            </a:r>
          </a:p>
          <a:p>
            <a:r>
              <a:rPr lang="en-US" altLang="zh-CN" sz="1400" dirty="0">
                <a:latin typeface="Calibri"/>
                <a:cs typeface="Calibri"/>
                <a:sym typeface="Wingdings" panose="05000000000000000000" pitchFamily="2" charset="2"/>
              </a:rPr>
              <a:t>From the previous conditional probability </a:t>
            </a:r>
            <a:r>
              <a:rPr lang="en-US" altLang="zh-CN" sz="1400" dirty="0" smtClean="0">
                <a:latin typeface="Calibri"/>
                <a:cs typeface="Calibri"/>
                <a:sym typeface="Wingdings" panose="05000000000000000000" pitchFamily="2" charset="2"/>
              </a:rPr>
              <a:t>table: P(+HO|+PT) = 0.7,P(-HO|+PT) = 0.3</a:t>
            </a:r>
          </a:p>
          <a:p>
            <a:r>
              <a:rPr lang="en-US" altLang="zh-CN" sz="1400" dirty="0">
                <a:latin typeface="Calibri"/>
                <a:cs typeface="Calibri"/>
                <a:sym typeface="Wingdings" panose="05000000000000000000" pitchFamily="2" charset="2"/>
              </a:rPr>
              <a:t>And BT is the reason node, regardless of other </a:t>
            </a:r>
            <a:r>
              <a:rPr lang="en-US" altLang="zh-CN" sz="1400" dirty="0" smtClean="0">
                <a:latin typeface="Calibri"/>
                <a:cs typeface="Calibri"/>
                <a:sym typeface="Wingdings" panose="05000000000000000000" pitchFamily="2" charset="2"/>
              </a:rPr>
              <a:t>probabilities ; P(+BT) = 0.001, P(-BT) = 0.999. Therefore</a:t>
            </a:r>
          </a:p>
        </p:txBody>
      </p:sp>
      <p:sp>
        <p:nvSpPr>
          <p:cNvPr id="7" name="矩形 6"/>
          <p:cNvSpPr/>
          <p:nvPr/>
        </p:nvSpPr>
        <p:spPr>
          <a:xfrm>
            <a:off x="70104" y="4642460"/>
            <a:ext cx="8540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/>
              <a:t>Note the comparison with Example 1</a:t>
            </a:r>
            <a:r>
              <a:rPr lang="zh-CN" altLang="en-US" sz="1200" dirty="0"/>
              <a:t>: In the absence of any node information </a:t>
            </a:r>
            <a:r>
              <a:rPr lang="zh-CN" altLang="en-US" sz="1200" dirty="0" smtClean="0"/>
              <a:t>(evidence</a:t>
            </a:r>
            <a:r>
              <a:rPr lang="zh-CN" altLang="en-US" sz="1200" dirty="0"/>
              <a:t>), the probability of a headache is </a:t>
            </a:r>
            <a:r>
              <a:rPr lang="zh-CN" altLang="en-US" sz="1200" dirty="0" smtClean="0"/>
              <a:t>0</a:t>
            </a:r>
            <a:r>
              <a:rPr lang="en-US" altLang="zh-CN" sz="1200" dirty="0" smtClean="0"/>
              <a:t>.</a:t>
            </a:r>
            <a:r>
              <a:rPr lang="zh-CN" altLang="en-US" sz="1200" dirty="0" smtClean="0"/>
              <a:t>116 </a:t>
            </a:r>
            <a:r>
              <a:rPr lang="zh-CN" altLang="en-US" sz="1200" dirty="0"/>
              <a:t>and the probability of a non-headache is </a:t>
            </a:r>
            <a:r>
              <a:rPr lang="zh-CN" altLang="en-US" sz="1200" dirty="0" smtClean="0"/>
              <a:t>0</a:t>
            </a:r>
            <a:r>
              <a:rPr lang="en-US" altLang="zh-CN" sz="1200" dirty="0" smtClean="0"/>
              <a:t>.</a:t>
            </a:r>
            <a:r>
              <a:rPr lang="zh-CN" altLang="en-US" sz="1200" dirty="0" smtClean="0"/>
              <a:t>884</a:t>
            </a:r>
            <a:r>
              <a:rPr lang="zh-CN" alt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915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6" grpId="0"/>
      <p:bldP spid="9" grpId="0"/>
      <p:bldP spid="10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1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  <p:sp>
        <p:nvSpPr>
          <p:cNvPr id="4" name="文本框 3"/>
          <p:cNvSpPr txBox="1"/>
          <p:nvPr/>
        </p:nvSpPr>
        <p:spPr>
          <a:xfrm>
            <a:off x="27432" y="522732"/>
            <a:ext cx="904036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Calibri"/>
                <a:cs typeface="Calibri"/>
              </a:rPr>
              <a:t>Bayesian network prediction algorithm steps</a:t>
            </a:r>
            <a:r>
              <a:rPr lang="en-US" altLang="zh-CN" b="1" dirty="0" smtClean="0">
                <a:solidFill>
                  <a:srgbClr val="0070C0"/>
                </a:solidFill>
                <a:latin typeface="Calibri"/>
                <a:cs typeface="Calibri"/>
              </a:rPr>
              <a:t>:</a:t>
            </a:r>
          </a:p>
          <a:p>
            <a:r>
              <a:rPr lang="en-US" altLang="zh-CN" sz="1600" b="1" dirty="0" smtClean="0">
                <a:latin typeface="Calibri"/>
                <a:cs typeface="Calibri"/>
              </a:rPr>
              <a:t>Input</a:t>
            </a:r>
            <a:r>
              <a:rPr lang="zh-CN" altLang="en-US" sz="1600" dirty="0" smtClean="0">
                <a:latin typeface="Calibri"/>
                <a:cs typeface="Calibri"/>
              </a:rPr>
              <a:t>：</a:t>
            </a:r>
            <a:r>
              <a:rPr lang="en-US" altLang="zh-CN" sz="1600" dirty="0" smtClean="0">
                <a:latin typeface="Calibri"/>
                <a:cs typeface="Calibri"/>
              </a:rPr>
              <a:t>A given</a:t>
            </a:r>
            <a:r>
              <a:rPr lang="en-US" altLang="zh-CN" sz="1600" dirty="0">
                <a:latin typeface="Calibri"/>
                <a:cs typeface="Calibri"/>
              </a:rPr>
              <a:t> </a:t>
            </a:r>
            <a:r>
              <a:rPr lang="en-US" altLang="zh-CN" sz="1600" dirty="0" smtClean="0">
                <a:latin typeface="Calibri"/>
                <a:cs typeface="Calibri"/>
              </a:rPr>
              <a:t>Bayesian-Net </a:t>
            </a:r>
            <a:r>
              <a:rPr lang="en-US" altLang="zh-CN" sz="1600" b="1" i="1" dirty="0" smtClean="0">
                <a:solidFill>
                  <a:srgbClr val="7030A0"/>
                </a:solidFill>
                <a:latin typeface="Calibri"/>
                <a:cs typeface="Calibri"/>
              </a:rPr>
              <a:t>B</a:t>
            </a:r>
            <a:r>
              <a:rPr lang="en-US" altLang="zh-CN" sz="1600" dirty="0" smtClean="0">
                <a:latin typeface="Calibri"/>
                <a:cs typeface="Calibri"/>
              </a:rPr>
              <a:t>(including </a:t>
            </a:r>
            <a:r>
              <a:rPr lang="en-US" altLang="zh-CN" sz="1600" b="1" i="1" dirty="0" smtClean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lang="en-US" altLang="zh-CN" sz="1600" dirty="0" smtClean="0">
                <a:latin typeface="Calibri"/>
                <a:cs typeface="Calibri"/>
              </a:rPr>
              <a:t> nodes and conditional/joint conditional probability between </a:t>
            </a:r>
            <a:r>
              <a:rPr lang="en-US" altLang="zh-CN" sz="1600" dirty="0">
                <a:latin typeface="Calibri"/>
                <a:cs typeface="Calibri"/>
              </a:rPr>
              <a:t>nodes), </a:t>
            </a:r>
            <a:r>
              <a:rPr lang="en-US" altLang="zh-CN" sz="1600" dirty="0" smtClean="0">
                <a:latin typeface="Calibri"/>
                <a:cs typeface="Calibri"/>
              </a:rPr>
              <a:t>given </a:t>
            </a:r>
            <a:r>
              <a:rPr lang="en-US" altLang="zh-CN" sz="1600" dirty="0">
                <a:latin typeface="Calibri"/>
                <a:cs typeface="Calibri"/>
              </a:rPr>
              <a:t>a fact vector </a:t>
            </a:r>
            <a:r>
              <a:rPr lang="en-US" altLang="zh-CN" sz="1600" b="1" dirty="0">
                <a:solidFill>
                  <a:srgbClr val="7030A0"/>
                </a:solidFill>
                <a:latin typeface="Calibri"/>
                <a:cs typeface="Calibri"/>
              </a:rPr>
              <a:t>E</a:t>
            </a:r>
            <a:r>
              <a:rPr lang="en-US" altLang="zh-CN" sz="1600" dirty="0">
                <a:latin typeface="Calibri"/>
                <a:cs typeface="Calibri"/>
              </a:rPr>
              <a:t> (or an evidence vector) for the occurrence or absence of a cause node, given a certain node </a:t>
            </a:r>
            <a:r>
              <a:rPr lang="en-US" altLang="zh-CN" sz="1600" b="1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v</a:t>
            </a:r>
            <a:r>
              <a:rPr lang="en-US" altLang="zh-CN" sz="1600" dirty="0">
                <a:latin typeface="Calibri"/>
                <a:cs typeface="Calibri"/>
              </a:rPr>
              <a:t> to be predicted</a:t>
            </a:r>
            <a:r>
              <a:rPr lang="en-US" altLang="zh-CN" sz="1600" dirty="0" smtClean="0">
                <a:latin typeface="Calibri"/>
                <a:cs typeface="Calibri"/>
              </a:rPr>
              <a:t>.</a:t>
            </a:r>
          </a:p>
          <a:p>
            <a:r>
              <a:rPr lang="en-US" altLang="zh-CN" sz="1600" b="1" dirty="0" smtClean="0">
                <a:latin typeface="Calibri"/>
                <a:cs typeface="Calibri"/>
              </a:rPr>
              <a:t>Output</a:t>
            </a:r>
            <a:r>
              <a:rPr lang="zh-CN" altLang="en-US" sz="1600" b="1" dirty="0" smtClean="0">
                <a:latin typeface="Calibri"/>
                <a:cs typeface="Calibri"/>
              </a:rPr>
              <a:t>：</a:t>
            </a:r>
            <a:r>
              <a:rPr lang="en-US" altLang="zh-CN" sz="1600" dirty="0">
                <a:latin typeface="Calibri"/>
                <a:cs typeface="Calibri"/>
              </a:rPr>
              <a:t>The probability of occurrence of node </a:t>
            </a:r>
            <a:r>
              <a:rPr lang="en-US" altLang="zh-CN" sz="16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v.</a:t>
            </a:r>
            <a:endParaRPr lang="en-US" altLang="zh-CN" sz="1600" b="1" dirty="0">
              <a:latin typeface="Cambria Math" panose="02040503050406030204" pitchFamily="18" charset="0"/>
              <a:ea typeface="Cambria Math" panose="02040503050406030204" pitchFamily="18" charset="0"/>
              <a:cs typeface="Calibri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52400" y="1885331"/>
            <a:ext cx="8763000" cy="3140359"/>
          </a:xfrm>
          <a:prstGeom prst="round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81000" y="1963162"/>
            <a:ext cx="822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600" dirty="0" smtClean="0">
                <a:latin typeface="Calibri"/>
                <a:cs typeface="Calibri"/>
              </a:rPr>
              <a:t>Enter </a:t>
            </a:r>
            <a:r>
              <a:rPr lang="en-US" altLang="zh-CN" sz="1600" dirty="0">
                <a:latin typeface="Calibri"/>
                <a:cs typeface="Calibri"/>
              </a:rPr>
              <a:t>the evidence vector into </a:t>
            </a:r>
            <a:r>
              <a:rPr lang="en-US" altLang="zh-CN" sz="1600" dirty="0" smtClean="0">
                <a:latin typeface="Calibri"/>
                <a:cs typeface="Calibri"/>
              </a:rPr>
              <a:t>Bayesian-Net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B</a:t>
            </a:r>
            <a:r>
              <a:rPr lang="en-US" altLang="zh-CN" sz="1600" dirty="0" smtClean="0">
                <a:latin typeface="Calibri"/>
                <a:cs typeface="Calibri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latin typeface="Calibri"/>
                <a:cs typeface="Calibri"/>
              </a:rPr>
              <a:t>For each unprocessed node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lang="en-US" altLang="zh-CN" sz="1600" dirty="0">
                <a:latin typeface="Calibri"/>
                <a:cs typeface="Calibri"/>
              </a:rPr>
              <a:t> in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B</a:t>
            </a:r>
            <a:r>
              <a:rPr lang="en-US" altLang="zh-CN" sz="1600" dirty="0">
                <a:latin typeface="Calibri"/>
                <a:cs typeface="Calibri"/>
              </a:rPr>
              <a:t>, if it has the fact (evidence) that occurred, it is marked as having been processed; otherwise continue with the following steps</a:t>
            </a:r>
            <a:r>
              <a:rPr lang="en-US" altLang="zh-CN" sz="1600" dirty="0" smtClean="0">
                <a:latin typeface="Calibri"/>
                <a:cs typeface="Calibri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latin typeface="Calibri"/>
                <a:cs typeface="Calibri"/>
              </a:rPr>
              <a:t>If </a:t>
            </a:r>
            <a:r>
              <a:rPr lang="en-US" altLang="zh-CN" sz="1600" dirty="0">
                <a:solidFill>
                  <a:srgbClr val="FF0000"/>
                </a:solidFill>
                <a:latin typeface="Calibri"/>
                <a:cs typeface="Calibri"/>
              </a:rPr>
              <a:t>one of its parent nodes</a:t>
            </a:r>
            <a:r>
              <a:rPr lang="en-US" altLang="zh-CN" sz="1600" dirty="0">
                <a:latin typeface="Calibri"/>
                <a:cs typeface="Calibri"/>
              </a:rPr>
              <a:t> has not been processed, this node is not processed; otherwise, continue with the following steps</a:t>
            </a:r>
            <a:r>
              <a:rPr lang="en-US" altLang="zh-CN" sz="1600" dirty="0" smtClean="0">
                <a:latin typeface="Calibri"/>
                <a:cs typeface="Calibri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latin typeface="Calibri"/>
                <a:cs typeface="Calibri"/>
              </a:rPr>
              <a:t>Calculate the probability </a:t>
            </a:r>
            <a:r>
              <a:rPr lang="en-US" altLang="zh-CN" sz="1600" dirty="0" smtClean="0">
                <a:latin typeface="Calibri"/>
                <a:cs typeface="Calibri"/>
              </a:rPr>
              <a:t>distribution </a:t>
            </a:r>
            <a:r>
              <a:rPr lang="en-US" altLang="zh-CN" sz="1600" dirty="0">
                <a:latin typeface="Calibri"/>
                <a:cs typeface="Calibri"/>
              </a:rPr>
              <a:t>of node</a:t>
            </a:r>
            <a:r>
              <a:rPr lang="en-US" altLang="zh-CN" sz="160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lang="en-US" altLang="zh-CN" sz="1600" dirty="0">
                <a:latin typeface="Calibri"/>
                <a:cs typeface="Calibri"/>
              </a:rPr>
              <a:t> based on the probabilities of </a:t>
            </a:r>
            <a:r>
              <a:rPr lang="en-US" altLang="zh-CN" sz="1600" dirty="0">
                <a:solidFill>
                  <a:srgbClr val="FF0000"/>
                </a:solidFill>
                <a:latin typeface="Calibri"/>
                <a:cs typeface="Calibri"/>
              </a:rPr>
              <a:t>all parent nodes </a:t>
            </a:r>
            <a:r>
              <a:rPr lang="en-US" altLang="zh-CN" sz="1600" dirty="0">
                <a:latin typeface="Calibri"/>
                <a:cs typeface="Calibri"/>
              </a:rPr>
              <a:t>of node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lang="en-US" altLang="zh-CN" sz="1600" dirty="0">
                <a:latin typeface="Calibri"/>
                <a:cs typeface="Calibri"/>
              </a:rPr>
              <a:t> and the conditional or joint conditional probabilities, and mark node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lang="en-US" altLang="zh-CN" sz="1600" dirty="0">
                <a:latin typeface="Calibri"/>
                <a:cs typeface="Calibri"/>
              </a:rPr>
              <a:t> as processed</a:t>
            </a:r>
            <a:r>
              <a:rPr lang="en-US" altLang="zh-CN" sz="1600" dirty="0" smtClean="0">
                <a:latin typeface="Calibri"/>
                <a:cs typeface="Calibri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latin typeface="Calibri"/>
                <a:cs typeface="Calibri"/>
              </a:rPr>
              <a:t>Repeat steps (2) to (4) for a total of </a:t>
            </a:r>
            <a:r>
              <a:rPr lang="en-US" altLang="zh-CN" sz="1600" b="1" i="1" dirty="0" smtClean="0">
                <a:solidFill>
                  <a:srgbClr val="7030A0"/>
                </a:solidFill>
                <a:latin typeface="Calibri"/>
                <a:cs typeface="Calibri"/>
              </a:rPr>
              <a:t>T</a:t>
            </a:r>
            <a:r>
              <a:rPr lang="en-US" altLang="zh-CN" sz="1600" b="1" i="1" dirty="0" smtClean="0">
                <a:latin typeface="Calibri"/>
                <a:cs typeface="Calibri"/>
              </a:rPr>
              <a:t> </a:t>
            </a:r>
            <a:r>
              <a:rPr lang="en-US" altLang="zh-CN" sz="1600" dirty="0" smtClean="0">
                <a:latin typeface="Calibri"/>
                <a:cs typeface="Calibri"/>
              </a:rPr>
              <a:t>times</a:t>
            </a:r>
            <a:r>
              <a:rPr lang="en-US" altLang="zh-CN" sz="1600" dirty="0">
                <a:latin typeface="Calibri"/>
                <a:cs typeface="Calibri"/>
              </a:rPr>
              <a:t>. At this point, the probability distribution of node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lang="en-US" altLang="zh-CN" sz="1600" dirty="0">
                <a:latin typeface="Calibri"/>
                <a:cs typeface="Calibri"/>
              </a:rPr>
              <a:t> is the probability of its occurrence/non-occurrence. The algorithm ends. It should be noted that the effect of step (5) is to make each node have the opportunity to calculate the probability distribution.</a:t>
            </a:r>
            <a:endParaRPr lang="zh-CN" altLang="en-US" sz="1600" dirty="0" err="1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940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1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  <p:sp>
        <p:nvSpPr>
          <p:cNvPr id="4" name="矩形 3"/>
          <p:cNvSpPr/>
          <p:nvPr/>
        </p:nvSpPr>
        <p:spPr>
          <a:xfrm>
            <a:off x="76200" y="590550"/>
            <a:ext cx="69887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Bayesian Net diagnosis: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The probability of occurrence of a conditional 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node which</a:t>
            </a:r>
          </a:p>
          <a:p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inferred based on whether the resulting node occurs or not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zh-C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29356" y="1085617"/>
            <a:ext cx="6067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Example 4</a:t>
            </a:r>
            <a:r>
              <a:rPr lang="zh-CN" altLang="en-US" sz="1600" dirty="0" smtClean="0">
                <a:solidFill>
                  <a:srgbClr val="0070C0"/>
                </a:solidFill>
                <a:latin typeface="Calibri"/>
                <a:cs typeface="Calibri"/>
              </a:rPr>
              <a:t>：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 Calculate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the Conditional 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probability of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BT 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at known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PX</a:t>
            </a:r>
            <a:r>
              <a:rPr lang="zh-CN" altLang="en-US" sz="1600" dirty="0" smtClean="0">
                <a:solidFill>
                  <a:srgbClr val="0070C0"/>
                </a:solidFill>
                <a:latin typeface="Calibri"/>
                <a:cs typeface="Calibri"/>
              </a:rPr>
              <a:t>：</a:t>
            </a:r>
            <a:endParaRPr lang="en-US" altLang="zh-CN" sz="1600" dirty="0" smtClean="0">
              <a:solidFill>
                <a:srgbClr val="0070C0"/>
              </a:solidFill>
              <a:latin typeface="Calibri"/>
              <a:cs typeface="Calibri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52" y="1251525"/>
            <a:ext cx="2971800" cy="23261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229356" y="1517657"/>
                <a:ext cx="5562600" cy="2730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According to the conditional probability formula:</a:t>
                </a:r>
              </a:p>
              <a:p>
                <a:endParaRPr lang="en-US" altLang="zh-CN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𝐵𝑇</m:t>
                          </m:r>
                        </m:e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𝑃𝑋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𝑃𝑋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𝐵𝑇</m:t>
                              </m:r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𝐵𝑇</m:t>
                              </m:r>
                            </m:e>
                          </m:d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𝑃𝑋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16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	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0.98×0.001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0.011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=0.089</m:t>
                    </m:r>
                  </m:oMath>
                </a14:m>
                <a:endParaRPr lang="en-US" altLang="zh-CN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𝑃𝑋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in the equation:</a:t>
                </a:r>
              </a:p>
              <a:p>
                <a:endParaRPr lang="en-US" altLang="zh-CN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𝑃𝑋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𝑃𝑋</m:t>
                          </m:r>
                        </m:e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𝐵𝑇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𝐵𝑇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𝑃𝑋</m:t>
                          </m:r>
                        </m:e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𝐵𝑇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(−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𝐵𝑇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altLang="zh-CN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=0.980×0.001+0.010×0.999≈0.011</m:t>
                    </m:r>
                  </m:oMath>
                </a14:m>
                <a:endParaRPr lang="en-US" altLang="zh-CN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CN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356" y="1517657"/>
                <a:ext cx="5562600" cy="2730876"/>
              </a:xfrm>
              <a:prstGeom prst="rect">
                <a:avLst/>
              </a:prstGeom>
              <a:blipFill>
                <a:blip r:embed="rId4"/>
                <a:stretch>
                  <a:fillRect l="-658" t="-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838200" y="4248533"/>
            <a:ext cx="7848600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70C0"/>
                </a:solidFill>
                <a:latin typeface="+mn-ea"/>
              </a:rPr>
              <a:t>This result shows that when the X-ray examination is positive, the probability of having a brain tumor is 0.089, and the probability of not having a brain tumor is 0.911.</a:t>
            </a:r>
            <a:endParaRPr lang="zh-CN" altLang="en-US" sz="1400" dirty="0" err="1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008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1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Outline</a:t>
            </a:r>
            <a:endParaRPr lang="zh-CN" altLang="en-US" sz="3600" b="1" kern="0" dirty="0"/>
          </a:p>
        </p:txBody>
      </p:sp>
      <p:sp>
        <p:nvSpPr>
          <p:cNvPr id="2" name="文本框 1"/>
          <p:cNvSpPr txBox="1"/>
          <p:nvPr/>
        </p:nvSpPr>
        <p:spPr>
          <a:xfrm>
            <a:off x="464820" y="514350"/>
            <a:ext cx="54787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>
              <a:latin typeface="Calibri"/>
              <a:cs typeface="Calibri"/>
            </a:endParaRPr>
          </a:p>
          <a:p>
            <a:pPr marL="400050" indent="-400050">
              <a:buAutoNum type="romanUcPeriod"/>
            </a:pPr>
            <a:r>
              <a:rPr lang="en-US" altLang="zh-CN" b="1" dirty="0" smtClean="0">
                <a:latin typeface="Calibri"/>
                <a:cs typeface="Calibri"/>
              </a:rPr>
              <a:t>Introduction (2 units)</a:t>
            </a:r>
          </a:p>
          <a:p>
            <a:pPr marL="400050" indent="-400050">
              <a:buAutoNum type="romanUcPeriod"/>
            </a:pPr>
            <a:r>
              <a:rPr lang="en-US" altLang="zh-CN" b="1" dirty="0" smtClean="0">
                <a:latin typeface="Calibri"/>
                <a:cs typeface="Calibri"/>
              </a:rPr>
              <a:t>Searching</a:t>
            </a:r>
          </a:p>
          <a:p>
            <a:pPr marL="742942" lvl="1" indent="-400050"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Uninformed Search (2 units)</a:t>
            </a:r>
          </a:p>
          <a:p>
            <a:pPr marL="742942" lvl="1" indent="-400050"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Informed Search (2 units)</a:t>
            </a:r>
          </a:p>
          <a:p>
            <a:pPr marL="742942" lvl="1" indent="-400050">
              <a:buFont typeface="+mj-lt"/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Constraint Satisfaction Problem (4 units)</a:t>
            </a:r>
          </a:p>
          <a:p>
            <a:pPr marL="400050" indent="-400050">
              <a:buAutoNum type="romanUcPeriod"/>
            </a:pPr>
            <a:r>
              <a:rPr lang="en-US" altLang="zh-CN" b="1" dirty="0" smtClean="0">
                <a:latin typeface="Calibri"/>
                <a:cs typeface="Calibri"/>
              </a:rPr>
              <a:t>Learning</a:t>
            </a:r>
          </a:p>
          <a:p>
            <a:pPr marL="742942" lvl="1" indent="-400050">
              <a:buFont typeface="+mj-lt"/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Machine Learning Introduction (2 units)</a:t>
            </a:r>
          </a:p>
          <a:p>
            <a:pPr marL="742942" lvl="1" indent="-400050">
              <a:buFont typeface="+mj-lt"/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Supervised Learning (4 units)</a:t>
            </a:r>
          </a:p>
          <a:p>
            <a:pPr marL="742942" lvl="1" indent="-400050">
              <a:buFont typeface="+mj-lt"/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Unsupervised Learning (2 units)</a:t>
            </a:r>
          </a:p>
          <a:p>
            <a:pPr marL="400050" indent="-400050">
              <a:buAutoNum type="romanUcPeriod"/>
            </a:pPr>
            <a:r>
              <a:rPr lang="en-US" altLang="zh-CN" b="1" dirty="0" smtClean="0">
                <a:latin typeface="Calibri"/>
                <a:cs typeface="Calibri"/>
              </a:rPr>
              <a:t>Reasoning</a:t>
            </a:r>
          </a:p>
          <a:p>
            <a:pPr marL="742942" lvl="1" indent="-400050">
              <a:buFont typeface="+mj-lt"/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Markov Decision Process (4 units)</a:t>
            </a:r>
          </a:p>
          <a:p>
            <a:pPr marL="742942" lvl="1" indent="-400050">
              <a:buFont typeface="+mj-lt"/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Reinforcement Learning (4 units)</a:t>
            </a:r>
          </a:p>
          <a:p>
            <a:pPr marL="742942" lvl="1" indent="-400050">
              <a:buFont typeface="+mj-lt"/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Bayesian Network (4 units)</a:t>
            </a:r>
          </a:p>
          <a:p>
            <a:pPr marL="400050" indent="-400050">
              <a:buAutoNum type="romanUcPeriod"/>
            </a:pPr>
            <a:r>
              <a:rPr lang="en-US" altLang="zh-CN" b="1" dirty="0" smtClean="0">
                <a:latin typeface="Calibri"/>
                <a:cs typeface="Calibri"/>
              </a:rPr>
              <a:t>Discussion (2 units)</a:t>
            </a:r>
            <a:endParaRPr lang="zh-CN" altLang="en-US" b="1" dirty="0" err="1" smtClean="0">
              <a:latin typeface="Calibri"/>
              <a:cs typeface="Calibri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943600" y="819150"/>
            <a:ext cx="3200400" cy="76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  <a:latin typeface="Calibri"/>
                <a:cs typeface="Calibri"/>
              </a:rPr>
              <a:t>32 Lecturing 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  <a:latin typeface="Calibri"/>
                <a:cs typeface="Calibri"/>
              </a:rPr>
              <a:t>2 </a:t>
            </a:r>
            <a:r>
              <a:rPr lang="en-US" altLang="zh-CN" dirty="0" smtClean="0">
                <a:solidFill>
                  <a:srgbClr val="0070C0"/>
                </a:solidFill>
                <a:latin typeface="Calibri"/>
                <a:cs typeface="Calibri"/>
              </a:rPr>
              <a:t>Credits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43600" y="2193387"/>
            <a:ext cx="3200400" cy="255769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70C0"/>
                </a:solidFill>
                <a:latin typeface="Calibri"/>
              </a:rPr>
              <a:t>Grading System: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solidFill>
                  <a:srgbClr val="0070C0"/>
                </a:solidFill>
                <a:latin typeface="Calibri"/>
              </a:rPr>
              <a:t>10 Class Attendance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solidFill>
                  <a:srgbClr val="0070C0"/>
                </a:solidFill>
                <a:latin typeface="Calibri"/>
              </a:rPr>
              <a:t>40 Python Programming  Projects</a:t>
            </a:r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solidFill>
                  <a:srgbClr val="0070C0"/>
                </a:solidFill>
                <a:latin typeface="Calibri"/>
              </a:rPr>
              <a:t>20 Class Presentation and Panel 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solidFill>
                  <a:srgbClr val="0070C0"/>
                </a:solidFill>
                <a:latin typeface="Calibri"/>
              </a:rPr>
              <a:t>40 Final Project with Report on Selected Topics</a:t>
            </a:r>
          </a:p>
        </p:txBody>
      </p:sp>
    </p:spTree>
    <p:extLst>
      <p:ext uri="{BB962C8B-B14F-4D97-AF65-F5344CB8AC3E}">
        <p14:creationId xmlns:p14="http://schemas.microsoft.com/office/powerpoint/2010/main" val="143735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514350"/>
            <a:ext cx="906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Example 5</a:t>
            </a:r>
            <a:r>
              <a:rPr lang="zh-CN" altLang="en-US" sz="1600" dirty="0" smtClean="0">
                <a:solidFill>
                  <a:srgbClr val="0070C0"/>
                </a:solidFill>
                <a:latin typeface="Calibri"/>
                <a:cs typeface="Calibri"/>
              </a:rPr>
              <a:t>：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Calculate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the Conditional 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probability of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BT 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at known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HA</a:t>
            </a:r>
            <a:r>
              <a:rPr lang="zh-CN" altLang="en-US" sz="1600" dirty="0" smtClean="0">
                <a:solidFill>
                  <a:srgbClr val="0070C0"/>
                </a:solidFill>
                <a:latin typeface="Calibri"/>
                <a:cs typeface="Calibri"/>
              </a:rPr>
              <a:t>：</a:t>
            </a:r>
            <a:endParaRPr lang="en-US" altLang="zh-CN" sz="1600" dirty="0" smtClean="0">
              <a:solidFill>
                <a:srgbClr val="0070C0"/>
              </a:solidFill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051048" y="852904"/>
                <a:ext cx="6016752" cy="1222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According to the conditional probability formula:</a:t>
                </a:r>
              </a:p>
              <a:p>
                <a:endParaRPr lang="en-US" altLang="zh-CN" sz="12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𝐵𝑇</m:t>
                          </m:r>
                        </m:e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𝐻𝐴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𝐻𝐴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𝐵𝑇</m:t>
                              </m:r>
                            </m:e>
                          </m:d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𝐵𝑇</m:t>
                              </m:r>
                            </m:e>
                          </m:d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(+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𝐻𝐴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12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endParaRPr lang="en-US" altLang="zh-CN" sz="12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12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From </a:t>
                </a:r>
                <a:r>
                  <a:rPr lang="en-US" altLang="zh-CN" sz="12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en-US" altLang="zh-CN" sz="1200" b="0" dirty="0" smtClean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xample 1</a:t>
                </a:r>
                <a:r>
                  <a:rPr lang="en-US" altLang="zh-CN" sz="12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𝐻𝑂</m:t>
                        </m:r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=0.14,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𝐻𝑂</m:t>
                        </m:r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=0.86,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𝐻𝐴</m:t>
                        </m:r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=0.116,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𝐻𝐴</m:t>
                        </m:r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=0.884</m:t>
                    </m:r>
                  </m:oMath>
                </a14:m>
                <a:endParaRPr lang="en-US" altLang="zh-CN" sz="1200" b="0" dirty="0" smtClean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048" y="852904"/>
                <a:ext cx="6016752" cy="1222129"/>
              </a:xfrm>
              <a:prstGeom prst="rect">
                <a:avLst/>
              </a:prstGeom>
              <a:blipFill>
                <a:blip r:embed="rId3"/>
                <a:stretch>
                  <a:fillRect l="-101" t="-500" b="-3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" y="891004"/>
            <a:ext cx="2971800" cy="1342192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742302"/>
              </p:ext>
            </p:extLst>
          </p:nvPr>
        </p:nvGraphicFramePr>
        <p:xfrm>
          <a:off x="79248" y="2323477"/>
          <a:ext cx="3224980" cy="91201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44996">
                  <a:extLst>
                    <a:ext uri="{9D8B030D-6E8A-4147-A177-3AD203B41FA5}">
                      <a16:colId xmlns:a16="http://schemas.microsoft.com/office/drawing/2014/main" val="2582365997"/>
                    </a:ext>
                  </a:extLst>
                </a:gridCol>
                <a:gridCol w="644996">
                  <a:extLst>
                    <a:ext uri="{9D8B030D-6E8A-4147-A177-3AD203B41FA5}">
                      <a16:colId xmlns:a16="http://schemas.microsoft.com/office/drawing/2014/main" val="1576025649"/>
                    </a:ext>
                  </a:extLst>
                </a:gridCol>
                <a:gridCol w="644996">
                  <a:extLst>
                    <a:ext uri="{9D8B030D-6E8A-4147-A177-3AD203B41FA5}">
                      <a16:colId xmlns:a16="http://schemas.microsoft.com/office/drawing/2014/main" val="4224799460"/>
                    </a:ext>
                  </a:extLst>
                </a:gridCol>
                <a:gridCol w="644996">
                  <a:extLst>
                    <a:ext uri="{9D8B030D-6E8A-4147-A177-3AD203B41FA5}">
                      <a16:colId xmlns:a16="http://schemas.microsoft.com/office/drawing/2014/main" val="839496265"/>
                    </a:ext>
                  </a:extLst>
                </a:gridCol>
                <a:gridCol w="644996">
                  <a:extLst>
                    <a:ext uri="{9D8B030D-6E8A-4147-A177-3AD203B41FA5}">
                      <a16:colId xmlns:a16="http://schemas.microsoft.com/office/drawing/2014/main" val="2280769922"/>
                    </a:ext>
                  </a:extLst>
                </a:gridCol>
              </a:tblGrid>
              <a:tr h="485293">
                <a:tc>
                  <a:txBody>
                    <a:bodyPr/>
                    <a:lstStyle/>
                    <a:p>
                      <a:pPr algn="ctr"/>
                      <a:endParaRPr lang="en-US" altLang="zh-CN" sz="700" dirty="0" smtClean="0"/>
                    </a:p>
                    <a:p>
                      <a:pPr algn="ctr"/>
                      <a:r>
                        <a:rPr lang="en-US" altLang="zh-CN" sz="600" b="0" dirty="0" smtClean="0"/>
                        <a:t>P</a:t>
                      </a:r>
                      <a:r>
                        <a:rPr lang="en-US" altLang="zh-CN" sz="600" dirty="0" smtClean="0"/>
                        <a:t>(HA|HO,BT)</a:t>
                      </a:r>
                      <a:endParaRPr lang="zh-CN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HO</a:t>
                      </a:r>
                      <a:r>
                        <a:rPr lang="en-US" altLang="zh-CN" sz="800" baseline="0" dirty="0" smtClean="0"/>
                        <a:t> </a:t>
                      </a:r>
                      <a:r>
                        <a:rPr lang="en-US" altLang="zh-CN" sz="800" b="0" baseline="0" dirty="0" smtClean="0"/>
                        <a:t>= True</a:t>
                      </a:r>
                    </a:p>
                    <a:p>
                      <a:pPr algn="ctr"/>
                      <a:endParaRPr lang="en-US" altLang="zh-CN" sz="800" baseline="0" dirty="0" smtClean="0"/>
                    </a:p>
                    <a:p>
                      <a:pPr algn="ctr"/>
                      <a:r>
                        <a:rPr lang="en-US" altLang="zh-CN" sz="800" dirty="0" smtClean="0"/>
                        <a:t>BT</a:t>
                      </a:r>
                      <a:r>
                        <a:rPr lang="en-US" altLang="zh-CN" sz="800" baseline="0" dirty="0" smtClean="0"/>
                        <a:t> </a:t>
                      </a:r>
                      <a:r>
                        <a:rPr lang="en-US" altLang="zh-CN" sz="800" b="0" baseline="0" dirty="0" smtClean="0"/>
                        <a:t>= True    </a:t>
                      </a:r>
                      <a:r>
                        <a:rPr lang="en-US" altLang="zh-CN" sz="800" baseline="0" dirty="0" smtClean="0"/>
                        <a:t>BT </a:t>
                      </a:r>
                      <a:r>
                        <a:rPr lang="en-US" altLang="zh-CN" sz="800" b="0" baseline="0" dirty="0" smtClean="0"/>
                        <a:t>= False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HO </a:t>
                      </a:r>
                      <a:r>
                        <a:rPr lang="en-US" altLang="zh-CN" sz="800" b="0" dirty="0" smtClean="0"/>
                        <a:t>= False</a:t>
                      </a:r>
                    </a:p>
                    <a:p>
                      <a:pPr algn="ctr"/>
                      <a:endParaRPr lang="en-US" altLang="zh-CN" sz="800" dirty="0" smtClean="0"/>
                    </a:p>
                    <a:p>
                      <a:pPr algn="ctr"/>
                      <a:r>
                        <a:rPr lang="en-US" altLang="zh-CN" sz="800" dirty="0" smtClean="0"/>
                        <a:t>BT</a:t>
                      </a:r>
                      <a:r>
                        <a:rPr lang="en-US" altLang="zh-CN" sz="800" baseline="0" dirty="0" smtClean="0"/>
                        <a:t> </a:t>
                      </a:r>
                      <a:r>
                        <a:rPr lang="en-US" altLang="zh-CN" sz="800" b="0" baseline="0" dirty="0" smtClean="0"/>
                        <a:t>= True     </a:t>
                      </a:r>
                      <a:r>
                        <a:rPr lang="en-US" altLang="zh-CN" sz="800" baseline="0" dirty="0" smtClean="0"/>
                        <a:t>BT </a:t>
                      </a:r>
                      <a:r>
                        <a:rPr lang="en-US" altLang="zh-CN" sz="800" b="0" baseline="0" dirty="0" smtClean="0"/>
                        <a:t>= False 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20311"/>
                  </a:ext>
                </a:extLst>
              </a:tr>
              <a:tr h="186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True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0.99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0.7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0.9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0.02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542188"/>
                  </a:ext>
                </a:extLst>
              </a:tr>
              <a:tr h="186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False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0.01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0.3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0.1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0.98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2874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253838" y="2075033"/>
                <a:ext cx="561117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By using </a:t>
                </a:r>
                <a:r>
                  <a:rPr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full probability </a:t>
                </a:r>
                <a:r>
                  <a:rPr lang="en-US" altLang="zh-CN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formula:</a:t>
                </a:r>
              </a:p>
              <a:p>
                <a:endParaRPr lang="en-US" altLang="zh-CN" sz="12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𝐻𝐴</m:t>
                          </m:r>
                        </m:e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𝐵𝑇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𝐻𝐴</m:t>
                          </m:r>
                        </m:e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𝐵𝑇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,+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𝐻𝑂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𝐻𝑂</m:t>
                          </m:r>
                        </m:e>
                      </m:d>
                    </m:oMath>
                  </m:oMathPara>
                </a14:m>
                <a:endParaRPr lang="en-US" altLang="zh-CN" sz="12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altLang="zh-CN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               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𝐻𝐴</m:t>
                        </m:r>
                      </m:e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𝐵𝑇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,−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𝐻𝑂</m:t>
                        </m:r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𝐻𝑂</m:t>
                        </m:r>
                      </m:e>
                    </m:d>
                  </m:oMath>
                </a14:m>
                <a:endParaRPr lang="en-US" altLang="zh-CN" sz="12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	          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=0.99×0.14+0.9×0.86=0.9126</m:t>
                    </m:r>
                  </m:oMath>
                </a14:m>
                <a:endParaRPr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838" y="2075033"/>
                <a:ext cx="5611172" cy="1323439"/>
              </a:xfrm>
              <a:prstGeom prst="rect">
                <a:avLst/>
              </a:prstGeom>
              <a:blipFill>
                <a:blip r:embed="rId5"/>
                <a:stretch>
                  <a:fillRect l="-326" t="-4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79248" y="3347059"/>
            <a:ext cx="90647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above calculation gives the probability of a headache in the case of known brain tumors to be 0:913. This conditional probability is an edge distribution, which is obtained by removing a conditional HO from the joint conditional probability distribution (H0, BT→HA).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12776" y="4012626"/>
                <a:ext cx="8752234" cy="9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latin typeface="Calibri"/>
                    <a:cs typeface="Calibri"/>
                  </a:rPr>
                  <a:t>Finally: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𝐵𝑇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𝐻𝐴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(+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𝐻𝐴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|+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𝐵𝑇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)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(+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𝐵𝑇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(+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𝐻𝐴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0.9126×0.001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0.116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/>
                        </a:rPr>
                        <m:t>≈0.007867</m:t>
                      </m:r>
                    </m:oMath>
                  </m:oMathPara>
                </a14:m>
                <a:endParaRPr lang="zh-CN" altLang="en-US" dirty="0" err="1" smtClean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76" y="4012626"/>
                <a:ext cx="8752234" cy="931986"/>
              </a:xfrm>
              <a:prstGeom prst="rect">
                <a:avLst/>
              </a:prstGeom>
              <a:blipFill>
                <a:blip r:embed="rId6"/>
                <a:stretch>
                  <a:fillRect l="-418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27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4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1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  <p:sp>
        <p:nvSpPr>
          <p:cNvPr id="4" name="文本框 3"/>
          <p:cNvSpPr txBox="1"/>
          <p:nvPr/>
        </p:nvSpPr>
        <p:spPr>
          <a:xfrm>
            <a:off x="27432" y="522732"/>
            <a:ext cx="904036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Calibri"/>
                <a:cs typeface="Calibri"/>
              </a:rPr>
              <a:t>Bayesian network diagnosis algorithm steps</a:t>
            </a:r>
            <a:r>
              <a:rPr lang="en-US" altLang="zh-CN" b="1" dirty="0" smtClean="0">
                <a:solidFill>
                  <a:srgbClr val="0070C0"/>
                </a:solidFill>
                <a:latin typeface="Calibri"/>
                <a:cs typeface="Calibri"/>
              </a:rPr>
              <a:t>:</a:t>
            </a:r>
          </a:p>
          <a:p>
            <a:r>
              <a:rPr lang="en-US" altLang="zh-CN" sz="1600" b="1" dirty="0" smtClean="0">
                <a:latin typeface="Calibri"/>
                <a:cs typeface="Calibri"/>
              </a:rPr>
              <a:t>Input</a:t>
            </a:r>
            <a:r>
              <a:rPr lang="zh-CN" altLang="en-US" sz="1600" dirty="0" smtClean="0">
                <a:latin typeface="Calibri"/>
                <a:cs typeface="Calibri"/>
              </a:rPr>
              <a:t>：</a:t>
            </a:r>
            <a:r>
              <a:rPr lang="en-US" altLang="zh-CN" sz="1600" dirty="0" smtClean="0">
                <a:latin typeface="Calibri"/>
                <a:cs typeface="Calibri"/>
              </a:rPr>
              <a:t>A given</a:t>
            </a:r>
            <a:r>
              <a:rPr lang="en-US" altLang="zh-CN" sz="1600" dirty="0">
                <a:latin typeface="Calibri"/>
                <a:cs typeface="Calibri"/>
              </a:rPr>
              <a:t> </a:t>
            </a:r>
            <a:r>
              <a:rPr lang="en-US" altLang="zh-CN" sz="1600" dirty="0" smtClean="0">
                <a:latin typeface="Calibri"/>
                <a:cs typeface="Calibri"/>
              </a:rPr>
              <a:t>Bayesian-Net </a:t>
            </a:r>
            <a:r>
              <a:rPr lang="en-US" altLang="zh-CN" sz="1600" b="1" i="1" dirty="0" smtClean="0">
                <a:solidFill>
                  <a:srgbClr val="7030A0"/>
                </a:solidFill>
                <a:latin typeface="Calibri"/>
                <a:cs typeface="Calibri"/>
              </a:rPr>
              <a:t>B</a:t>
            </a:r>
            <a:r>
              <a:rPr lang="en-US" altLang="zh-CN" sz="1600" dirty="0" smtClean="0">
                <a:latin typeface="Calibri"/>
                <a:cs typeface="Calibri"/>
              </a:rPr>
              <a:t>(including </a:t>
            </a:r>
            <a:r>
              <a:rPr lang="en-US" altLang="zh-CN" sz="1600" b="1" i="1" dirty="0" smtClean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lang="en-US" altLang="zh-CN" sz="1600" dirty="0" smtClean="0">
                <a:latin typeface="Calibri"/>
                <a:cs typeface="Calibri"/>
              </a:rPr>
              <a:t> nodes and conditional/joint conditional probability between </a:t>
            </a:r>
            <a:r>
              <a:rPr lang="en-US" altLang="zh-CN" sz="1600" dirty="0">
                <a:latin typeface="Calibri"/>
                <a:cs typeface="Calibri"/>
              </a:rPr>
              <a:t>nodes), </a:t>
            </a:r>
            <a:r>
              <a:rPr lang="en-US" altLang="zh-CN" sz="1600" dirty="0" smtClean="0">
                <a:latin typeface="Calibri"/>
                <a:cs typeface="Calibri"/>
              </a:rPr>
              <a:t>given </a:t>
            </a:r>
            <a:r>
              <a:rPr lang="en-US" altLang="zh-CN" sz="1600" dirty="0">
                <a:latin typeface="Calibri"/>
                <a:cs typeface="Calibri"/>
              </a:rPr>
              <a:t>a fact vector </a:t>
            </a:r>
            <a:r>
              <a:rPr lang="en-US" altLang="zh-CN" sz="1600" b="1" dirty="0">
                <a:solidFill>
                  <a:srgbClr val="7030A0"/>
                </a:solidFill>
                <a:latin typeface="Calibri"/>
                <a:cs typeface="Calibri"/>
              </a:rPr>
              <a:t>E</a:t>
            </a:r>
            <a:r>
              <a:rPr lang="en-US" altLang="zh-CN" sz="1600" dirty="0">
                <a:latin typeface="Calibri"/>
                <a:cs typeface="Calibri"/>
              </a:rPr>
              <a:t> (or an evidence vector) for the occurrence or absence of a </a:t>
            </a:r>
            <a:r>
              <a:rPr lang="en-US" altLang="zh-CN" sz="1600" dirty="0" smtClean="0">
                <a:latin typeface="Calibri"/>
                <a:cs typeface="Calibri"/>
              </a:rPr>
              <a:t>result </a:t>
            </a:r>
            <a:r>
              <a:rPr lang="en-US" altLang="zh-CN" sz="1600" dirty="0">
                <a:latin typeface="Calibri"/>
                <a:cs typeface="Calibri"/>
              </a:rPr>
              <a:t>node, given a certain node </a:t>
            </a:r>
            <a:r>
              <a:rPr lang="en-US" altLang="zh-CN" sz="1600" b="1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v</a:t>
            </a:r>
            <a:r>
              <a:rPr lang="en-US" altLang="zh-CN" sz="1600" dirty="0">
                <a:latin typeface="Calibri"/>
                <a:cs typeface="Calibri"/>
              </a:rPr>
              <a:t> to be diagnosed..</a:t>
            </a:r>
            <a:endParaRPr lang="en-US" altLang="zh-CN" sz="1600" dirty="0" smtClean="0">
              <a:latin typeface="Calibri"/>
              <a:cs typeface="Calibri"/>
            </a:endParaRPr>
          </a:p>
          <a:p>
            <a:r>
              <a:rPr lang="en-US" altLang="zh-CN" sz="1600" b="1" dirty="0" smtClean="0">
                <a:latin typeface="Calibri"/>
                <a:cs typeface="Calibri"/>
              </a:rPr>
              <a:t>Output</a:t>
            </a:r>
            <a:r>
              <a:rPr lang="zh-CN" altLang="en-US" sz="1600" b="1" dirty="0" smtClean="0">
                <a:latin typeface="Calibri"/>
                <a:cs typeface="Calibri"/>
              </a:rPr>
              <a:t>：</a:t>
            </a:r>
            <a:r>
              <a:rPr lang="en-US" altLang="zh-CN" sz="1600" dirty="0">
                <a:latin typeface="Calibri"/>
                <a:cs typeface="Calibri"/>
              </a:rPr>
              <a:t>The probability of occurrence of node </a:t>
            </a:r>
            <a:r>
              <a:rPr lang="en-US" altLang="zh-CN" sz="1600" b="1" dirty="0" smtClean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v</a:t>
            </a:r>
            <a:r>
              <a:rPr lang="en-US" altLang="zh-CN" sz="16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.</a:t>
            </a:r>
            <a:endParaRPr lang="en-US" altLang="zh-CN" sz="1600" b="1" dirty="0">
              <a:latin typeface="Cambria Math" panose="02040503050406030204" pitchFamily="18" charset="0"/>
              <a:ea typeface="Cambria Math" panose="02040503050406030204" pitchFamily="18" charset="0"/>
              <a:cs typeface="Calibri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2400" y="1885331"/>
            <a:ext cx="8763000" cy="3140359"/>
          </a:xfrm>
          <a:prstGeom prst="round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81000" y="2056983"/>
            <a:ext cx="8229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600" dirty="0" smtClean="0">
                <a:latin typeface="Calibri"/>
                <a:cs typeface="Calibri"/>
              </a:rPr>
              <a:t>Enter </a:t>
            </a:r>
            <a:r>
              <a:rPr lang="en-US" altLang="zh-CN" sz="1600" dirty="0">
                <a:latin typeface="Calibri"/>
                <a:cs typeface="Calibri"/>
              </a:rPr>
              <a:t>the evidence vector into </a:t>
            </a:r>
            <a:r>
              <a:rPr lang="en-US" altLang="zh-CN" sz="1600" dirty="0" smtClean="0">
                <a:latin typeface="Calibri"/>
                <a:cs typeface="Calibri"/>
              </a:rPr>
              <a:t>Bayesian-Net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B</a:t>
            </a:r>
            <a:r>
              <a:rPr lang="en-US" altLang="zh-CN" sz="1600" dirty="0" smtClean="0">
                <a:latin typeface="Calibri"/>
                <a:cs typeface="Calibri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latin typeface="Calibri"/>
                <a:cs typeface="Calibri"/>
              </a:rPr>
              <a:t>For each unprocessed node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lang="en-US" altLang="zh-CN" sz="1600" dirty="0">
                <a:latin typeface="Calibri"/>
                <a:cs typeface="Calibri"/>
              </a:rPr>
              <a:t> in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B</a:t>
            </a:r>
            <a:r>
              <a:rPr lang="en-US" altLang="zh-CN" sz="1600" dirty="0">
                <a:latin typeface="Calibri"/>
                <a:cs typeface="Calibri"/>
              </a:rPr>
              <a:t>, if it has the fact (evidence) that occurred, it is marked as having been processed; otherwise continue with the following steps</a:t>
            </a:r>
            <a:r>
              <a:rPr lang="en-US" altLang="zh-CN" sz="1600" dirty="0" smtClean="0">
                <a:latin typeface="Calibri"/>
                <a:cs typeface="Calibri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latin typeface="Calibri"/>
                <a:cs typeface="Calibri"/>
              </a:rPr>
              <a:t>If </a:t>
            </a:r>
            <a:r>
              <a:rPr lang="en-US" altLang="zh-CN" sz="1600" dirty="0">
                <a:solidFill>
                  <a:srgbClr val="FF0000"/>
                </a:solidFill>
                <a:latin typeface="Calibri"/>
                <a:cs typeface="Calibri"/>
              </a:rPr>
              <a:t>one of its </a:t>
            </a:r>
            <a:r>
              <a:rPr lang="en-US" altLang="zh-CN" sz="1600" dirty="0" smtClean="0">
                <a:solidFill>
                  <a:srgbClr val="FF0000"/>
                </a:solidFill>
                <a:latin typeface="Calibri"/>
                <a:cs typeface="Calibri"/>
              </a:rPr>
              <a:t>child </a:t>
            </a:r>
            <a:r>
              <a:rPr lang="en-US" altLang="zh-CN" sz="1600" dirty="0">
                <a:solidFill>
                  <a:srgbClr val="FF0000"/>
                </a:solidFill>
                <a:latin typeface="Calibri"/>
                <a:cs typeface="Calibri"/>
              </a:rPr>
              <a:t>nodes</a:t>
            </a:r>
            <a:r>
              <a:rPr lang="en-US" altLang="zh-CN" sz="1600" dirty="0">
                <a:latin typeface="Calibri"/>
                <a:cs typeface="Calibri"/>
              </a:rPr>
              <a:t> has not been processed, this node is not processed; otherwise, continue with the following steps</a:t>
            </a:r>
            <a:r>
              <a:rPr lang="en-US" altLang="zh-CN" sz="1600" dirty="0" smtClean="0">
                <a:latin typeface="Calibri"/>
                <a:cs typeface="Calibri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latin typeface="Calibri"/>
                <a:cs typeface="Calibri"/>
              </a:rPr>
              <a:t>Calculate the probability </a:t>
            </a:r>
            <a:r>
              <a:rPr lang="en-US" altLang="zh-CN" sz="1600" dirty="0" smtClean="0">
                <a:latin typeface="Calibri"/>
                <a:cs typeface="Calibri"/>
              </a:rPr>
              <a:t>distribution </a:t>
            </a:r>
            <a:r>
              <a:rPr lang="en-US" altLang="zh-CN" sz="1600" dirty="0">
                <a:latin typeface="Calibri"/>
                <a:cs typeface="Calibri"/>
              </a:rPr>
              <a:t>of node</a:t>
            </a:r>
            <a:r>
              <a:rPr lang="en-US" altLang="zh-CN" sz="160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lang="en-US" altLang="zh-CN" sz="1600" dirty="0">
                <a:latin typeface="Calibri"/>
                <a:cs typeface="Calibri"/>
              </a:rPr>
              <a:t> based on the probabilities of </a:t>
            </a:r>
            <a:r>
              <a:rPr lang="en-US" altLang="zh-CN" sz="1600" dirty="0">
                <a:solidFill>
                  <a:srgbClr val="FF0000"/>
                </a:solidFill>
                <a:latin typeface="Calibri"/>
                <a:cs typeface="Calibri"/>
              </a:rPr>
              <a:t>all </a:t>
            </a:r>
            <a:r>
              <a:rPr lang="en-US" altLang="zh-CN" sz="1600" dirty="0" smtClean="0">
                <a:solidFill>
                  <a:srgbClr val="FF0000"/>
                </a:solidFill>
                <a:latin typeface="Calibri"/>
                <a:cs typeface="Calibri"/>
              </a:rPr>
              <a:t>child nodes </a:t>
            </a:r>
            <a:r>
              <a:rPr lang="en-US" altLang="zh-CN" sz="1600" dirty="0">
                <a:latin typeface="Calibri"/>
                <a:cs typeface="Calibri"/>
              </a:rPr>
              <a:t>of node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lang="en-US" altLang="zh-CN" sz="1600" dirty="0">
                <a:latin typeface="Calibri"/>
                <a:cs typeface="Calibri"/>
              </a:rPr>
              <a:t> and the conditional or joint conditional probabilities, and mark node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lang="en-US" altLang="zh-CN" sz="1600" dirty="0">
                <a:latin typeface="Calibri"/>
                <a:cs typeface="Calibri"/>
              </a:rPr>
              <a:t> as processed</a:t>
            </a:r>
            <a:r>
              <a:rPr lang="en-US" altLang="zh-CN" sz="1600" dirty="0" smtClean="0">
                <a:latin typeface="Calibri"/>
                <a:cs typeface="Calibri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latin typeface="Calibri"/>
                <a:cs typeface="Calibri"/>
              </a:rPr>
              <a:t>Repeat steps (2) to (4) for a total of </a:t>
            </a:r>
            <a:r>
              <a:rPr lang="en-US" altLang="zh-CN" sz="1600" b="1" i="1" dirty="0" smtClean="0">
                <a:solidFill>
                  <a:srgbClr val="7030A0"/>
                </a:solidFill>
                <a:latin typeface="Calibri"/>
                <a:cs typeface="Calibri"/>
              </a:rPr>
              <a:t>T</a:t>
            </a:r>
            <a:r>
              <a:rPr lang="en-US" altLang="zh-CN" sz="1600" b="1" i="1" dirty="0" smtClean="0">
                <a:latin typeface="Calibri"/>
                <a:cs typeface="Calibri"/>
              </a:rPr>
              <a:t> </a:t>
            </a:r>
            <a:r>
              <a:rPr lang="en-US" altLang="zh-CN" sz="1600" dirty="0" smtClean="0">
                <a:latin typeface="Calibri"/>
                <a:cs typeface="Calibri"/>
              </a:rPr>
              <a:t>times</a:t>
            </a:r>
            <a:r>
              <a:rPr lang="en-US" altLang="zh-CN" sz="1600" dirty="0">
                <a:latin typeface="Calibri"/>
                <a:cs typeface="Calibri"/>
              </a:rPr>
              <a:t>. At this point, the probability distribution of node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lang="en-US" altLang="zh-CN" sz="1600" dirty="0">
                <a:latin typeface="Calibri"/>
                <a:cs typeface="Calibri"/>
              </a:rPr>
              <a:t> is the probability of its occurrence/non-occurrence. The algorithm ends. It should be noted that the effect of step (5) is to make each node have the opportunity to calculate the probability distribution.</a:t>
            </a:r>
            <a:endParaRPr lang="zh-CN" altLang="en-US" sz="1600" dirty="0" err="1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689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00150"/>
            <a:ext cx="9144000" cy="2049011"/>
          </a:xfrm>
        </p:spPr>
        <p:txBody>
          <a:bodyPr/>
          <a:lstStyle/>
          <a:p>
            <a:pPr eaLnBrk="1" hangingPunct="1"/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b="1" dirty="0" smtClean="0"/>
              <a:t>Chapter 1: Introduction</a:t>
            </a:r>
            <a:endParaRPr lang="en-US" sz="3600" b="1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1" y="5418"/>
            <a:ext cx="1456660" cy="9577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637539"/>
            <a:ext cx="1828800" cy="50823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772" y="4493734"/>
            <a:ext cx="61726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International Business Class </a:t>
            </a:r>
            <a:br>
              <a:rPr lang="en-US" altLang="zh-CN" dirty="0"/>
            </a:br>
            <a:r>
              <a:rPr lang="en-US" altLang="zh-CN" dirty="0"/>
              <a:t>in School of Electronic Information and Communications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43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/>
              <a:t>Brief introduction</a:t>
            </a:r>
            <a:endParaRPr lang="zh-CN" altLang="en-US" sz="3600" b="1" kern="0" dirty="0" err="1"/>
          </a:p>
        </p:txBody>
      </p:sp>
      <p:sp>
        <p:nvSpPr>
          <p:cNvPr id="10" name="矩形 9"/>
          <p:cNvSpPr/>
          <p:nvPr/>
        </p:nvSpPr>
        <p:spPr>
          <a:xfrm>
            <a:off x="159327" y="678689"/>
            <a:ext cx="89569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A simple, graphical notation for conditional independence assertions and hence for compact specification of full joint distributions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14300" y="2253555"/>
                <a:ext cx="8953500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set of nodes, one per variable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directed, acyclic graph (link ≈ "directly influences")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conditional distribution for each node given its parents: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solidFill>
                            <a:srgbClr val="FF7C8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𝐏</m:t>
                      </m:r>
                      <m:r>
                        <a:rPr lang="en-US" altLang="zh-CN" b="0" i="1" smtClean="0">
                          <a:solidFill>
                            <a:srgbClr val="FF7C8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7C8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|</m:t>
                      </m:r>
                      <m:r>
                        <a:rPr lang="en-US" altLang="zh-CN" b="0" i="1" smtClean="0">
                          <a:solidFill>
                            <a:srgbClr val="FF7C8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𝑃𝑎𝑟𝑒𝑛𝑡𝑠</m:t>
                      </m:r>
                      <m:r>
                        <a:rPr lang="en-US" altLang="zh-CN" b="0" i="1" smtClean="0">
                          <a:solidFill>
                            <a:srgbClr val="FF7C8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7C8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))</m:t>
                      </m:r>
                    </m:oMath>
                  </m:oMathPara>
                </a14:m>
                <a:endParaRPr lang="en-US" altLang="zh-CN" i="1" dirty="0">
                  <a:solidFill>
                    <a:srgbClr val="FF7C8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" y="2253555"/>
                <a:ext cx="8953500" cy="1754326"/>
              </a:xfrm>
              <a:prstGeom prst="rect">
                <a:avLst/>
              </a:prstGeom>
              <a:blipFill>
                <a:blip r:embed="rId3"/>
                <a:stretch>
                  <a:fillRect l="-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10391" y="180975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Calibri"/>
                <a:cs typeface="Calibri"/>
              </a:rPr>
              <a:t>Syntax:</a:t>
            </a:r>
            <a:endParaRPr lang="zh-CN" altLang="en-US" b="1" dirty="0" err="1" smtClean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4086820"/>
            <a:ext cx="91336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In the </a:t>
            </a:r>
            <a:r>
              <a:rPr lang="en-US" altLang="zh-CN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simplest</a:t>
            </a:r>
            <a:r>
              <a:rPr lang="en-US" altLang="zh-CN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case, conditional distribution represented as a </a:t>
            </a:r>
            <a:r>
              <a:rPr lang="en-US" altLang="zh-CN" dirty="0" smtClean="0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conditional probability table</a:t>
            </a:r>
            <a:r>
              <a:rPr lang="en-US" altLang="zh-CN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(CPT) giving the distribution over </a:t>
            </a:r>
            <a:r>
              <a:rPr lang="en-US" altLang="zh-CN" i="1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X</a:t>
            </a:r>
            <a:r>
              <a:rPr lang="en-US" altLang="zh-CN" i="1" baseline="-25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i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for each combination of parent </a:t>
            </a:r>
            <a:r>
              <a:rPr lang="en-US" altLang="zh-CN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values.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15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/>
              <a:t>Example</a:t>
            </a:r>
            <a:endParaRPr lang="zh-CN" altLang="en-US" sz="3600" b="1" kern="0" dirty="0"/>
          </a:p>
        </p:txBody>
      </p:sp>
      <p:sp>
        <p:nvSpPr>
          <p:cNvPr id="5" name="矩形 4"/>
          <p:cNvSpPr/>
          <p:nvPr/>
        </p:nvSpPr>
        <p:spPr>
          <a:xfrm>
            <a:off x="152400" y="543520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Scene description 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:A 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middle school student returned home, his parents suspected that she had attended the party and had a drink. The next day the student felt a headache. Her parents took her to the hospital for an X-ray examination of the head. </a:t>
            </a:r>
          </a:p>
        </p:txBody>
      </p:sp>
      <p:sp>
        <p:nvSpPr>
          <p:cNvPr id="7" name="矩形 6"/>
          <p:cNvSpPr/>
          <p:nvPr/>
        </p:nvSpPr>
        <p:spPr>
          <a:xfrm>
            <a:off x="3429000" y="2033141"/>
            <a:ext cx="4191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topology reflects "causal" knowledge</a:t>
            </a:r>
            <a:r>
              <a:rPr lang="en-US" altLang="zh-CN" sz="1600" b="1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altLang="zh-CN" sz="1600" dirty="0" smtClean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can cause </a:t>
            </a:r>
            <a:r>
              <a:rPr lang="en-US" altLang="zh-CN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HO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can cause </a:t>
            </a:r>
            <a:r>
              <a:rPr lang="en-US" altLang="zh-CN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SA,HA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BT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can cause </a:t>
            </a:r>
            <a:r>
              <a:rPr lang="en-US" altLang="zh-CN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HA,PX</a:t>
            </a:r>
            <a:endParaRPr lang="en-US" altLang="zh-C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29000" y="1374517"/>
            <a:ext cx="5562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r>
              <a:rPr lang="en-US" altLang="zh-CN" sz="1600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: Party(</a:t>
            </a:r>
            <a:r>
              <a:rPr lang="en-US" altLang="zh-CN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), Hangover(</a:t>
            </a:r>
            <a:r>
              <a:rPr lang="en-US" altLang="zh-CN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HO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), Brain tumor(</a:t>
            </a:r>
            <a:r>
              <a:rPr lang="en-US" altLang="zh-CN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BT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), Headache(</a:t>
            </a:r>
            <a:r>
              <a:rPr lang="en-US" altLang="zh-CN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HA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), Smell alcohol(</a:t>
            </a:r>
            <a:r>
              <a:rPr lang="en-US" altLang="zh-CN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SA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), Positive x-ray(</a:t>
            </a:r>
            <a:r>
              <a:rPr lang="en-US" altLang="zh-CN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PX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18" y="1504950"/>
            <a:ext cx="3124200" cy="244545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429000" y="3333750"/>
            <a:ext cx="518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Calibri"/>
                <a:cs typeface="Calibri"/>
              </a:rPr>
              <a:t>Cause reasoning </a:t>
            </a:r>
            <a:r>
              <a:rPr lang="en-US" altLang="zh-CN" b="1" i="1" dirty="0" smtClean="0">
                <a:latin typeface="Calibri"/>
                <a:cs typeface="Calibri"/>
              </a:rPr>
              <a:t>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alibri"/>
                <a:cs typeface="Calibri"/>
              </a:rPr>
              <a:t>If PT </a:t>
            </a:r>
            <a:r>
              <a:rPr lang="en-US" altLang="zh-CN" dirty="0">
                <a:latin typeface="Calibri"/>
                <a:cs typeface="Calibri"/>
              </a:rPr>
              <a:t>is true, </a:t>
            </a:r>
            <a:r>
              <a:rPr lang="en-US" altLang="zh-CN" dirty="0" smtClean="0">
                <a:latin typeface="Calibri"/>
                <a:cs typeface="Calibri"/>
              </a:rPr>
              <a:t>what </a:t>
            </a:r>
            <a:r>
              <a:rPr lang="en-US" altLang="zh-CN" dirty="0">
                <a:latin typeface="Calibri"/>
                <a:cs typeface="Calibri"/>
              </a:rPr>
              <a:t>is the probability of SA</a:t>
            </a:r>
            <a:r>
              <a:rPr lang="en-US" altLang="zh-CN" dirty="0" smtClean="0">
                <a:latin typeface="Calibri"/>
                <a:cs typeface="Calibri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alibri"/>
                <a:cs typeface="Calibri"/>
              </a:rPr>
              <a:t>If HA is true, what is the probability of BT?</a:t>
            </a:r>
          </a:p>
          <a:p>
            <a:r>
              <a:rPr lang="en-US" altLang="zh-CN" b="1" i="1" dirty="0">
                <a:latin typeface="Calibri"/>
                <a:cs typeface="Calibri"/>
              </a:rPr>
              <a:t>Inferred reason from </a:t>
            </a:r>
            <a:r>
              <a:rPr lang="en-US" altLang="zh-CN" b="1" i="1" dirty="0" smtClean="0">
                <a:latin typeface="Calibri"/>
                <a:cs typeface="Calibri"/>
              </a:rPr>
              <a:t>result: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alibri"/>
                <a:cs typeface="Calibri"/>
              </a:rPr>
              <a:t>If SA is true, what is the probability of PT?</a:t>
            </a:r>
            <a:endParaRPr lang="zh-CN" altLang="en-US" dirty="0" err="1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045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Structure</a:t>
            </a:r>
            <a:endParaRPr lang="zh-CN" altLang="en-US" sz="3600" b="1" kern="0" dirty="0"/>
          </a:p>
        </p:txBody>
      </p:sp>
    </p:spTree>
    <p:extLst>
      <p:ext uri="{BB962C8B-B14F-4D97-AF65-F5344CB8AC3E}">
        <p14:creationId xmlns:p14="http://schemas.microsoft.com/office/powerpoint/2010/main" val="15493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</p:spTree>
    <p:extLst>
      <p:ext uri="{BB962C8B-B14F-4D97-AF65-F5344CB8AC3E}">
        <p14:creationId xmlns:p14="http://schemas.microsoft.com/office/powerpoint/2010/main" val="306967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</p:spTree>
    <p:extLst>
      <p:ext uri="{BB962C8B-B14F-4D97-AF65-F5344CB8AC3E}">
        <p14:creationId xmlns:p14="http://schemas.microsoft.com/office/powerpoint/2010/main" val="241625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</p:spTree>
    <p:extLst>
      <p:ext uri="{BB962C8B-B14F-4D97-AF65-F5344CB8AC3E}">
        <p14:creationId xmlns:p14="http://schemas.microsoft.com/office/powerpoint/2010/main" val="130603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</p:spTree>
    <p:extLst>
      <p:ext uri="{BB962C8B-B14F-4D97-AF65-F5344CB8AC3E}">
        <p14:creationId xmlns:p14="http://schemas.microsoft.com/office/powerpoint/2010/main" val="155211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err="1" smtClean="0">
            <a:latin typeface="Calibri"/>
            <a:cs typeface="Calibri"/>
          </a:defRPr>
        </a:defPPr>
      </a:lstStyle>
    </a:txDef>
  </a:objectDefaults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24133</TotalTime>
  <Words>1903</Words>
  <Application>Microsoft Office PowerPoint</Application>
  <PresentationFormat>全屏显示(16:9)</PresentationFormat>
  <Paragraphs>254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宋体</vt:lpstr>
      <vt:lpstr>Arial</vt:lpstr>
      <vt:lpstr>Calibri</vt:lpstr>
      <vt:lpstr>Calibri Light</vt:lpstr>
      <vt:lpstr>Cambria Math</vt:lpstr>
      <vt:lpstr>Wingdings</vt:lpstr>
      <vt:lpstr>dan-berkeley-nlp-v1</vt:lpstr>
      <vt:lpstr>Artificial Intelligence  International Business Class  in School of Electronic Information and Communications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Artificial Intelligence  Chapter 1: 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cong x</cp:lastModifiedBy>
  <cp:revision>1574</cp:revision>
  <cp:lastPrinted>2014-01-21T07:51:01Z</cp:lastPrinted>
  <dcterms:created xsi:type="dcterms:W3CDTF">2004-08-27T04:16:05Z</dcterms:created>
  <dcterms:modified xsi:type="dcterms:W3CDTF">2018-05-29T08:49:10Z</dcterms:modified>
</cp:coreProperties>
</file>