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319" r:id="rId3"/>
    <p:sldId id="382" r:id="rId4"/>
    <p:sldId id="352" r:id="rId5"/>
    <p:sldId id="353" r:id="rId6"/>
    <p:sldId id="354" r:id="rId7"/>
    <p:sldId id="380" r:id="rId8"/>
    <p:sldId id="355" r:id="rId9"/>
    <p:sldId id="381" r:id="rId10"/>
    <p:sldId id="357" r:id="rId11"/>
    <p:sldId id="365" r:id="rId12"/>
    <p:sldId id="366" r:id="rId13"/>
    <p:sldId id="367" r:id="rId14"/>
    <p:sldId id="368" r:id="rId15"/>
    <p:sldId id="369" r:id="rId16"/>
    <p:sldId id="370" r:id="rId17"/>
    <p:sldId id="371" r:id="rId18"/>
    <p:sldId id="359" r:id="rId19"/>
    <p:sldId id="360" r:id="rId20"/>
    <p:sldId id="362" r:id="rId21"/>
    <p:sldId id="373" r:id="rId22"/>
    <p:sldId id="375" r:id="rId23"/>
    <p:sldId id="374" r:id="rId24"/>
    <p:sldId id="376" r:id="rId25"/>
    <p:sldId id="378" r:id="rId26"/>
    <p:sldId id="379" r:id="rId27"/>
    <p:sldId id="3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073"/>
    <a:srgbClr val="00AC4E"/>
    <a:srgbClr val="FFFFFF"/>
    <a:srgbClr val="007A37"/>
    <a:srgbClr val="00DE64"/>
    <a:srgbClr val="00B050"/>
    <a:srgbClr val="5EF1A4"/>
    <a:srgbClr val="E73A1C"/>
    <a:srgbClr val="333F50"/>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88084" autoAdjust="0"/>
  </p:normalViewPr>
  <p:slideViewPr>
    <p:cSldViewPr snapToGrid="0">
      <p:cViewPr varScale="1">
        <p:scale>
          <a:sx n="101" d="100"/>
          <a:sy n="101" d="100"/>
        </p:scale>
        <p:origin x="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err="1" smtClean="0"/>
              <a:t>AIOps</a:t>
            </a:r>
            <a:r>
              <a:rPr lang="zh-CN" altLang="en-US" dirty="0" smtClean="0"/>
              <a:t>部署率</a:t>
            </a:r>
            <a:endParaRPr lang="en-US" altLang="zh-CN" dirty="0"/>
          </a:p>
        </c:rich>
      </c:tx>
      <c:layout>
        <c:manualLayout>
          <c:xMode val="edge"/>
          <c:yMode val="edge"/>
          <c:x val="0.37297791617620157"/>
          <c:y val="9.651952126317453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9305548390727509E-2"/>
          <c:y val="0.16308607109308737"/>
          <c:w val="0.90906180085422905"/>
          <c:h val="0.6552801628729984"/>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Sheet1!$A$2:$A$4</c:f>
              <c:strCache>
                <c:ptCount val="3"/>
                <c:pt idx="0">
                  <c:v>2016年</c:v>
                </c:pt>
                <c:pt idx="1">
                  <c:v>2019年</c:v>
                </c:pt>
                <c:pt idx="2">
                  <c:v>2020年</c:v>
                </c:pt>
              </c:strCache>
            </c:strRef>
          </c:cat>
          <c:val>
            <c:numRef>
              <c:f>Sheet1!$B$2:$B$4</c:f>
              <c:numCache>
                <c:formatCode>0%</c:formatCode>
                <c:ptCount val="3"/>
                <c:pt idx="0">
                  <c:v>0.08</c:v>
                </c:pt>
                <c:pt idx="1">
                  <c:v>0.25</c:v>
                </c:pt>
                <c:pt idx="2">
                  <c:v>0.56999999999999995</c:v>
                </c:pt>
              </c:numCache>
            </c:numRef>
          </c:val>
          <c:smooth val="0"/>
          <c:extLst>
            <c:ext xmlns:c16="http://schemas.microsoft.com/office/drawing/2014/chart" uri="{C3380CC4-5D6E-409C-BE32-E72D297353CC}">
              <c16:uniqueId val="{00000000-B93A-4AF7-BAFF-B6AB549986DA}"/>
            </c:ext>
          </c:extLst>
        </c:ser>
        <c:dLbls>
          <c:showLegendKey val="0"/>
          <c:showVal val="0"/>
          <c:showCatName val="0"/>
          <c:showSerName val="0"/>
          <c:showPercent val="0"/>
          <c:showBubbleSize val="0"/>
        </c:dLbls>
        <c:smooth val="0"/>
        <c:axId val="751153232"/>
        <c:axId val="751148656"/>
      </c:lineChart>
      <c:catAx>
        <c:axId val="75115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1148656"/>
        <c:crosses val="autoZero"/>
        <c:auto val="1"/>
        <c:lblAlgn val="ctr"/>
        <c:lblOffset val="100"/>
        <c:noMultiLvlLbl val="0"/>
      </c:catAx>
      <c:valAx>
        <c:axId val="7511486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1153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BAC90E13-F48A-48CF-A420-071C5D07A534}" srcId="{54D422F2-F17D-4D4E-80E0-8C18F67C64D0}" destId="{6470F6BC-00F7-4DA6-93A8-F97A9899CD78}" srcOrd="1" destOrd="0" parTransId="{4F06052B-CDAA-415D-991E-B7976BF92601}" sibTransId="{FD10F52E-B507-465D-BA7D-5459A098F4F1}"/>
    <dgm:cxn modelId="{A663B71B-0578-45A5-B1E7-C52475A4EB98}" type="presOf" srcId="{54D422F2-F17D-4D4E-80E0-8C18F67C64D0}" destId="{46E6E380-FAB9-4EF4-866B-C1A662E1818F}"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562169D9-23D5-43E0-AEA0-C7823C851167}" type="presOf" srcId="{4F06052B-CDAA-415D-991E-B7976BF92601}" destId="{3338A08B-D034-4D35-A565-C3CA1DB54B0F}" srcOrd="0" destOrd="0" presId="urn:microsoft.com/office/officeart/2005/8/layout/hierarchy1"/>
    <dgm:cxn modelId="{0B5E6585-33CD-469C-A7C7-8FBDE5741FCF}" srcId="{54D422F2-F17D-4D4E-80E0-8C18F67C64D0}" destId="{B32DF41B-8F31-4C07-870A-11CD9A0429C0}" srcOrd="2" destOrd="0" parTransId="{42A2902F-D992-426C-821C-A91B95BC4C18}" sibTransId="{875CFE0F-86CA-4B23-8E3C-8C86881CF3CC}"/>
    <dgm:cxn modelId="{C772A7E0-A07F-4BD3-9597-939BEBDB02CE}" type="presOf" srcId="{B32DF41B-8F31-4C07-870A-11CD9A0429C0}" destId="{FCE0963C-B32B-4DA2-AC0C-8EFF3FFCFC9E}"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71C8065-B905-49CB-9A3F-F9361923BF7B}" srcId="{AF681F9E-C3C3-466C-B322-5B6C411F1487}" destId="{54D422F2-F17D-4D4E-80E0-8C18F67C64D0}" srcOrd="0" destOrd="0" parTransId="{242E6669-9458-417B-8CE8-F213C9BE8E8F}" sibTransId="{D039EE51-F099-4BC0-8C91-621442C87746}"/>
    <dgm:cxn modelId="{6E6A5FA3-C4A8-4B4E-87B4-FBFE60964BBE}" type="presOf" srcId="{6470F6BC-00F7-4DA6-93A8-F97A9899CD78}" destId="{3A1C5B4D-D550-4959-B0F7-32B5BC73B5C7}"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1F668740-5AE1-4954-BCE7-4E215335BCF3}" type="presOf" srcId="{00E659BE-968E-48BA-A987-3BA81F7E2110}" destId="{66075574-1233-4B9E-87CB-E8D573F906DD}"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ED23AE3-6F75-4FC6-9795-7A21DF2B7615}" type="presOf" srcId="{D6D72EC6-91E5-41C9-92D4-0C26BAA838C2}" destId="{F48D5708-FD4C-42C9-8CBE-52D60EDA98D6}"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上次会议提出了构建珠海智慧运营平台</a:t>
            </a:r>
            <a:r>
              <a:rPr lang="en-US" altLang="zh-CN" dirty="0" smtClean="0"/>
              <a:t>-</a:t>
            </a:r>
            <a:r>
              <a:rPr lang="zh-CN" altLang="en-US" dirty="0" smtClean="0"/>
              <a:t>“网络大脑“的提议，并就大脑的三部分功能模块“感知决策控制”展开了深入讨论</a:t>
            </a:r>
            <a:endParaRPr lang="en-US" altLang="zh-CN" dirty="0" smtClean="0"/>
          </a:p>
          <a:p>
            <a:r>
              <a:rPr lang="zh-CN" altLang="en-US" dirty="0" smtClean="0"/>
              <a:t>本次</a:t>
            </a:r>
            <a:r>
              <a:rPr lang="en-US" altLang="zh-CN" dirty="0" err="1" smtClean="0"/>
              <a:t>ppt</a:t>
            </a:r>
            <a:r>
              <a:rPr lang="zh-CN" altLang="en-US" dirty="0" smtClean="0"/>
              <a:t>就在于将“智慧运营”这一概念进行具体化</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a:t>
            </a:fld>
            <a:endParaRPr lang="zh-CN" altLang="en-US"/>
          </a:p>
        </p:txBody>
      </p:sp>
    </p:spTree>
    <p:extLst>
      <p:ext uri="{BB962C8B-B14F-4D97-AF65-F5344CB8AC3E}">
        <p14:creationId xmlns:p14="http://schemas.microsoft.com/office/powerpoint/2010/main" val="165006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13</a:t>
            </a:fld>
            <a:endParaRPr lang="zh-CN" altLang="en-US"/>
          </a:p>
        </p:txBody>
      </p:sp>
    </p:spTree>
    <p:extLst>
      <p:ext uri="{BB962C8B-B14F-4D97-AF65-F5344CB8AC3E}">
        <p14:creationId xmlns:p14="http://schemas.microsoft.com/office/powerpoint/2010/main" val="3752856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14</a:t>
            </a:fld>
            <a:endParaRPr lang="zh-CN" altLang="en-US"/>
          </a:p>
        </p:txBody>
      </p:sp>
    </p:spTree>
    <p:extLst>
      <p:ext uri="{BB962C8B-B14F-4D97-AF65-F5344CB8AC3E}">
        <p14:creationId xmlns:p14="http://schemas.microsoft.com/office/powerpoint/2010/main" val="205485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23147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234771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11550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349759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268175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224492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3497210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325483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a:t>
            </a:fld>
            <a:endParaRPr lang="zh-CN" altLang="en-US"/>
          </a:p>
        </p:txBody>
      </p:sp>
    </p:spTree>
    <p:extLst>
      <p:ext uri="{BB962C8B-B14F-4D97-AF65-F5344CB8AC3E}">
        <p14:creationId xmlns:p14="http://schemas.microsoft.com/office/powerpoint/2010/main" val="915035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1414537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3098010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564599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1619277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27</a:t>
            </a:fld>
            <a:endParaRPr lang="zh-CN" altLang="en-US"/>
          </a:p>
        </p:txBody>
      </p:sp>
    </p:spTree>
    <p:extLst>
      <p:ext uri="{BB962C8B-B14F-4D97-AF65-F5344CB8AC3E}">
        <p14:creationId xmlns:p14="http://schemas.microsoft.com/office/powerpoint/2010/main" val="233299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171944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自动化运维带来了很大进步，但毕竟系统软件是死的，只能</a:t>
            </a:r>
            <a:r>
              <a:rPr lang="en-US" altLang="zh-CN" sz="1200" kern="1200" dirty="0" smtClean="0">
                <a:solidFill>
                  <a:schemeClr val="tx1"/>
                </a:solidFill>
                <a:effectLst/>
                <a:latin typeface="+mn-lt"/>
                <a:ea typeface="+mn-ea"/>
                <a:cs typeface="+mn-cs"/>
              </a:rPr>
              <a:t>100%按照人类制定的流程来运行，不能自主适应，甚至不能处理“相似”的“新”问题。于是AI被尝试运用到IT运维这个领域，</a:t>
            </a:r>
            <a:r>
              <a:rPr lang="zh-CN" altLang="en-US" sz="1200" kern="1200" dirty="0" smtClean="0">
                <a:solidFill>
                  <a:schemeClr val="tx1"/>
                </a:solidFill>
                <a:effectLst/>
                <a:latin typeface="+mn-lt"/>
                <a:ea typeface="+mn-ea"/>
                <a:cs typeface="+mn-cs"/>
              </a:rPr>
              <a:t>提出科了智慧运维的概念。</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智慧运维在自动化运维的基础上增加了一个基于机器学习的大脑，指挥着监测系统采集大脑决策所需的数据，做出分析、决策并指挥自动化脚本去执行大脑的决策，从而达到运维系统的整体目标。</a:t>
            </a:r>
          </a:p>
          <a:p>
            <a:r>
              <a:rPr lang="en-US" altLang="zh-CN" sz="1200" kern="1200" dirty="0" smtClean="0">
                <a:solidFill>
                  <a:schemeClr val="tx1"/>
                </a:solidFill>
                <a:effectLst/>
                <a:latin typeface="+mn-lt"/>
                <a:ea typeface="+mn-ea"/>
                <a:cs typeface="+mn-cs"/>
              </a:rPr>
              <a:t>AIOps这个词本身就体现了两个关键点。其一，Ops代表运维的场景，这是主旨，识别什么样的场景存在哪些痛点，AI可以帮助解决。其二，AI作为前缀代表技术，这是手段，AI技术门类很多，选择合适的，正确的技术去解决真正的问题，是需要切实履行的原则。</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388483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完善的自动化运维体系是必须的，</a:t>
            </a:r>
            <a:r>
              <a:rPr lang="en-US" altLang="zh-CN" dirty="0" smtClean="0"/>
              <a:t>AI</a:t>
            </a:r>
            <a:r>
              <a:rPr lang="zh-CN" altLang="en-US" dirty="0" smtClean="0"/>
              <a:t>算法就是大脑，大脑负责快速发现问题和判断根因，一旦找到问题，完善的自动化脚本就在大脑指挥控制下执行相应操作，因此智慧化运维（</a:t>
            </a:r>
            <a:r>
              <a:rPr lang="en-US" altLang="zh-CN" dirty="0" err="1" smtClean="0"/>
              <a:t>AIOps</a:t>
            </a:r>
            <a:r>
              <a:rPr lang="zh-CN" altLang="en-US" dirty="0" smtClean="0"/>
              <a:t>必须是建立在高度完善的自动化运维基础之上的）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A+B+C</a:t>
            </a:r>
            <a:r>
              <a:rPr lang="zh-CN" altLang="en-US" dirty="0" smtClean="0"/>
              <a:t>中的</a:t>
            </a:r>
            <a:r>
              <a:rPr lang="en-US" altLang="zh-CN" dirty="0" smtClean="0"/>
              <a:t>AI</a:t>
            </a:r>
            <a:r>
              <a:rPr lang="zh-CN" altLang="en-US" dirty="0" smtClean="0"/>
              <a:t>不仅指机器学习算法，也包括数据挖掘等技术。</a:t>
            </a: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60298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运维动作执行的一致有效就是指操作的自动化流程化。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一个“全知”（掌握业务，系统，基础，组织的各种信息）能够客观的，全面的“协调”人，系统，业务的角色。</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8</a:t>
            </a:fld>
            <a:endParaRPr lang="zh-CN" altLang="en-US"/>
          </a:p>
        </p:txBody>
      </p:sp>
    </p:spTree>
    <p:extLst>
      <p:ext uri="{BB962C8B-B14F-4D97-AF65-F5344CB8AC3E}">
        <p14:creationId xmlns:p14="http://schemas.microsoft.com/office/powerpoint/2010/main" val="302518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10</a:t>
            </a:fld>
            <a:endParaRPr lang="zh-CN" altLang="en-US"/>
          </a:p>
        </p:txBody>
      </p:sp>
    </p:spTree>
    <p:extLst>
      <p:ext uri="{BB962C8B-B14F-4D97-AF65-F5344CB8AC3E}">
        <p14:creationId xmlns:p14="http://schemas.microsoft.com/office/powerpoint/2010/main" val="1562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11</a:t>
            </a:fld>
            <a:endParaRPr lang="zh-CN" altLang="en-US"/>
          </a:p>
        </p:txBody>
      </p:sp>
    </p:spTree>
    <p:extLst>
      <p:ext uri="{BB962C8B-B14F-4D97-AF65-F5344CB8AC3E}">
        <p14:creationId xmlns:p14="http://schemas.microsoft.com/office/powerpoint/2010/main" val="167717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12</a:t>
            </a:fld>
            <a:endParaRPr lang="zh-CN" altLang="en-US"/>
          </a:p>
        </p:txBody>
      </p:sp>
    </p:spTree>
    <p:extLst>
      <p:ext uri="{BB962C8B-B14F-4D97-AF65-F5344CB8AC3E}">
        <p14:creationId xmlns:p14="http://schemas.microsoft.com/office/powerpoint/2010/main" val="26683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smtClean="0">
                <a:solidFill>
                  <a:srgbClr val="333F50"/>
                </a:solidFill>
              </a:rPr>
              <a:t>AI</a:t>
            </a:r>
            <a:r>
              <a:rPr lang="zh-CN" altLang="en-US" dirty="0" smtClean="0">
                <a:solidFill>
                  <a:srgbClr val="333F50"/>
                </a:solidFill>
              </a:rPr>
              <a:t>算法擅长什么</a:t>
            </a:r>
            <a:endParaRPr lang="zh-CN" altLang="en-US" dirty="0">
              <a:solidFill>
                <a:srgbClr val="333F50"/>
              </a:solidFill>
            </a:endParaRPr>
          </a:p>
        </p:txBody>
      </p:sp>
      <p:pic>
        <p:nvPicPr>
          <p:cNvPr id="1026" name="Picture 2" descr="https://gss3.bdstatic.com/7Po3dSag_xI4khGkpoWK1HF6hhy/baike/w%3D268%3Bg%3D0/sign=04c773fa9245d688a302b5a29cf91a23/2934349b033b5bb50ed09a3736d3d539b700bcf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2588305"/>
            <a:ext cx="2552700" cy="19907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38075" y="2014008"/>
            <a:ext cx="6258500" cy="3416320"/>
          </a:xfrm>
          <a:prstGeom prst="rect">
            <a:avLst/>
          </a:prstGeom>
          <a:noFill/>
        </p:spPr>
        <p:txBody>
          <a:bodyPr wrap="square" rtlCol="0">
            <a:spAutoFit/>
          </a:bodyPr>
          <a:lstStyle/>
          <a:p>
            <a:pPr indent="457200">
              <a:lnSpc>
                <a:spcPct val="150000"/>
              </a:lnSpc>
            </a:pPr>
            <a:r>
              <a:rPr lang="zh-CN" altLang="en-US" dirty="0" smtClean="0"/>
              <a:t>人工智能在解决以下类型问题是，不管问题多么复杂，都有可能做到甚至超越人类的水平，这类问题的特点是：</a:t>
            </a:r>
            <a:endParaRPr lang="en-US" altLang="zh-CN" dirty="0" smtClean="0"/>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1</a:t>
            </a:r>
            <a:r>
              <a:rPr lang="zh-CN" altLang="en-US" dirty="0" smtClean="0">
                <a:latin typeface="等线" panose="02010600030101010101" pitchFamily="2" charset="-122"/>
                <a:ea typeface="等线" panose="02010600030101010101" pitchFamily="2" charset="-122"/>
              </a:rPr>
              <a:t>） 有充足的数据或知识</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2</a:t>
            </a:r>
            <a:r>
              <a:rPr lang="zh-CN" altLang="en-US" dirty="0" smtClean="0">
                <a:latin typeface="等线" panose="02010600030101010101" pitchFamily="2" charset="-122"/>
                <a:ea typeface="等线" panose="02010600030101010101" pitchFamily="2" charset="-122"/>
              </a:rPr>
              <a:t>） 完全信息</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3</a:t>
            </a:r>
            <a:r>
              <a:rPr lang="zh-CN" altLang="en-US" dirty="0" smtClean="0">
                <a:latin typeface="等线" panose="02010600030101010101" pitchFamily="2" charset="-122"/>
                <a:ea typeface="等线" panose="02010600030101010101" pitchFamily="2" charset="-122"/>
              </a:rPr>
              <a:t>） 确定性（</a:t>
            </a:r>
            <a:r>
              <a:rPr lang="en-US" altLang="zh-CN" dirty="0" smtClean="0">
                <a:latin typeface="等线" panose="02010600030101010101" pitchFamily="2" charset="-122"/>
                <a:ea typeface="等线" panose="02010600030101010101" pitchFamily="2" charset="-122"/>
              </a:rPr>
              <a:t>well defined</a:t>
            </a:r>
            <a:r>
              <a:rPr lang="zh-CN" altLang="en-US" dirty="0" smtClean="0">
                <a:latin typeface="等线" panose="02010600030101010101" pitchFamily="2" charset="-122"/>
                <a:ea typeface="等线" panose="02010600030101010101" pitchFamily="2" charset="-122"/>
              </a:rPr>
              <a:t>）</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4</a:t>
            </a:r>
            <a:r>
              <a:rPr lang="zh-CN" altLang="en-US" dirty="0" smtClean="0">
                <a:latin typeface="等线" panose="02010600030101010101" pitchFamily="2" charset="-122"/>
                <a:ea typeface="等线" panose="02010600030101010101" pitchFamily="2" charset="-122"/>
              </a:rPr>
              <a:t>） 单领域</a:t>
            </a:r>
            <a:endParaRPr lang="en-US" altLang="zh-CN" dirty="0" smtClean="0">
              <a:latin typeface="等线" panose="02010600030101010101" pitchFamily="2" charset="-122"/>
              <a:ea typeface="等线" panose="02010600030101010101" pitchFamily="2" charset="-122"/>
            </a:endParaRPr>
          </a:p>
          <a:p>
            <a:pPr algn="r"/>
            <a:endParaRPr lang="en-US" altLang="zh-CN" dirty="0" smtClean="0"/>
          </a:p>
          <a:p>
            <a:pPr algn="r"/>
            <a:r>
              <a:rPr lang="en-US" altLang="zh-CN" dirty="0" smtClean="0"/>
              <a:t>----- </a:t>
            </a:r>
            <a:r>
              <a:rPr lang="zh-CN" altLang="en-US" dirty="0" smtClean="0"/>
              <a:t>张钹院士</a:t>
            </a:r>
            <a:endParaRPr lang="en-US" altLang="zh-CN" dirty="0" smtClean="0"/>
          </a:p>
          <a:p>
            <a:pPr algn="r"/>
            <a:r>
              <a:rPr lang="en-US" altLang="zh-CN" dirty="0" smtClean="0"/>
              <a:t>2017</a:t>
            </a:r>
            <a:r>
              <a:rPr lang="zh-CN" altLang="en-US" dirty="0" smtClean="0"/>
              <a:t>年</a:t>
            </a:r>
            <a:r>
              <a:rPr lang="en-US" altLang="zh-CN" dirty="0" smtClean="0"/>
              <a:t>5</a:t>
            </a:r>
            <a:r>
              <a:rPr lang="zh-CN" altLang="en-US" dirty="0" smtClean="0"/>
              <a:t>月</a:t>
            </a:r>
            <a:endParaRPr lang="zh-CN" altLang="en-US" dirty="0"/>
          </a:p>
        </p:txBody>
      </p:sp>
    </p:spTree>
    <p:extLst>
      <p:ext uri="{BB962C8B-B14F-4D97-AF65-F5344CB8AC3E}">
        <p14:creationId xmlns:p14="http://schemas.microsoft.com/office/powerpoint/2010/main" val="31836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235285403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184758692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Tree>
    <p:extLst>
      <p:ext uri="{BB962C8B-B14F-4D97-AF65-F5344CB8AC3E}">
        <p14:creationId xmlns:p14="http://schemas.microsoft.com/office/powerpoint/2010/main" val="330188276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Tree>
    <p:extLst>
      <p:ext uri="{BB962C8B-B14F-4D97-AF65-F5344CB8AC3E}">
        <p14:creationId xmlns:p14="http://schemas.microsoft.com/office/powerpoint/2010/main" val="236451679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7" name="文本框 16"/>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85287751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9" name="文本框 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226581840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099345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7198268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ext uri="{D42A27DB-BD31-4B8C-83A1-F6EECF244321}">
                <p14:modId xmlns:p14="http://schemas.microsoft.com/office/powerpoint/2010/main" val="128376823"/>
              </p:ext>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graphicFrame>
        <p:nvGraphicFramePr>
          <p:cNvPr id="10" name="图示 9"/>
          <p:cNvGraphicFramePr/>
          <p:nvPr>
            <p:extLst>
              <p:ext uri="{D42A27DB-BD31-4B8C-83A1-F6EECF244321}">
                <p14:modId xmlns:p14="http://schemas.microsoft.com/office/powerpoint/2010/main" val="3825054509"/>
              </p:ext>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ext uri="{D42A27DB-BD31-4B8C-83A1-F6EECF244321}">
                <p14:modId xmlns:p14="http://schemas.microsoft.com/office/powerpoint/2010/main" val="224844450"/>
              </p:ext>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ext uri="{D42A27DB-BD31-4B8C-83A1-F6EECF244321}">
                <p14:modId xmlns:p14="http://schemas.microsoft.com/office/powerpoint/2010/main" val="123481114"/>
              </p:ext>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Tree>
    <p:extLst>
      <p:ext uri="{BB962C8B-B14F-4D97-AF65-F5344CB8AC3E}">
        <p14:creationId xmlns:p14="http://schemas.microsoft.com/office/powerpoint/2010/main" val="356068707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会议回顾</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624114" y="1723701"/>
            <a:ext cx="5005161" cy="3315024"/>
          </a:xfrm>
          <a:prstGeom prst="rect">
            <a:avLst/>
          </a:prstGeom>
        </p:spPr>
      </p:pic>
      <p:sp>
        <p:nvSpPr>
          <p:cNvPr id="46" name="Freeform 1"/>
          <p:cNvSpPr>
            <a:spLocks noChangeArrowheads="1"/>
          </p:cNvSpPr>
          <p:nvPr/>
        </p:nvSpPr>
        <p:spPr bwMode="auto">
          <a:xfrm rot="-1380000">
            <a:off x="5721266" y="2232153"/>
            <a:ext cx="5797977" cy="2282967"/>
          </a:xfrm>
          <a:custGeom>
            <a:avLst/>
            <a:gdLst>
              <a:gd name="T0" fmla="*/ 2147483647 w 4040"/>
              <a:gd name="T1" fmla="*/ 26459757 h 1888"/>
              <a:gd name="T2" fmla="*/ 2147483647 w 4040"/>
              <a:gd name="T3" fmla="*/ 163168723 h 1888"/>
              <a:gd name="T4" fmla="*/ 2147483647 w 4040"/>
              <a:gd name="T5" fmla="*/ 401306570 h 1888"/>
              <a:gd name="T6" fmla="*/ 1398508473 w 4040"/>
              <a:gd name="T7" fmla="*/ 727643923 h 1888"/>
              <a:gd name="T8" fmla="*/ 650335021 w 4040"/>
              <a:gd name="T9" fmla="*/ 1124540287 h 1888"/>
              <a:gd name="T10" fmla="*/ 166900107 w 4040"/>
              <a:gd name="T11" fmla="*/ 1583176738 h 1888"/>
              <a:gd name="T12" fmla="*/ 0 w 4040"/>
              <a:gd name="T13" fmla="*/ 2081503178 h 1888"/>
              <a:gd name="T14" fmla="*/ 166900107 w 4040"/>
              <a:gd name="T15" fmla="*/ 2147483647 h 1888"/>
              <a:gd name="T16" fmla="*/ 650335021 w 4040"/>
              <a:gd name="T17" fmla="*/ 2147483647 h 1888"/>
              <a:gd name="T18" fmla="*/ 1398508473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1741935210 h 1888"/>
              <a:gd name="T42" fmla="*/ 2147483647 w 4040"/>
              <a:gd name="T43" fmla="*/ 1270069629 h 1888"/>
              <a:gd name="T44" fmla="*/ 2147483647 w 4040"/>
              <a:gd name="T45" fmla="*/ 851122425 h 1888"/>
              <a:gd name="T46" fmla="*/ 2147483647 w 4040"/>
              <a:gd name="T47" fmla="*/ 502735346 h 1888"/>
              <a:gd name="T48" fmla="*/ 2147483647 w 4040"/>
              <a:gd name="T49" fmla="*/ 233727595 h 1888"/>
              <a:gd name="T50" fmla="*/ 2147483647 w 4040"/>
              <a:gd name="T51" fmla="*/ 61739924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1317937145 w 4040"/>
              <a:gd name="T61" fmla="*/ 2147483647 h 1888"/>
              <a:gd name="T62" fmla="*/ 644581017 w 4040"/>
              <a:gd name="T63" fmla="*/ 2147483647 h 1888"/>
              <a:gd name="T64" fmla="*/ 253227189 w 4040"/>
              <a:gd name="T65" fmla="*/ 2147483647 h 1888"/>
              <a:gd name="T66" fmla="*/ 195676914 w 4040"/>
              <a:gd name="T67" fmla="*/ 1905103886 h 1888"/>
              <a:gd name="T68" fmla="*/ 477679267 w 4040"/>
              <a:gd name="T69" fmla="*/ 1464108256 h 1888"/>
              <a:gd name="T70" fmla="*/ 1064708366 w 4040"/>
              <a:gd name="T71" fmla="*/ 1071620797 h 1888"/>
              <a:gd name="T72" fmla="*/ 1904964760 w 4040"/>
              <a:gd name="T73" fmla="*/ 740873053 h 1888"/>
              <a:gd name="T74" fmla="*/ 2147483647 w 4040"/>
              <a:gd name="T75" fmla="*/ 489506215 h 1888"/>
              <a:gd name="T76" fmla="*/ 2147483647 w 4040"/>
              <a:gd name="T77" fmla="*/ 326337446 h 1888"/>
              <a:gd name="T78" fmla="*/ 2147483647 w 4040"/>
              <a:gd name="T79" fmla="*/ 264597545 h 1888"/>
              <a:gd name="T80" fmla="*/ 2147483647 w 4040"/>
              <a:gd name="T81" fmla="*/ 326337446 h 1888"/>
              <a:gd name="T82" fmla="*/ 2147483647 w 4040"/>
              <a:gd name="T83" fmla="*/ 489506215 h 1888"/>
              <a:gd name="T84" fmla="*/ 2147483647 w 4040"/>
              <a:gd name="T85" fmla="*/ 740873053 h 1888"/>
              <a:gd name="T86" fmla="*/ 2147483647 w 4040"/>
              <a:gd name="T87" fmla="*/ 1071620797 h 1888"/>
              <a:gd name="T88" fmla="*/ 2147483647 w 4040"/>
              <a:gd name="T89" fmla="*/ 1464108256 h 1888"/>
              <a:gd name="T90" fmla="*/ 2147483647 w 4040"/>
              <a:gd name="T91" fmla="*/ 1905103886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0">
            <a:gsLst>
              <a:gs pos="0">
                <a:srgbClr val="83B7E7"/>
              </a:gs>
              <a:gs pos="100000">
                <a:srgbClr val="F2F7FB"/>
              </a:gs>
            </a:gsLst>
            <a:lin ang="10800000" scaled="1"/>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7" name="Oval 2"/>
          <p:cNvSpPr>
            <a:spLocks noChangeArrowheads="1"/>
          </p:cNvSpPr>
          <p:nvPr/>
        </p:nvSpPr>
        <p:spPr bwMode="auto">
          <a:xfrm rot="-1560000">
            <a:off x="8230770" y="2129556"/>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8" name="Oval 3"/>
          <p:cNvSpPr>
            <a:spLocks noChangeArrowheads="1"/>
          </p:cNvSpPr>
          <p:nvPr/>
        </p:nvSpPr>
        <p:spPr bwMode="auto">
          <a:xfrm rot="-1560000">
            <a:off x="10453039" y="3273601"/>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9" name="Oval 4"/>
          <p:cNvSpPr>
            <a:spLocks noChangeArrowheads="1"/>
          </p:cNvSpPr>
          <p:nvPr/>
        </p:nvSpPr>
        <p:spPr bwMode="auto">
          <a:xfrm rot="-1560000">
            <a:off x="7544645" y="4596007"/>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0" name="Oval 8"/>
          <p:cNvSpPr>
            <a:spLocks noChangeArrowheads="1"/>
          </p:cNvSpPr>
          <p:nvPr/>
        </p:nvSpPr>
        <p:spPr bwMode="auto">
          <a:xfrm>
            <a:off x="7784649" y="1451978"/>
            <a:ext cx="1086533" cy="1038065"/>
          </a:xfrm>
          <a:prstGeom prst="ellipse">
            <a:avLst/>
          </a:prstGeom>
          <a:gradFill rotWithShape="0">
            <a:gsLst>
              <a:gs pos="0">
                <a:srgbClr val="8A52C8"/>
              </a:gs>
              <a:gs pos="100000">
                <a:srgbClr val="2F1C44"/>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1" name="Oval 10"/>
          <p:cNvSpPr>
            <a:spLocks noChangeArrowheads="1"/>
          </p:cNvSpPr>
          <p:nvPr/>
        </p:nvSpPr>
        <p:spPr bwMode="auto">
          <a:xfrm>
            <a:off x="7048506" y="3901236"/>
            <a:ext cx="1085190" cy="1038064"/>
          </a:xfrm>
          <a:prstGeom prst="ellipse">
            <a:avLst/>
          </a:prstGeom>
          <a:gradFill rotWithShape="0">
            <a:gsLst>
              <a:gs pos="0">
                <a:srgbClr val="2F7ADF"/>
              </a:gs>
              <a:gs pos="100000">
                <a:srgbClr val="102B4F"/>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2" name="Oval 12"/>
          <p:cNvSpPr>
            <a:spLocks noChangeArrowheads="1"/>
          </p:cNvSpPr>
          <p:nvPr/>
        </p:nvSpPr>
        <p:spPr bwMode="auto">
          <a:xfrm>
            <a:off x="9997821" y="2614999"/>
            <a:ext cx="1026095" cy="1038065"/>
          </a:xfrm>
          <a:prstGeom prst="ellipse">
            <a:avLst/>
          </a:prstGeom>
          <a:gradFill rotWithShape="0">
            <a:gsLst>
              <a:gs pos="0">
                <a:srgbClr val="DD8739"/>
              </a:gs>
              <a:gs pos="100000">
                <a:srgbClr val="4B2E13"/>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3" name="Text Box 14"/>
          <p:cNvSpPr txBox="1">
            <a:spLocks noChangeArrowheads="1"/>
          </p:cNvSpPr>
          <p:nvPr/>
        </p:nvSpPr>
        <p:spPr bwMode="auto">
          <a:xfrm>
            <a:off x="7909945" y="1711783"/>
            <a:ext cx="938995"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感知</a:t>
            </a:r>
            <a:endParaRPr lang="en-GB" altLang="zh-CN" sz="2400" b="1" dirty="0">
              <a:solidFill>
                <a:srgbClr val="FFFFFF"/>
              </a:solidFill>
              <a:latin typeface="Verdana" pitchFamily="34" charset="0"/>
            </a:endParaRPr>
          </a:p>
        </p:txBody>
      </p:sp>
      <p:sp>
        <p:nvSpPr>
          <p:cNvPr id="79" name="Text Box 15"/>
          <p:cNvSpPr txBox="1">
            <a:spLocks noChangeArrowheads="1"/>
          </p:cNvSpPr>
          <p:nvPr/>
        </p:nvSpPr>
        <p:spPr bwMode="auto">
          <a:xfrm>
            <a:off x="10105834" y="2929111"/>
            <a:ext cx="81007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决策</a:t>
            </a:r>
            <a:endParaRPr lang="en-GB" altLang="zh-CN" sz="2400" b="1" dirty="0">
              <a:solidFill>
                <a:srgbClr val="FFFFFF"/>
              </a:solidFill>
              <a:latin typeface="Verdana" pitchFamily="34" charset="0"/>
            </a:endParaRPr>
          </a:p>
        </p:txBody>
      </p:sp>
      <p:sp>
        <p:nvSpPr>
          <p:cNvPr id="80" name="Text Box 17"/>
          <p:cNvSpPr txBox="1">
            <a:spLocks noChangeArrowheads="1"/>
          </p:cNvSpPr>
          <p:nvPr/>
        </p:nvSpPr>
        <p:spPr bwMode="auto">
          <a:xfrm>
            <a:off x="7224696" y="4251880"/>
            <a:ext cx="84144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控制</a:t>
            </a:r>
            <a:endParaRPr lang="en-GB" altLang="zh-CN" sz="2400" b="1" dirty="0">
              <a:solidFill>
                <a:srgbClr val="FFFFFF"/>
              </a:solidFill>
              <a:latin typeface="Verdana" pitchFamily="34" charset="0"/>
            </a:endParaRPr>
          </a:p>
        </p:txBody>
      </p:sp>
      <p:sp>
        <p:nvSpPr>
          <p:cNvPr id="81" name="Text Box 18"/>
          <p:cNvSpPr txBox="1">
            <a:spLocks noChangeArrowheads="1"/>
          </p:cNvSpPr>
          <p:nvPr/>
        </p:nvSpPr>
        <p:spPr bwMode="auto">
          <a:xfrm>
            <a:off x="7535912" y="3072532"/>
            <a:ext cx="2191869" cy="525401"/>
          </a:xfrm>
          <a:prstGeom prst="rect">
            <a:avLst/>
          </a:prstGeom>
          <a:noFill/>
          <a:ln w="9525">
            <a:noFill/>
            <a:round/>
            <a:headEnd/>
            <a:tailEnd/>
          </a:ln>
        </p:spPr>
        <p:txBody>
          <a:bodyPr wrap="square" lIns="90000" tIns="46800" rIns="90000" bIns="46800">
            <a:spAutoFit/>
          </a:bodyPr>
          <a:lstStyle/>
          <a:p>
            <a:pPr algn="ctr" defTabSz="449263" eaLnBrk="0" hangingPunct="0">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b="1" dirty="0" smtClean="0">
                <a:solidFill>
                  <a:srgbClr val="FF0000"/>
                </a:solidFill>
              </a:rPr>
              <a:t>网络大脑</a:t>
            </a:r>
            <a:endParaRPr lang="en-GB" altLang="zh-CN" sz="2800" b="1" dirty="0">
              <a:solidFill>
                <a:srgbClr val="FF0000"/>
              </a:solidFill>
            </a:endParaRPr>
          </a:p>
        </p:txBody>
      </p:sp>
      <p:sp>
        <p:nvSpPr>
          <p:cNvPr id="18" name="矩形 17"/>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rPr>
              <a:t>网络大脑：展示珠海网络情况能力</a:t>
            </a:r>
            <a:r>
              <a:rPr lang="en-US" altLang="zh-CN" sz="2400" b="1" dirty="0" smtClean="0">
                <a:solidFill>
                  <a:schemeClr val="bg1"/>
                </a:solidFill>
              </a:rPr>
              <a:t>+</a:t>
            </a:r>
            <a:r>
              <a:rPr lang="zh-CN" altLang="en-US" sz="2400" b="1" dirty="0" smtClean="0">
                <a:solidFill>
                  <a:schemeClr val="bg1"/>
                </a:solidFill>
              </a:rPr>
              <a:t>实现智慧运维</a:t>
            </a:r>
            <a:endParaRPr lang="zh-CN" altLang="en-US" sz="2400" b="1" dirty="0">
              <a:solidFill>
                <a:schemeClr val="bg1"/>
              </a:solidFill>
            </a:endParaRPr>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23826300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9087765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658572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457073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685178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Tree>
    <p:extLst>
      <p:ext uri="{BB962C8B-B14F-4D97-AF65-F5344CB8AC3E}">
        <p14:creationId xmlns:p14="http://schemas.microsoft.com/office/powerpoint/2010/main" val="1259129687"/>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1687935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25630708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网络全景图</a:t>
            </a:r>
            <a:endParaRPr lang="zh-CN" altLang="en-US" sz="3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04850" y="1447800"/>
            <a:ext cx="5372100" cy="646331"/>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从非专业人员角度出发，全网情况展示快速直观</a:t>
            </a:r>
            <a:endParaRPr lang="en-US" altLang="zh-CN" dirty="0" smtClean="0"/>
          </a:p>
        </p:txBody>
      </p:sp>
    </p:spTree>
    <p:extLst>
      <p:ext uri="{BB962C8B-B14F-4D97-AF65-F5344CB8AC3E}">
        <p14:creationId xmlns:p14="http://schemas.microsoft.com/office/powerpoint/2010/main" val="95782997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的提出</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运维发展历史</a:t>
            </a:r>
            <a:endParaRPr lang="zh-CN" altLang="en-US" dirty="0">
              <a:solidFill>
                <a:srgbClr val="333F50"/>
              </a:solidFill>
            </a:endParaRPr>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zh-CN" altLang="en-US" sz="2400" dirty="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ext uri="{D42A27DB-BD31-4B8C-83A1-F6EECF244321}">
                <p14:modId xmlns:p14="http://schemas.microsoft.com/office/powerpoint/2010/main" val="2391081818"/>
              </p:ext>
            </p:extLst>
          </p:nvPr>
        </p:nvGraphicFramePr>
        <p:xfrm>
          <a:off x="1533525" y="3322215"/>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5833486" y="147260"/>
            <a:ext cx="6402890" cy="138499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graphicFrame>
        <p:nvGraphicFramePr>
          <p:cNvPr id="14" name="图表 13"/>
          <p:cNvGraphicFramePr/>
          <p:nvPr>
            <p:extLst>
              <p:ext uri="{D42A27DB-BD31-4B8C-83A1-F6EECF244321}">
                <p14:modId xmlns:p14="http://schemas.microsoft.com/office/powerpoint/2010/main" val="700433080"/>
              </p:ext>
            </p:extLst>
          </p:nvPr>
        </p:nvGraphicFramePr>
        <p:xfrm>
          <a:off x="6433911" y="3253944"/>
          <a:ext cx="5330825" cy="26315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586099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inVertical)">
                                      <p:cBhvr>
                                        <p:cTn id="34" dur="500"/>
                                        <p:tgtEl>
                                          <p:spTgt spid="32"/>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right)">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Graphic spid="1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7942012" y="3372000"/>
            <a:ext cx="23100" cy="114098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a:off x="6493518" y="4699561"/>
            <a:ext cx="1268895" cy="455580"/>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8117387" y="4699561"/>
            <a:ext cx="1355052" cy="48055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6" name="矩形 6"/>
          <p:cNvSpPr>
            <a:spLocks noChangeArrowheads="1"/>
          </p:cNvSpPr>
          <p:nvPr/>
        </p:nvSpPr>
        <p:spPr bwMode="auto">
          <a:xfrm>
            <a:off x="5250371" y="5405040"/>
            <a:ext cx="22354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自动化脚本、通知提示</a:t>
            </a:r>
            <a:endParaRPr lang="zh-CN" altLang="en-US" sz="1200" dirty="0">
              <a:solidFill>
                <a:schemeClr val="bg2">
                  <a:lumMod val="10000"/>
                </a:schemeClr>
              </a:solidFill>
              <a:latin typeface="Century Gothic" panose="020B0502020202020204" pitchFamily="34" charset="0"/>
            </a:endParaRPr>
          </a:p>
        </p:txBody>
      </p:sp>
      <p:sp>
        <p:nvSpPr>
          <p:cNvPr id="17" name="矩形 6"/>
          <p:cNvSpPr>
            <a:spLocks noChangeArrowheads="1"/>
          </p:cNvSpPr>
          <p:nvPr/>
        </p:nvSpPr>
        <p:spPr bwMode="auto">
          <a:xfrm>
            <a:off x="8808529" y="5405039"/>
            <a:ext cx="16213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机器学习、人工决策</a:t>
            </a:r>
            <a:endParaRPr lang="zh-CN" altLang="en-US" sz="1200" dirty="0">
              <a:solidFill>
                <a:schemeClr val="bg2">
                  <a:lumMod val="10000"/>
                </a:schemeClr>
              </a:solidFill>
              <a:latin typeface="Century Gothic" panose="020B0502020202020204" pitchFamily="34" charset="0"/>
            </a:endParaRPr>
          </a:p>
        </p:txBody>
      </p:sp>
      <p:sp>
        <p:nvSpPr>
          <p:cNvPr id="20" name="矩形 6"/>
          <p:cNvSpPr>
            <a:spLocks noChangeArrowheads="1"/>
          </p:cNvSpPr>
          <p:nvPr/>
        </p:nvSpPr>
        <p:spPr bwMode="auto">
          <a:xfrm>
            <a:off x="7279679" y="2522575"/>
            <a:ext cx="1369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对海量日志的监测</a:t>
            </a:r>
            <a:endParaRPr lang="zh-CN" altLang="en-US" sz="1200" dirty="0">
              <a:solidFill>
                <a:schemeClr val="bg2">
                  <a:lumMod val="10000"/>
                </a:schemeClr>
              </a:solidFill>
              <a:latin typeface="Century Gothic" panose="020B0502020202020204" pitchFamily="34" charset="0"/>
            </a:endParaRPr>
          </a:p>
        </p:txBody>
      </p:sp>
      <p:grpSp>
        <p:nvGrpSpPr>
          <p:cNvPr id="21" name="组合 20"/>
          <p:cNvGrpSpPr/>
          <p:nvPr/>
        </p:nvGrpSpPr>
        <p:grpSpPr>
          <a:xfrm>
            <a:off x="7651649" y="4383320"/>
            <a:ext cx="540034" cy="538834"/>
            <a:chOff x="5932231" y="4415044"/>
            <a:chExt cx="488440" cy="509247"/>
          </a:xfrm>
        </p:grpSpPr>
        <p:sp>
          <p:nvSpPr>
            <p:cNvPr id="22" name="椭圆 21"/>
            <p:cNvSpPr/>
            <p:nvPr/>
          </p:nvSpPr>
          <p:spPr>
            <a:xfrm>
              <a:off x="5932231" y="4435851"/>
              <a:ext cx="488440" cy="488440"/>
            </a:xfrm>
            <a:prstGeom prst="ellipse">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3" name="矩形 22"/>
            <p:cNvSpPr/>
            <p:nvPr/>
          </p:nvSpPr>
          <p:spPr>
            <a:xfrm>
              <a:off x="5935187" y="4415044"/>
              <a:ext cx="119677" cy="36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endParaRPr lang="zh-CN" altLang="en-US" sz="2800" b="1" dirty="0">
                <a:solidFill>
                  <a:srgbClr val="EAE7D4"/>
                </a:solidFill>
                <a:ea typeface="微软雅黑" pitchFamily="34" charset="-122"/>
              </a:endParaRPr>
            </a:p>
          </p:txBody>
        </p:sp>
      </p:grpSp>
      <p:sp>
        <p:nvSpPr>
          <p:cNvPr id="24" name="椭圆 23"/>
          <p:cNvSpPr/>
          <p:nvPr/>
        </p:nvSpPr>
        <p:spPr>
          <a:xfrm>
            <a:off x="7703446" y="3092363"/>
            <a:ext cx="488237" cy="446384"/>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200" dirty="0">
              <a:solidFill>
                <a:prstClr val="white"/>
              </a:solidFill>
            </a:endParaRPr>
          </a:p>
        </p:txBody>
      </p:sp>
      <p:grpSp>
        <p:nvGrpSpPr>
          <p:cNvPr id="25" name="组合 24"/>
          <p:cNvGrpSpPr/>
          <p:nvPr/>
        </p:nvGrpSpPr>
        <p:grpSpPr>
          <a:xfrm>
            <a:off x="9245216" y="4913920"/>
            <a:ext cx="526956" cy="446384"/>
            <a:chOff x="7402397" y="5003093"/>
            <a:chExt cx="859892" cy="810266"/>
          </a:xfrm>
        </p:grpSpPr>
        <p:sp>
          <p:nvSpPr>
            <p:cNvPr id="26" name="椭圆 25"/>
            <p:cNvSpPr/>
            <p:nvPr/>
          </p:nvSpPr>
          <p:spPr>
            <a:xfrm>
              <a:off x="7402397" y="5003093"/>
              <a:ext cx="810266" cy="810266"/>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7" name="矩形 26"/>
            <p:cNvSpPr/>
            <p:nvPr/>
          </p:nvSpPr>
          <p:spPr>
            <a:xfrm>
              <a:off x="7458716" y="5199286"/>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决策</a:t>
              </a:r>
              <a:endParaRPr lang="zh-CN" altLang="en-US" sz="2000" b="1" dirty="0">
                <a:solidFill>
                  <a:srgbClr val="EAE7D4"/>
                </a:solidFill>
                <a:ea typeface="微软雅黑" pitchFamily="34" charset="-122"/>
              </a:endParaRPr>
            </a:p>
          </p:txBody>
        </p:sp>
      </p:grpSp>
      <p:grpSp>
        <p:nvGrpSpPr>
          <p:cNvPr id="28" name="组合 27"/>
          <p:cNvGrpSpPr/>
          <p:nvPr/>
        </p:nvGrpSpPr>
        <p:grpSpPr>
          <a:xfrm>
            <a:off x="6121870" y="3214195"/>
            <a:ext cx="2077914" cy="2144797"/>
            <a:chOff x="4070096" y="1933242"/>
            <a:chExt cx="3390756" cy="3893186"/>
          </a:xfrm>
        </p:grpSpPr>
        <p:sp>
          <p:nvSpPr>
            <p:cNvPr id="29" name="椭圆 28"/>
            <p:cNvSpPr/>
            <p:nvPr/>
          </p:nvSpPr>
          <p:spPr>
            <a:xfrm>
              <a:off x="4070096" y="5016162"/>
              <a:ext cx="810266" cy="8102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30" name="矩形 29"/>
            <p:cNvSpPr/>
            <p:nvPr/>
          </p:nvSpPr>
          <p:spPr>
            <a:xfrm>
              <a:off x="4070096" y="5183289"/>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控制</a:t>
              </a:r>
              <a:endParaRPr lang="zh-CN" altLang="en-US" sz="2000" b="1" dirty="0">
                <a:solidFill>
                  <a:srgbClr val="EAE7D4"/>
                </a:solidFill>
                <a:ea typeface="微软雅黑" pitchFamily="34" charset="-122"/>
              </a:endParaRPr>
            </a:p>
          </p:txBody>
        </p:sp>
        <p:sp>
          <p:nvSpPr>
            <p:cNvPr id="32" name="矩形 31"/>
            <p:cNvSpPr/>
            <p:nvPr/>
          </p:nvSpPr>
          <p:spPr>
            <a:xfrm>
              <a:off x="6657280" y="1933242"/>
              <a:ext cx="803572"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感知</a:t>
              </a:r>
              <a:endParaRPr lang="zh-CN" altLang="en-US" sz="2000" b="1" dirty="0">
                <a:solidFill>
                  <a:srgbClr val="EAE7D4"/>
                </a:solidFill>
                <a:ea typeface="微软雅黑" pitchFamily="34" charset="-122"/>
              </a:endParaRPr>
            </a:p>
          </p:txBody>
        </p:sp>
      </p:grpSp>
      <p:sp>
        <p:nvSpPr>
          <p:cNvPr id="33" name="文本框 32"/>
          <p:cNvSpPr txBox="1"/>
          <p:nvPr/>
        </p:nvSpPr>
        <p:spPr>
          <a:xfrm>
            <a:off x="7660928" y="4483316"/>
            <a:ext cx="607418" cy="276999"/>
          </a:xfrm>
          <a:prstGeom prst="rect">
            <a:avLst/>
          </a:prstGeom>
          <a:noFill/>
        </p:spPr>
        <p:txBody>
          <a:bodyPr wrap="square" rtlCol="0">
            <a:spAutoFit/>
          </a:bodyPr>
          <a:lstStyle/>
          <a:p>
            <a:r>
              <a:rPr lang="en-US" altLang="zh-CN" sz="1200" b="1" dirty="0" err="1" smtClean="0">
                <a:solidFill>
                  <a:schemeClr val="bg1"/>
                </a:solidFill>
              </a:rPr>
              <a:t>AIOps</a:t>
            </a:r>
            <a:endParaRPr lang="zh-CN" altLang="en-US" sz="1100" b="1" dirty="0">
              <a:solidFill>
                <a:schemeClr val="bg1"/>
              </a:solidFill>
            </a:endParaRPr>
          </a:p>
        </p:txBody>
      </p:sp>
      <p:sp>
        <p:nvSpPr>
          <p:cNvPr id="34" name="文本框 33"/>
          <p:cNvSpPr txBox="1"/>
          <p:nvPr/>
        </p:nvSpPr>
        <p:spPr>
          <a:xfrm>
            <a:off x="9520819" y="3273890"/>
            <a:ext cx="1383389" cy="1200329"/>
          </a:xfrm>
          <a:prstGeom prst="rect">
            <a:avLst/>
          </a:prstGeom>
          <a:noFill/>
        </p:spPr>
        <p:txBody>
          <a:bodyPr wrap="square" rtlCol="0">
            <a:spAutoFit/>
          </a:bodyPr>
          <a:lstStyle/>
          <a:p>
            <a:r>
              <a:rPr lang="zh-CN" altLang="en-US" dirty="0" smtClean="0">
                <a:solidFill>
                  <a:schemeClr val="bg2">
                    <a:lumMod val="10000"/>
                  </a:schemeClr>
                </a:solidFill>
              </a:rPr>
              <a:t>通过闭环反馈机制，完成自我学习的过程</a:t>
            </a:r>
            <a:endParaRPr lang="zh-CN" altLang="en-US" dirty="0">
              <a:solidFill>
                <a:schemeClr val="bg2">
                  <a:lumMod val="10000"/>
                </a:schemeClr>
              </a:solidFill>
            </a:endParaRPr>
          </a:p>
        </p:txBody>
      </p:sp>
      <p:cxnSp>
        <p:nvCxnSpPr>
          <p:cNvPr id="35" name="直接箭头连接符 34"/>
          <p:cNvCxnSpPr>
            <a:endCxn id="26" idx="1"/>
          </p:cNvCxnSpPr>
          <p:nvPr/>
        </p:nvCxnSpPr>
        <p:spPr>
          <a:xfrm>
            <a:off x="8117387" y="3491194"/>
            <a:ext cx="1200546" cy="148809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6" idx="2"/>
            <a:endCxn id="29" idx="6"/>
          </p:cNvCxnSpPr>
          <p:nvPr/>
        </p:nvCxnSpPr>
        <p:spPr>
          <a:xfrm flipH="1" flipV="1">
            <a:off x="6618415" y="5135800"/>
            <a:ext cx="2626801" cy="131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7"/>
            <a:endCxn id="24" idx="3"/>
          </p:cNvCxnSpPr>
          <p:nvPr/>
        </p:nvCxnSpPr>
        <p:spPr>
          <a:xfrm flipV="1">
            <a:off x="6545698" y="3473376"/>
            <a:ext cx="1229249" cy="150460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的提出</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err="1" smtClean="0">
                <a:solidFill>
                  <a:srgbClr val="333F50"/>
                </a:solidFill>
              </a:rPr>
              <a:t>AIOps</a:t>
            </a:r>
            <a:r>
              <a:rPr lang="zh-CN" altLang="en-US" dirty="0" smtClean="0">
                <a:solidFill>
                  <a:srgbClr val="333F50"/>
                </a:solidFill>
              </a:rPr>
              <a:t>（</a:t>
            </a:r>
            <a:r>
              <a:rPr lang="en-US" altLang="zh-CN" dirty="0">
                <a:solidFill>
                  <a:srgbClr val="333F50"/>
                </a:solidFill>
              </a:rPr>
              <a:t>A</a:t>
            </a:r>
            <a:r>
              <a:rPr lang="en-US" altLang="zh-CN" dirty="0" smtClean="0">
                <a:solidFill>
                  <a:srgbClr val="333F50"/>
                </a:solidFill>
              </a:rPr>
              <a:t>lgorithm IT Operations</a:t>
            </a:r>
            <a:r>
              <a:rPr lang="zh-CN" altLang="en-US" dirty="0" smtClean="0">
                <a:solidFill>
                  <a:srgbClr val="333F50"/>
                </a:solidFill>
              </a:rPr>
              <a:t>）</a:t>
            </a:r>
            <a:endParaRPr lang="zh-CN" altLang="en-US" dirty="0">
              <a:solidFill>
                <a:srgbClr val="333F50"/>
              </a:solidFill>
            </a:endParaRPr>
          </a:p>
        </p:txBody>
      </p:sp>
      <p:sp>
        <p:nvSpPr>
          <p:cNvPr id="2" name="文本框 1"/>
          <p:cNvSpPr txBox="1"/>
          <p:nvPr/>
        </p:nvSpPr>
        <p:spPr>
          <a:xfrm>
            <a:off x="5698731" y="1313281"/>
            <a:ext cx="4171375" cy="923330"/>
          </a:xfrm>
          <a:prstGeom prst="rect">
            <a:avLst/>
          </a:prstGeom>
          <a:noFill/>
        </p:spPr>
        <p:txBody>
          <a:bodyPr wrap="square" rtlCol="0">
            <a:spAutoFit/>
          </a:bodyPr>
          <a:lstStyle/>
          <a:p>
            <a:pPr indent="457200">
              <a:lnSpc>
                <a:spcPct val="150000"/>
              </a:lnSpc>
            </a:pPr>
            <a:r>
              <a:rPr lang="en-US" altLang="zh-CN" dirty="0" smtClean="0"/>
              <a:t>Ops = </a:t>
            </a:r>
            <a:r>
              <a:rPr lang="zh-CN" altLang="en-US" dirty="0" smtClean="0"/>
              <a:t>运维场景（主旨）</a:t>
            </a:r>
            <a:endParaRPr lang="en-US" altLang="zh-CN" dirty="0" smtClean="0"/>
          </a:p>
          <a:p>
            <a:pPr indent="457200">
              <a:lnSpc>
                <a:spcPct val="150000"/>
              </a:lnSpc>
            </a:pPr>
            <a:r>
              <a:rPr lang="en-US" altLang="zh-CN" dirty="0" smtClean="0"/>
              <a:t>AI = </a:t>
            </a:r>
            <a:r>
              <a:rPr lang="zh-CN" altLang="en-US" dirty="0" smtClean="0"/>
              <a:t>代表技术（手段）</a:t>
            </a:r>
            <a:endParaRPr lang="zh-CN" altLang="en-US" dirty="0"/>
          </a:p>
        </p:txBody>
      </p:sp>
      <p:sp>
        <p:nvSpPr>
          <p:cNvPr id="8" name="文本框 7"/>
          <p:cNvSpPr txBox="1"/>
          <p:nvPr/>
        </p:nvSpPr>
        <p:spPr>
          <a:xfrm>
            <a:off x="346981" y="2080808"/>
            <a:ext cx="4772025" cy="1338828"/>
          </a:xfrm>
          <a:prstGeom prst="rect">
            <a:avLst/>
          </a:prstGeom>
          <a:noFill/>
        </p:spPr>
        <p:txBody>
          <a:bodyPr wrap="square" rtlCol="0">
            <a:spAutoFit/>
          </a:bodyPr>
          <a:lstStyle/>
          <a:p>
            <a:pPr indent="457200">
              <a:lnSpc>
                <a:spcPct val="150000"/>
              </a:lnSpc>
            </a:pPr>
            <a:r>
              <a:rPr lang="zh-CN" altLang="en-US" dirty="0" smtClean="0"/>
              <a:t>传统自动化运维的缺点：</a:t>
            </a:r>
            <a:endParaRPr lang="en-US" altLang="zh-CN" dirty="0"/>
          </a:p>
          <a:p>
            <a:pPr marL="285750" indent="-285750">
              <a:lnSpc>
                <a:spcPct val="150000"/>
              </a:lnSpc>
              <a:buFont typeface="Arial" panose="020B0604020202020204" pitchFamily="34" charset="0"/>
              <a:buChar char="•"/>
            </a:pPr>
            <a:r>
              <a:rPr lang="zh-CN" altLang="en-US" dirty="0" smtClean="0"/>
              <a:t>根据人为制定流程，不能自主适应</a:t>
            </a:r>
            <a:endParaRPr lang="en-US" altLang="zh-CN" dirty="0" smtClean="0"/>
          </a:p>
          <a:p>
            <a:pPr marL="285750" indent="-285750">
              <a:lnSpc>
                <a:spcPct val="150000"/>
              </a:lnSpc>
              <a:buFont typeface="Arial" panose="020B0604020202020204" pitchFamily="34" charset="0"/>
              <a:buChar char="•"/>
            </a:pPr>
            <a:r>
              <a:rPr lang="zh-CN" altLang="en-US" dirty="0" smtClean="0"/>
              <a:t>无法面临新的挑战和大规模运维问题</a:t>
            </a:r>
            <a:endParaRPr lang="en-US" altLang="zh-CN" dirty="0" smtClean="0"/>
          </a:p>
        </p:txBody>
      </p:sp>
      <p:sp>
        <p:nvSpPr>
          <p:cNvPr id="9" name="文本框 8"/>
          <p:cNvSpPr txBox="1"/>
          <p:nvPr/>
        </p:nvSpPr>
        <p:spPr>
          <a:xfrm>
            <a:off x="346981" y="4002318"/>
            <a:ext cx="3947886" cy="1754326"/>
          </a:xfrm>
          <a:prstGeom prst="rect">
            <a:avLst/>
          </a:prstGeom>
          <a:noFill/>
        </p:spPr>
        <p:txBody>
          <a:bodyPr wrap="square" rtlCol="0">
            <a:spAutoFit/>
          </a:bodyPr>
          <a:lstStyle/>
          <a:p>
            <a:pPr indent="457200">
              <a:lnSpc>
                <a:spcPct val="150000"/>
              </a:lnSpc>
            </a:pPr>
            <a:r>
              <a:rPr lang="zh-CN" altLang="en-US" dirty="0" smtClean="0"/>
              <a:t>智慧运维：</a:t>
            </a:r>
            <a:endParaRPr lang="en-US" altLang="zh-CN" dirty="0" smtClean="0"/>
          </a:p>
          <a:p>
            <a:pPr marL="285750" indent="-285750">
              <a:lnSpc>
                <a:spcPct val="150000"/>
              </a:lnSpc>
              <a:buFont typeface="Arial" panose="020B0604020202020204" pitchFamily="34" charset="0"/>
              <a:buChar char="•"/>
            </a:pPr>
            <a:r>
              <a:rPr lang="zh-CN" altLang="en-US" dirty="0" smtClean="0"/>
              <a:t>机器学习</a:t>
            </a:r>
            <a:r>
              <a:rPr lang="zh-CN" altLang="en-US" dirty="0"/>
              <a:t>算法自动地从海量运维数</a:t>
            </a:r>
            <a:r>
              <a:rPr lang="zh-CN" altLang="en-US" dirty="0" smtClean="0"/>
              <a:t>据中</a:t>
            </a:r>
            <a:r>
              <a:rPr lang="zh-CN" altLang="en-US" dirty="0"/>
              <a:t>不断地学习，不断地提炼并总结规则</a:t>
            </a:r>
            <a:r>
              <a:rPr lang="zh-CN" altLang="en-US" dirty="0" smtClean="0"/>
              <a:t>。</a:t>
            </a:r>
            <a:endParaRPr lang="zh-CN" altLang="en-US" dirty="0"/>
          </a:p>
        </p:txBody>
      </p:sp>
      <p:sp>
        <p:nvSpPr>
          <p:cNvPr id="19" name="矩形 18"/>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solidFill>
                  <a:srgbClr val="FF0000"/>
                </a:solidFill>
              </a:rPr>
              <a:t>通过人工智能的方式，进一步提升运维效率，包括运维决策、故障预测和问题分析等</a:t>
            </a:r>
            <a:endParaRPr lang="zh-CN" altLang="en-US" sz="2400" b="1" dirty="0">
              <a:solidFill>
                <a:srgbClr val="FF0000"/>
              </a:solidFill>
            </a:endParaRPr>
          </a:p>
        </p:txBody>
      </p:sp>
    </p:spTree>
    <p:extLst>
      <p:ext uri="{BB962C8B-B14F-4D97-AF65-F5344CB8AC3E}">
        <p14:creationId xmlns:p14="http://schemas.microsoft.com/office/powerpoint/2010/main" val="1493139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2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4"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par>
                                <p:cTn id="52" presetID="22" presetClass="entr" presetSubtype="4"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4" grpId="0" animBg="1"/>
      <p:bldP spid="33" grpId="0"/>
      <p:bldP spid="34" grpId="0"/>
      <p:bldP spid="2" grpId="0"/>
      <p:bldP spid="8" grpId="0"/>
      <p:bldP spid="9"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4114" y="4219575"/>
            <a:ext cx="3500211" cy="229186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a:t>
            </a:r>
            <a:r>
              <a:rPr lang="zh-CN" altLang="en-US" sz="3200" b="1" dirty="0">
                <a:latin typeface="微软雅黑" panose="020B0503020204020204" pitchFamily="34" charset="-122"/>
                <a:ea typeface="微软雅黑" panose="020B0503020204020204" pitchFamily="34" charset="-122"/>
              </a:rPr>
              <a:t>构建</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567539" y="1306113"/>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使用的技术</a:t>
            </a:r>
            <a:endParaRPr lang="zh-CN" altLang="en-US" dirty="0">
              <a:solidFill>
                <a:srgbClr val="333F50"/>
              </a:solidFill>
            </a:endParaRPr>
          </a:p>
        </p:txBody>
      </p:sp>
      <p:sp>
        <p:nvSpPr>
          <p:cNvPr id="10" name="文本框 9"/>
          <p:cNvSpPr txBox="1"/>
          <p:nvPr/>
        </p:nvSpPr>
        <p:spPr>
          <a:xfrm>
            <a:off x="283156" y="2025935"/>
            <a:ext cx="4109811" cy="1477328"/>
          </a:xfrm>
          <a:prstGeom prst="rect">
            <a:avLst/>
          </a:prstGeom>
          <a:noFill/>
        </p:spPr>
        <p:txBody>
          <a:bodyPr wrap="square" rtlCol="0">
            <a:spAutoFit/>
          </a:bodyPr>
          <a:lstStyle/>
          <a:p>
            <a:pPr algn="ctr"/>
            <a:r>
              <a:rPr lang="en-US" altLang="zh-CN" dirty="0" smtClean="0"/>
              <a:t>A</a:t>
            </a:r>
            <a:r>
              <a:rPr lang="zh-CN" altLang="en-US" dirty="0" smtClean="0"/>
              <a:t>（</a:t>
            </a:r>
            <a:r>
              <a:rPr lang="en-US" altLang="zh-CN" dirty="0"/>
              <a:t>A</a:t>
            </a:r>
            <a:r>
              <a:rPr lang="en-US" altLang="zh-CN" dirty="0" smtClean="0"/>
              <a:t>rtificial </a:t>
            </a:r>
            <a:r>
              <a:rPr lang="en-US" altLang="zh-CN" dirty="0"/>
              <a:t>I</a:t>
            </a:r>
            <a:r>
              <a:rPr lang="en-US" altLang="zh-CN" dirty="0" smtClean="0"/>
              <a:t>ntelligent</a:t>
            </a:r>
            <a:r>
              <a:rPr lang="zh-CN" altLang="en-US" dirty="0" smtClean="0"/>
              <a:t>）</a:t>
            </a:r>
            <a:endParaRPr lang="en-US" altLang="zh-CN" dirty="0"/>
          </a:p>
          <a:p>
            <a:pPr algn="ctr"/>
            <a:r>
              <a:rPr lang="en-US" altLang="zh-CN" dirty="0" smtClean="0"/>
              <a:t>+</a:t>
            </a:r>
          </a:p>
          <a:p>
            <a:pPr algn="ctr"/>
            <a:r>
              <a:rPr lang="en-US" altLang="zh-CN" dirty="0" smtClean="0"/>
              <a:t>B</a:t>
            </a:r>
            <a:r>
              <a:rPr lang="zh-CN" altLang="en-US" dirty="0" smtClean="0"/>
              <a:t>（</a:t>
            </a:r>
            <a:r>
              <a:rPr lang="en-US" altLang="zh-CN" dirty="0" smtClean="0"/>
              <a:t>Big Data</a:t>
            </a:r>
            <a:r>
              <a:rPr lang="zh-CN" altLang="en-US" dirty="0" smtClean="0"/>
              <a:t>）</a:t>
            </a:r>
            <a:endParaRPr lang="en-US" altLang="zh-CN" dirty="0" smtClean="0"/>
          </a:p>
          <a:p>
            <a:pPr algn="ctr"/>
            <a:r>
              <a:rPr lang="en-US" altLang="zh-CN" dirty="0" smtClean="0"/>
              <a:t>+</a:t>
            </a:r>
          </a:p>
          <a:p>
            <a:pPr algn="ctr"/>
            <a:r>
              <a:rPr lang="en-US" altLang="zh-CN" dirty="0" smtClean="0"/>
              <a:t>C</a:t>
            </a:r>
            <a:r>
              <a:rPr lang="zh-CN" altLang="en-US" dirty="0" smtClean="0"/>
              <a:t>（</a:t>
            </a:r>
            <a:r>
              <a:rPr lang="en-US" altLang="zh-CN" dirty="0" smtClean="0"/>
              <a:t>Cloud</a:t>
            </a:r>
            <a:r>
              <a:rPr lang="zh-CN" altLang="en-US" dirty="0" smtClean="0"/>
              <a:t>）</a:t>
            </a:r>
            <a:endParaRPr lang="zh-CN" altLang="en-US" dirty="0"/>
          </a:p>
        </p:txBody>
      </p:sp>
      <p:pic>
        <p:nvPicPr>
          <p:cNvPr id="65" name="Picture 2" descr="“big data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2054" y="1986033"/>
            <a:ext cx="1473203" cy="113838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tech icon”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7264" y="2060662"/>
            <a:ext cx="1867471" cy="1020514"/>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6613090" y="2202206"/>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sp>
        <p:nvSpPr>
          <p:cNvPr id="69" name="文本框 68"/>
          <p:cNvSpPr txBox="1"/>
          <p:nvPr/>
        </p:nvSpPr>
        <p:spPr>
          <a:xfrm>
            <a:off x="8563974" y="2256110"/>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pic>
        <p:nvPicPr>
          <p:cNvPr id="1026" name="Picture 2" descr="相关图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4752" y="1901493"/>
            <a:ext cx="1355566" cy="1355566"/>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36"/>
          <p:cNvSpPr txBox="1"/>
          <p:nvPr/>
        </p:nvSpPr>
        <p:spPr>
          <a:xfrm>
            <a:off x="624114" y="3639468"/>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38" name="文本框 37"/>
          <p:cNvSpPr txBox="1"/>
          <p:nvPr/>
        </p:nvSpPr>
        <p:spPr>
          <a:xfrm>
            <a:off x="648728" y="4280592"/>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48" name="矩形 47"/>
          <p:cNvSpPr/>
          <p:nvPr/>
        </p:nvSpPr>
        <p:spPr>
          <a:xfrm>
            <a:off x="6613090" y="4219474"/>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6" name="圆角矩形 15"/>
          <p:cNvSpPr/>
          <p:nvPr/>
        </p:nvSpPr>
        <p:spPr>
          <a:xfrm>
            <a:off x="6886575" y="444815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49" name="圆角矩形 48"/>
          <p:cNvSpPr/>
          <p:nvPr/>
        </p:nvSpPr>
        <p:spPr>
          <a:xfrm>
            <a:off x="6886575" y="4828482"/>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51" name="圆角矩形 50"/>
          <p:cNvSpPr/>
          <p:nvPr/>
        </p:nvSpPr>
        <p:spPr>
          <a:xfrm>
            <a:off x="6886575" y="5273875"/>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61" name="圆角矩形 60"/>
          <p:cNvSpPr/>
          <p:nvPr/>
        </p:nvSpPr>
        <p:spPr>
          <a:xfrm>
            <a:off x="6886575" y="5668768"/>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62" name="圆角矩形 61"/>
          <p:cNvSpPr/>
          <p:nvPr/>
        </p:nvSpPr>
        <p:spPr>
          <a:xfrm>
            <a:off x="6886575" y="6055292"/>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22" name="右箭头 21"/>
          <p:cNvSpPr/>
          <p:nvPr/>
        </p:nvSpPr>
        <p:spPr>
          <a:xfrm>
            <a:off x="4568979" y="4966594"/>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02585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par>
                                <p:cTn id="14" presetID="22" presetClass="entr" presetSubtype="4"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down)">
                                      <p:cBhvr>
                                        <p:cTn id="22" dur="500"/>
                                        <p:tgtEl>
                                          <p:spTgt spid="69"/>
                                        </p:tgtEl>
                                      </p:cBhvr>
                                    </p:animEffect>
                                  </p:childTnLst>
                                </p:cTn>
                              </p:par>
                              <p:par>
                                <p:cTn id="23" presetID="22" presetClass="entr" presetSubtype="4"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0" grpId="0"/>
      <p:bldP spid="68" grpId="0"/>
      <p:bldP spid="69"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a:t>
            </a:r>
            <a:r>
              <a:rPr lang="zh-CN" altLang="en-US" sz="3200" b="1" dirty="0">
                <a:latin typeface="微软雅黑" panose="020B0503020204020204" pitchFamily="34" charset="-122"/>
                <a:ea typeface="微软雅黑" panose="020B0503020204020204" pitchFamily="34" charset="-122"/>
              </a:rPr>
              <a:t>构建</a:t>
            </a:r>
          </a:p>
        </p:txBody>
      </p:sp>
      <p:sp>
        <p:nvSpPr>
          <p:cNvPr id="4" name="文本框 3"/>
          <p:cNvSpPr txBox="1"/>
          <p:nvPr/>
        </p:nvSpPr>
        <p:spPr>
          <a:xfrm>
            <a:off x="338364" y="1685925"/>
            <a:ext cx="5124450" cy="3831818"/>
          </a:xfrm>
          <a:prstGeom prst="rect">
            <a:avLst/>
          </a:prstGeom>
          <a:noFill/>
        </p:spPr>
        <p:txBody>
          <a:bodyPr wrap="square" rtlCol="0">
            <a:spAutoFit/>
          </a:bodyPr>
          <a:lstStyle/>
          <a:p>
            <a:pPr indent="457200">
              <a:lnSpc>
                <a:spcPct val="150000"/>
              </a:lnSpc>
            </a:pPr>
            <a:r>
              <a:rPr lang="zh-CN" altLang="en-US" dirty="0" smtClean="0"/>
              <a:t>完善的自动化</a:t>
            </a:r>
            <a:r>
              <a:rPr lang="zh-CN" altLang="en-US" dirty="0"/>
              <a:t>网络</a:t>
            </a:r>
            <a:r>
              <a:rPr lang="zh-CN" altLang="en-US" dirty="0" smtClean="0"/>
              <a:t>运维平台：</a:t>
            </a:r>
            <a:endParaRPr lang="en-US" altLang="zh-CN" dirty="0" smtClean="0"/>
          </a:p>
          <a:p>
            <a:pPr marL="285750" indent="457200">
              <a:lnSpc>
                <a:spcPct val="150000"/>
              </a:lnSpc>
              <a:buFont typeface="Arial" panose="020B0604020202020204" pitchFamily="34" charset="0"/>
              <a:buChar char="•"/>
            </a:pPr>
            <a:r>
              <a:rPr lang="zh-CN" altLang="en-US" dirty="0" smtClean="0"/>
              <a:t>完善统一的数据采集系统</a:t>
            </a:r>
            <a:endParaRPr lang="en-US" altLang="zh-CN" dirty="0" smtClean="0"/>
          </a:p>
          <a:p>
            <a:pPr marL="285750" indent="457200">
              <a:lnSpc>
                <a:spcPct val="150000"/>
              </a:lnSpc>
              <a:buFont typeface="Arial" panose="020B0604020202020204" pitchFamily="34" charset="0"/>
              <a:buChar char="•"/>
            </a:pPr>
            <a:r>
              <a:rPr lang="zh-CN" altLang="en-US" dirty="0" smtClean="0"/>
              <a:t>对监控数据的结构化存储</a:t>
            </a:r>
            <a:endParaRPr lang="en-US" altLang="zh-CN" dirty="0" smtClean="0"/>
          </a:p>
          <a:p>
            <a:pPr marL="285750" indent="457200">
              <a:lnSpc>
                <a:spcPct val="150000"/>
              </a:lnSpc>
              <a:buFont typeface="Arial" panose="020B0604020202020204" pitchFamily="34" charset="0"/>
              <a:buChar char="•"/>
            </a:pPr>
            <a:r>
              <a:rPr lang="zh-CN" altLang="en-US" dirty="0" smtClean="0"/>
              <a:t>告警通知的快速与方式多样性</a:t>
            </a:r>
            <a:endParaRPr lang="en-US" altLang="zh-CN" dirty="0" smtClean="0"/>
          </a:p>
          <a:p>
            <a:pPr marL="285750" indent="457200">
              <a:lnSpc>
                <a:spcPct val="150000"/>
              </a:lnSpc>
              <a:buFont typeface="Arial" panose="020B0604020202020204" pitchFamily="34" charset="0"/>
              <a:buChar char="•"/>
            </a:pPr>
            <a:r>
              <a:rPr lang="zh-CN" altLang="en-US" dirty="0" smtClean="0"/>
              <a:t>自动生成各种资源、性能分析报表</a:t>
            </a:r>
            <a:endParaRPr lang="en-US" altLang="zh-CN" dirty="0" smtClean="0"/>
          </a:p>
          <a:p>
            <a:pPr marL="285750" indent="457200">
              <a:lnSpc>
                <a:spcPct val="150000"/>
              </a:lnSpc>
              <a:buFont typeface="Arial" panose="020B0604020202020204" pitchFamily="34" charset="0"/>
              <a:buChar char="•"/>
            </a:pPr>
            <a:r>
              <a:rPr lang="zh-CN" altLang="en-US" dirty="0" smtClean="0"/>
              <a:t>全网资产的统一管理和网络拓扑</a:t>
            </a:r>
            <a:endParaRPr lang="en-US" altLang="zh-CN" dirty="0" smtClean="0"/>
          </a:p>
          <a:p>
            <a:pPr marL="285750" indent="457200">
              <a:lnSpc>
                <a:spcPct val="150000"/>
              </a:lnSpc>
              <a:buFont typeface="Arial" panose="020B0604020202020204" pitchFamily="34" charset="0"/>
              <a:buChar char="•"/>
            </a:pPr>
            <a:r>
              <a:rPr lang="zh-CN" altLang="en-US" dirty="0" smtClean="0"/>
              <a:t>良好的网络评估模型</a:t>
            </a:r>
            <a:endParaRPr lang="en-US" altLang="zh-CN" dirty="0" smtClean="0"/>
          </a:p>
          <a:p>
            <a:pPr marL="285750" indent="457200">
              <a:lnSpc>
                <a:spcPct val="150000"/>
              </a:lnSpc>
              <a:buFont typeface="Arial" panose="020B0604020202020204" pitchFamily="34" charset="0"/>
              <a:buChar char="•"/>
            </a:pPr>
            <a:r>
              <a:rPr lang="zh-CN" altLang="en-US" dirty="0"/>
              <a:t>全</a:t>
            </a:r>
            <a:r>
              <a:rPr lang="zh-CN" altLang="en-US" dirty="0" smtClean="0"/>
              <a:t>网业务情况的可视化展示</a:t>
            </a:r>
            <a:endParaRPr lang="en-US" altLang="zh-CN" dirty="0" smtClean="0"/>
          </a:p>
          <a:p>
            <a:pPr marL="285750" indent="457200">
              <a:lnSpc>
                <a:spcPct val="150000"/>
              </a:lnSpc>
              <a:buFont typeface="Arial" panose="020B0604020202020204" pitchFamily="34" charset="0"/>
              <a:buChar char="•"/>
            </a:pPr>
            <a:r>
              <a:rPr lang="zh-CN" altLang="en-US" dirty="0" smtClean="0"/>
              <a:t>提供可扩展的自动化脚本接口</a:t>
            </a:r>
            <a:endParaRPr lang="en-US" altLang="zh-CN" dirty="0" smtClean="0"/>
          </a:p>
        </p:txBody>
      </p:sp>
      <p:sp>
        <p:nvSpPr>
          <p:cNvPr id="6" name="文本框 5"/>
          <p:cNvSpPr txBox="1"/>
          <p:nvPr/>
        </p:nvSpPr>
        <p:spPr>
          <a:xfrm>
            <a:off x="6448425" y="1809750"/>
            <a:ext cx="4686300" cy="3000821"/>
          </a:xfrm>
          <a:prstGeom prst="rect">
            <a:avLst/>
          </a:prstGeom>
          <a:noFill/>
        </p:spPr>
        <p:txBody>
          <a:bodyPr wrap="square" rtlCol="0">
            <a:spAutoFit/>
          </a:bodyPr>
          <a:lstStyle/>
          <a:p>
            <a:pPr indent="457200">
              <a:lnSpc>
                <a:spcPct val="150000"/>
              </a:lnSpc>
            </a:pPr>
            <a:r>
              <a:rPr lang="zh-CN" altLang="en-US" dirty="0" smtClean="0"/>
              <a:t>现状：</a:t>
            </a:r>
            <a:endParaRPr lang="en-US" altLang="zh-CN" dirty="0" smtClean="0"/>
          </a:p>
          <a:p>
            <a:pPr marL="571500" indent="-285750">
              <a:lnSpc>
                <a:spcPct val="150000"/>
              </a:lnSpc>
              <a:buFont typeface="Arial" panose="020B0604020202020204" pitchFamily="34" charset="0"/>
              <a:buChar char="•"/>
            </a:pPr>
            <a:r>
              <a:rPr lang="zh-CN" altLang="en-US" dirty="0" smtClean="0"/>
              <a:t>数据获取有较为完善的手段</a:t>
            </a:r>
            <a:endParaRPr lang="en-US" altLang="zh-CN" dirty="0" smtClean="0"/>
          </a:p>
          <a:p>
            <a:pPr marL="571500" indent="-285750">
              <a:lnSpc>
                <a:spcPct val="150000"/>
              </a:lnSpc>
              <a:buFont typeface="Arial" panose="020B0604020202020204" pitchFamily="34" charset="0"/>
              <a:buChar char="•"/>
            </a:pPr>
            <a:r>
              <a:rPr lang="zh-CN" altLang="en-US" dirty="0" smtClean="0"/>
              <a:t>对于数据分析仍需要人为进行操作</a:t>
            </a:r>
            <a:endParaRPr lang="en-US" altLang="zh-CN" dirty="0" smtClean="0"/>
          </a:p>
          <a:p>
            <a:pPr marL="571500" indent="-285750">
              <a:lnSpc>
                <a:spcPct val="150000"/>
              </a:lnSpc>
              <a:buFont typeface="Arial" panose="020B0604020202020204" pitchFamily="34" charset="0"/>
              <a:buChar char="•"/>
            </a:pPr>
            <a:r>
              <a:rPr lang="zh-CN" altLang="en-US" dirty="0" smtClean="0"/>
              <a:t>现有平台不支持报表导出</a:t>
            </a:r>
            <a:endParaRPr lang="en-US" altLang="zh-CN" dirty="0" smtClean="0"/>
          </a:p>
          <a:p>
            <a:pPr marL="571500" indent="-285750">
              <a:lnSpc>
                <a:spcPct val="150000"/>
              </a:lnSpc>
              <a:buFont typeface="Arial" panose="020B0604020202020204" pitchFamily="34" charset="0"/>
              <a:buChar char="•"/>
            </a:pPr>
            <a:r>
              <a:rPr lang="zh-CN" altLang="en-US" dirty="0" smtClean="0"/>
              <a:t>对数据的可视化形式较为单一</a:t>
            </a:r>
            <a:endParaRPr lang="en-US" altLang="zh-CN" dirty="0" smtClean="0"/>
          </a:p>
          <a:p>
            <a:pPr marL="571500" indent="-285750">
              <a:lnSpc>
                <a:spcPct val="150000"/>
              </a:lnSpc>
              <a:buFont typeface="Arial" panose="020B0604020202020204" pitchFamily="34" charset="0"/>
              <a:buChar char="•"/>
            </a:pPr>
            <a:r>
              <a:rPr lang="zh-CN" altLang="en-US" dirty="0" smtClean="0"/>
              <a:t>现有平台不支持扩展的自动化脚本</a:t>
            </a:r>
            <a:endParaRPr lang="en-US" altLang="zh-CN" dirty="0" smtClean="0"/>
          </a:p>
          <a:p>
            <a:pPr marL="571500" indent="-285750">
              <a:lnSpc>
                <a:spcPct val="150000"/>
              </a:lnSpc>
              <a:buFont typeface="Arial" panose="020B0604020202020204" pitchFamily="34" charset="0"/>
              <a:buChar char="•"/>
            </a:pPr>
            <a:r>
              <a:rPr lang="zh-CN" altLang="en-US" dirty="0" smtClean="0"/>
              <a:t>存在多种网管工具</a:t>
            </a:r>
            <a:endParaRPr lang="en-US" altLang="zh-CN" dirty="0"/>
          </a:p>
        </p:txBody>
      </p:sp>
      <p:sp>
        <p:nvSpPr>
          <p:cNvPr id="8" name="矩形 7"/>
          <p:cNvSpPr/>
          <p:nvPr/>
        </p:nvSpPr>
        <p:spPr>
          <a:xfrm>
            <a:off x="4524167" y="5606534"/>
            <a:ext cx="2800767" cy="523220"/>
          </a:xfrm>
          <a:prstGeom prst="rect">
            <a:avLst/>
          </a:prstGeom>
        </p:spPr>
        <p:txBody>
          <a:bodyPr wrap="none">
            <a:spAutoFit/>
          </a:bodyPr>
          <a:lstStyle/>
          <a:p>
            <a:pPr algn="ctr"/>
            <a:r>
              <a:rPr lang="zh-CN" altLang="en-US" dirty="0">
                <a:solidFill>
                  <a:srgbClr val="FF0000"/>
                </a:solidFill>
              </a:rPr>
              <a:t>（</a:t>
            </a:r>
            <a:r>
              <a:rPr lang="zh-CN" altLang="en-US" sz="2800" dirty="0">
                <a:solidFill>
                  <a:srgbClr val="FF0000"/>
                </a:solidFill>
              </a:rPr>
              <a:t>仍需修改商榷</a:t>
            </a:r>
            <a:r>
              <a:rPr lang="zh-CN" altLang="en-US" dirty="0">
                <a:solidFill>
                  <a:srgbClr val="FF0000"/>
                </a:solidFill>
              </a:rPr>
              <a:t>）</a:t>
            </a:r>
          </a:p>
        </p:txBody>
      </p:sp>
    </p:spTree>
    <p:extLst>
      <p:ext uri="{BB962C8B-B14F-4D97-AF65-F5344CB8AC3E}">
        <p14:creationId xmlns:p14="http://schemas.microsoft.com/office/powerpoint/2010/main" val="233323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a:t>
            </a:r>
            <a:r>
              <a:rPr lang="zh-CN" altLang="en-US" sz="3200" b="1" dirty="0">
                <a:latin typeface="微软雅黑" panose="020B0503020204020204" pitchFamily="34" charset="-122"/>
                <a:ea typeface="微软雅黑" panose="020B0503020204020204" pitchFamily="34" charset="-122"/>
              </a:rPr>
              <a:t>构建</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的出发点</a:t>
            </a:r>
            <a:endParaRPr lang="zh-CN" altLang="en-US" dirty="0">
              <a:solidFill>
                <a:srgbClr val="333F50"/>
              </a:solidFill>
            </a:endParaRPr>
          </a:p>
        </p:txBody>
      </p:sp>
      <p:sp>
        <p:nvSpPr>
          <p:cNvPr id="2" name="文本框 1"/>
          <p:cNvSpPr txBox="1"/>
          <p:nvPr/>
        </p:nvSpPr>
        <p:spPr>
          <a:xfrm>
            <a:off x="3676650" y="1571925"/>
            <a:ext cx="5514975"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书同文</a:t>
            </a:r>
            <a:endParaRPr lang="en-US" altLang="zh-CN" dirty="0" smtClean="0"/>
          </a:p>
          <a:p>
            <a:pPr marL="742950" lvl="1" indent="285750">
              <a:lnSpc>
                <a:spcPct val="150000"/>
              </a:lnSpc>
              <a:buFont typeface="Wingdings" panose="05000000000000000000" pitchFamily="2" charset="2"/>
              <a:buChar char="Ø"/>
            </a:pPr>
            <a:r>
              <a:rPr lang="zh-CN" altLang="en-US" dirty="0" smtClean="0"/>
              <a:t>使用一致的运维语言描述所有业务</a:t>
            </a:r>
            <a:endParaRPr lang="en-US" altLang="zh-CN" dirty="0" smtClean="0"/>
          </a:p>
          <a:p>
            <a:pPr marL="742950" lvl="1" indent="285750">
              <a:lnSpc>
                <a:spcPct val="150000"/>
              </a:lnSpc>
              <a:buFont typeface="Wingdings" panose="05000000000000000000" pitchFamily="2" charset="2"/>
              <a:buChar char="Ø"/>
            </a:pPr>
            <a:r>
              <a:rPr lang="zh-CN" altLang="en-US" dirty="0" smtClean="0"/>
              <a:t>所有的数据都格式化存储“集群”“应用”“服务”“资源”</a:t>
            </a:r>
            <a:r>
              <a:rPr lang="en-US" altLang="zh-CN" dirty="0" smtClean="0"/>
              <a:t>…</a:t>
            </a:r>
          </a:p>
          <a:p>
            <a:pPr marL="285750" indent="285750">
              <a:lnSpc>
                <a:spcPct val="150000"/>
              </a:lnSpc>
              <a:buFont typeface="Arial" panose="020B0604020202020204" pitchFamily="34" charset="0"/>
              <a:buChar char="•"/>
            </a:pPr>
            <a:r>
              <a:rPr lang="zh-CN" altLang="en-US" dirty="0"/>
              <a:t>车同</a:t>
            </a:r>
            <a:r>
              <a:rPr lang="zh-CN" altLang="en-US" dirty="0" smtClean="0"/>
              <a:t>轨</a:t>
            </a:r>
            <a:endParaRPr lang="en-US" altLang="zh-CN" dirty="0" smtClean="0"/>
          </a:p>
          <a:p>
            <a:pPr marL="742950" lvl="1" indent="285750">
              <a:lnSpc>
                <a:spcPct val="150000"/>
              </a:lnSpc>
              <a:buFont typeface="Wingdings" panose="05000000000000000000" pitchFamily="2" charset="2"/>
              <a:buChar char="Ø"/>
            </a:pPr>
            <a:r>
              <a:rPr lang="zh-CN" altLang="en-US" dirty="0" smtClean="0"/>
              <a:t>合并功能类似的冗余平台</a:t>
            </a:r>
            <a:endParaRPr lang="en-US" altLang="zh-CN" dirty="0" smtClean="0"/>
          </a:p>
          <a:p>
            <a:pPr marL="742950" lvl="1" indent="285750">
              <a:lnSpc>
                <a:spcPct val="150000"/>
              </a:lnSpc>
              <a:buFont typeface="Wingdings" panose="05000000000000000000" pitchFamily="2" charset="2"/>
              <a:buChar char="Ø"/>
            </a:pPr>
            <a:r>
              <a:rPr lang="zh-CN" altLang="en-US" dirty="0" smtClean="0"/>
              <a:t>保证运维动作执行的一致有效</a:t>
            </a:r>
            <a:endParaRPr lang="en-US" altLang="zh-CN" dirty="0" smtClean="0"/>
          </a:p>
          <a:p>
            <a:pPr marL="285750" indent="285750">
              <a:lnSpc>
                <a:spcPct val="150000"/>
              </a:lnSpc>
              <a:buFont typeface="Arial" panose="020B0604020202020204" pitchFamily="34" charset="0"/>
              <a:buChar char="•"/>
            </a:pPr>
            <a:r>
              <a:rPr lang="zh-CN" altLang="en-US" dirty="0" smtClean="0"/>
              <a:t>行同伦</a:t>
            </a:r>
            <a:endParaRPr lang="en-US" altLang="zh-CN" dirty="0" smtClean="0"/>
          </a:p>
          <a:p>
            <a:pPr marL="742950" lvl="1" indent="285750">
              <a:lnSpc>
                <a:spcPct val="150000"/>
              </a:lnSpc>
              <a:buFont typeface="Wingdings" panose="05000000000000000000" pitchFamily="2" charset="2"/>
              <a:buChar char="Ø"/>
            </a:pPr>
            <a:r>
              <a:rPr lang="zh-CN" altLang="en-US" dirty="0" smtClean="0"/>
              <a:t>感知：如异常检测</a:t>
            </a:r>
            <a:endParaRPr lang="en-US" altLang="zh-CN" dirty="0" smtClean="0"/>
          </a:p>
          <a:p>
            <a:pPr marL="742950" lvl="1" indent="285750">
              <a:lnSpc>
                <a:spcPct val="150000"/>
              </a:lnSpc>
              <a:buFont typeface="Wingdings" panose="05000000000000000000" pitchFamily="2" charset="2"/>
              <a:buChar char="Ø"/>
            </a:pPr>
            <a:r>
              <a:rPr lang="zh-CN" altLang="en-US" dirty="0" smtClean="0"/>
              <a:t>决策：如根因分析</a:t>
            </a:r>
            <a:endParaRPr lang="en-US" altLang="zh-CN" dirty="0" smtClean="0"/>
          </a:p>
          <a:p>
            <a:pPr marL="742950" lvl="1" indent="285750">
              <a:lnSpc>
                <a:spcPct val="150000"/>
              </a:lnSpc>
              <a:buFont typeface="Wingdings" panose="05000000000000000000" pitchFamily="2" charset="2"/>
              <a:buChar char="Ø"/>
            </a:pPr>
            <a:r>
              <a:rPr lang="zh-CN" altLang="en-US" dirty="0" smtClean="0"/>
              <a:t>控制：执行决策或对此作出预测</a:t>
            </a:r>
            <a:endParaRPr lang="zh-CN" altLang="en-US" dirty="0"/>
          </a:p>
        </p:txBody>
      </p:sp>
      <p:pic>
        <p:nvPicPr>
          <p:cNvPr id="2050" name="Picture 2" descr="https://ss3.bdstatic.com/70cFv8Sh_Q1YnxGkpoWK1HF6hhy/it/u=1570058580,1468513833&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700" y="2212068"/>
            <a:ext cx="2286000" cy="2743201"/>
          </a:xfrm>
          <a:prstGeom prst="rect">
            <a:avLst/>
          </a:prstGeom>
          <a:noFill/>
          <a:extLst>
            <a:ext uri="{909E8E84-426E-40DD-AFC4-6F175D3DCCD1}">
              <a14:hiddenFill xmlns:a14="http://schemas.microsoft.com/office/drawing/2010/main">
                <a:solidFill>
                  <a:srgbClr val="FFFFFF"/>
                </a:solidFill>
              </a14:hiddenFill>
            </a:ext>
          </a:extLst>
        </p:spPr>
      </p:pic>
      <p:sp>
        <p:nvSpPr>
          <p:cNvPr id="7" name="左大括号 6"/>
          <p:cNvSpPr/>
          <p:nvPr/>
        </p:nvSpPr>
        <p:spPr>
          <a:xfrm>
            <a:off x="2762250" y="1685925"/>
            <a:ext cx="771525" cy="27336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a:off x="1269319" y="1682090"/>
            <a:ext cx="771525" cy="4521351"/>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8" name="文本框 7"/>
          <p:cNvSpPr txBox="1"/>
          <p:nvPr/>
        </p:nvSpPr>
        <p:spPr>
          <a:xfrm>
            <a:off x="2091984" y="2591097"/>
            <a:ext cx="619125" cy="923330"/>
          </a:xfrm>
          <a:prstGeom prst="rect">
            <a:avLst/>
          </a:prstGeom>
          <a:noFill/>
        </p:spPr>
        <p:txBody>
          <a:bodyPr wrap="square" rtlCol="0">
            <a:spAutoFit/>
          </a:bodyPr>
          <a:lstStyle/>
          <a:p>
            <a:r>
              <a:rPr lang="zh-CN" altLang="en-US" dirty="0" smtClean="0"/>
              <a:t>自动化</a:t>
            </a:r>
            <a:endParaRPr lang="zh-CN" altLang="en-US" dirty="0"/>
          </a:p>
        </p:txBody>
      </p:sp>
      <p:sp>
        <p:nvSpPr>
          <p:cNvPr id="34" name="文本框 33"/>
          <p:cNvSpPr txBox="1"/>
          <p:nvPr/>
        </p:nvSpPr>
        <p:spPr>
          <a:xfrm>
            <a:off x="540656" y="3447775"/>
            <a:ext cx="619125" cy="923330"/>
          </a:xfrm>
          <a:prstGeom prst="rect">
            <a:avLst/>
          </a:prstGeom>
          <a:noFill/>
        </p:spPr>
        <p:txBody>
          <a:bodyPr wrap="square" rtlCol="0">
            <a:spAutoFit/>
          </a:bodyPr>
          <a:lstStyle/>
          <a:p>
            <a:r>
              <a:rPr lang="zh-CN" altLang="en-US" dirty="0" smtClean="0"/>
              <a:t>智慧化</a:t>
            </a:r>
            <a:endParaRPr lang="zh-CN" altLang="en-US" dirty="0"/>
          </a:p>
        </p:txBody>
      </p:sp>
      <p:sp>
        <p:nvSpPr>
          <p:cNvPr id="14" name="矩形 13"/>
          <p:cNvSpPr/>
          <p:nvPr/>
        </p:nvSpPr>
        <p:spPr>
          <a:xfrm>
            <a:off x="0" y="3185851"/>
            <a:ext cx="12192000" cy="151382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073570" y="3170776"/>
            <a:ext cx="6096000" cy="1200329"/>
          </a:xfrm>
          <a:prstGeom prst="rect">
            <a:avLst/>
          </a:prstGeom>
        </p:spPr>
        <p:txBody>
          <a:bodyPr>
            <a:spAutoFit/>
          </a:bodyPr>
          <a:lstStyle/>
          <a:p>
            <a:pPr marL="342900" indent="457200" fontAlgn="ctr">
              <a:lnSpc>
                <a:spcPct val="150000"/>
              </a:lnSpc>
              <a:buFont typeface="+mj-lt"/>
              <a:buAutoNum type="arabicPeriod"/>
            </a:pPr>
            <a:r>
              <a:rPr lang="zh-CN" altLang="zh-CN" sz="2400" dirty="0">
                <a:solidFill>
                  <a:schemeClr val="bg1"/>
                </a:solidFill>
                <a:ea typeface="Microsoft YaHei" panose="020B0503020204020204" pitchFamily="34" charset="-122"/>
              </a:rPr>
              <a:t>自动化是</a:t>
            </a:r>
            <a:r>
              <a:rPr lang="zh-CN" altLang="zh-CN" sz="2400" dirty="0" smtClean="0">
                <a:solidFill>
                  <a:schemeClr val="bg1"/>
                </a:solidFill>
                <a:ea typeface="Microsoft YaHei" panose="020B0503020204020204" pitchFamily="34" charset="-122"/>
              </a:rPr>
              <a:t>智</a:t>
            </a:r>
            <a:r>
              <a:rPr lang="zh-CN" altLang="en-US" sz="2400" dirty="0" smtClean="0">
                <a:solidFill>
                  <a:schemeClr val="bg1"/>
                </a:solidFill>
                <a:ea typeface="Microsoft YaHei" panose="020B0503020204020204" pitchFamily="34" charset="-122"/>
              </a:rPr>
              <a:t>慧</a:t>
            </a:r>
            <a:r>
              <a:rPr lang="zh-CN" altLang="zh-CN" sz="2400" dirty="0" smtClean="0">
                <a:solidFill>
                  <a:schemeClr val="bg1"/>
                </a:solidFill>
                <a:ea typeface="Microsoft YaHei" panose="020B0503020204020204" pitchFamily="34" charset="-122"/>
              </a:rPr>
              <a:t>化</a:t>
            </a:r>
            <a:r>
              <a:rPr lang="zh-CN" altLang="zh-CN" sz="2400" dirty="0">
                <a:solidFill>
                  <a:schemeClr val="bg1"/>
                </a:solidFill>
                <a:ea typeface="Microsoft YaHei" panose="020B0503020204020204" pitchFamily="34" charset="-122"/>
              </a:rPr>
              <a:t>的前提</a:t>
            </a:r>
            <a:endParaRPr lang="zh-CN" altLang="zh-CN" sz="2400" dirty="0">
              <a:solidFill>
                <a:schemeClr val="bg1"/>
              </a:solidFill>
              <a:ea typeface="Calibri" panose="020F0502020204030204" pitchFamily="34" charset="0"/>
            </a:endParaRPr>
          </a:p>
          <a:p>
            <a:pPr marL="342900" indent="457200" fontAlgn="ctr">
              <a:lnSpc>
                <a:spcPct val="150000"/>
              </a:lnSpc>
              <a:buFont typeface="+mj-lt"/>
              <a:buAutoNum type="arabicPeriod"/>
            </a:pPr>
            <a:r>
              <a:rPr lang="zh-CN" altLang="zh-CN" sz="2400" dirty="0">
                <a:solidFill>
                  <a:schemeClr val="bg1"/>
                </a:solidFill>
                <a:ea typeface="Microsoft YaHei" panose="020B0503020204020204" pitchFamily="34" charset="-122"/>
              </a:rPr>
              <a:t>数据结构化是</a:t>
            </a:r>
            <a:r>
              <a:rPr lang="zh-CN" altLang="zh-CN" sz="2400" dirty="0" smtClean="0">
                <a:solidFill>
                  <a:schemeClr val="bg1"/>
                </a:solidFill>
                <a:ea typeface="Microsoft YaHei" panose="020B0503020204020204" pitchFamily="34" charset="-122"/>
              </a:rPr>
              <a:t>智</a:t>
            </a:r>
            <a:r>
              <a:rPr lang="zh-CN" altLang="en-US" sz="2400" dirty="0" smtClean="0">
                <a:solidFill>
                  <a:schemeClr val="bg1"/>
                </a:solidFill>
                <a:ea typeface="Microsoft YaHei" panose="020B0503020204020204" pitchFamily="34" charset="-122"/>
              </a:rPr>
              <a:t>慧</a:t>
            </a:r>
            <a:r>
              <a:rPr lang="zh-CN" altLang="zh-CN" sz="2400" dirty="0" smtClean="0">
                <a:solidFill>
                  <a:schemeClr val="bg1"/>
                </a:solidFill>
                <a:ea typeface="Microsoft YaHei" panose="020B0503020204020204" pitchFamily="34" charset="-122"/>
              </a:rPr>
              <a:t>化</a:t>
            </a:r>
            <a:r>
              <a:rPr lang="zh-CN" altLang="zh-CN" sz="2400" dirty="0">
                <a:solidFill>
                  <a:schemeClr val="bg1"/>
                </a:solidFill>
                <a:ea typeface="Microsoft YaHei" panose="020B0503020204020204" pitchFamily="34" charset="-122"/>
              </a:rPr>
              <a:t>的源动力</a:t>
            </a:r>
            <a:endParaRPr lang="zh-CN" altLang="zh-CN" sz="2400" dirty="0">
              <a:solidFill>
                <a:schemeClr val="bg1"/>
              </a:solidFill>
              <a:ea typeface="Calibri" panose="020F0502020204030204" pitchFamily="34" charset="0"/>
            </a:endParaRPr>
          </a:p>
        </p:txBody>
      </p:sp>
    </p:spTree>
    <p:extLst>
      <p:ext uri="{BB962C8B-B14F-4D97-AF65-F5344CB8AC3E}">
        <p14:creationId xmlns:p14="http://schemas.microsoft.com/office/powerpoint/2010/main" val="7755901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34649" y="3153690"/>
            <a:ext cx="3918751" cy="1046835"/>
          </a:xfrm>
        </p:spPr>
        <p:txBody>
          <a:bodyPr>
            <a:normAutofit fontScale="90000"/>
          </a:bodyPr>
          <a:lstStyle/>
          <a:p>
            <a:r>
              <a:rPr lang="zh-CN" altLang="en-US" dirty="0" smtClean="0"/>
              <a:t>此处需加对于自动化平台的构建方案简单介绍</a:t>
            </a:r>
            <a:endParaRPr lang="zh-CN" altLang="en-US" dirty="0"/>
          </a:p>
        </p:txBody>
      </p:sp>
    </p:spTree>
    <p:extLst>
      <p:ext uri="{BB962C8B-B14F-4D97-AF65-F5344CB8AC3E}">
        <p14:creationId xmlns:p14="http://schemas.microsoft.com/office/powerpoint/2010/main" val="422759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4163</TotalTime>
  <Words>2231</Words>
  <Application>Microsoft Office PowerPoint</Application>
  <PresentationFormat>宽屏</PresentationFormat>
  <Paragraphs>285</Paragraphs>
  <Slides>27</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等线 Light</vt:lpstr>
      <vt:lpstr>Microsoft YaHei</vt:lpstr>
      <vt:lpstr>Microsoft YaHei</vt:lpstr>
      <vt:lpstr>Arial</vt:lpstr>
      <vt:lpstr>Calibri</vt:lpstr>
      <vt:lpstr>Calibri Light</vt:lpstr>
      <vt:lpstr>Century Gothic</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此处需加对于自动化平台的构建方案简单介绍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251</cp:revision>
  <dcterms:created xsi:type="dcterms:W3CDTF">2015-08-05T01:47:03Z</dcterms:created>
  <dcterms:modified xsi:type="dcterms:W3CDTF">2018-01-04T09:20:56Z</dcterms:modified>
</cp:coreProperties>
</file>