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0" r:id="rId2"/>
    <p:sldId id="257" r:id="rId3"/>
    <p:sldId id="319" r:id="rId4"/>
    <p:sldId id="271" r:id="rId5"/>
    <p:sldId id="347" r:id="rId6"/>
    <p:sldId id="348" r:id="rId7"/>
    <p:sldId id="349" r:id="rId8"/>
    <p:sldId id="326" r:id="rId9"/>
    <p:sldId id="350" r:id="rId10"/>
    <p:sldId id="351" r:id="rId11"/>
    <p:sldId id="321" r:id="rId12"/>
    <p:sldId id="352" r:id="rId13"/>
    <p:sldId id="353" r:id="rId14"/>
    <p:sldId id="354"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55" r:id="rId33"/>
    <p:sldId id="27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7B7"/>
    <a:srgbClr val="765A00"/>
    <a:srgbClr val="00AC4E"/>
    <a:srgbClr val="007A37"/>
    <a:srgbClr val="00DE64"/>
    <a:srgbClr val="FFFFFF"/>
    <a:srgbClr val="00B050"/>
    <a:srgbClr val="33C073"/>
    <a:srgbClr val="5EF1A4"/>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8084" autoAdjust="0"/>
  </p:normalViewPr>
  <p:slideViewPr>
    <p:cSldViewPr snapToGrid="0">
      <p:cViewPr varScale="1">
        <p:scale>
          <a:sx n="101" d="100"/>
          <a:sy n="101"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3694778500036"/>
          <c:y val="2.50262085491104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系统问题原因</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C28-4C13-8753-E0BB95EA023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9C45-44FB-8E83-BCA8300560A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C28-4C13-8753-E0BB95EA0239}"/>
              </c:ext>
            </c:extLst>
          </c:dPt>
          <c:dLbls>
            <c:dLbl>
              <c:idx val="1"/>
              <c:layout/>
              <c:tx>
                <c:rich>
                  <a:bodyPr/>
                  <a:lstStyle/>
                  <a:p>
                    <a:fld id="{0EC5AB0B-A94E-43BE-8023-523628AC3C90}" type="PERCENTAGE">
                      <a:rPr lang="en-US" altLang="zh-CN">
                        <a:solidFill>
                          <a:schemeClr val="bg1"/>
                        </a:solidFill>
                      </a:rPr>
                      <a:pPr/>
                      <a:t>[百分比]</a:t>
                    </a:fld>
                    <a:endParaRPr lang="zh-CN" altLang="en-US"/>
                  </a:p>
                </c:rich>
              </c:tx>
              <c:dLblPos val="inEnd"/>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9C45-44FB-8E83-BCA8300560A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人员疏失</c:v>
                </c:pt>
                <c:pt idx="1">
                  <c:v>流程失误</c:v>
                </c:pt>
                <c:pt idx="2">
                  <c:v>技术或产品</c:v>
                </c:pt>
              </c:strCache>
            </c:strRef>
          </c:cat>
          <c:val>
            <c:numRef>
              <c:f>Sheet1!$B$2:$B$4</c:f>
              <c:numCache>
                <c:formatCode>General</c:formatCode>
                <c:ptCount val="3"/>
                <c:pt idx="0">
                  <c:v>4</c:v>
                </c:pt>
                <c:pt idx="1">
                  <c:v>4</c:v>
                </c:pt>
                <c:pt idx="2">
                  <c:v>2</c:v>
                </c:pt>
              </c:numCache>
            </c:numRef>
          </c:val>
          <c:extLst>
            <c:ext xmlns:c16="http://schemas.microsoft.com/office/drawing/2014/chart" uri="{C3380CC4-5D6E-409C-BE32-E72D297353CC}">
              <c16:uniqueId val="{00000000-9C45-44FB-8E83-BCA8300560A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异常检测</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根因分析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异常检测</a:t>
          </a:r>
          <a:endParaRPr lang="zh-CN" altLang="en-US" sz="2000" kern="1200" dirty="0"/>
        </a:p>
      </dsp:txBody>
      <dsp:txXfrm>
        <a:off x="23494" y="23494"/>
        <a:ext cx="1216235" cy="755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根因分析</a:t>
          </a:r>
          <a:endParaRPr lang="zh-CN" altLang="en-US" sz="2000" kern="1200" dirty="0"/>
        </a:p>
      </dsp:txBody>
      <dsp:txXfrm>
        <a:off x="23494" y="23494"/>
        <a:ext cx="1216235" cy="755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BDDE-6A1D-46F5-9C9B-6287E7532B69}"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B2AAF-1555-4972-80AC-B14A04437104}" type="slidenum">
              <a:rPr lang="zh-CN" altLang="en-US" smtClean="0"/>
              <a:t>‹#›</a:t>
            </a:fld>
            <a:endParaRPr lang="zh-CN" altLang="en-US"/>
          </a:p>
        </p:txBody>
      </p:sp>
    </p:spTree>
    <p:extLst>
      <p:ext uri="{BB962C8B-B14F-4D97-AF65-F5344CB8AC3E}">
        <p14:creationId xmlns:p14="http://schemas.microsoft.com/office/powerpoint/2010/main" val="411322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代维人员的数量？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a:t>
            </a:fld>
            <a:endParaRPr lang="zh-CN" altLang="en-US"/>
          </a:p>
        </p:txBody>
      </p:sp>
    </p:spTree>
    <p:extLst>
      <p:ext uri="{BB962C8B-B14F-4D97-AF65-F5344CB8AC3E}">
        <p14:creationId xmlns:p14="http://schemas.microsoft.com/office/powerpoint/2010/main" val="376794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20</a:t>
            </a:fld>
            <a:endParaRPr lang="zh-CN" altLang="en-US"/>
          </a:p>
        </p:txBody>
      </p:sp>
    </p:spTree>
    <p:extLst>
      <p:ext uri="{BB962C8B-B14F-4D97-AF65-F5344CB8AC3E}">
        <p14:creationId xmlns:p14="http://schemas.microsoft.com/office/powerpoint/2010/main" val="57571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21</a:t>
            </a:fld>
            <a:endParaRPr lang="zh-CN" altLang="en-US"/>
          </a:p>
        </p:txBody>
      </p:sp>
    </p:spTree>
    <p:extLst>
      <p:ext uri="{BB962C8B-B14F-4D97-AF65-F5344CB8AC3E}">
        <p14:creationId xmlns:p14="http://schemas.microsoft.com/office/powerpoint/2010/main" val="289479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22</a:t>
            </a:fld>
            <a:endParaRPr lang="zh-CN" altLang="en-US"/>
          </a:p>
        </p:txBody>
      </p:sp>
    </p:spTree>
    <p:extLst>
      <p:ext uri="{BB962C8B-B14F-4D97-AF65-F5344CB8AC3E}">
        <p14:creationId xmlns:p14="http://schemas.microsoft.com/office/powerpoint/2010/main" val="275501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23</a:t>
            </a:fld>
            <a:endParaRPr lang="zh-CN" altLang="en-US"/>
          </a:p>
        </p:txBody>
      </p:sp>
    </p:spTree>
    <p:extLst>
      <p:ext uri="{BB962C8B-B14F-4D97-AF65-F5344CB8AC3E}">
        <p14:creationId xmlns:p14="http://schemas.microsoft.com/office/powerpoint/2010/main" val="814857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24</a:t>
            </a:fld>
            <a:endParaRPr lang="zh-CN" altLang="en-US"/>
          </a:p>
        </p:txBody>
      </p:sp>
    </p:spTree>
    <p:extLst>
      <p:ext uri="{BB962C8B-B14F-4D97-AF65-F5344CB8AC3E}">
        <p14:creationId xmlns:p14="http://schemas.microsoft.com/office/powerpoint/2010/main" val="1461787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25</a:t>
            </a:fld>
            <a:endParaRPr lang="zh-CN" altLang="en-US"/>
          </a:p>
        </p:txBody>
      </p:sp>
    </p:spTree>
    <p:extLst>
      <p:ext uri="{BB962C8B-B14F-4D97-AF65-F5344CB8AC3E}">
        <p14:creationId xmlns:p14="http://schemas.microsoft.com/office/powerpoint/2010/main" val="1566183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26</a:t>
            </a:fld>
            <a:endParaRPr lang="zh-CN" altLang="en-US"/>
          </a:p>
        </p:txBody>
      </p:sp>
    </p:spTree>
    <p:extLst>
      <p:ext uri="{BB962C8B-B14F-4D97-AF65-F5344CB8AC3E}">
        <p14:creationId xmlns:p14="http://schemas.microsoft.com/office/powerpoint/2010/main" val="3394989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27</a:t>
            </a:fld>
            <a:endParaRPr lang="zh-CN" altLang="en-US"/>
          </a:p>
        </p:txBody>
      </p:sp>
    </p:spTree>
    <p:extLst>
      <p:ext uri="{BB962C8B-B14F-4D97-AF65-F5344CB8AC3E}">
        <p14:creationId xmlns:p14="http://schemas.microsoft.com/office/powerpoint/2010/main" val="1622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28</a:t>
            </a:fld>
            <a:endParaRPr lang="zh-CN" altLang="en-US"/>
          </a:p>
        </p:txBody>
      </p:sp>
    </p:spTree>
    <p:extLst>
      <p:ext uri="{BB962C8B-B14F-4D97-AF65-F5344CB8AC3E}">
        <p14:creationId xmlns:p14="http://schemas.microsoft.com/office/powerpoint/2010/main" val="3363418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29</a:t>
            </a:fld>
            <a:endParaRPr lang="zh-CN" altLang="en-US"/>
          </a:p>
        </p:txBody>
      </p:sp>
    </p:spTree>
    <p:extLst>
      <p:ext uri="{BB962C8B-B14F-4D97-AF65-F5344CB8AC3E}">
        <p14:creationId xmlns:p14="http://schemas.microsoft.com/office/powerpoint/2010/main" val="297501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Telnet</a:t>
            </a:r>
            <a:r>
              <a:rPr lang="zh-CN" altLang="en-US" dirty="0" smtClean="0"/>
              <a:t>指令具有专业性</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5</a:t>
            </a:fld>
            <a:endParaRPr lang="zh-CN" altLang="en-US"/>
          </a:p>
        </p:txBody>
      </p:sp>
    </p:spTree>
    <p:extLst>
      <p:ext uri="{BB962C8B-B14F-4D97-AF65-F5344CB8AC3E}">
        <p14:creationId xmlns:p14="http://schemas.microsoft.com/office/powerpoint/2010/main" val="2800291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30</a:t>
            </a:fld>
            <a:endParaRPr lang="zh-CN" altLang="en-US"/>
          </a:p>
        </p:txBody>
      </p:sp>
    </p:spTree>
    <p:extLst>
      <p:ext uri="{BB962C8B-B14F-4D97-AF65-F5344CB8AC3E}">
        <p14:creationId xmlns:p14="http://schemas.microsoft.com/office/powerpoint/2010/main" val="3103967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31</a:t>
            </a:fld>
            <a:endParaRPr lang="zh-CN" altLang="en-US"/>
          </a:p>
        </p:txBody>
      </p:sp>
    </p:spTree>
    <p:extLst>
      <p:ext uri="{BB962C8B-B14F-4D97-AF65-F5344CB8AC3E}">
        <p14:creationId xmlns:p14="http://schemas.microsoft.com/office/powerpoint/2010/main" val="222911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6</a:t>
            </a:fld>
            <a:endParaRPr lang="zh-CN" altLang="en-US"/>
          </a:p>
        </p:txBody>
      </p:sp>
    </p:spTree>
    <p:extLst>
      <p:ext uri="{BB962C8B-B14F-4D97-AF65-F5344CB8AC3E}">
        <p14:creationId xmlns:p14="http://schemas.microsoft.com/office/powerpoint/2010/main" val="388018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人工智能最热年</a:t>
            </a:r>
            <a:endParaRPr lang="en-US" altLang="zh-CN" dirty="0" smtClean="0"/>
          </a:p>
          <a:p>
            <a:r>
              <a:rPr lang="zh-CN" altLang="en-US" dirty="0" smtClean="0"/>
              <a:t>自动化运维的推进实施使得人员和流程的问题的到了有效解决</a:t>
            </a:r>
            <a:endParaRPr lang="en-US" altLang="zh-CN" dirty="0" smtClean="0"/>
          </a:p>
          <a:p>
            <a:r>
              <a:rPr lang="zh-CN" altLang="en-US" dirty="0" smtClean="0"/>
              <a:t>新的问题是随着网络和业务的不断发展，运维人员要关注的问题也呈现了指数级增长，虽然自动化运维解决了效率，但是也出现了新的难题如繁杂的报警信息，故障定位等</a:t>
            </a:r>
            <a:endParaRPr lang="en-US" altLang="zh-CN" dirty="0" smtClean="0"/>
          </a:p>
          <a:p>
            <a:r>
              <a:rPr lang="zh-CN" altLang="en-US" dirty="0" smtClean="0"/>
              <a:t>恰好进入了人工智能时代，</a:t>
            </a:r>
            <a:r>
              <a:rPr lang="en-US" altLang="zh-CN" dirty="0" smtClean="0"/>
              <a:t>Gartner</a:t>
            </a:r>
            <a:r>
              <a:rPr lang="zh-CN" altLang="en-US" dirty="0" smtClean="0"/>
              <a:t>在</a:t>
            </a:r>
            <a:r>
              <a:rPr lang="en-US" altLang="zh-CN" dirty="0" smtClean="0"/>
              <a:t>2016</a:t>
            </a:r>
            <a:r>
              <a:rPr lang="zh-CN" altLang="en-US" dirty="0" smtClean="0"/>
              <a:t>年提出了</a:t>
            </a:r>
            <a:r>
              <a:rPr lang="en-US" altLang="zh-CN" dirty="0" err="1" smtClean="0"/>
              <a:t>AIOps</a:t>
            </a:r>
            <a:r>
              <a:rPr lang="zh-CN" altLang="en-US" dirty="0" smtClean="0"/>
              <a:t>的概念，预计在</a:t>
            </a:r>
            <a:r>
              <a:rPr lang="en-US" altLang="zh-CN" dirty="0" smtClean="0"/>
              <a:t>2019</a:t>
            </a:r>
            <a:r>
              <a:rPr lang="zh-CN" altLang="en-US" dirty="0" smtClean="0"/>
              <a:t>年</a:t>
            </a:r>
            <a:r>
              <a:rPr lang="en-US" altLang="zh-CN" dirty="0" err="1" smtClean="0"/>
              <a:t>AIOps</a:t>
            </a:r>
            <a:r>
              <a:rPr lang="zh-CN" altLang="en-US" dirty="0" smtClean="0"/>
              <a:t>会达到</a:t>
            </a:r>
            <a:r>
              <a:rPr lang="en-US" altLang="zh-CN" dirty="0" smtClean="0"/>
              <a:t>25%</a:t>
            </a:r>
            <a:r>
              <a:rPr lang="zh-CN" altLang="en-US" dirty="0" smtClean="0"/>
              <a:t>的部署率，到</a:t>
            </a:r>
            <a:r>
              <a:rPr lang="en-US" altLang="zh-CN" dirty="0" smtClean="0"/>
              <a:t>2020</a:t>
            </a:r>
            <a:r>
              <a:rPr lang="zh-CN" altLang="en-US" dirty="0" smtClean="0"/>
              <a:t>年会达到</a:t>
            </a:r>
            <a:r>
              <a:rPr lang="en-US" altLang="zh-CN" dirty="0" smtClean="0"/>
              <a:t>50%</a:t>
            </a:r>
            <a:r>
              <a:rPr lang="zh-CN" altLang="en-US" dirty="0" smtClean="0"/>
              <a:t>的部署率。</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10</a:t>
            </a:fld>
            <a:endParaRPr lang="zh-CN" altLang="en-US"/>
          </a:p>
        </p:txBody>
      </p:sp>
    </p:spTree>
    <p:extLst>
      <p:ext uri="{BB962C8B-B14F-4D97-AF65-F5344CB8AC3E}">
        <p14:creationId xmlns:p14="http://schemas.microsoft.com/office/powerpoint/2010/main" val="118088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15</a:t>
            </a:fld>
            <a:endParaRPr lang="zh-CN" altLang="en-US"/>
          </a:p>
        </p:txBody>
      </p:sp>
    </p:spTree>
    <p:extLst>
      <p:ext uri="{BB962C8B-B14F-4D97-AF65-F5344CB8AC3E}">
        <p14:creationId xmlns:p14="http://schemas.microsoft.com/office/powerpoint/2010/main" val="22351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16</a:t>
            </a:fld>
            <a:endParaRPr lang="zh-CN" altLang="en-US"/>
          </a:p>
        </p:txBody>
      </p:sp>
    </p:spTree>
    <p:extLst>
      <p:ext uri="{BB962C8B-B14F-4D97-AF65-F5344CB8AC3E}">
        <p14:creationId xmlns:p14="http://schemas.microsoft.com/office/powerpoint/2010/main" val="63815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17</a:t>
            </a:fld>
            <a:endParaRPr lang="zh-CN" altLang="en-US"/>
          </a:p>
        </p:txBody>
      </p:sp>
    </p:spTree>
    <p:extLst>
      <p:ext uri="{BB962C8B-B14F-4D97-AF65-F5344CB8AC3E}">
        <p14:creationId xmlns:p14="http://schemas.microsoft.com/office/powerpoint/2010/main" val="101501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18</a:t>
            </a:fld>
            <a:endParaRPr lang="zh-CN" altLang="en-US"/>
          </a:p>
        </p:txBody>
      </p:sp>
    </p:spTree>
    <p:extLst>
      <p:ext uri="{BB962C8B-B14F-4D97-AF65-F5344CB8AC3E}">
        <p14:creationId xmlns:p14="http://schemas.microsoft.com/office/powerpoint/2010/main" val="200387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19</a:t>
            </a:fld>
            <a:endParaRPr lang="zh-CN" altLang="en-US"/>
          </a:p>
        </p:txBody>
      </p:sp>
    </p:spTree>
    <p:extLst>
      <p:ext uri="{BB962C8B-B14F-4D97-AF65-F5344CB8AC3E}">
        <p14:creationId xmlns:p14="http://schemas.microsoft.com/office/powerpoint/2010/main" val="130019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1962237" y="2511771"/>
            <a:ext cx="2599547" cy="2072335"/>
            <a:chOff x="1271166" y="2284597"/>
            <a:chExt cx="2599547" cy="2072335"/>
          </a:xfrm>
          <a:solidFill>
            <a:srgbClr val="88B40F"/>
          </a:solidFill>
        </p:grpSpPr>
        <p:sp>
          <p:nvSpPr>
            <p:cNvPr id="12" name="椭圆 11"/>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smtClean="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smtClean="0">
                <a:solidFill>
                  <a:prstClr val="white"/>
                </a:solidFill>
              </a:rPr>
              <a:t>Office</a:t>
            </a:r>
            <a:r>
              <a:rPr lang="en-US" altLang="zh-CN" sz="1333" dirty="0" smtClean="0">
                <a:solidFill>
                  <a:prstClr val="white"/>
                </a:solidFill>
              </a:rPr>
              <a:t>PLUS</a:t>
            </a:r>
            <a:r>
              <a:rPr lang="zh-CN" altLang="en-US" sz="1333" dirty="0" smtClean="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err="1" smtClean="0">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198280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9118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 id="2147483655" r:id="rId8"/>
    <p:sldLayoutId id="214748365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1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6.w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13.png"/><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4481" y="2724835"/>
            <a:ext cx="3987666" cy="1200329"/>
          </a:xfrm>
          <a:prstGeom prst="rect">
            <a:avLst/>
          </a:prstGeom>
        </p:spPr>
        <p:txBody>
          <a:bodyPr wrap="square">
            <a:spAutoFit/>
          </a:bodyPr>
          <a:lstStyle/>
          <a:p>
            <a:pPr algn="ctr"/>
            <a:r>
              <a:rPr kumimoji="1" lang="zh-CN" altLang="en-US" sz="3600" b="1" dirty="0">
                <a:solidFill>
                  <a:schemeClr val="bg1"/>
                </a:solidFill>
              </a:rPr>
              <a:t>基于大数据</a:t>
            </a:r>
            <a:r>
              <a:rPr kumimoji="1" lang="zh-CN" altLang="en-US" sz="3600" b="1" dirty="0" smtClean="0">
                <a:solidFill>
                  <a:schemeClr val="bg1"/>
                </a:solidFill>
              </a:rPr>
              <a:t>的</a:t>
            </a:r>
            <a:endParaRPr kumimoji="1" lang="en-US" altLang="zh-CN" sz="3600" b="1" dirty="0" smtClean="0">
              <a:solidFill>
                <a:schemeClr val="bg1"/>
              </a:solidFill>
            </a:endParaRPr>
          </a:p>
          <a:p>
            <a:pPr algn="ctr"/>
            <a:r>
              <a:rPr kumimoji="1" lang="zh-CN" altLang="en-US" sz="3600" b="1" dirty="0" smtClean="0">
                <a:solidFill>
                  <a:schemeClr val="bg1"/>
                </a:solidFill>
              </a:rPr>
              <a:t>智慧</a:t>
            </a:r>
            <a:r>
              <a:rPr kumimoji="1" lang="zh-CN" altLang="en-US" sz="3600" b="1" dirty="0">
                <a:solidFill>
                  <a:schemeClr val="bg1"/>
                </a:solidFill>
              </a:rPr>
              <a:t>网络运</a:t>
            </a:r>
            <a:r>
              <a:rPr kumimoji="1" lang="zh-CN" altLang="en-US" sz="3600" b="1" dirty="0" smtClean="0">
                <a:solidFill>
                  <a:schemeClr val="bg1"/>
                </a:solidFill>
              </a:rPr>
              <a:t>维</a:t>
            </a:r>
            <a:r>
              <a:rPr kumimoji="1" lang="zh-CN" altLang="en-US" sz="3600" b="1" dirty="0">
                <a:solidFill>
                  <a:schemeClr val="bg1"/>
                </a:solidFill>
              </a:rPr>
              <a:t>平</a:t>
            </a:r>
            <a:r>
              <a:rPr kumimoji="1" lang="zh-CN" altLang="en-US" sz="3600" b="1" dirty="0" smtClean="0">
                <a:solidFill>
                  <a:schemeClr val="bg1"/>
                </a:solidFill>
              </a:rPr>
              <a:t>台</a:t>
            </a:r>
            <a:endParaRPr kumimoji="1" lang="en-US" altLang="zh-CN" sz="3600" b="1" dirty="0">
              <a:solidFill>
                <a:schemeClr val="bg1"/>
              </a:solidFill>
            </a:endParaRPr>
          </a:p>
        </p:txBody>
      </p:sp>
    </p:spTree>
    <p:extLst>
      <p:ext uri="{BB962C8B-B14F-4D97-AF65-F5344CB8AC3E}">
        <p14:creationId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723819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平台应用</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智慧化网络运维（</a:t>
            </a:r>
            <a:r>
              <a:rPr lang="en-US" altLang="zh-CN" sz="2400" b="1" dirty="0" err="1">
                <a:latin typeface="微软雅黑" panose="020B0503020204020204" pitchFamily="34" charset="-122"/>
                <a:ea typeface="微软雅黑" panose="020B0503020204020204" pitchFamily="34" charset="-122"/>
              </a:rPr>
              <a:t>AIOps</a:t>
            </a:r>
            <a:r>
              <a:rPr lang="zh-CN" altLang="en-US" sz="2400" b="1" dirty="0">
                <a:latin typeface="微软雅黑" panose="020B0503020204020204" pitchFamily="34" charset="-122"/>
                <a:ea typeface="微软雅黑" panose="020B0503020204020204" pitchFamily="34" charset="-122"/>
              </a:rPr>
              <a:t>）</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p:cNvSpPr/>
          <p:nvPr/>
        </p:nvSpPr>
        <p:spPr>
          <a:xfrm>
            <a:off x="1083452" y="1612098"/>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手工运维</a:t>
            </a:r>
            <a:endParaRPr lang="zh-CN" altLang="en-US" sz="2400" dirty="0"/>
          </a:p>
        </p:txBody>
      </p:sp>
      <p:sp>
        <p:nvSpPr>
          <p:cNvPr id="20" name="流程图: 过程 19"/>
          <p:cNvSpPr/>
          <p:nvPr/>
        </p:nvSpPr>
        <p:spPr>
          <a:xfrm>
            <a:off x="4715546"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自动</a:t>
            </a:r>
            <a:r>
              <a:rPr lang="zh-CN" altLang="en-US" sz="2400" dirty="0" smtClean="0"/>
              <a:t>运维</a:t>
            </a:r>
            <a:endParaRPr lang="zh-CN" altLang="en-US" sz="2400" dirty="0"/>
          </a:p>
        </p:txBody>
      </p:sp>
      <p:sp>
        <p:nvSpPr>
          <p:cNvPr id="21" name="流程图: 过程 20"/>
          <p:cNvSpPr/>
          <p:nvPr/>
        </p:nvSpPr>
        <p:spPr>
          <a:xfrm>
            <a:off x="8347640"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智慧</a:t>
            </a:r>
            <a:r>
              <a:rPr lang="zh-CN" altLang="en-US" sz="2400" dirty="0" smtClean="0"/>
              <a:t>运维（</a:t>
            </a:r>
            <a:r>
              <a:rPr lang="en-US" altLang="zh-CN" sz="2400" dirty="0" err="1" smtClean="0"/>
              <a:t>AIOps</a:t>
            </a:r>
            <a:r>
              <a:rPr lang="zh-CN" altLang="en-US" sz="2400" dirty="0" smtClean="0"/>
              <a:t>）</a:t>
            </a:r>
            <a:endParaRPr lang="en-US" altLang="zh-CN" sz="2400" dirty="0" smtClean="0"/>
          </a:p>
        </p:txBody>
      </p:sp>
      <p:sp>
        <p:nvSpPr>
          <p:cNvPr id="7" name="上箭头 6"/>
          <p:cNvSpPr/>
          <p:nvPr/>
        </p:nvSpPr>
        <p:spPr>
          <a:xfrm rot="5400000">
            <a:off x="3772056" y="1780216"/>
            <a:ext cx="490764" cy="614589"/>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上箭头 22"/>
          <p:cNvSpPr/>
          <p:nvPr/>
        </p:nvSpPr>
        <p:spPr>
          <a:xfrm rot="5400000">
            <a:off x="7404153" y="1782312"/>
            <a:ext cx="490764" cy="614589"/>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10" name="图表 9"/>
          <p:cNvGraphicFramePr/>
          <p:nvPr>
            <p:extLst/>
          </p:nvPr>
        </p:nvGraphicFramePr>
        <p:xfrm>
          <a:off x="3319333" y="3400841"/>
          <a:ext cx="4690836" cy="2537340"/>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31"/>
          <p:cNvSpPr txBox="1"/>
          <p:nvPr/>
        </p:nvSpPr>
        <p:spPr>
          <a:xfrm>
            <a:off x="7862311" y="3630237"/>
            <a:ext cx="4082039" cy="2031325"/>
          </a:xfrm>
          <a:prstGeom prst="rect">
            <a:avLst/>
          </a:prstGeom>
          <a:noFill/>
        </p:spPr>
        <p:txBody>
          <a:bodyPr wrap="square" rtlCol="0">
            <a:spAutoFit/>
          </a:bodyPr>
          <a:lstStyle/>
          <a:p>
            <a:pPr indent="457200">
              <a:lnSpc>
                <a:spcPct val="150000"/>
              </a:lnSpc>
            </a:pPr>
            <a:r>
              <a:rPr lang="zh-CN" altLang="en-US" sz="1400" dirty="0" smtClean="0"/>
              <a:t>新的挑战：</a:t>
            </a:r>
            <a:endParaRPr lang="en-US" altLang="zh-CN" sz="1400" dirty="0" smtClean="0"/>
          </a:p>
          <a:p>
            <a:pPr marL="285750" indent="-285750">
              <a:lnSpc>
                <a:spcPct val="150000"/>
              </a:lnSpc>
              <a:buFont typeface="Arial" panose="020B0604020202020204" pitchFamily="34" charset="0"/>
              <a:buChar char="•"/>
            </a:pPr>
            <a:r>
              <a:rPr lang="zh-CN" altLang="en-US" sz="1400" dirty="0" smtClean="0"/>
              <a:t>海量监测</a:t>
            </a:r>
            <a:r>
              <a:rPr lang="en-US" altLang="zh-CN" sz="1400" dirty="0" smtClean="0"/>
              <a:t>KPI</a:t>
            </a:r>
            <a:r>
              <a:rPr lang="zh-CN" altLang="en-US" sz="1400" dirty="0" smtClean="0"/>
              <a:t>如何快速发现异常（带宽利用率、</a:t>
            </a:r>
            <a:r>
              <a:rPr lang="en-US" altLang="zh-CN" sz="1400" dirty="0" smtClean="0"/>
              <a:t>CPU</a:t>
            </a:r>
            <a:r>
              <a:rPr lang="zh-CN" altLang="en-US" sz="1400" dirty="0" smtClean="0"/>
              <a:t>利用率、家宽用户数等）</a:t>
            </a:r>
            <a:endParaRPr lang="en-US" altLang="zh-CN" sz="1400" dirty="0" smtClean="0"/>
          </a:p>
          <a:p>
            <a:pPr marL="285750" indent="-285750">
              <a:lnSpc>
                <a:spcPct val="150000"/>
              </a:lnSpc>
              <a:buFont typeface="Arial" panose="020B0604020202020204" pitchFamily="34" charset="0"/>
              <a:buChar char="•"/>
            </a:pPr>
            <a:r>
              <a:rPr lang="zh-CN" altLang="en-US" sz="1400" dirty="0" smtClean="0"/>
              <a:t>繁杂的报警信息（硬件设备、传输、环境、性能）</a:t>
            </a:r>
            <a:endParaRPr lang="en-US" altLang="zh-CN" sz="1400" dirty="0" smtClean="0">
              <a:solidFill>
                <a:srgbClr val="FF0000"/>
              </a:solidFill>
            </a:endParaRPr>
          </a:p>
          <a:p>
            <a:pPr marL="285750" indent="-285750">
              <a:lnSpc>
                <a:spcPct val="150000"/>
              </a:lnSpc>
              <a:buFont typeface="Arial" panose="020B0604020202020204" pitchFamily="34" charset="0"/>
              <a:buChar char="•"/>
            </a:pPr>
            <a:r>
              <a:rPr lang="zh-CN" altLang="en-US" sz="1400" dirty="0" smtClean="0"/>
              <a:t>故障发生如何定位（线网组成复杂）</a:t>
            </a:r>
            <a:endParaRPr lang="en-US" altLang="zh-CN" sz="1400" dirty="0" smtClean="0">
              <a:solidFill>
                <a:srgbClr val="FF0000"/>
              </a:solidFill>
            </a:endParaRPr>
          </a:p>
        </p:txBody>
      </p:sp>
      <p:sp>
        <p:nvSpPr>
          <p:cNvPr id="2" name="右箭头 1"/>
          <p:cNvSpPr/>
          <p:nvPr/>
        </p:nvSpPr>
        <p:spPr>
          <a:xfrm rot="5400000">
            <a:off x="5493282" y="2850463"/>
            <a:ext cx="680407" cy="571916"/>
          </a:xfrm>
          <a:prstGeom prst="right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71260" y="2832798"/>
            <a:ext cx="729031" cy="369332"/>
          </a:xfrm>
          <a:prstGeom prst="rect">
            <a:avLst/>
          </a:prstGeom>
          <a:noFill/>
        </p:spPr>
        <p:txBody>
          <a:bodyPr wrap="square" rtlCol="0">
            <a:spAutoFit/>
          </a:bodyPr>
          <a:lstStyle/>
          <a:p>
            <a:r>
              <a:rPr lang="zh-CN" altLang="en-US" dirty="0" smtClean="0"/>
              <a:t>解决</a:t>
            </a:r>
            <a:endParaRPr lang="zh-CN" altLang="en-US" dirty="0"/>
          </a:p>
        </p:txBody>
      </p:sp>
      <p:sp>
        <p:nvSpPr>
          <p:cNvPr id="9" name="下箭头 8"/>
          <p:cNvSpPr/>
          <p:nvPr/>
        </p:nvSpPr>
        <p:spPr>
          <a:xfrm rot="10800000">
            <a:off x="9326889" y="2758525"/>
            <a:ext cx="576441" cy="681246"/>
          </a:xfrm>
          <a:prstGeom prst="down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190" y="3035382"/>
            <a:ext cx="729031" cy="369332"/>
          </a:xfrm>
          <a:prstGeom prst="rect">
            <a:avLst/>
          </a:prstGeom>
          <a:noFill/>
        </p:spPr>
        <p:txBody>
          <a:bodyPr wrap="square" rtlCol="0">
            <a:spAutoFit/>
          </a:bodyPr>
          <a:lstStyle/>
          <a:p>
            <a:r>
              <a:rPr lang="zh-CN" altLang="en-US" dirty="0" smtClean="0"/>
              <a:t>需要</a:t>
            </a:r>
            <a:endParaRPr lang="zh-CN" altLang="en-US" dirty="0"/>
          </a:p>
        </p:txBody>
      </p:sp>
      <p:sp>
        <p:nvSpPr>
          <p:cNvPr id="12" name="文本框 11"/>
          <p:cNvSpPr txBox="1"/>
          <p:nvPr/>
        </p:nvSpPr>
        <p:spPr>
          <a:xfrm>
            <a:off x="904793" y="3864304"/>
            <a:ext cx="259319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重复性劳动</a:t>
            </a:r>
            <a:endParaRPr lang="en-US" altLang="zh-CN" dirty="0" smtClean="0"/>
          </a:p>
          <a:p>
            <a:pPr marL="285750" indent="285750">
              <a:lnSpc>
                <a:spcPct val="150000"/>
              </a:lnSpc>
              <a:buFont typeface="Arial" panose="020B0604020202020204" pitchFamily="34" charset="0"/>
              <a:buChar char="•"/>
            </a:pPr>
            <a:r>
              <a:rPr lang="zh-CN" altLang="en-US" dirty="0" smtClean="0"/>
              <a:t>个人经验驱动</a:t>
            </a:r>
            <a:endParaRPr lang="en-US" altLang="zh-CN" dirty="0" smtClean="0"/>
          </a:p>
          <a:p>
            <a:pPr marL="285750" indent="285750">
              <a:lnSpc>
                <a:spcPct val="150000"/>
              </a:lnSpc>
              <a:buFont typeface="Arial" panose="020B0604020202020204" pitchFamily="34" charset="0"/>
              <a:buChar char="•"/>
            </a:pPr>
            <a:r>
              <a:rPr lang="zh-CN" altLang="en-US" dirty="0" smtClean="0"/>
              <a:t>人力资源耗费</a:t>
            </a:r>
            <a:endParaRPr lang="en-US" altLang="zh-CN" dirty="0" smtClean="0"/>
          </a:p>
        </p:txBody>
      </p:sp>
      <p:sp>
        <p:nvSpPr>
          <p:cNvPr id="22" name="矩形 21"/>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400" b="1" dirty="0">
                <a:solidFill>
                  <a:srgbClr val="FF0000"/>
                </a:solidFill>
              </a:rPr>
              <a:t>在自动化运维的基础上，</a:t>
            </a:r>
            <a:r>
              <a:rPr lang="zh-CN" altLang="zh-CN" sz="2400" b="1" dirty="0">
                <a:solidFill>
                  <a:srgbClr val="FF0000"/>
                </a:solidFill>
              </a:rPr>
              <a:t>通过人工智能的方式，进一步提升运维效率，包括运维决策、故障预测和问题分析等</a:t>
            </a:r>
            <a:endParaRPr lang="zh-CN" altLang="en-US" sz="2400" b="1" dirty="0">
              <a:solidFill>
                <a:srgbClr val="FF0000"/>
              </a:solidFill>
            </a:endParaRPr>
          </a:p>
        </p:txBody>
      </p:sp>
    </p:spTree>
    <p:extLst>
      <p:ext uri="{BB962C8B-B14F-4D97-AF65-F5344CB8AC3E}">
        <p14:creationId xmlns:p14="http://schemas.microsoft.com/office/powerpoint/2010/main" val="3862449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arn(inVertical)">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7" grpId="0" animBg="1"/>
      <p:bldP spid="23" grpId="0" animBg="1"/>
      <p:bldGraphic spid="10" grpId="0">
        <p:bldAsOne/>
      </p:bldGraphic>
      <p:bldP spid="32" grpId="0"/>
      <p:bldP spid="2" grpId="0" animBg="1"/>
      <p:bldP spid="8" grpId="0"/>
      <p:bldP spid="9" grpId="0" animBg="1"/>
      <p:bldP spid="19" grpId="0"/>
      <p:bldP spid="12"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72911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智慧化网络运维（</a:t>
            </a:r>
            <a:r>
              <a:rPr lang="en-US" altLang="zh-CN" sz="2400" b="1" dirty="0" err="1" smtClean="0">
                <a:latin typeface="微软雅黑" panose="020B0503020204020204" pitchFamily="34" charset="-122"/>
                <a:ea typeface="微软雅黑" panose="020B0503020204020204" pitchFamily="34" charset="-122"/>
              </a:rPr>
              <a:t>AIOps</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19389" y="1570146"/>
            <a:ext cx="936213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解决自动化运维中规则需要人为制定的缺点</a:t>
            </a:r>
            <a:endParaRPr lang="en-US" altLang="zh-CN" dirty="0" smtClean="0"/>
          </a:p>
          <a:p>
            <a:pPr marL="285750" indent="-285750">
              <a:lnSpc>
                <a:spcPct val="150000"/>
              </a:lnSpc>
              <a:buFont typeface="Arial" panose="020B0604020202020204" pitchFamily="34" charset="0"/>
              <a:buChar char="•"/>
            </a:pPr>
            <a:r>
              <a:rPr lang="zh-CN" altLang="en-US" dirty="0" smtClean="0"/>
              <a:t>通过机器学习等方式自动</a:t>
            </a:r>
            <a:r>
              <a:rPr lang="zh-CN" altLang="en-US" dirty="0"/>
              <a:t>地从海量运维数据中不断地学习，不断地提炼并总结</a:t>
            </a:r>
            <a:r>
              <a:rPr lang="zh-CN" altLang="en-US" dirty="0" smtClean="0"/>
              <a:t>规则</a:t>
            </a:r>
            <a:endParaRPr lang="en-US" altLang="zh-CN" dirty="0" smtClean="0"/>
          </a:p>
          <a:p>
            <a:pPr marL="285750" indent="-285750">
              <a:lnSpc>
                <a:spcPct val="150000"/>
              </a:lnSpc>
              <a:buFont typeface="Arial" panose="020B0604020202020204" pitchFamily="34" charset="0"/>
              <a:buChar char="•"/>
            </a:pPr>
            <a:r>
              <a:rPr lang="zh-CN" altLang="en-US" dirty="0" smtClean="0"/>
              <a:t>能够更好更快的适应新的业务挑战</a:t>
            </a:r>
            <a:endParaRPr lang="zh-CN" altLang="en-US" dirty="0"/>
          </a:p>
        </p:txBody>
      </p:sp>
      <p:sp>
        <p:nvSpPr>
          <p:cNvPr id="25" name="矩形 24"/>
          <p:cNvSpPr/>
          <p:nvPr/>
        </p:nvSpPr>
        <p:spPr>
          <a:xfrm>
            <a:off x="919388" y="3782826"/>
            <a:ext cx="3722563" cy="2291759"/>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6" name="文本框 25"/>
          <p:cNvSpPr txBox="1"/>
          <p:nvPr/>
        </p:nvSpPr>
        <p:spPr>
          <a:xfrm>
            <a:off x="944002" y="3843843"/>
            <a:ext cx="355678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海量的数据</a:t>
            </a:r>
            <a:endParaRPr lang="en-US" altLang="zh-CN" dirty="0" smtClean="0"/>
          </a:p>
          <a:p>
            <a:pPr marL="285750" indent="285750">
              <a:lnSpc>
                <a:spcPct val="150000"/>
              </a:lnSpc>
              <a:buFont typeface="Arial" panose="020B0604020202020204" pitchFamily="34" charset="0"/>
              <a:buChar char="•"/>
            </a:pPr>
            <a:r>
              <a:rPr lang="zh-CN" altLang="en-US" dirty="0" smtClean="0"/>
              <a:t>适合的运维问题</a:t>
            </a:r>
            <a:endParaRPr lang="en-US" altLang="zh-CN" dirty="0" smtClean="0"/>
          </a:p>
          <a:p>
            <a:pPr marL="285750" indent="285750">
              <a:lnSpc>
                <a:spcPct val="150000"/>
              </a:lnSpc>
              <a:buFont typeface="Arial" panose="020B0604020202020204" pitchFamily="34" charset="0"/>
              <a:buChar char="•"/>
            </a:pPr>
            <a:r>
              <a:rPr lang="zh-CN" altLang="en-US" dirty="0" smtClean="0"/>
              <a:t>较为先进的算法</a:t>
            </a:r>
            <a:endParaRPr lang="en-US" altLang="zh-CN" dirty="0" smtClean="0"/>
          </a:p>
          <a:p>
            <a:pPr marL="285750" indent="285750">
              <a:lnSpc>
                <a:spcPct val="150000"/>
              </a:lnSpc>
              <a:buFont typeface="Arial" panose="020B0604020202020204" pitchFamily="34" charset="0"/>
              <a:buChar char="•"/>
            </a:pPr>
            <a:r>
              <a:rPr lang="zh-CN" altLang="en-US" dirty="0" smtClean="0"/>
              <a:t>高速的计算能力</a:t>
            </a:r>
            <a:endParaRPr lang="en-US" altLang="zh-CN" dirty="0" smtClean="0"/>
          </a:p>
          <a:p>
            <a:pPr marL="285750" indent="285750">
              <a:lnSpc>
                <a:spcPct val="150000"/>
              </a:lnSpc>
              <a:buFont typeface="Arial" panose="020B0604020202020204" pitchFamily="34" charset="0"/>
              <a:buChar char="•"/>
            </a:pPr>
            <a:r>
              <a:rPr lang="zh-CN" altLang="en-US" dirty="0" smtClean="0"/>
              <a:t>高度完善的自动化运维体系</a:t>
            </a:r>
            <a:endParaRPr lang="zh-CN" altLang="en-US" dirty="0"/>
          </a:p>
        </p:txBody>
      </p:sp>
      <p:sp>
        <p:nvSpPr>
          <p:cNvPr id="27" name="矩形 26"/>
          <p:cNvSpPr/>
          <p:nvPr/>
        </p:nvSpPr>
        <p:spPr>
          <a:xfrm>
            <a:off x="6908364" y="3782725"/>
            <a:ext cx="3500211" cy="229186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8" name="圆角矩形 27"/>
          <p:cNvSpPr/>
          <p:nvPr/>
        </p:nvSpPr>
        <p:spPr>
          <a:xfrm>
            <a:off x="7181849" y="4011410"/>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海量运维</a:t>
            </a:r>
            <a:r>
              <a:rPr lang="zh-CN" altLang="en-US" sz="1100" dirty="0"/>
              <a:t>数</a:t>
            </a:r>
            <a:r>
              <a:rPr lang="zh-CN" altLang="en-US" sz="1100" dirty="0" smtClean="0"/>
              <a:t>据（事件、性能、资源、事件等）</a:t>
            </a:r>
            <a:endParaRPr lang="zh-CN" altLang="en-US" sz="1100" dirty="0"/>
          </a:p>
        </p:txBody>
      </p:sp>
      <p:sp>
        <p:nvSpPr>
          <p:cNvPr id="29" name="圆角矩形 28"/>
          <p:cNvSpPr/>
          <p:nvPr/>
        </p:nvSpPr>
        <p:spPr>
          <a:xfrm>
            <a:off x="7181849" y="4391733"/>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异常检测、故障定位、智能规划</a:t>
            </a:r>
            <a:endParaRPr lang="zh-CN" altLang="en-US" sz="1200" dirty="0"/>
          </a:p>
        </p:txBody>
      </p:sp>
      <p:sp>
        <p:nvSpPr>
          <p:cNvPr id="30" name="圆角矩形 29"/>
          <p:cNvSpPr/>
          <p:nvPr/>
        </p:nvSpPr>
        <p:spPr>
          <a:xfrm>
            <a:off x="7181849" y="4837126"/>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存在大量成熟的</a:t>
            </a:r>
            <a:r>
              <a:rPr lang="en-US" altLang="zh-CN" sz="1200" dirty="0" smtClean="0"/>
              <a:t>AI</a:t>
            </a:r>
            <a:r>
              <a:rPr lang="zh-CN" altLang="en-US" sz="1200" dirty="0" smtClean="0"/>
              <a:t>算法可以使用</a:t>
            </a:r>
            <a:endParaRPr lang="zh-CN" altLang="en-US" sz="1200" dirty="0"/>
          </a:p>
        </p:txBody>
      </p:sp>
      <p:sp>
        <p:nvSpPr>
          <p:cNvPr id="32" name="圆角矩形 31"/>
          <p:cNvSpPr/>
          <p:nvPr/>
        </p:nvSpPr>
        <p:spPr>
          <a:xfrm>
            <a:off x="7181849" y="5232019"/>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高速的服务器集群</a:t>
            </a:r>
            <a:endParaRPr lang="zh-CN" altLang="en-US" sz="1200" dirty="0"/>
          </a:p>
        </p:txBody>
      </p:sp>
      <p:sp>
        <p:nvSpPr>
          <p:cNvPr id="33" name="圆角矩形 32"/>
          <p:cNvSpPr/>
          <p:nvPr/>
        </p:nvSpPr>
        <p:spPr>
          <a:xfrm>
            <a:off x="7181849" y="5618543"/>
            <a:ext cx="3004424" cy="2762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目前自动化运维还未完善</a:t>
            </a:r>
            <a:endParaRPr lang="zh-CN" altLang="en-US" sz="1200" dirty="0"/>
          </a:p>
        </p:txBody>
      </p:sp>
      <p:sp>
        <p:nvSpPr>
          <p:cNvPr id="34" name="右箭头 33"/>
          <p:cNvSpPr/>
          <p:nvPr/>
        </p:nvSpPr>
        <p:spPr>
          <a:xfrm>
            <a:off x="4864253" y="4529845"/>
            <a:ext cx="1631796" cy="70217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19388" y="3155332"/>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的前提条件</a:t>
            </a:r>
            <a:endParaRPr lang="zh-CN" altLang="en-US" dirty="0">
              <a:solidFill>
                <a:srgbClr val="333F50"/>
              </a:solidFill>
            </a:endParaRPr>
          </a:p>
        </p:txBody>
      </p:sp>
      <p:sp>
        <p:nvSpPr>
          <p:cNvPr id="36" name="文本框 35"/>
          <p:cNvSpPr txBox="1"/>
          <p:nvPr/>
        </p:nvSpPr>
        <p:spPr>
          <a:xfrm>
            <a:off x="919388" y="1092750"/>
            <a:ext cx="3944865" cy="369332"/>
          </a:xfrm>
          <a:prstGeom prst="rect">
            <a:avLst/>
          </a:prstGeom>
          <a:noFill/>
        </p:spPr>
        <p:txBody>
          <a:bodyPr wrap="square" rtlCol="0">
            <a:spAutoFit/>
          </a:bodyPr>
          <a:lstStyle/>
          <a:p>
            <a:r>
              <a:rPr lang="zh-CN" altLang="en-US" dirty="0" smtClean="0">
                <a:solidFill>
                  <a:srgbClr val="333F50"/>
                </a:solidFill>
              </a:rPr>
              <a:t>目标</a:t>
            </a:r>
            <a:endParaRPr lang="zh-CN" altLang="en-US" dirty="0">
              <a:solidFill>
                <a:srgbClr val="333F50"/>
              </a:solidFill>
            </a:endParaRPr>
          </a:p>
        </p:txBody>
      </p:sp>
    </p:spTree>
    <p:extLst>
      <p:ext uri="{BB962C8B-B14F-4D97-AF65-F5344CB8AC3E}">
        <p14:creationId xmlns:p14="http://schemas.microsoft.com/office/powerpoint/2010/main" val="1846210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animBg="1"/>
      <p:bldP spid="29" grpId="0" animBg="1"/>
      <p:bldP spid="30" grpId="0" animBg="1"/>
      <p:bldP spid="32" grpId="0" animBg="1"/>
      <p:bldP spid="33" grpId="0" animBg="1"/>
      <p:bldP spid="34" grpId="0" animBg="1"/>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平台应用</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应用场景</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33475" y="876300"/>
            <a:ext cx="2162175" cy="369332"/>
          </a:xfrm>
          <a:prstGeom prst="rect">
            <a:avLst/>
          </a:prstGeom>
          <a:noFill/>
        </p:spPr>
        <p:txBody>
          <a:bodyPr wrap="square" rtlCol="0">
            <a:spAutoFit/>
          </a:bodyPr>
          <a:lstStyle/>
          <a:p>
            <a:r>
              <a:rPr lang="zh-CN" altLang="en-US" dirty="0" smtClean="0"/>
              <a:t>解决了哪些问题？</a:t>
            </a:r>
            <a:endParaRPr lang="zh-CN" altLang="en-US" dirty="0"/>
          </a:p>
        </p:txBody>
      </p:sp>
    </p:spTree>
    <p:extLst>
      <p:ext uri="{BB962C8B-B14F-4D97-AF65-F5344CB8AC3E}">
        <p14:creationId xmlns:p14="http://schemas.microsoft.com/office/powerpoint/2010/main" val="13290787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平台框图</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33475" y="876300"/>
            <a:ext cx="2162175" cy="369332"/>
          </a:xfrm>
          <a:prstGeom prst="rect">
            <a:avLst/>
          </a:prstGeom>
          <a:noFill/>
        </p:spPr>
        <p:txBody>
          <a:bodyPr wrap="square" rtlCol="0">
            <a:spAutoFit/>
          </a:bodyPr>
          <a:lstStyle/>
          <a:p>
            <a:r>
              <a:rPr lang="zh-CN" altLang="en-US" dirty="0" smtClean="0"/>
              <a:t>解决了哪些问题？</a:t>
            </a:r>
            <a:endParaRPr lang="zh-CN" altLang="en-US" dirty="0"/>
          </a:p>
        </p:txBody>
      </p:sp>
    </p:spTree>
    <p:extLst>
      <p:ext uri="{BB962C8B-B14F-4D97-AF65-F5344CB8AC3E}">
        <p14:creationId xmlns:p14="http://schemas.microsoft.com/office/powerpoint/2010/main" val="298808256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1792117"/>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3621" y="3332696"/>
            <a:ext cx="2030979" cy="507831"/>
          </a:xfrm>
          <a:prstGeom prst="rect">
            <a:avLst/>
          </a:prstGeom>
          <a:solidFill>
            <a:schemeClr val="tx2">
              <a:lumMod val="75000"/>
            </a:schemeClr>
          </a:solidFill>
        </p:spPr>
        <p:txBody>
          <a:bodyPr wrap="square" rtlCol="0">
            <a:spAutoFit/>
          </a:bodyPr>
          <a:lstStyle/>
          <a:p>
            <a:pPr marL="285750" algn="ctr">
              <a:lnSpc>
                <a:spcPct val="150000"/>
              </a:lnSpc>
            </a:pPr>
            <a:r>
              <a:rPr lang="zh-CN" altLang="en-US" dirty="0" smtClean="0">
                <a:solidFill>
                  <a:schemeClr val="bg1"/>
                </a:solidFill>
              </a:rPr>
              <a:t>故障管理</a:t>
            </a:r>
            <a:endParaRPr lang="en-US" altLang="zh-CN" dirty="0" smtClean="0">
              <a:solidFill>
                <a:schemeClr val="bg1"/>
              </a:solidFill>
            </a:endParaRPr>
          </a:p>
        </p:txBody>
      </p:sp>
      <p:sp>
        <p:nvSpPr>
          <p:cNvPr id="9" name="圆角矩形 8"/>
          <p:cNvSpPr/>
          <p:nvPr/>
        </p:nvSpPr>
        <p:spPr>
          <a:xfrm>
            <a:off x="4748439" y="1193115"/>
            <a:ext cx="3385911" cy="473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58000" y="4659081"/>
            <a:ext cx="2766787" cy="10958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异常检测（</a:t>
            </a:r>
            <a:r>
              <a:rPr lang="zh-CN" altLang="en-US" dirty="0" smtClean="0">
                <a:solidFill>
                  <a:schemeClr val="tx1"/>
                </a:solidFill>
              </a:rPr>
              <a:t>感知</a:t>
            </a:r>
            <a:r>
              <a:rPr lang="zh-CN" altLang="en-US" dirty="0" smtClean="0"/>
              <a:t>）</a:t>
            </a:r>
            <a:endParaRPr lang="zh-CN" altLang="en-US" dirty="0"/>
          </a:p>
        </p:txBody>
      </p:sp>
      <p:sp>
        <p:nvSpPr>
          <p:cNvPr id="11" name="圆角矩形 10"/>
          <p:cNvSpPr/>
          <p:nvPr/>
        </p:nvSpPr>
        <p:spPr>
          <a:xfrm>
            <a:off x="5058002" y="3071128"/>
            <a:ext cx="2766786" cy="10540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根因分析（</a:t>
            </a:r>
            <a:r>
              <a:rPr lang="zh-CN" altLang="en-US" dirty="0" smtClean="0">
                <a:solidFill>
                  <a:schemeClr val="tx1"/>
                </a:solidFill>
              </a:rPr>
              <a:t>决策</a:t>
            </a:r>
            <a:r>
              <a:rPr lang="zh-CN" altLang="en-US" dirty="0" smtClean="0"/>
              <a:t>）</a:t>
            </a:r>
            <a:endParaRPr lang="zh-CN" altLang="en-US" dirty="0"/>
          </a:p>
        </p:txBody>
      </p:sp>
      <p:sp>
        <p:nvSpPr>
          <p:cNvPr id="12" name="圆角矩形 11"/>
          <p:cNvSpPr/>
          <p:nvPr/>
        </p:nvSpPr>
        <p:spPr>
          <a:xfrm>
            <a:off x="5058000" y="1418313"/>
            <a:ext cx="2766787" cy="11189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故障预测（</a:t>
            </a:r>
            <a:r>
              <a:rPr lang="zh-CN" altLang="en-US" dirty="0" smtClean="0">
                <a:solidFill>
                  <a:schemeClr val="tx1"/>
                </a:solidFill>
              </a:rPr>
              <a:t>控制</a:t>
            </a:r>
            <a:r>
              <a:rPr lang="zh-CN" altLang="en-US" dirty="0" smtClean="0"/>
              <a:t>）</a:t>
            </a:r>
            <a:endParaRPr lang="zh-CN" altLang="en-US" dirty="0"/>
          </a:p>
        </p:txBody>
      </p:sp>
      <p:sp>
        <p:nvSpPr>
          <p:cNvPr id="13" name="左大括号 12"/>
          <p:cNvSpPr/>
          <p:nvPr/>
        </p:nvSpPr>
        <p:spPr>
          <a:xfrm>
            <a:off x="3248025" y="1135279"/>
            <a:ext cx="1009650" cy="49257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625114" y="2340116"/>
            <a:ext cx="3228975" cy="3000821"/>
          </a:xfrm>
          <a:prstGeom prst="rect">
            <a:avLst/>
          </a:prstGeom>
          <a:noFill/>
        </p:spPr>
        <p:txBody>
          <a:bodyPr wrap="square" rtlCol="0">
            <a:spAutoFit/>
          </a:bodyPr>
          <a:lstStyle/>
          <a:p>
            <a:pPr indent="457200">
              <a:lnSpc>
                <a:spcPct val="150000"/>
              </a:lnSpc>
            </a:pPr>
            <a:r>
              <a:rPr lang="zh-CN" altLang="en-US" dirty="0" smtClean="0"/>
              <a:t>智能化故障管理由异常检测、根因分析、以及故障预测组成，这三部分分别对应了大脑“感知决策控制”三元组。同时这三个模块又各自也存在着三元组，即故障管理中每一部分都能体现网络大脑的智慧。</a:t>
            </a:r>
            <a:endParaRPr lang="zh-CN" altLang="en-US" dirty="0"/>
          </a:p>
        </p:txBody>
      </p:sp>
    </p:spTree>
    <p:extLst>
      <p:ext uri="{BB962C8B-B14F-4D97-AF65-F5344CB8AC3E}">
        <p14:creationId xmlns:p14="http://schemas.microsoft.com/office/powerpoint/2010/main" val="334827021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4114" y="657028"/>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721810" y="1958290"/>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827212"/>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33823" y="3514483"/>
            <a:ext cx="2552344"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输入</a:t>
            </a:r>
            <a:endParaRPr lang="en-US" altLang="zh-CN" dirty="0"/>
          </a:p>
        </p:txBody>
      </p:sp>
      <p:sp>
        <p:nvSpPr>
          <p:cNvPr id="13" name="矩形 12"/>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4" name="文本框 13"/>
          <p:cNvSpPr txBox="1"/>
          <p:nvPr/>
        </p:nvSpPr>
        <p:spPr>
          <a:xfrm>
            <a:off x="721810" y="4149277"/>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15" name="文本框 14"/>
          <p:cNvSpPr txBox="1"/>
          <p:nvPr/>
        </p:nvSpPr>
        <p:spPr>
          <a:xfrm>
            <a:off x="721810" y="5693164"/>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16" name="矩形 15"/>
          <p:cNvSpPr/>
          <p:nvPr/>
        </p:nvSpPr>
        <p:spPr>
          <a:xfrm>
            <a:off x="1033823" y="1577419"/>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17" name="文本框 16"/>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911359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3310164" y="1972725"/>
            <a:ext cx="4610100" cy="3416320"/>
          </a:xfrm>
          <a:prstGeom prst="rect">
            <a:avLst/>
          </a:prstGeom>
          <a:noFill/>
        </p:spPr>
        <p:txBody>
          <a:bodyPr wrap="square" rtlCol="0">
            <a:spAutoFit/>
          </a:bodyPr>
          <a:lstStyle/>
          <a:p>
            <a:pPr indent="457200">
              <a:lnSpc>
                <a:spcPct val="150000"/>
              </a:lnSpc>
            </a:pPr>
            <a:r>
              <a:rPr lang="en-US" altLang="zh-CN" dirty="0" err="1" smtClean="0"/>
              <a:t>AIOps</a:t>
            </a:r>
            <a:r>
              <a:rPr lang="zh-CN" altLang="en-US" dirty="0" smtClean="0"/>
              <a:t>搭建后解决思路：</a:t>
            </a:r>
            <a:endParaRPr lang="en-US" altLang="zh-CN" dirty="0" smtClean="0"/>
          </a:p>
          <a:p>
            <a:pPr marL="285750" indent="-285750">
              <a:lnSpc>
                <a:spcPct val="150000"/>
              </a:lnSpc>
              <a:buFont typeface="Arial" panose="020B0604020202020204" pitchFamily="34" charset="0"/>
              <a:buChar char="•"/>
            </a:pPr>
            <a:r>
              <a:rPr lang="zh-CN" altLang="en-US" dirty="0" smtClean="0"/>
              <a:t>对于原始数据，先经过一个无监督分类算法对数据进行预筛选，提高标记效率</a:t>
            </a:r>
            <a:endParaRPr lang="en-US" altLang="zh-CN" dirty="0" smtClean="0"/>
          </a:p>
          <a:p>
            <a:pPr marL="285750" indent="-285750">
              <a:lnSpc>
                <a:spcPct val="150000"/>
              </a:lnSpc>
              <a:buFont typeface="Arial" panose="020B0604020202020204" pitchFamily="34" charset="0"/>
              <a:buChar char="•"/>
            </a:pPr>
            <a:r>
              <a:rPr lang="zh-CN" altLang="en-US" dirty="0" smtClean="0"/>
              <a:t>然后通过运维工程师在预筛选好的数据上对于异常的时序段进行标记</a:t>
            </a:r>
            <a:endParaRPr lang="en-US" altLang="zh-CN" dirty="0" smtClean="0"/>
          </a:p>
          <a:p>
            <a:pPr marL="285750" indent="-285750">
              <a:lnSpc>
                <a:spcPct val="150000"/>
              </a:lnSpc>
              <a:buFont typeface="Arial" panose="020B0604020202020204" pitchFamily="34" charset="0"/>
              <a:buChar char="•"/>
            </a:pPr>
            <a:r>
              <a:rPr lang="zh-CN" altLang="en-US" dirty="0" smtClean="0"/>
              <a:t>将数据、标记、以及工程师制定的对于算法的准确性期望输入到机器学习算法中，让算法对这一过程进行学习和参数调整。</a:t>
            </a:r>
            <a:endParaRPr lang="en-US" altLang="zh-CN" dirty="0" smtClean="0"/>
          </a:p>
        </p:txBody>
      </p:sp>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375129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4114" y="686265"/>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40" name="矩形 39"/>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0" name="圆柱形 49"/>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52" name="直接箭头连接符 51"/>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54" name="文本框 53"/>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56" name="直接箭头连接符 55"/>
          <p:cNvCxnSpPr>
            <a:endCxn id="54"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0" name="圆柱形 59"/>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62" name="文本框 61"/>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63" name="文本框 62"/>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64" name="文本框 63"/>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65" name="文本框 64"/>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66" name="文本框 65"/>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67"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69" name="矩形 68"/>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71" name="直接箭头连接符 70"/>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0"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2" idx="2"/>
            <a:endCxn id="63"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8"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0"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80" name="直接箭头连接符 79"/>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83" name="直接连接符 82"/>
          <p:cNvCxnSpPr>
            <a:stCxn id="67"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9385" y="632456"/>
            <a:ext cx="1905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86" name="文本框 85"/>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87" name="下箭头 86"/>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89" name="文本框 88"/>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90" name="文本框 89"/>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91" name="直接箭头连接符 90"/>
          <p:cNvCxnSpPr>
            <a:endCxn id="90"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963489" y="6351843"/>
            <a:ext cx="625805" cy="13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97" name="文本框 96"/>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
        <p:nvSpPr>
          <p:cNvPr id="55" name="文本框 5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51750"/>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624114" y="1554654"/>
            <a:ext cx="4610100" cy="1338828"/>
          </a:xfrm>
          <a:prstGeom prst="rect">
            <a:avLst/>
          </a:prstGeom>
          <a:noFill/>
        </p:spPr>
        <p:txBody>
          <a:bodyPr wrap="square" rtlCol="0">
            <a:spAutoFit/>
          </a:bodyPr>
          <a:lstStyle/>
          <a:p>
            <a:pPr indent="457200">
              <a:lnSpc>
                <a:spcPct val="150000"/>
              </a:lnSpc>
            </a:pPr>
            <a:r>
              <a:rPr lang="zh-CN" altLang="en-US" dirty="0" smtClean="0"/>
              <a:t>问题：</a:t>
            </a:r>
            <a:endParaRPr lang="en-US" altLang="zh-CN" dirty="0" smtClean="0"/>
          </a:p>
          <a:p>
            <a:pPr marL="285750" indent="-285750">
              <a:lnSpc>
                <a:spcPct val="150000"/>
              </a:lnSpc>
              <a:buFont typeface="Arial" panose="020B0604020202020204" pitchFamily="34" charset="0"/>
              <a:buChar char="•"/>
            </a:pPr>
            <a:r>
              <a:rPr lang="zh-CN" altLang="en-US" dirty="0" smtClean="0"/>
              <a:t>对于几千条监控</a:t>
            </a:r>
            <a:r>
              <a:rPr lang="en-US" altLang="zh-CN" dirty="0" smtClean="0"/>
              <a:t>KPI</a:t>
            </a:r>
            <a:r>
              <a:rPr lang="zh-CN" altLang="en-US" dirty="0" smtClean="0"/>
              <a:t>，是否对于每一条曲线都需要通过反复测验确定算法呢</a:t>
            </a:r>
            <a:r>
              <a:rPr lang="zh-CN" altLang="en-US" dirty="0"/>
              <a:t>？</a:t>
            </a:r>
            <a:endParaRPr lang="en-US" altLang="zh-CN" dirty="0" smtClean="0"/>
          </a:p>
        </p:txBody>
      </p:sp>
      <p:sp>
        <p:nvSpPr>
          <p:cNvPr id="2" name="文本框 1"/>
          <p:cNvSpPr txBox="1"/>
          <p:nvPr/>
        </p:nvSpPr>
        <p:spPr>
          <a:xfrm>
            <a:off x="338364" y="3280303"/>
            <a:ext cx="5181600" cy="2585323"/>
          </a:xfrm>
          <a:prstGeom prst="rect">
            <a:avLst/>
          </a:prstGeom>
          <a:noFill/>
        </p:spPr>
        <p:txBody>
          <a:bodyPr wrap="square" rtlCol="0">
            <a:spAutoFit/>
          </a:bodyPr>
          <a:lstStyle/>
          <a:p>
            <a:pPr indent="457200">
              <a:lnSpc>
                <a:spcPct val="150000"/>
              </a:lnSpc>
            </a:pPr>
            <a:r>
              <a:rPr lang="zh-CN" altLang="en-US" dirty="0" smtClean="0"/>
              <a:t>答： 不需要！</a:t>
            </a:r>
            <a:endParaRPr lang="en-US" altLang="zh-CN" dirty="0" smtClean="0"/>
          </a:p>
          <a:p>
            <a:pPr indent="457200">
              <a:lnSpc>
                <a:spcPct val="150000"/>
              </a:lnSpc>
            </a:pPr>
            <a:r>
              <a:rPr lang="zh-CN" altLang="en-US" dirty="0" smtClean="0"/>
              <a:t>虽然监控</a:t>
            </a:r>
            <a:r>
              <a:rPr lang="en-US" altLang="zh-CN" dirty="0" smtClean="0"/>
              <a:t>KPI</a:t>
            </a:r>
            <a:r>
              <a:rPr lang="zh-CN" altLang="en-US" dirty="0" smtClean="0"/>
              <a:t>数量很多，但是种类却不多。</a:t>
            </a:r>
            <a:endParaRPr lang="en-US" altLang="zh-CN" dirty="0" smtClean="0"/>
          </a:p>
          <a:p>
            <a:pPr indent="457200">
              <a:lnSpc>
                <a:spcPct val="150000"/>
              </a:lnSpc>
            </a:pPr>
            <a:r>
              <a:rPr lang="zh-CN" altLang="en-US" dirty="0" smtClean="0"/>
              <a:t>可以使用</a:t>
            </a:r>
            <a:r>
              <a:rPr lang="en-US" altLang="zh-CN" dirty="0" smtClean="0"/>
              <a:t>KPI</a:t>
            </a:r>
            <a:r>
              <a:rPr lang="zh-CN" altLang="en-US" dirty="0" smtClean="0"/>
              <a:t>聚合算法，对</a:t>
            </a:r>
            <a:r>
              <a:rPr lang="en-US" altLang="zh-CN" dirty="0" smtClean="0"/>
              <a:t>KPI</a:t>
            </a:r>
            <a:r>
              <a:rPr lang="zh-CN" altLang="en-US" dirty="0" smtClean="0"/>
              <a:t>进行分类，然</a:t>
            </a:r>
            <a:r>
              <a:rPr lang="zh-CN" altLang="en-US" dirty="0"/>
              <a:t>后</a:t>
            </a:r>
            <a:r>
              <a:rPr lang="zh-CN" altLang="en-US" dirty="0" smtClean="0"/>
              <a:t>对于每一类选择合适的算法，使用迁移学习的方法，将一个训练好的模型迁移到同类曲线的监控上，同时还可大大减少训练时间。</a:t>
            </a:r>
            <a:endParaRPr lang="zh-CN" altLang="en-US" dirty="0"/>
          </a:p>
        </p:txBody>
      </p:sp>
      <p:pic>
        <p:nvPicPr>
          <p:cNvPr id="4098" name="Picture 2" descr="https://github.com/iopsai/iops/blob/master/pictures/anomaly_detection/figure2.png?ra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03252"/>
            <a:ext cx="6148161" cy="7810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iopsai/iops/blob/master/pictures/anomaly_detection/figure3.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13343"/>
            <a:ext cx="6148161" cy="428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github.com/iopsai/iops/blob/master/pictures/anomaly_detection/figure4.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08601"/>
            <a:ext cx="5991225" cy="10766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781925" y="2733675"/>
            <a:ext cx="2400300" cy="261610"/>
          </a:xfrm>
          <a:prstGeom prst="rect">
            <a:avLst/>
          </a:prstGeom>
          <a:noFill/>
        </p:spPr>
        <p:txBody>
          <a:bodyPr wrap="square" rtlCol="0">
            <a:spAutoFit/>
          </a:bodyPr>
          <a:lstStyle/>
          <a:p>
            <a:pPr algn="ctr"/>
            <a:r>
              <a:rPr lang="zh-CN" altLang="en-US" sz="1100" dirty="0" smtClean="0"/>
              <a:t>周期性</a:t>
            </a:r>
            <a:r>
              <a:rPr lang="en-US" altLang="zh-CN" sz="1100" dirty="0" smtClean="0"/>
              <a:t>KPI</a:t>
            </a:r>
            <a:endParaRPr lang="zh-CN" altLang="en-US" sz="1100" dirty="0"/>
          </a:p>
        </p:txBody>
      </p:sp>
      <p:sp>
        <p:nvSpPr>
          <p:cNvPr id="15" name="文本框 14"/>
          <p:cNvSpPr txBox="1"/>
          <p:nvPr/>
        </p:nvSpPr>
        <p:spPr>
          <a:xfrm>
            <a:off x="7781925" y="3886232"/>
            <a:ext cx="2400300" cy="261610"/>
          </a:xfrm>
          <a:prstGeom prst="rect">
            <a:avLst/>
          </a:prstGeom>
          <a:noFill/>
        </p:spPr>
        <p:txBody>
          <a:bodyPr wrap="square" rtlCol="0">
            <a:spAutoFit/>
          </a:bodyPr>
          <a:lstStyle/>
          <a:p>
            <a:pPr algn="ctr"/>
            <a:r>
              <a:rPr lang="zh-CN" altLang="en-US" sz="1100" dirty="0" smtClean="0"/>
              <a:t>稳定性</a:t>
            </a:r>
            <a:r>
              <a:rPr lang="en-US" altLang="zh-CN" sz="1100" dirty="0" smtClean="0"/>
              <a:t>KPI</a:t>
            </a:r>
            <a:endParaRPr lang="zh-CN" altLang="en-US" sz="1100" dirty="0"/>
          </a:p>
        </p:txBody>
      </p:sp>
      <p:sp>
        <p:nvSpPr>
          <p:cNvPr id="16" name="文本框 15"/>
          <p:cNvSpPr txBox="1"/>
          <p:nvPr/>
        </p:nvSpPr>
        <p:spPr>
          <a:xfrm>
            <a:off x="7781925" y="5734821"/>
            <a:ext cx="2400300" cy="261610"/>
          </a:xfrm>
          <a:prstGeom prst="rect">
            <a:avLst/>
          </a:prstGeom>
          <a:noFill/>
        </p:spPr>
        <p:txBody>
          <a:bodyPr wrap="square" rtlCol="0">
            <a:spAutoFit/>
          </a:bodyPr>
          <a:lstStyle/>
          <a:p>
            <a:pPr algn="ctr"/>
            <a:r>
              <a:rPr lang="zh-CN" altLang="en-US" sz="1100" dirty="0" smtClean="0"/>
              <a:t>不稳定性</a:t>
            </a:r>
            <a:r>
              <a:rPr lang="en-US" altLang="zh-CN" sz="1100" dirty="0" smtClean="0"/>
              <a:t>KPI</a:t>
            </a:r>
            <a:endParaRPr lang="zh-CN" altLang="en-US" sz="1100" dirty="0"/>
          </a:p>
        </p:txBody>
      </p:sp>
      <p:sp>
        <p:nvSpPr>
          <p:cNvPr id="18" name="文本框 17"/>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5078278"/>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7143" y="434157"/>
            <a:ext cx="2931123" cy="830997"/>
          </a:xfrm>
          <a:prstGeom prst="rect">
            <a:avLst/>
          </a:prstGeom>
          <a:noFill/>
        </p:spPr>
        <p:txBody>
          <a:bodyPr wrap="none" rtlCol="0">
            <a:spAutoFit/>
          </a:bodyPr>
          <a:lstStyle/>
          <a:p>
            <a:r>
              <a:rPr kumimoji="1" lang="en-US" altLang="zh-CN" sz="4800" b="1" dirty="0" smtClean="0">
                <a:solidFill>
                  <a:srgbClr val="103154"/>
                </a:solidFill>
              </a:rPr>
              <a:t>CONTENTS</a:t>
            </a:r>
            <a:endParaRPr kumimoji="1" lang="zh-CN" altLang="en-US" sz="4800" b="1" dirty="0">
              <a:solidFill>
                <a:srgbClr val="103154"/>
              </a:solidFill>
            </a:endParaRPr>
          </a:p>
        </p:txBody>
      </p:sp>
      <p:sp>
        <p:nvSpPr>
          <p:cNvPr id="6" name="文本框 5"/>
          <p:cNvSpPr txBox="1"/>
          <p:nvPr/>
        </p:nvSpPr>
        <p:spPr>
          <a:xfrm>
            <a:off x="1210674" y="2343933"/>
            <a:ext cx="1944370"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ONE</a:t>
            </a:r>
            <a:endParaRPr kumimoji="1" lang="zh-CN" altLang="en-US" sz="2800" b="1" dirty="0">
              <a:solidFill>
                <a:schemeClr val="bg1"/>
              </a:solidFill>
            </a:endParaRPr>
          </a:p>
        </p:txBody>
      </p:sp>
      <p:sp>
        <p:nvSpPr>
          <p:cNvPr id="7" name="文本框 6"/>
          <p:cNvSpPr txBox="1"/>
          <p:nvPr/>
        </p:nvSpPr>
        <p:spPr>
          <a:xfrm>
            <a:off x="1210674" y="4165391"/>
            <a:ext cx="1944370"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TWO</a:t>
            </a:r>
            <a:endParaRPr kumimoji="1" lang="zh-CN" altLang="en-US" sz="2800" b="1" dirty="0">
              <a:solidFill>
                <a:schemeClr val="bg1"/>
              </a:solidFill>
            </a:endParaRPr>
          </a:p>
        </p:txBody>
      </p:sp>
      <p:sp>
        <p:nvSpPr>
          <p:cNvPr id="8" name="矩形 7"/>
          <p:cNvSpPr/>
          <p:nvPr/>
        </p:nvSpPr>
        <p:spPr>
          <a:xfrm>
            <a:off x="1106920" y="2885705"/>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项目背景</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9" name="矩形 8"/>
          <p:cNvSpPr/>
          <p:nvPr/>
        </p:nvSpPr>
        <p:spPr>
          <a:xfrm>
            <a:off x="1106920" y="4715063"/>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项目提出</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54396" y="2343933"/>
            <a:ext cx="1966018"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a:solidFill>
                  <a:schemeClr val="bg1"/>
                </a:solidFill>
              </a:rPr>
              <a:t> </a:t>
            </a:r>
            <a:r>
              <a:rPr kumimoji="1" lang="en-US" altLang="zh-CN" sz="2800" b="1" dirty="0" smtClean="0">
                <a:solidFill>
                  <a:schemeClr val="bg1"/>
                </a:solidFill>
              </a:rPr>
              <a:t>THREE</a:t>
            </a:r>
            <a:endParaRPr kumimoji="1" lang="zh-CN" altLang="en-US" sz="2800" b="1" dirty="0">
              <a:solidFill>
                <a:schemeClr val="bg1"/>
              </a:solidFill>
            </a:endParaRPr>
          </a:p>
        </p:txBody>
      </p:sp>
      <p:sp>
        <p:nvSpPr>
          <p:cNvPr id="11" name="文本框 10"/>
          <p:cNvSpPr txBox="1"/>
          <p:nvPr/>
        </p:nvSpPr>
        <p:spPr>
          <a:xfrm>
            <a:off x="7154396" y="4165391"/>
            <a:ext cx="1966018" cy="523220"/>
          </a:xfrm>
          <a:prstGeom prst="rect">
            <a:avLst/>
          </a:prstGeom>
          <a:solidFill>
            <a:srgbClr val="00B050"/>
          </a:solidFill>
        </p:spPr>
        <p:txBody>
          <a:bodyPr wrap="square" rtlCol="0">
            <a:spAutoFit/>
          </a:bodyPr>
          <a:lstStyle/>
          <a:p>
            <a:r>
              <a:rPr kumimoji="1" lang="en-US" altLang="zh-CN" sz="2800" b="1" dirty="0" smtClean="0">
                <a:solidFill>
                  <a:schemeClr val="bg1"/>
                </a:solidFill>
              </a:rPr>
              <a:t>PART</a:t>
            </a:r>
            <a:r>
              <a:rPr kumimoji="1" lang="zh-CN" altLang="en-US" sz="2800" b="1" dirty="0" smtClean="0">
                <a:solidFill>
                  <a:schemeClr val="bg1"/>
                </a:solidFill>
              </a:rPr>
              <a:t> </a:t>
            </a:r>
            <a:r>
              <a:rPr kumimoji="1" lang="en-US" altLang="zh-CN" sz="2800" b="1" dirty="0" smtClean="0">
                <a:solidFill>
                  <a:schemeClr val="bg1"/>
                </a:solidFill>
              </a:rPr>
              <a:t>FOUR</a:t>
            </a:r>
            <a:endParaRPr kumimoji="1" lang="zh-CN" altLang="en-US" sz="2800" b="1" dirty="0">
              <a:solidFill>
                <a:schemeClr val="bg1"/>
              </a:solidFill>
            </a:endParaRPr>
          </a:p>
        </p:txBody>
      </p:sp>
      <p:sp>
        <p:nvSpPr>
          <p:cNvPr id="12" name="矩形 11"/>
          <p:cNvSpPr/>
          <p:nvPr/>
        </p:nvSpPr>
        <p:spPr>
          <a:xfrm>
            <a:off x="7050642" y="2885705"/>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平台建设思路</a:t>
            </a:r>
            <a:endParaRPr lang="zh-CN" altLang="en-US" dirty="0">
              <a:solidFill>
                <a:srgbClr val="103154"/>
              </a:solidFill>
              <a:latin typeface="微软雅黑" panose="020B0503020204020204" pitchFamily="34" charset="-122"/>
              <a:ea typeface="微软雅黑" panose="020B0503020204020204" pitchFamily="34" charset="-122"/>
            </a:endParaRPr>
          </a:p>
        </p:txBody>
      </p:sp>
      <p:sp>
        <p:nvSpPr>
          <p:cNvPr id="13" name="矩形 12"/>
          <p:cNvSpPr/>
          <p:nvPr/>
        </p:nvSpPr>
        <p:spPr>
          <a:xfrm>
            <a:off x="7050642" y="4715063"/>
            <a:ext cx="4147305" cy="417358"/>
          </a:xfrm>
          <a:prstGeom prst="rect">
            <a:avLst/>
          </a:prstGeom>
        </p:spPr>
        <p:txBody>
          <a:bodyPr wrap="square">
            <a:spAutoFit/>
          </a:bodyPr>
          <a:lstStyle/>
          <a:p>
            <a:pPr>
              <a:lnSpc>
                <a:spcPct val="130000"/>
              </a:lnSpc>
            </a:pPr>
            <a:r>
              <a:rPr lang="zh-CN" altLang="en-US" dirty="0" smtClean="0">
                <a:solidFill>
                  <a:srgbClr val="103154"/>
                </a:solidFill>
                <a:latin typeface="微软雅黑" panose="020B0503020204020204" pitchFamily="34" charset="-122"/>
                <a:ea typeface="微软雅黑" panose="020B0503020204020204" pitchFamily="34" charset="-122"/>
              </a:rPr>
              <a:t>应用场景</a:t>
            </a:r>
            <a:endParaRPr lang="zh-CN" altLang="en-US" dirty="0">
              <a:solidFill>
                <a:srgbClr val="103154"/>
              </a:solidFill>
              <a:latin typeface="微软雅黑" panose="020B0503020204020204" pitchFamily="34" charset="-122"/>
              <a:ea typeface="微软雅黑" panose="020B0503020204020204" pitchFamily="34" charset="-122"/>
            </a:endParaRPr>
          </a:p>
        </p:txBody>
      </p:sp>
      <p:cxnSp>
        <p:nvCxnSpPr>
          <p:cNvPr id="14" name="直线连接符 16"/>
          <p:cNvCxnSpPr/>
          <p:nvPr/>
        </p:nvCxnSpPr>
        <p:spPr>
          <a:xfrm>
            <a:off x="6062301" y="2343933"/>
            <a:ext cx="0" cy="309257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矩形 15"/>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78796"/>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7" name="文本框 6"/>
          <p:cNvSpPr txBox="1"/>
          <p:nvPr/>
        </p:nvSpPr>
        <p:spPr>
          <a:xfrm>
            <a:off x="624114" y="3004048"/>
            <a:ext cx="4610100"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等线 Light" panose="02010600030101010101" pitchFamily="2" charset="-122"/>
                <a:ea typeface="等线 Light" panose="02010600030101010101" pitchFamily="2" charset="-122"/>
              </a:rPr>
              <a:t>当一个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指标发生异常时，往往伴随着其他</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指标的变化，这些变化的</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之间是否存在着关联？如何快速定位某一个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指标异常的原因？</a:t>
            </a:r>
            <a:endParaRPr lang="en-US" altLang="zh-CN" dirty="0" smtClean="0">
              <a:latin typeface="等线 Light" panose="02010600030101010101" pitchFamily="2" charset="-122"/>
              <a:ea typeface="等线 Light" panose="02010600030101010101" pitchFamily="2" charset="-122"/>
            </a:endParaRPr>
          </a:p>
        </p:txBody>
      </p:sp>
      <p:pic>
        <p:nvPicPr>
          <p:cNvPr id="3" name="图片 2"/>
          <p:cNvPicPr>
            <a:picLocks noChangeAspect="1"/>
          </p:cNvPicPr>
          <p:nvPr/>
        </p:nvPicPr>
        <p:blipFill>
          <a:blip r:embed="rId3"/>
          <a:stretch>
            <a:fillRect/>
          </a:stretch>
        </p:blipFill>
        <p:spPr>
          <a:xfrm>
            <a:off x="6761162" y="2213428"/>
            <a:ext cx="3937635" cy="2692400"/>
          </a:xfrm>
          <a:prstGeom prst="rect">
            <a:avLst/>
          </a:prstGeom>
        </p:spPr>
      </p:pic>
      <p:sp>
        <p:nvSpPr>
          <p:cNvPr id="10" name="矩形 9"/>
          <p:cNvSpPr/>
          <p:nvPr/>
        </p:nvSpPr>
        <p:spPr>
          <a:xfrm>
            <a:off x="721810" y="2357718"/>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11" name="文本框 10"/>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801087"/>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2" name="文本框 1"/>
          <p:cNvSpPr txBox="1"/>
          <p:nvPr/>
        </p:nvSpPr>
        <p:spPr>
          <a:xfrm>
            <a:off x="721811" y="2379888"/>
            <a:ext cx="4574090" cy="2585323"/>
          </a:xfrm>
          <a:prstGeom prst="rect">
            <a:avLst/>
          </a:prstGeom>
          <a:noFill/>
        </p:spPr>
        <p:txBody>
          <a:bodyPr wrap="square" rtlCol="0">
            <a:spAutoFit/>
          </a:bodyPr>
          <a:lstStyle/>
          <a:p>
            <a:pPr indent="457200">
              <a:lnSpc>
                <a:spcPct val="150000"/>
              </a:lnSpc>
            </a:pPr>
            <a:r>
              <a:rPr lang="zh-CN" altLang="en-US" dirty="0" smtClean="0"/>
              <a:t>根因分析 </a:t>
            </a:r>
            <a:r>
              <a:rPr lang="en-US" altLang="zh-CN" dirty="0" smtClean="0"/>
              <a:t>= </a:t>
            </a:r>
            <a:r>
              <a:rPr lang="zh-CN" altLang="en-US" dirty="0" smtClean="0"/>
              <a:t>异常分析 </a:t>
            </a:r>
            <a:r>
              <a:rPr lang="en-US" altLang="zh-CN" dirty="0" smtClean="0"/>
              <a:t>+ </a:t>
            </a:r>
            <a:r>
              <a:rPr lang="zh-CN" altLang="en-US" dirty="0" smtClean="0"/>
              <a:t>故障传播链构建</a:t>
            </a:r>
            <a:endParaRPr lang="en-US" altLang="zh-CN" dirty="0" smtClean="0"/>
          </a:p>
          <a:p>
            <a:pPr indent="457200">
              <a:lnSpc>
                <a:spcPct val="150000"/>
              </a:lnSpc>
            </a:pPr>
            <a:r>
              <a:rPr lang="zh-CN" altLang="en-US" dirty="0" smtClean="0"/>
              <a:t>对于故障定位问题，如果有一个及时的监测和准确的报警，又有一个完整的故障传播链，那么根因的分析就很简单了，只需顺着故障传播链依次查找，就能找到故障的根因。</a:t>
            </a:r>
            <a:endParaRPr lang="en-US" altLang="zh-CN" dirty="0" smtClean="0"/>
          </a:p>
        </p:txBody>
      </p:sp>
      <p:sp>
        <p:nvSpPr>
          <p:cNvPr id="9" name="文本框 8"/>
          <p:cNvSpPr txBox="1"/>
          <p:nvPr/>
        </p:nvSpPr>
        <p:spPr>
          <a:xfrm>
            <a:off x="6648450" y="943949"/>
            <a:ext cx="4267200" cy="923330"/>
          </a:xfrm>
          <a:prstGeom prst="rect">
            <a:avLst/>
          </a:prstGeom>
          <a:noFill/>
        </p:spPr>
        <p:txBody>
          <a:bodyPr wrap="square" rtlCol="0">
            <a:spAutoFit/>
          </a:bodyPr>
          <a:lstStyle/>
          <a:p>
            <a:pPr indent="457200">
              <a:lnSpc>
                <a:spcPct val="150000"/>
              </a:lnSpc>
            </a:pPr>
            <a:r>
              <a:rPr lang="zh-CN" altLang="en-US" dirty="0" smtClean="0"/>
              <a:t>解决思路：</a:t>
            </a:r>
            <a:endParaRPr lang="en-US" altLang="zh-CN" dirty="0" smtClean="0"/>
          </a:p>
          <a:p>
            <a:pPr marL="285750" indent="-285750">
              <a:lnSpc>
                <a:spcPct val="150000"/>
              </a:lnSpc>
              <a:buFont typeface="Arial" panose="020B0604020202020204" pitchFamily="34" charset="0"/>
              <a:buChar char="•"/>
            </a:pPr>
            <a:endParaRPr lang="zh-CN" altLang="en-US" dirty="0"/>
          </a:p>
        </p:txBody>
      </p:sp>
      <p:sp>
        <p:nvSpPr>
          <p:cNvPr id="11" name="圆角矩形 10"/>
          <p:cNvSpPr/>
          <p:nvPr/>
        </p:nvSpPr>
        <p:spPr>
          <a:xfrm>
            <a:off x="7094035" y="1472241"/>
            <a:ext cx="3539871" cy="1681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dirty="0"/>
              <a:t>是否存在像异常检测一样，直接通过一个算法使用类似于黑盒方法进行解决？</a:t>
            </a:r>
            <a:endParaRPr lang="en-US" altLang="zh-CN" dirty="0"/>
          </a:p>
        </p:txBody>
      </p:sp>
      <p:pic>
        <p:nvPicPr>
          <p:cNvPr id="12" name="Picture 2" descr="“wrong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9766" y="1280473"/>
            <a:ext cx="2064567" cy="2064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773232" y="4407170"/>
            <a:ext cx="4181475" cy="879087"/>
          </a:xfrm>
          <a:prstGeom prst="rect">
            <a:avLst/>
          </a:prstGeom>
          <a:noFill/>
        </p:spPr>
        <p:txBody>
          <a:bodyPr wrap="square" rtlCol="0">
            <a:spAutoFit/>
          </a:bodyPr>
          <a:lstStyle/>
          <a:p>
            <a:pPr indent="457200">
              <a:lnSpc>
                <a:spcPct val="150000"/>
              </a:lnSpc>
            </a:pPr>
            <a:r>
              <a:rPr lang="zh-CN" altLang="en-US" dirty="0" smtClean="0"/>
              <a:t>由于根因分析问题较为复杂，使用单独的</a:t>
            </a:r>
            <a:r>
              <a:rPr lang="en-US" altLang="zh-CN" dirty="0" smtClean="0"/>
              <a:t>AI</a:t>
            </a:r>
            <a:r>
              <a:rPr lang="zh-CN" altLang="en-US" dirty="0" smtClean="0"/>
              <a:t>算法无法解决</a:t>
            </a:r>
            <a:endParaRPr lang="zh-CN" altLang="en-US" dirty="0"/>
          </a:p>
        </p:txBody>
      </p:sp>
      <p:sp>
        <p:nvSpPr>
          <p:cNvPr id="14" name="文本框 13"/>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72658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庖丁解牛</a:t>
            </a:r>
            <a:endParaRPr lang="zh-CN" altLang="en-US" dirty="0">
              <a:solidFill>
                <a:srgbClr val="333F50"/>
              </a:solidFill>
            </a:endParaRPr>
          </a:p>
        </p:txBody>
      </p:sp>
      <p:pic>
        <p:nvPicPr>
          <p:cNvPr id="3074" name="Picture 2" descr="“庖丁解牛 漫画”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14" y="1723701"/>
            <a:ext cx="5711716" cy="40495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93819" y="1880653"/>
            <a:ext cx="4100362" cy="369332"/>
          </a:xfrm>
          <a:prstGeom prst="rect">
            <a:avLst/>
          </a:prstGeom>
          <a:noFill/>
        </p:spPr>
        <p:txBody>
          <a:bodyPr wrap="square" rtlCol="0">
            <a:spAutoFit/>
          </a:bodyPr>
          <a:lstStyle/>
          <a:p>
            <a:pPr lvl="0">
              <a:defRPr/>
            </a:pPr>
            <a:r>
              <a:rPr lang="zh-CN" altLang="en-US"/>
              <a:t>目无全牛 官止神行</a:t>
            </a:r>
            <a:endParaRPr lang="en-US" altLang="zh-CN" dirty="0"/>
          </a:p>
        </p:txBody>
      </p:sp>
      <p:sp>
        <p:nvSpPr>
          <p:cNvPr id="3" name="文本框 2"/>
          <p:cNvSpPr txBox="1"/>
          <p:nvPr/>
        </p:nvSpPr>
        <p:spPr>
          <a:xfrm>
            <a:off x="7093819" y="3285164"/>
            <a:ext cx="3811604" cy="369332"/>
          </a:xfrm>
          <a:prstGeom prst="rect">
            <a:avLst/>
          </a:prstGeom>
          <a:noFill/>
        </p:spPr>
        <p:txBody>
          <a:bodyPr wrap="square" rtlCol="0">
            <a:spAutoFit/>
          </a:bodyPr>
          <a:lstStyle/>
          <a:p>
            <a:r>
              <a:rPr lang="zh-CN" altLang="en-US" dirty="0" smtClean="0"/>
              <a:t>批郤导窾</a:t>
            </a:r>
            <a:r>
              <a:rPr lang="en-US" altLang="zh-CN" dirty="0"/>
              <a:t> </a:t>
            </a:r>
            <a:r>
              <a:rPr lang="zh-CN" altLang="en-US" dirty="0" smtClean="0"/>
              <a:t>切中</a:t>
            </a:r>
            <a:r>
              <a:rPr lang="zh-CN" altLang="en-US" dirty="0"/>
              <a:t>肯綮</a:t>
            </a:r>
          </a:p>
        </p:txBody>
      </p:sp>
      <p:sp>
        <p:nvSpPr>
          <p:cNvPr id="10" name="文本框 9"/>
          <p:cNvSpPr txBox="1"/>
          <p:nvPr/>
        </p:nvSpPr>
        <p:spPr>
          <a:xfrm>
            <a:off x="7093819" y="4689675"/>
            <a:ext cx="3811604" cy="369332"/>
          </a:xfrm>
          <a:prstGeom prst="rect">
            <a:avLst/>
          </a:prstGeom>
          <a:noFill/>
        </p:spPr>
        <p:txBody>
          <a:bodyPr wrap="square" rtlCol="0">
            <a:spAutoFit/>
          </a:bodyPr>
          <a:lstStyle/>
          <a:p>
            <a:r>
              <a:rPr lang="zh-CN" altLang="en-US" dirty="0" smtClean="0"/>
              <a:t>游刃有余 踌躇满志</a:t>
            </a:r>
            <a:endParaRPr lang="zh-CN" altLang="en-US" dirty="0"/>
          </a:p>
        </p:txBody>
      </p:sp>
      <p:sp>
        <p:nvSpPr>
          <p:cNvPr id="12" name="矩形 11"/>
          <p:cNvSpPr/>
          <p:nvPr/>
        </p:nvSpPr>
        <p:spPr>
          <a:xfrm>
            <a:off x="0" y="2887749"/>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7518" y="3344065"/>
            <a:ext cx="8875207" cy="830997"/>
          </a:xfrm>
          <a:prstGeom prst="rect">
            <a:avLst/>
          </a:prstGeom>
          <a:noFill/>
        </p:spPr>
        <p:txBody>
          <a:bodyPr wrap="square" rtlCol="0">
            <a:spAutoFit/>
          </a:bodyPr>
          <a:lstStyle/>
          <a:p>
            <a:r>
              <a:rPr lang="zh-CN" altLang="en-US" sz="2400" dirty="0" smtClean="0">
                <a:solidFill>
                  <a:schemeClr val="bg1"/>
                </a:solidFill>
              </a:rPr>
              <a:t>将一个整体的大问题分解成许多具有“确定性（</a:t>
            </a:r>
            <a:r>
              <a:rPr lang="en-US" altLang="zh-CN" sz="2400" dirty="0" smtClean="0">
                <a:solidFill>
                  <a:schemeClr val="bg1"/>
                </a:solidFill>
              </a:rPr>
              <a:t>well defined</a:t>
            </a:r>
            <a:r>
              <a:rPr lang="zh-CN" altLang="en-US" sz="2400" dirty="0" smtClean="0">
                <a:solidFill>
                  <a:schemeClr val="bg1"/>
                </a:solidFill>
              </a:rPr>
              <a:t>）”的问题，这些问题就都变成</a:t>
            </a:r>
            <a:r>
              <a:rPr lang="en-US" altLang="zh-CN" sz="2400" dirty="0" smtClean="0">
                <a:solidFill>
                  <a:schemeClr val="bg1"/>
                </a:solidFill>
              </a:rPr>
              <a:t>AI</a:t>
            </a:r>
            <a:r>
              <a:rPr lang="zh-CN" altLang="en-US" sz="2400" dirty="0" smtClean="0">
                <a:solidFill>
                  <a:schemeClr val="bg1"/>
                </a:solidFill>
              </a:rPr>
              <a:t>算法可以解决的了</a:t>
            </a:r>
            <a:endParaRPr lang="zh-CN" altLang="en-US" sz="2400" dirty="0">
              <a:solidFill>
                <a:schemeClr val="bg1"/>
              </a:solidFill>
            </a:endParaRPr>
          </a:p>
        </p:txBody>
      </p:sp>
      <p:sp>
        <p:nvSpPr>
          <p:cNvPr id="14" name="文本框 13"/>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9283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根因分析</a:t>
            </a:r>
            <a:r>
              <a:rPr lang="en-US" altLang="zh-CN" dirty="0" smtClean="0">
                <a:solidFill>
                  <a:srgbClr val="333F50"/>
                </a:solidFill>
              </a:rPr>
              <a:t>– </a:t>
            </a:r>
            <a:r>
              <a:rPr lang="zh-CN" altLang="en-US" dirty="0" smtClean="0">
                <a:solidFill>
                  <a:srgbClr val="333F50"/>
                </a:solidFill>
              </a:rPr>
              <a:t>庖丁解牛</a:t>
            </a:r>
            <a:endParaRPr lang="zh-CN" altLang="en-US" dirty="0">
              <a:solidFill>
                <a:srgbClr val="333F50"/>
              </a:solidFill>
            </a:endParaRPr>
          </a:p>
        </p:txBody>
      </p:sp>
      <p:graphicFrame>
        <p:nvGraphicFramePr>
          <p:cNvPr id="2" name="图示 1"/>
          <p:cNvGraphicFramePr/>
          <p:nvPr>
            <p:extLst/>
          </p:nvPr>
        </p:nvGraphicFramePr>
        <p:xfrm>
          <a:off x="2070099" y="2862641"/>
          <a:ext cx="7378701" cy="39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图示 9"/>
          <p:cNvGraphicFramePr/>
          <p:nvPr>
            <p:extLst/>
          </p:nvPr>
        </p:nvGraphicFramePr>
        <p:xfrm>
          <a:off x="2222499" y="3015041"/>
          <a:ext cx="7378701" cy="3995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图示 10"/>
          <p:cNvGraphicFramePr/>
          <p:nvPr>
            <p:extLst/>
          </p:nvPr>
        </p:nvGraphicFramePr>
        <p:xfrm>
          <a:off x="1705278" y="2521206"/>
          <a:ext cx="1640717" cy="93602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图示 11"/>
          <p:cNvGraphicFramePr/>
          <p:nvPr>
            <p:extLst/>
          </p:nvPr>
        </p:nvGraphicFramePr>
        <p:xfrm>
          <a:off x="5116437" y="2470831"/>
          <a:ext cx="1640717" cy="93602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右箭头 4"/>
          <p:cNvSpPr/>
          <p:nvPr/>
        </p:nvSpPr>
        <p:spPr>
          <a:xfrm>
            <a:off x="3258001" y="2718663"/>
            <a:ext cx="1383393" cy="304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02932" y="2124075"/>
            <a:ext cx="702582" cy="369332"/>
          </a:xfrm>
          <a:prstGeom prst="rect">
            <a:avLst/>
          </a:prstGeom>
          <a:noFill/>
        </p:spPr>
        <p:txBody>
          <a:bodyPr wrap="square" rtlCol="0">
            <a:spAutoFit/>
          </a:bodyPr>
          <a:lstStyle/>
          <a:p>
            <a:r>
              <a:rPr lang="zh-CN" altLang="en-US" dirty="0" smtClean="0"/>
              <a:t>输入</a:t>
            </a:r>
            <a:endParaRPr lang="zh-CN" altLang="en-US" dirty="0"/>
          </a:p>
        </p:txBody>
      </p:sp>
      <p:sp>
        <p:nvSpPr>
          <p:cNvPr id="13" name="下箭头 12"/>
          <p:cNvSpPr/>
          <p:nvPr/>
        </p:nvSpPr>
        <p:spPr>
          <a:xfrm>
            <a:off x="5568494" y="3293458"/>
            <a:ext cx="333375" cy="531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01869" y="3400407"/>
            <a:ext cx="708481" cy="369332"/>
          </a:xfrm>
          <a:prstGeom prst="rect">
            <a:avLst/>
          </a:prstGeom>
          <a:noFill/>
        </p:spPr>
        <p:txBody>
          <a:bodyPr wrap="square" rtlCol="0">
            <a:spAutoFit/>
          </a:bodyPr>
          <a:lstStyle/>
          <a:p>
            <a:r>
              <a:rPr lang="zh-CN" altLang="en-US" dirty="0" smtClean="0"/>
              <a:t>方法</a:t>
            </a:r>
            <a:endParaRPr lang="zh-CN" altLang="en-US" dirty="0"/>
          </a:p>
        </p:txBody>
      </p:sp>
      <p:sp>
        <p:nvSpPr>
          <p:cNvPr id="15" name="文本框 14"/>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4679956"/>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21810" y="943949"/>
            <a:ext cx="54694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endParaRPr lang="zh-CN" altLang="en-US" dirty="0">
              <a:solidFill>
                <a:srgbClr val="333F50"/>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735" y="1564212"/>
            <a:ext cx="8965115" cy="4412953"/>
          </a:xfrm>
          <a:prstGeom prst="rect">
            <a:avLst/>
          </a:prstGeom>
        </p:spPr>
      </p:pic>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652913"/>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28859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异常事件关联挖掘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近</a:t>
            </a:r>
            <a:r>
              <a:rPr lang="zh-CN" altLang="en-US" dirty="0"/>
              <a:t>段时间发生的异常事件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异常事件的关联规则</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分析异常事件两两之间的关联关系 </a:t>
            </a:r>
          </a:p>
        </p:txBody>
      </p:sp>
      <p:pic>
        <p:nvPicPr>
          <p:cNvPr id="18" name="图片 17"/>
          <p:cNvPicPr>
            <a:picLocks noChangeAspect="1"/>
          </p:cNvPicPr>
          <p:nvPr/>
        </p:nvPicPr>
        <p:blipFill>
          <a:blip r:embed="rId3"/>
          <a:stretch>
            <a:fillRect/>
          </a:stretch>
        </p:blipFill>
        <p:spPr>
          <a:xfrm>
            <a:off x="5953125" y="1143205"/>
            <a:ext cx="5214938" cy="5206144"/>
          </a:xfrm>
          <a:prstGeom prst="rect">
            <a:avLst/>
          </a:prstGeom>
        </p:spPr>
      </p:pic>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22" name="文本框 21"/>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3878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603595" y="1515545"/>
            <a:ext cx="6197879" cy="4094363"/>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1171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事件</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a:t>
            </a:r>
            <a:r>
              <a:rPr lang="en-US" altLang="zh-CN" dirty="0" smtClean="0"/>
              <a:t>KPI</a:t>
            </a:r>
            <a:r>
              <a:rPr lang="zh-CN" altLang="en-US" dirty="0" smtClean="0"/>
              <a:t>曲线，一条事件数据源</a:t>
            </a:r>
            <a:endParaRPr lang="en-US" altLang="zh-CN" dirty="0" smtClean="0"/>
          </a:p>
        </p:txBody>
      </p:sp>
      <p:sp>
        <p:nvSpPr>
          <p:cNvPr id="16" name="文本框 15"/>
          <p:cNvSpPr txBox="1"/>
          <p:nvPr/>
        </p:nvSpPr>
        <p:spPr>
          <a:xfrm>
            <a:off x="721810" y="5693164"/>
            <a:ext cx="4526465" cy="50783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是否相关、先后顺序、变化方向关系</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分析事件与</a:t>
            </a:r>
            <a:r>
              <a:rPr lang="en-US" altLang="zh-CN" dirty="0" smtClean="0"/>
              <a:t>KPI</a:t>
            </a:r>
            <a:r>
              <a:rPr lang="zh-CN" altLang="en-US" dirty="0" smtClean="0"/>
              <a:t>之间</a:t>
            </a:r>
            <a:r>
              <a:rPr lang="zh-CN" altLang="en-US" dirty="0"/>
              <a:t>的关联关系 </a:t>
            </a:r>
          </a:p>
        </p:txBody>
      </p:sp>
      <p:sp>
        <p:nvSpPr>
          <p:cNvPr id="20" name="矩形 19"/>
          <p:cNvSpPr/>
          <p:nvPr/>
        </p:nvSpPr>
        <p:spPr>
          <a:xfrm>
            <a:off x="0" y="257917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Pearson </a:t>
            </a:r>
            <a:r>
              <a:rPr lang="en-US" altLang="zh-CN" sz="2400" dirty="0" smtClean="0">
                <a:solidFill>
                  <a:schemeClr val="bg1"/>
                </a:solidFill>
              </a:rPr>
              <a:t>Correlation</a:t>
            </a:r>
            <a:r>
              <a:rPr lang="zh-CN" altLang="en-US" sz="2400" dirty="0" smtClean="0">
                <a:solidFill>
                  <a:schemeClr val="bg1"/>
                </a:solidFill>
              </a:rPr>
              <a:t>、</a:t>
            </a:r>
            <a:r>
              <a:rPr lang="en-US" altLang="zh-CN" sz="2400" dirty="0" smtClean="0">
                <a:solidFill>
                  <a:schemeClr val="bg1"/>
                </a:solidFill>
              </a:rPr>
              <a:t>KNN</a:t>
            </a:r>
            <a:r>
              <a:rPr lang="zh-CN" altLang="en-US" sz="2400" dirty="0" smtClean="0">
                <a:solidFill>
                  <a:schemeClr val="bg1"/>
                </a:solidFill>
              </a:rPr>
              <a:t>、</a:t>
            </a:r>
            <a:r>
              <a:rPr lang="en-US" altLang="zh-CN" sz="2400" dirty="0" smtClean="0">
                <a:solidFill>
                  <a:schemeClr val="bg1"/>
                </a:solidFill>
              </a:rPr>
              <a:t>A/</a:t>
            </a:r>
            <a:r>
              <a:rPr lang="en-US" altLang="zh-CN" sz="2400" dirty="0" err="1" smtClean="0">
                <a:solidFill>
                  <a:schemeClr val="bg1"/>
                </a:solidFill>
              </a:rPr>
              <a:t>Btest</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5156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000982" y="1675384"/>
            <a:ext cx="5400675" cy="3962400"/>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聚类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大量</a:t>
            </a:r>
            <a:r>
              <a:rPr lang="en-US" altLang="zh-CN" dirty="0"/>
              <a:t>KPI</a:t>
            </a:r>
            <a:r>
              <a:rPr lang="zh-CN" altLang="en-US" dirty="0"/>
              <a:t>时序数据曲线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每条曲线所属的类别</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304343"/>
            <a:ext cx="3698012" cy="10273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面对大规模</a:t>
            </a:r>
            <a:r>
              <a:rPr lang="en-US" altLang="zh-CN" sz="1400" dirty="0"/>
              <a:t>KPI</a:t>
            </a:r>
            <a:r>
              <a:rPr lang="zh-CN" altLang="en-US" sz="1400" dirty="0"/>
              <a:t>时序数据曲线，选取合适</a:t>
            </a:r>
            <a:r>
              <a:rPr lang="zh-CN" altLang="en-US" sz="1400" dirty="0" smtClean="0"/>
              <a:t>的度量</a:t>
            </a:r>
            <a:r>
              <a:rPr lang="zh-CN" altLang="en-US" sz="1400" dirty="0"/>
              <a:t>刻画曲线间的相似性，采用聚类与</a:t>
            </a:r>
            <a:r>
              <a:rPr lang="zh-CN" altLang="en-US" sz="1400" dirty="0" smtClean="0"/>
              <a:t>分派算法</a:t>
            </a:r>
            <a:r>
              <a:rPr lang="zh-CN" altLang="en-US" sz="1400" dirty="0"/>
              <a:t>快速确定曲线类别。</a:t>
            </a:r>
          </a:p>
        </p:txBody>
      </p:sp>
      <p:sp>
        <p:nvSpPr>
          <p:cNvPr id="20" name="矩形 19"/>
          <p:cNvSpPr/>
          <p:nvPr/>
        </p:nvSpPr>
        <p:spPr>
          <a:xfrm>
            <a:off x="0" y="2579171"/>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5" y="3207107"/>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DBSCAN</a:t>
            </a:r>
            <a:r>
              <a:rPr lang="zh-CN" altLang="en-US" sz="2400" dirty="0" smtClean="0">
                <a:solidFill>
                  <a:schemeClr val="bg1"/>
                </a:solidFill>
              </a:rPr>
              <a:t>、</a:t>
            </a:r>
            <a:r>
              <a:rPr lang="en-US" altLang="zh-CN" sz="2400" dirty="0">
                <a:solidFill>
                  <a:schemeClr val="bg1"/>
                </a:solidFill>
              </a:rPr>
              <a:t>K-</a:t>
            </a:r>
            <a:r>
              <a:rPr lang="en-US" altLang="zh-CN" sz="2400" dirty="0" err="1">
                <a:solidFill>
                  <a:schemeClr val="bg1"/>
                </a:solidFill>
              </a:rPr>
              <a:t>medoids</a:t>
            </a:r>
            <a:r>
              <a:rPr lang="zh-CN" altLang="en-US" sz="2400" dirty="0" smtClean="0">
                <a:solidFill>
                  <a:schemeClr val="bg1"/>
                </a:solidFill>
              </a:rPr>
              <a:t>、</a:t>
            </a:r>
            <a:r>
              <a:rPr lang="en-US" altLang="zh-CN" sz="2400" dirty="0">
                <a:solidFill>
                  <a:schemeClr val="bg1"/>
                </a:solidFill>
              </a:rPr>
              <a:t>CLARANS</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80404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03117" y="1486310"/>
            <a:ext cx="5410200" cy="4391025"/>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605422" cy="369332"/>
          </a:xfrm>
          <a:prstGeom prst="rect">
            <a:avLst/>
          </a:prstGeom>
          <a:noFill/>
        </p:spPr>
        <p:txBody>
          <a:bodyPr wrap="square" rtlCol="0">
            <a:spAutoFit/>
          </a:bodyPr>
          <a:lstStyle/>
          <a:p>
            <a:r>
              <a:rPr lang="zh-CN" altLang="en-US" dirty="0">
                <a:solidFill>
                  <a:srgbClr val="333F50"/>
                </a:solidFill>
              </a:rPr>
              <a:t>故障</a:t>
            </a:r>
            <a:r>
              <a:rPr lang="zh-CN" altLang="en-US" dirty="0" smtClean="0">
                <a:solidFill>
                  <a:srgbClr val="333F50"/>
                </a:solidFill>
              </a:rPr>
              <a:t>管理</a:t>
            </a:r>
            <a:r>
              <a:rPr lang="en-US" altLang="zh-CN" dirty="0" smtClean="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关联关系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两条时序</a:t>
            </a:r>
            <a:r>
              <a:rPr lang="en-US" altLang="zh-CN" dirty="0"/>
              <a:t>KPI</a:t>
            </a:r>
            <a:r>
              <a:rPr lang="zh-CN" altLang="en-US" dirty="0"/>
              <a:t>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两条曲线波动是否相关</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KPI</a:t>
            </a:r>
            <a:r>
              <a:rPr lang="zh-CN" altLang="en-US" dirty="0"/>
              <a:t>波动的相关性对于根因分析、</a:t>
            </a:r>
            <a:r>
              <a:rPr lang="zh-CN" altLang="en-US" dirty="0" smtClean="0"/>
              <a:t>故障定位</a:t>
            </a:r>
            <a:r>
              <a:rPr lang="zh-CN" altLang="en-US" dirty="0"/>
              <a:t>等可以提供很好的线索</a:t>
            </a:r>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5512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33638" y="2571750"/>
            <a:ext cx="7405688" cy="2169825"/>
          </a:xfrm>
          <a:prstGeom prst="rect">
            <a:avLst/>
          </a:prstGeom>
          <a:noFill/>
        </p:spPr>
        <p:txBody>
          <a:bodyPr wrap="square" rtlCol="0">
            <a:spAutoFit/>
          </a:bodyPr>
          <a:lstStyle/>
          <a:p>
            <a:pPr indent="457200">
              <a:lnSpc>
                <a:spcPct val="150000"/>
              </a:lnSpc>
            </a:pPr>
            <a:r>
              <a:rPr lang="zh-CN" altLang="en-US" dirty="0" smtClean="0"/>
              <a:t>在对异常进行</a:t>
            </a:r>
            <a:r>
              <a:rPr lang="en-US" altLang="zh-CN" dirty="0" smtClean="0"/>
              <a:t>KPI</a:t>
            </a:r>
            <a:r>
              <a:rPr lang="zh-CN" altLang="en-US" dirty="0"/>
              <a:t>根</a:t>
            </a:r>
            <a:r>
              <a:rPr lang="zh-CN" altLang="en-US" dirty="0" smtClean="0"/>
              <a:t>因分析后，得到了导致这个异常的根因，然后</a:t>
            </a:r>
            <a:endParaRPr lang="en-US" altLang="zh-CN" dirty="0" smtClean="0"/>
          </a:p>
          <a:p>
            <a:pPr marL="285750" indent="-285750">
              <a:lnSpc>
                <a:spcPct val="150000"/>
              </a:lnSpc>
              <a:buFont typeface="Arial" panose="020B0604020202020204" pitchFamily="34" charset="0"/>
              <a:buChar char="•"/>
            </a:pPr>
            <a:r>
              <a:rPr lang="zh-CN" altLang="en-US" dirty="0" smtClean="0"/>
              <a:t>通过查找运维人员预设的经验库中的解决方案，如果存在相应的解决方案，那么可以通过完善的自动化脚本对故障进行止损处理；</a:t>
            </a:r>
            <a:endParaRPr lang="en-US" altLang="zh-CN" dirty="0" smtClean="0"/>
          </a:p>
          <a:p>
            <a:pPr marL="285750" indent="-285750">
              <a:lnSpc>
                <a:spcPct val="150000"/>
              </a:lnSpc>
              <a:buFont typeface="Arial" panose="020B0604020202020204" pitchFamily="34" charset="0"/>
              <a:buChar char="•"/>
            </a:pPr>
            <a:r>
              <a:rPr lang="zh-CN" altLang="en-US" dirty="0" smtClean="0"/>
              <a:t>对于相应解决方案不在经验库中的问题，可以通过多渠道的通知方式（短信、</a:t>
            </a:r>
            <a:r>
              <a:rPr lang="en-US" altLang="zh-CN" dirty="0" smtClean="0"/>
              <a:t>email</a:t>
            </a:r>
            <a:r>
              <a:rPr lang="zh-CN" altLang="en-US" dirty="0" smtClean="0"/>
              <a:t>等）对相关责任运维人员进行通知。</a:t>
            </a:r>
            <a:endParaRPr lang="zh-CN" altLang="en-US" dirty="0"/>
          </a:p>
        </p:txBody>
      </p:sp>
      <p:sp>
        <p:nvSpPr>
          <p:cNvPr id="7" name="文本框 6"/>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213919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网维工作的现状</a:t>
            </a:r>
            <a:endParaRPr lang="zh-CN" altLang="en-US" dirty="0">
              <a:solidFill>
                <a:srgbClr val="333F50"/>
              </a:solidFill>
            </a:endParaRPr>
          </a:p>
        </p:txBody>
      </p:sp>
      <p:grpSp>
        <p:nvGrpSpPr>
          <p:cNvPr id="54" name="Group 13"/>
          <p:cNvGrpSpPr>
            <a:grpSpLocks noChangeAspect="1"/>
          </p:cNvGrpSpPr>
          <p:nvPr/>
        </p:nvGrpSpPr>
        <p:grpSpPr bwMode="auto">
          <a:xfrm>
            <a:off x="4462463" y="2525713"/>
            <a:ext cx="2689225" cy="2711450"/>
            <a:chOff x="1219" y="-53"/>
            <a:chExt cx="3321" cy="3348"/>
          </a:xfrm>
        </p:grpSpPr>
        <p:sp>
          <p:nvSpPr>
            <p:cNvPr id="55" name="Freeform 14"/>
            <p:cNvSpPr>
              <a:spLocks/>
            </p:cNvSpPr>
            <p:nvPr/>
          </p:nvSpPr>
          <p:spPr bwMode="auto">
            <a:xfrm>
              <a:off x="1219" y="265"/>
              <a:ext cx="1680" cy="1899"/>
            </a:xfrm>
            <a:custGeom>
              <a:avLst/>
              <a:gdLst>
                <a:gd name="T0" fmla="*/ 2311 w 2311"/>
                <a:gd name="T1" fmla="*/ 440 h 2611"/>
                <a:gd name="T2" fmla="*/ 1335 w 2311"/>
                <a:gd name="T3" fmla="*/ 1278 h 2611"/>
                <a:gd name="T4" fmla="*/ 865 w 2311"/>
                <a:gd name="T5" fmla="*/ 1829 h 2611"/>
                <a:gd name="T6" fmla="*/ 488 w 2311"/>
                <a:gd name="T7" fmla="*/ 2599 h 2611"/>
                <a:gd name="T8" fmla="*/ 470 w 2311"/>
                <a:gd name="T9" fmla="*/ 2611 h 2611"/>
                <a:gd name="T10" fmla="*/ 87 w 2311"/>
                <a:gd name="T11" fmla="*/ 1937 h 2611"/>
                <a:gd name="T12" fmla="*/ 933 w 2311"/>
                <a:gd name="T13" fmla="*/ 616 h 2611"/>
                <a:gd name="T14" fmla="*/ 1535 w 2311"/>
                <a:gd name="T15" fmla="*/ 47 h 2611"/>
                <a:gd name="T16" fmla="*/ 2311 w 2311"/>
                <a:gd name="T17" fmla="*/ 440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1" h="2611">
                  <a:moveTo>
                    <a:pt x="2311" y="440"/>
                  </a:moveTo>
                  <a:cubicBezTo>
                    <a:pt x="2062" y="586"/>
                    <a:pt x="1700" y="891"/>
                    <a:pt x="1335" y="1278"/>
                  </a:cubicBezTo>
                  <a:cubicBezTo>
                    <a:pt x="1156" y="1469"/>
                    <a:pt x="996" y="1657"/>
                    <a:pt x="865" y="1829"/>
                  </a:cubicBezTo>
                  <a:cubicBezTo>
                    <a:pt x="582" y="2201"/>
                    <a:pt x="429" y="2501"/>
                    <a:pt x="488" y="2599"/>
                  </a:cubicBezTo>
                  <a:cubicBezTo>
                    <a:pt x="470" y="2611"/>
                    <a:pt x="470" y="2611"/>
                    <a:pt x="470" y="2611"/>
                  </a:cubicBezTo>
                  <a:cubicBezTo>
                    <a:pt x="244" y="2334"/>
                    <a:pt x="87" y="1937"/>
                    <a:pt x="87" y="1937"/>
                  </a:cubicBezTo>
                  <a:cubicBezTo>
                    <a:pt x="0" y="1793"/>
                    <a:pt x="368" y="1216"/>
                    <a:pt x="933" y="616"/>
                  </a:cubicBezTo>
                  <a:cubicBezTo>
                    <a:pt x="1142" y="395"/>
                    <a:pt x="1349" y="201"/>
                    <a:pt x="1535" y="47"/>
                  </a:cubicBezTo>
                  <a:cubicBezTo>
                    <a:pt x="1642" y="0"/>
                    <a:pt x="1943" y="157"/>
                    <a:pt x="2311" y="440"/>
                  </a:cubicBezTo>
                  <a:close/>
                </a:path>
              </a:pathLst>
            </a:custGeom>
            <a:solidFill>
              <a:schemeClr val="accent3"/>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6" name="Freeform 15"/>
            <p:cNvSpPr>
              <a:spLocks/>
            </p:cNvSpPr>
            <p:nvPr/>
          </p:nvSpPr>
          <p:spPr bwMode="auto">
            <a:xfrm>
              <a:off x="1519" y="1596"/>
              <a:ext cx="1904" cy="1699"/>
            </a:xfrm>
            <a:custGeom>
              <a:avLst/>
              <a:gdLst>
                <a:gd name="T0" fmla="*/ 2618 w 2618"/>
                <a:gd name="T1" fmla="*/ 1852 h 2337"/>
                <a:gd name="T2" fmla="*/ 2615 w 2618"/>
                <a:gd name="T3" fmla="*/ 1855 h 2337"/>
                <a:gd name="T4" fmla="*/ 1965 w 2618"/>
                <a:gd name="T5" fmla="*/ 2250 h 2337"/>
                <a:gd name="T6" fmla="*/ 644 w 2618"/>
                <a:gd name="T7" fmla="*/ 1403 h 2337"/>
                <a:gd name="T8" fmla="*/ 59 w 2618"/>
                <a:gd name="T9" fmla="*/ 782 h 2337"/>
                <a:gd name="T10" fmla="*/ 59 w 2618"/>
                <a:gd name="T11" fmla="*/ 782 h 2337"/>
                <a:gd name="T12" fmla="*/ 454 w 2618"/>
                <a:gd name="T13" fmla="*/ 0 h 2337"/>
                <a:gd name="T14" fmla="*/ 1306 w 2618"/>
                <a:gd name="T15" fmla="*/ 1001 h 2337"/>
                <a:gd name="T16" fmla="*/ 1842 w 2618"/>
                <a:gd name="T17" fmla="*/ 1460 h 2337"/>
                <a:gd name="T18" fmla="*/ 2618 w 2618"/>
                <a:gd name="T19" fmla="*/ 1852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8" h="2337">
                  <a:moveTo>
                    <a:pt x="2618" y="1852"/>
                  </a:moveTo>
                  <a:cubicBezTo>
                    <a:pt x="2617" y="1853"/>
                    <a:pt x="2616" y="1854"/>
                    <a:pt x="2615" y="1855"/>
                  </a:cubicBezTo>
                  <a:cubicBezTo>
                    <a:pt x="2360" y="2065"/>
                    <a:pt x="1965" y="2250"/>
                    <a:pt x="1965" y="2250"/>
                  </a:cubicBezTo>
                  <a:cubicBezTo>
                    <a:pt x="1821" y="2337"/>
                    <a:pt x="1244" y="1968"/>
                    <a:pt x="644" y="1403"/>
                  </a:cubicBezTo>
                  <a:cubicBezTo>
                    <a:pt x="415" y="1187"/>
                    <a:pt x="215" y="973"/>
                    <a:pt x="59" y="782"/>
                  </a:cubicBezTo>
                  <a:cubicBezTo>
                    <a:pt x="59" y="782"/>
                    <a:pt x="59" y="782"/>
                    <a:pt x="59" y="782"/>
                  </a:cubicBezTo>
                  <a:cubicBezTo>
                    <a:pt x="0" y="684"/>
                    <a:pt x="171" y="372"/>
                    <a:pt x="454" y="0"/>
                  </a:cubicBezTo>
                  <a:cubicBezTo>
                    <a:pt x="593" y="251"/>
                    <a:pt x="906" y="624"/>
                    <a:pt x="1306" y="1001"/>
                  </a:cubicBezTo>
                  <a:cubicBezTo>
                    <a:pt x="1491" y="1176"/>
                    <a:pt x="1674" y="1331"/>
                    <a:pt x="1842" y="1460"/>
                  </a:cubicBezTo>
                  <a:cubicBezTo>
                    <a:pt x="2211" y="1743"/>
                    <a:pt x="2511" y="1900"/>
                    <a:pt x="2618" y="1852"/>
                  </a:cubicBezTo>
                  <a:close/>
                </a:path>
              </a:pathLst>
            </a:custGeom>
            <a:solidFill>
              <a:schemeClr val="accent2"/>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7" name="Freeform 16"/>
            <p:cNvSpPr>
              <a:spLocks/>
            </p:cNvSpPr>
            <p:nvPr/>
          </p:nvSpPr>
          <p:spPr bwMode="auto">
            <a:xfrm>
              <a:off x="3421" y="2938"/>
              <a:ext cx="8" cy="6"/>
            </a:xfrm>
            <a:custGeom>
              <a:avLst/>
              <a:gdLst>
                <a:gd name="T0" fmla="*/ 12 w 12"/>
                <a:gd name="T1" fmla="*/ 0 h 7"/>
                <a:gd name="T2" fmla="*/ 0 w 12"/>
                <a:gd name="T3" fmla="*/ 7 h 7"/>
                <a:gd name="T4" fmla="*/ 3 w 12"/>
                <a:gd name="T5" fmla="*/ 4 h 7"/>
                <a:gd name="T6" fmla="*/ 4 w 12"/>
                <a:gd name="T7" fmla="*/ 4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0" y="7"/>
                    <a:pt x="0" y="7"/>
                    <a:pt x="0" y="7"/>
                  </a:cubicBezTo>
                  <a:cubicBezTo>
                    <a:pt x="1" y="6"/>
                    <a:pt x="2" y="5"/>
                    <a:pt x="3" y="4"/>
                  </a:cubicBezTo>
                  <a:cubicBezTo>
                    <a:pt x="4" y="4"/>
                    <a:pt x="4" y="4"/>
                    <a:pt x="4" y="4"/>
                  </a:cubicBezTo>
                  <a:cubicBezTo>
                    <a:pt x="6" y="3"/>
                    <a:pt x="9" y="2"/>
                    <a:pt x="12" y="0"/>
                  </a:cubicBezTo>
                  <a:close/>
                </a:path>
              </a:pathLst>
            </a:custGeom>
            <a:solidFill>
              <a:srgbClr val="ED5463"/>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8" name="Freeform 17"/>
            <p:cNvSpPr>
              <a:spLocks/>
            </p:cNvSpPr>
            <p:nvPr/>
          </p:nvSpPr>
          <p:spPr bwMode="auto">
            <a:xfrm>
              <a:off x="2858" y="1078"/>
              <a:ext cx="1682" cy="1899"/>
            </a:xfrm>
            <a:custGeom>
              <a:avLst/>
              <a:gdLst>
                <a:gd name="T0" fmla="*/ 2225 w 2312"/>
                <a:gd name="T1" fmla="*/ 674 h 2611"/>
                <a:gd name="T2" fmla="*/ 1378 w 2312"/>
                <a:gd name="T3" fmla="*/ 1994 h 2611"/>
                <a:gd name="T4" fmla="*/ 777 w 2312"/>
                <a:gd name="T5" fmla="*/ 2563 h 2611"/>
                <a:gd name="T6" fmla="*/ 776 w 2312"/>
                <a:gd name="T7" fmla="*/ 2563 h 2611"/>
                <a:gd name="T8" fmla="*/ 0 w 2312"/>
                <a:gd name="T9" fmla="*/ 2171 h 2611"/>
                <a:gd name="T10" fmla="*/ 976 w 2312"/>
                <a:gd name="T11" fmla="*/ 1332 h 2611"/>
                <a:gd name="T12" fmla="*/ 1447 w 2312"/>
                <a:gd name="T13" fmla="*/ 781 h 2611"/>
                <a:gd name="T14" fmla="*/ 1823 w 2312"/>
                <a:gd name="T15" fmla="*/ 12 h 2611"/>
                <a:gd name="T16" fmla="*/ 1841 w 2312"/>
                <a:gd name="T17" fmla="*/ 0 h 2611"/>
                <a:gd name="T18" fmla="*/ 2225 w 2312"/>
                <a:gd name="T19" fmla="*/ 67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2" h="2611">
                  <a:moveTo>
                    <a:pt x="2225" y="674"/>
                  </a:moveTo>
                  <a:cubicBezTo>
                    <a:pt x="2312" y="817"/>
                    <a:pt x="1943" y="1395"/>
                    <a:pt x="1378" y="1994"/>
                  </a:cubicBezTo>
                  <a:cubicBezTo>
                    <a:pt x="1170" y="2216"/>
                    <a:pt x="962" y="2410"/>
                    <a:pt x="777" y="2563"/>
                  </a:cubicBezTo>
                  <a:cubicBezTo>
                    <a:pt x="776" y="2563"/>
                    <a:pt x="776" y="2563"/>
                    <a:pt x="776" y="2563"/>
                  </a:cubicBezTo>
                  <a:cubicBezTo>
                    <a:pt x="669" y="2611"/>
                    <a:pt x="369" y="2454"/>
                    <a:pt x="0" y="2171"/>
                  </a:cubicBezTo>
                  <a:cubicBezTo>
                    <a:pt x="250" y="2025"/>
                    <a:pt x="611" y="1720"/>
                    <a:pt x="976" y="1332"/>
                  </a:cubicBezTo>
                  <a:cubicBezTo>
                    <a:pt x="1156" y="1142"/>
                    <a:pt x="1315" y="954"/>
                    <a:pt x="1447" y="781"/>
                  </a:cubicBezTo>
                  <a:cubicBezTo>
                    <a:pt x="1729" y="410"/>
                    <a:pt x="1882" y="110"/>
                    <a:pt x="1823" y="12"/>
                  </a:cubicBezTo>
                  <a:cubicBezTo>
                    <a:pt x="1841" y="0"/>
                    <a:pt x="1841" y="0"/>
                    <a:pt x="1841" y="0"/>
                  </a:cubicBezTo>
                  <a:cubicBezTo>
                    <a:pt x="2067" y="277"/>
                    <a:pt x="2225" y="674"/>
                    <a:pt x="2225" y="674"/>
                  </a:cubicBezTo>
                  <a:close/>
                </a:path>
              </a:pathLst>
            </a:custGeom>
            <a:solidFill>
              <a:schemeClr val="accent1"/>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59" name="Freeform 18"/>
            <p:cNvSpPr>
              <a:spLocks/>
            </p:cNvSpPr>
            <p:nvPr/>
          </p:nvSpPr>
          <p:spPr bwMode="auto">
            <a:xfrm>
              <a:off x="2336" y="-53"/>
              <a:ext cx="1904" cy="1699"/>
            </a:xfrm>
            <a:custGeom>
              <a:avLst/>
              <a:gdLst>
                <a:gd name="T0" fmla="*/ 2559 w 2618"/>
                <a:gd name="T1" fmla="*/ 1555 h 2336"/>
                <a:gd name="T2" fmla="*/ 2559 w 2618"/>
                <a:gd name="T3" fmla="*/ 1555 h 2336"/>
                <a:gd name="T4" fmla="*/ 2165 w 2618"/>
                <a:gd name="T5" fmla="*/ 2336 h 2336"/>
                <a:gd name="T6" fmla="*/ 1312 w 2618"/>
                <a:gd name="T7" fmla="*/ 1335 h 2336"/>
                <a:gd name="T8" fmla="*/ 776 w 2618"/>
                <a:gd name="T9" fmla="*/ 877 h 2336"/>
                <a:gd name="T10" fmla="*/ 0 w 2618"/>
                <a:gd name="T11" fmla="*/ 484 h 2336"/>
                <a:gd name="T12" fmla="*/ 3 w 2618"/>
                <a:gd name="T13" fmla="*/ 482 h 2336"/>
                <a:gd name="T14" fmla="*/ 654 w 2618"/>
                <a:gd name="T15" fmla="*/ 87 h 2336"/>
                <a:gd name="T16" fmla="*/ 1974 w 2618"/>
                <a:gd name="T17" fmla="*/ 933 h 2336"/>
                <a:gd name="T18" fmla="*/ 2559 w 2618"/>
                <a:gd name="T19" fmla="*/ 1555 h 2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8" h="2336">
                  <a:moveTo>
                    <a:pt x="2559" y="1555"/>
                  </a:moveTo>
                  <a:cubicBezTo>
                    <a:pt x="2559" y="1555"/>
                    <a:pt x="2559" y="1555"/>
                    <a:pt x="2559" y="1555"/>
                  </a:cubicBezTo>
                  <a:cubicBezTo>
                    <a:pt x="2618" y="1652"/>
                    <a:pt x="2447" y="1965"/>
                    <a:pt x="2165" y="2336"/>
                  </a:cubicBezTo>
                  <a:cubicBezTo>
                    <a:pt x="2025" y="2086"/>
                    <a:pt x="1713" y="1713"/>
                    <a:pt x="1312" y="1335"/>
                  </a:cubicBezTo>
                  <a:cubicBezTo>
                    <a:pt x="1127" y="1161"/>
                    <a:pt x="945" y="1006"/>
                    <a:pt x="776" y="877"/>
                  </a:cubicBezTo>
                  <a:cubicBezTo>
                    <a:pt x="408" y="594"/>
                    <a:pt x="107" y="437"/>
                    <a:pt x="0" y="484"/>
                  </a:cubicBezTo>
                  <a:cubicBezTo>
                    <a:pt x="1" y="483"/>
                    <a:pt x="2" y="483"/>
                    <a:pt x="3" y="482"/>
                  </a:cubicBezTo>
                  <a:cubicBezTo>
                    <a:pt x="258" y="272"/>
                    <a:pt x="654" y="87"/>
                    <a:pt x="654" y="87"/>
                  </a:cubicBezTo>
                  <a:cubicBezTo>
                    <a:pt x="797" y="0"/>
                    <a:pt x="1375" y="368"/>
                    <a:pt x="1974" y="933"/>
                  </a:cubicBezTo>
                  <a:cubicBezTo>
                    <a:pt x="2203" y="1149"/>
                    <a:pt x="2403" y="1364"/>
                    <a:pt x="2559" y="1555"/>
                  </a:cubicBezTo>
                  <a:close/>
                </a:path>
              </a:pathLst>
            </a:custGeom>
            <a:solidFill>
              <a:schemeClr val="accent2"/>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sp>
          <p:nvSpPr>
            <p:cNvPr id="60" name="Freeform 19"/>
            <p:cNvSpPr>
              <a:spLocks/>
            </p:cNvSpPr>
            <p:nvPr/>
          </p:nvSpPr>
          <p:spPr bwMode="auto">
            <a:xfrm>
              <a:off x="2331" y="298"/>
              <a:ext cx="8" cy="6"/>
            </a:xfrm>
            <a:custGeom>
              <a:avLst/>
              <a:gdLst>
                <a:gd name="T0" fmla="*/ 11 w 11"/>
                <a:gd name="T1" fmla="*/ 0 h 7"/>
                <a:gd name="T2" fmla="*/ 8 w 11"/>
                <a:gd name="T3" fmla="*/ 2 h 7"/>
                <a:gd name="T4" fmla="*/ 0 w 11"/>
                <a:gd name="T5" fmla="*/ 7 h 7"/>
                <a:gd name="T6" fmla="*/ 11 w 11"/>
                <a:gd name="T7" fmla="*/ 0 h 7"/>
              </a:gdLst>
              <a:ahLst/>
              <a:cxnLst>
                <a:cxn ang="0">
                  <a:pos x="T0" y="T1"/>
                </a:cxn>
                <a:cxn ang="0">
                  <a:pos x="T2" y="T3"/>
                </a:cxn>
                <a:cxn ang="0">
                  <a:pos x="T4" y="T5"/>
                </a:cxn>
                <a:cxn ang="0">
                  <a:pos x="T6" y="T7"/>
                </a:cxn>
              </a:cxnLst>
              <a:rect l="0" t="0" r="r" b="b"/>
              <a:pathLst>
                <a:path w="11" h="7">
                  <a:moveTo>
                    <a:pt x="11" y="0"/>
                  </a:moveTo>
                  <a:cubicBezTo>
                    <a:pt x="10" y="1"/>
                    <a:pt x="9" y="1"/>
                    <a:pt x="8" y="2"/>
                  </a:cubicBezTo>
                  <a:cubicBezTo>
                    <a:pt x="5" y="4"/>
                    <a:pt x="2" y="5"/>
                    <a:pt x="0" y="7"/>
                  </a:cubicBezTo>
                  <a:lnTo>
                    <a:pt x="11" y="0"/>
                  </a:lnTo>
                  <a:close/>
                </a:path>
              </a:pathLst>
            </a:custGeom>
            <a:solidFill>
              <a:srgbClr val="A1D469"/>
            </a:solidFill>
            <a:ln w="9525">
              <a:solidFill>
                <a:schemeClr val="bg1"/>
              </a:solidFill>
              <a:round/>
              <a:headEnd/>
              <a:tailEnd/>
            </a:ln>
            <a:extLst/>
          </p:spPr>
          <p:txBody>
            <a:bodyPr/>
            <a:lstStyle/>
            <a:p>
              <a:pPr fontAlgn="auto">
                <a:spcBef>
                  <a:spcPts val="0"/>
                </a:spcBef>
                <a:spcAft>
                  <a:spcPts val="0"/>
                </a:spcAft>
                <a:defRPr/>
              </a:pPr>
              <a:endParaRPr lang="en-US" dirty="0">
                <a:solidFill>
                  <a:schemeClr val="tx1">
                    <a:lumMod val="85000"/>
                    <a:lumOff val="15000"/>
                  </a:schemeClr>
                </a:solidFill>
                <a:latin typeface="Arial"/>
                <a:ea typeface="微软雅黑 Light"/>
                <a:cs typeface="+mn-ea"/>
                <a:sym typeface="Arial"/>
              </a:endParaRPr>
            </a:p>
          </p:txBody>
        </p:sp>
      </p:grpSp>
      <p:sp>
        <p:nvSpPr>
          <p:cNvPr id="61" name="Oval 17"/>
          <p:cNvSpPr>
            <a:spLocks noChangeArrowheads="1"/>
          </p:cNvSpPr>
          <p:nvPr/>
        </p:nvSpPr>
        <p:spPr bwMode="auto">
          <a:xfrm>
            <a:off x="2206625" y="2651125"/>
            <a:ext cx="100013" cy="101600"/>
          </a:xfrm>
          <a:prstGeom prst="ellipse">
            <a:avLst/>
          </a:prstGeom>
          <a:solidFill>
            <a:schemeClr val="accent1"/>
          </a:solidFill>
          <a:ln>
            <a:solidFill>
              <a:schemeClr val="accent1"/>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62" name="Group 18"/>
          <p:cNvGrpSpPr>
            <a:grpSpLocks/>
          </p:cNvGrpSpPr>
          <p:nvPr/>
        </p:nvGrpSpPr>
        <p:grpSpPr bwMode="auto">
          <a:xfrm>
            <a:off x="2419350" y="2517775"/>
            <a:ext cx="2286042" cy="1339642"/>
            <a:chOff x="2249510" y="1913096"/>
            <a:chExt cx="3049934" cy="1785923"/>
          </a:xfrm>
        </p:grpSpPr>
        <p:sp>
          <p:nvSpPr>
            <p:cNvPr id="63" name="Rectangle 19"/>
            <p:cNvSpPr/>
            <p:nvPr/>
          </p:nvSpPr>
          <p:spPr>
            <a:xfrm>
              <a:off x="2249510" y="1913096"/>
              <a:ext cx="1872286" cy="493110"/>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分散管理</a:t>
              </a:r>
              <a:endParaRPr lang="en-US" b="1" dirty="0">
                <a:solidFill>
                  <a:schemeClr val="tx1">
                    <a:lumMod val="75000"/>
                    <a:lumOff val="25000"/>
                  </a:schemeClr>
                </a:solidFill>
                <a:latin typeface="Arial"/>
                <a:ea typeface="微软雅黑 Light"/>
                <a:cs typeface="+mn-ea"/>
                <a:sym typeface="Arial"/>
              </a:endParaRPr>
            </a:p>
          </p:txBody>
        </p:sp>
        <p:sp>
          <p:nvSpPr>
            <p:cNvPr id="64" name="TextBox 154"/>
            <p:cNvSpPr txBox="1"/>
            <p:nvPr/>
          </p:nvSpPr>
          <p:spPr>
            <a:xfrm>
              <a:off x="2249510" y="2283458"/>
              <a:ext cx="3049934" cy="1415561"/>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各专业“各自为政”，投入产出比不高，无人掌控全网网络质量</a:t>
              </a:r>
              <a:endParaRPr lang="en-US" altLang="zh-CN" sz="1400" dirty="0">
                <a:latin typeface="+mn-lt"/>
                <a:ea typeface="微软雅黑 Light"/>
                <a:cs typeface="Lato Light" charset="0"/>
                <a:sym typeface="Arial"/>
              </a:endParaRPr>
            </a:p>
          </p:txBody>
        </p:sp>
      </p:grpSp>
      <p:sp>
        <p:nvSpPr>
          <p:cNvPr id="65" name="Oval 21"/>
          <p:cNvSpPr>
            <a:spLocks noChangeArrowheads="1"/>
          </p:cNvSpPr>
          <p:nvPr/>
        </p:nvSpPr>
        <p:spPr bwMode="auto">
          <a:xfrm>
            <a:off x="2206625" y="3978275"/>
            <a:ext cx="100013" cy="100013"/>
          </a:xfrm>
          <a:prstGeom prst="ellipse">
            <a:avLst/>
          </a:prstGeom>
          <a:solidFill>
            <a:schemeClr val="accent1"/>
          </a:solidFill>
          <a:ln>
            <a:solidFill>
              <a:schemeClr val="accent1"/>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66" name="Group 22"/>
          <p:cNvGrpSpPr>
            <a:grpSpLocks/>
          </p:cNvGrpSpPr>
          <p:nvPr/>
        </p:nvGrpSpPr>
        <p:grpSpPr bwMode="auto">
          <a:xfrm>
            <a:off x="2432050" y="3890963"/>
            <a:ext cx="2431430" cy="1328529"/>
            <a:chOff x="2249510" y="1913092"/>
            <a:chExt cx="2846792" cy="1770700"/>
          </a:xfrm>
        </p:grpSpPr>
        <p:sp>
          <p:nvSpPr>
            <p:cNvPr id="67" name="Rectangle 23"/>
            <p:cNvSpPr/>
            <p:nvPr/>
          </p:nvSpPr>
          <p:spPr>
            <a:xfrm>
              <a:off x="2249510" y="1913092"/>
              <a:ext cx="2100324" cy="492996"/>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被动管理</a:t>
              </a:r>
              <a:endParaRPr lang="en-US" b="1" dirty="0">
                <a:solidFill>
                  <a:schemeClr val="tx1">
                    <a:lumMod val="75000"/>
                    <a:lumOff val="25000"/>
                  </a:schemeClr>
                </a:solidFill>
                <a:latin typeface="Arial"/>
                <a:ea typeface="微软雅黑 Light"/>
                <a:cs typeface="+mn-ea"/>
                <a:sym typeface="Arial"/>
              </a:endParaRPr>
            </a:p>
          </p:txBody>
        </p:sp>
        <p:sp>
          <p:nvSpPr>
            <p:cNvPr id="68" name="TextBox 158"/>
            <p:cNvSpPr txBox="1"/>
            <p:nvPr/>
          </p:nvSpPr>
          <p:spPr>
            <a:xfrm>
              <a:off x="2249510" y="2268557"/>
              <a:ext cx="2846792" cy="1415235"/>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接到故障申告后才进行测试和故障分析，不能满足主动监控和主动维护需求</a:t>
              </a:r>
            </a:p>
          </p:txBody>
        </p:sp>
      </p:grpSp>
      <p:sp>
        <p:nvSpPr>
          <p:cNvPr id="69" name="Oval 25"/>
          <p:cNvSpPr>
            <a:spLocks noChangeArrowheads="1"/>
          </p:cNvSpPr>
          <p:nvPr/>
        </p:nvSpPr>
        <p:spPr bwMode="auto">
          <a:xfrm>
            <a:off x="7415213" y="2651125"/>
            <a:ext cx="101600" cy="101600"/>
          </a:xfrm>
          <a:prstGeom prst="ellipse">
            <a:avLst/>
          </a:prstGeom>
          <a:solidFill>
            <a:schemeClr val="accent2"/>
          </a:solidFill>
          <a:ln>
            <a:solidFill>
              <a:schemeClr val="accent2"/>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70" name="Group 26"/>
          <p:cNvGrpSpPr>
            <a:grpSpLocks/>
          </p:cNvGrpSpPr>
          <p:nvPr/>
        </p:nvGrpSpPr>
        <p:grpSpPr bwMode="auto">
          <a:xfrm>
            <a:off x="7640637" y="2525713"/>
            <a:ext cx="2376953" cy="1342816"/>
            <a:chOff x="2249509" y="1913092"/>
            <a:chExt cx="2826259" cy="1789807"/>
          </a:xfrm>
        </p:grpSpPr>
        <p:sp>
          <p:nvSpPr>
            <p:cNvPr id="71" name="Rectangle 27"/>
            <p:cNvSpPr/>
            <p:nvPr/>
          </p:nvSpPr>
          <p:spPr>
            <a:xfrm>
              <a:off x="2249510" y="1913092"/>
              <a:ext cx="1872478" cy="493013"/>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人工管理</a:t>
              </a:r>
              <a:endParaRPr lang="en-US" b="1" dirty="0">
                <a:solidFill>
                  <a:schemeClr val="tx1">
                    <a:lumMod val="75000"/>
                    <a:lumOff val="25000"/>
                  </a:schemeClr>
                </a:solidFill>
                <a:latin typeface="Arial"/>
                <a:ea typeface="微软雅黑 Light"/>
                <a:cs typeface="+mn-ea"/>
                <a:sym typeface="Arial"/>
              </a:endParaRPr>
            </a:p>
          </p:txBody>
        </p:sp>
        <p:sp>
          <p:nvSpPr>
            <p:cNvPr id="72" name="TextBox 162"/>
            <p:cNvSpPr txBox="1"/>
            <p:nvPr/>
          </p:nvSpPr>
          <p:spPr>
            <a:xfrm>
              <a:off x="2249509" y="2287613"/>
              <a:ext cx="2826259" cy="1415286"/>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依靠个人经验管理网络，工作重复性高，难以满足日益增长的网络运维需求</a:t>
              </a:r>
              <a:endParaRPr lang="en-US" altLang="zh-CN" sz="1400" dirty="0">
                <a:latin typeface="+mn-lt"/>
                <a:ea typeface="微软雅黑 Light"/>
                <a:sym typeface="Arial"/>
              </a:endParaRPr>
            </a:p>
          </p:txBody>
        </p:sp>
      </p:grpSp>
      <p:sp>
        <p:nvSpPr>
          <p:cNvPr id="73" name="Oval 29"/>
          <p:cNvSpPr>
            <a:spLocks noChangeArrowheads="1"/>
          </p:cNvSpPr>
          <p:nvPr/>
        </p:nvSpPr>
        <p:spPr bwMode="auto">
          <a:xfrm>
            <a:off x="7415213" y="4029075"/>
            <a:ext cx="101600" cy="101600"/>
          </a:xfrm>
          <a:prstGeom prst="ellipse">
            <a:avLst/>
          </a:prstGeom>
          <a:solidFill>
            <a:schemeClr val="accent2"/>
          </a:solidFill>
          <a:ln>
            <a:solidFill>
              <a:schemeClr val="accent2"/>
            </a:solidFill>
          </a:ln>
          <a:extLst/>
        </p:spPr>
        <p:txBody>
          <a:bodyPr lIns="68580" tIns="34290" rIns="68580" bIns="34290"/>
          <a:lstStyle/>
          <a:p>
            <a:pPr fontAlgn="auto">
              <a:spcBef>
                <a:spcPts val="0"/>
              </a:spcBef>
              <a:spcAft>
                <a:spcPts val="0"/>
              </a:spcAft>
              <a:defRPr/>
            </a:pPr>
            <a:endParaRPr lang="id-ID">
              <a:solidFill>
                <a:schemeClr val="tx1">
                  <a:lumMod val="85000"/>
                  <a:lumOff val="15000"/>
                </a:schemeClr>
              </a:solidFill>
              <a:latin typeface="Arial"/>
              <a:ea typeface="微软雅黑 Light"/>
              <a:cs typeface="+mn-ea"/>
              <a:sym typeface="Arial"/>
            </a:endParaRPr>
          </a:p>
        </p:txBody>
      </p:sp>
      <p:grpSp>
        <p:nvGrpSpPr>
          <p:cNvPr id="74" name="Group 30"/>
          <p:cNvGrpSpPr>
            <a:grpSpLocks/>
          </p:cNvGrpSpPr>
          <p:nvPr/>
        </p:nvGrpSpPr>
        <p:grpSpPr bwMode="auto">
          <a:xfrm>
            <a:off x="7640638" y="3890963"/>
            <a:ext cx="2695450" cy="1328529"/>
            <a:chOff x="2249510" y="1913092"/>
            <a:chExt cx="2681913" cy="1771882"/>
          </a:xfrm>
        </p:grpSpPr>
        <p:sp>
          <p:nvSpPr>
            <p:cNvPr id="75" name="Rectangle 31"/>
            <p:cNvSpPr/>
            <p:nvPr/>
          </p:nvSpPr>
          <p:spPr>
            <a:xfrm>
              <a:off x="2249510" y="1913092"/>
              <a:ext cx="2099191" cy="368406"/>
            </a:xfrm>
            <a:prstGeom prst="rect">
              <a:avLst/>
            </a:prstGeom>
          </p:spPr>
          <p:txBody>
            <a:bodyPr>
              <a:spAutoFit/>
            </a:bodyPr>
            <a:lstStyle/>
            <a:p>
              <a:pPr>
                <a:defRPr/>
              </a:pPr>
              <a:endParaRPr lang="en-US" sz="1200" dirty="0">
                <a:solidFill>
                  <a:schemeClr val="tx1">
                    <a:lumMod val="75000"/>
                    <a:lumOff val="25000"/>
                  </a:schemeClr>
                </a:solidFill>
                <a:latin typeface="Arial"/>
                <a:ea typeface="微软雅黑 Light"/>
                <a:cs typeface="+mn-ea"/>
                <a:sym typeface="Arial"/>
              </a:endParaRPr>
            </a:p>
          </p:txBody>
        </p:sp>
        <p:sp>
          <p:nvSpPr>
            <p:cNvPr id="76" name="TextBox 166"/>
            <p:cNvSpPr txBox="1"/>
            <p:nvPr/>
          </p:nvSpPr>
          <p:spPr>
            <a:xfrm>
              <a:off x="2249510" y="2268794"/>
              <a:ext cx="2681913" cy="1416180"/>
            </a:xfrm>
            <a:prstGeom prst="rect">
              <a:avLst/>
            </a:prstGeom>
            <a:noFill/>
          </p:spPr>
          <p:txBody>
            <a:bodyPr wrap="square">
              <a:spAutoFit/>
            </a:bodyPr>
            <a:lstStyle/>
            <a:p>
              <a:pPr>
                <a:lnSpc>
                  <a:spcPct val="150000"/>
                </a:lnSpc>
                <a:defRPr/>
              </a:pPr>
              <a:r>
                <a:rPr lang="zh-CN" altLang="en-US" sz="1400" dirty="0">
                  <a:latin typeface="+mn-lt"/>
                  <a:ea typeface="微软雅黑 Light"/>
                  <a:sym typeface="Arial"/>
                </a:rPr>
                <a:t>未充分发挥新技术在规划、维护、优化、分析、用户感知管理中的技术优势，管理效率低下</a:t>
              </a:r>
              <a:endParaRPr lang="en-US" altLang="zh-CN" sz="1400" dirty="0">
                <a:latin typeface="+mn-lt"/>
                <a:ea typeface="微软雅黑 Light"/>
                <a:sym typeface="Arial"/>
              </a:endParaRPr>
            </a:p>
          </p:txBody>
        </p:sp>
      </p:grpSp>
      <p:sp>
        <p:nvSpPr>
          <p:cNvPr id="77" name="Rectangle 27"/>
          <p:cNvSpPr/>
          <p:nvPr/>
        </p:nvSpPr>
        <p:spPr>
          <a:xfrm>
            <a:off x="7640638" y="3889375"/>
            <a:ext cx="1403350" cy="368300"/>
          </a:xfrm>
          <a:prstGeom prst="rect">
            <a:avLst/>
          </a:prstGeom>
        </p:spPr>
        <p:txBody>
          <a:bodyPr>
            <a:spAutoFit/>
          </a:bodyPr>
          <a:lstStyle/>
          <a:p>
            <a:pPr>
              <a:defRPr/>
            </a:pPr>
            <a:r>
              <a:rPr lang="zh-CN" altLang="en-US" b="1" dirty="0">
                <a:solidFill>
                  <a:schemeClr val="tx1">
                    <a:lumMod val="75000"/>
                    <a:lumOff val="25000"/>
                  </a:schemeClr>
                </a:solidFill>
                <a:latin typeface="Arial"/>
                <a:ea typeface="微软雅黑 Light"/>
                <a:cs typeface="+mn-ea"/>
                <a:sym typeface="Arial"/>
              </a:rPr>
              <a:t>传统管理</a:t>
            </a:r>
            <a:endParaRPr lang="en-US" b="1" dirty="0">
              <a:solidFill>
                <a:schemeClr val="tx1">
                  <a:lumMod val="75000"/>
                  <a:lumOff val="25000"/>
                </a:schemeClr>
              </a:solidFill>
              <a:latin typeface="Arial"/>
              <a:ea typeface="微软雅黑 Light"/>
              <a:cs typeface="+mn-ea"/>
              <a:sym typeface="Arial"/>
            </a:endParaRPr>
          </a:p>
        </p:txBody>
      </p:sp>
      <p:sp>
        <p:nvSpPr>
          <p:cNvPr id="78" name="Text Placeholder 4"/>
          <p:cNvSpPr txBox="1"/>
          <p:nvPr/>
        </p:nvSpPr>
        <p:spPr>
          <a:xfrm>
            <a:off x="5276850" y="3716338"/>
            <a:ext cx="1025525" cy="298450"/>
          </a:xfrm>
          <a:prstGeom prst="rect">
            <a:avLst/>
          </a:prstGeom>
        </p:spPr>
        <p:txBody>
          <a:bodyPr lIns="68580" tIns="34290" rIns="68580" bIns="34290"/>
          <a:lstStyle>
            <a:lvl1pPr marL="342900" indent="-342900" algn="l" defTabSz="914400" rtl="0" eaLnBrk="1" latinLnBrk="0" hangingPunct="1">
              <a:spcBef>
                <a:spcPct val="20000"/>
              </a:spcBef>
              <a:buFont typeface="Arial" panose="020B0604020202020204" pitchFamily="34" charset="0"/>
              <a:buChar char="•"/>
              <a:defRPr sz="18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lnSpc>
                <a:spcPts val="1380"/>
              </a:lnSpc>
              <a:spcAft>
                <a:spcPts val="0"/>
              </a:spcAft>
              <a:buFont typeface="Arial" panose="020B0604020202020204" pitchFamily="34" charset="0"/>
              <a:buNone/>
              <a:defRPr/>
            </a:pPr>
            <a:r>
              <a:rPr lang="zh-CN" altLang="en-US" sz="2000" dirty="0">
                <a:solidFill>
                  <a:schemeClr val="tx1">
                    <a:lumMod val="50000"/>
                    <a:lumOff val="50000"/>
                  </a:schemeClr>
                </a:solidFill>
                <a:cs typeface="+mn-ea"/>
              </a:rPr>
              <a:t>现状</a:t>
            </a:r>
            <a:endParaRPr lang="en-US" sz="2000" dirty="0">
              <a:solidFill>
                <a:schemeClr val="tx1">
                  <a:lumMod val="50000"/>
                  <a:lumOff val="50000"/>
                </a:schemeClr>
              </a:solidFill>
              <a:cs typeface="+mn-ea"/>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068055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70509161635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991490"/>
            <a:ext cx="4978400" cy="31034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smtClean="0">
                <a:solidFill>
                  <a:srgbClr val="333F50"/>
                </a:solidFill>
              </a:rPr>
              <a:t>故障管理</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故障预测</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一条时序数据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是否有出现异常的趋势</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使用根因分析，异常检测的结果，对于未发生的问题进行预测，将问题处理在萌芽阶段。</a:t>
            </a:r>
            <a:endParaRPr lang="zh-CN" altLang="en-US" dirty="0"/>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解决算法：决策树、支持向量机、随机森林</a:t>
            </a:r>
            <a:endParaRPr lang="zh-CN" altLang="en-US" sz="2400" dirty="0">
              <a:solidFill>
                <a:schemeClr val="bg1"/>
              </a:solidFill>
            </a:endParaRPr>
          </a:p>
        </p:txBody>
      </p:sp>
      <p:sp>
        <p:nvSpPr>
          <p:cNvPr id="19" name="文本框 1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68505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9332"/>
          </a:xfrm>
          <a:prstGeom prst="rect">
            <a:avLst/>
          </a:prstGeom>
          <a:noFill/>
        </p:spPr>
        <p:txBody>
          <a:bodyPr wrap="square" rtlCol="0">
            <a:spAutoFit/>
          </a:bodyPr>
          <a:lstStyle/>
          <a:p>
            <a:r>
              <a:rPr lang="zh-CN" altLang="en-US" dirty="0" smtClean="0">
                <a:solidFill>
                  <a:srgbClr val="333F50"/>
                </a:solidFill>
              </a:rPr>
              <a:t>其他应用</a:t>
            </a:r>
            <a:endParaRPr lang="zh-CN" altLang="en-US" dirty="0">
              <a:solidFill>
                <a:srgbClr val="333F50"/>
              </a:solidFill>
            </a:endParaRPr>
          </a:p>
        </p:txBody>
      </p:sp>
      <p:sp>
        <p:nvSpPr>
          <p:cNvPr id="2" name="文本框 1"/>
          <p:cNvSpPr txBox="1"/>
          <p:nvPr/>
        </p:nvSpPr>
        <p:spPr>
          <a:xfrm>
            <a:off x="2943225" y="2409825"/>
            <a:ext cx="55626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在实际情况中，还有其他运维场景可以应用智慧化运维的方法，但是</a:t>
            </a:r>
            <a:r>
              <a:rPr lang="zh-CN" altLang="en-US" dirty="0"/>
              <a:t>有时由于数据采集不全等原因，完整的根因分析条件不具备，这就要求我们降低要求，“退而求其次”，解决简单一些但是同样有实际意义的</a:t>
            </a:r>
            <a:r>
              <a:rPr lang="zh-CN" altLang="en-US" dirty="0" smtClean="0"/>
              <a:t>问题，如报警信息聚合（过滤）、动态阈值调整等。</a:t>
            </a:r>
            <a:endParaRPr lang="zh-CN" altLang="en-US" dirty="0"/>
          </a:p>
        </p:txBody>
      </p:sp>
      <p:sp>
        <p:nvSpPr>
          <p:cNvPr id="9" name="文本框 8"/>
          <p:cNvSpPr txBox="1"/>
          <p:nvPr/>
        </p:nvSpPr>
        <p:spPr>
          <a:xfrm>
            <a:off x="624113" y="10310"/>
            <a:ext cx="374786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技术实现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平台智能</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8788797"/>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285251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具体安排</a:t>
            </a:r>
            <a:endParaRPr lang="zh-CN" altLang="en-US" sz="24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2174339"/>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H="1">
            <a:off x="1962237" y="2511771"/>
            <a:ext cx="2599547" cy="2072335"/>
            <a:chOff x="1271166" y="2284597"/>
            <a:chExt cx="2599547" cy="2072335"/>
          </a:xfrm>
          <a:solidFill>
            <a:srgbClr val="88B40F"/>
          </a:solidFill>
        </p:grpSpPr>
        <p:sp>
          <p:nvSpPr>
            <p:cNvPr id="11" name="椭圆 10"/>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 9"/>
          <p:cNvGrpSpPr/>
          <p:nvPr/>
        </p:nvGrpSpPr>
        <p:grpSpPr>
          <a:xfrm>
            <a:off x="4143657" y="1469396"/>
            <a:ext cx="3671455" cy="3671455"/>
            <a:chOff x="2736273" y="748180"/>
            <a:chExt cx="3671455" cy="3671455"/>
          </a:xfrm>
        </p:grpSpPr>
        <p:sp>
          <p:nvSpPr>
            <p:cNvPr id="5" name="椭圆 4"/>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6" name="矩形 5"/>
            <p:cNvSpPr/>
            <p:nvPr/>
          </p:nvSpPr>
          <p:spPr>
            <a:xfrm>
              <a:off x="3738662" y="2008111"/>
              <a:ext cx="1691489" cy="1323439"/>
            </a:xfrm>
            <a:prstGeom prst="rect">
              <a:avLst/>
            </a:prstGeom>
          </p:spPr>
          <p:txBody>
            <a:bodyPr wrap="none">
              <a:spAutoFit/>
            </a:bodyPr>
            <a:lstStyle/>
            <a:p>
              <a:pPr algn="ctr"/>
              <a:r>
                <a:rPr kumimoji="1" lang="en-US" altLang="zh-CN" sz="4000" b="1" dirty="0" smtClean="0">
                  <a:solidFill>
                    <a:schemeClr val="bg1"/>
                  </a:solidFill>
                </a:rPr>
                <a:t>THANK</a:t>
              </a:r>
            </a:p>
            <a:p>
              <a:pPr algn="ctr"/>
              <a:r>
                <a:rPr kumimoji="1" lang="en-US" altLang="zh-CN" sz="4000" b="1" dirty="0" smtClean="0">
                  <a:solidFill>
                    <a:schemeClr val="bg1"/>
                  </a:solidFill>
                </a:rPr>
                <a:t>YOU</a:t>
              </a:r>
              <a:endParaRPr kumimoji="1" lang="en-US" altLang="zh-CN" sz="4000" b="1" dirty="0">
                <a:solidFill>
                  <a:schemeClr val="bg1"/>
                </a:solidFill>
              </a:endParaRPr>
            </a:p>
          </p:txBody>
        </p:sp>
      </p:grpSp>
    </p:spTree>
    <p:extLst>
      <p:ext uri="{BB962C8B-B14F-4D97-AF65-F5344CB8AC3E}">
        <p14:creationId xmlns:p14="http://schemas.microsoft.com/office/powerpoint/2010/main" val="391970972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右箭头 63"/>
          <p:cNvSpPr/>
          <p:nvPr/>
        </p:nvSpPr>
        <p:spPr>
          <a:xfrm rot="20810905">
            <a:off x="9145698" y="2198928"/>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8" name="右箭头 57"/>
          <p:cNvSpPr/>
          <p:nvPr/>
        </p:nvSpPr>
        <p:spPr>
          <a:xfrm rot="1492591">
            <a:off x="9083072" y="3107233"/>
            <a:ext cx="1018295" cy="18084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3" name="右箭头 52"/>
          <p:cNvSpPr/>
          <p:nvPr/>
        </p:nvSpPr>
        <p:spPr>
          <a:xfrm rot="660254">
            <a:off x="9145901" y="2755720"/>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上箭头 8"/>
          <p:cNvSpPr/>
          <p:nvPr/>
        </p:nvSpPr>
        <p:spPr>
          <a:xfrm rot="3845344">
            <a:off x="9422419" y="1560132"/>
            <a:ext cx="252435" cy="945097"/>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24114" y="1857375"/>
            <a:ext cx="4676775" cy="738664"/>
          </a:xfrm>
          <a:prstGeom prst="rect">
            <a:avLst/>
          </a:prstGeom>
          <a:noFill/>
        </p:spPr>
        <p:txBody>
          <a:bodyPr wrap="square" rtlCol="0">
            <a:spAutoFit/>
          </a:bodyPr>
          <a:lstStyle/>
          <a:p>
            <a:pPr indent="457200">
              <a:lnSpc>
                <a:spcPct val="150000"/>
              </a:lnSpc>
            </a:pPr>
            <a:r>
              <a:rPr lang="zh-CN" altLang="en-US" sz="1400" b="1" dirty="0" smtClean="0"/>
              <a:t>目的</a:t>
            </a:r>
            <a:r>
              <a:rPr lang="zh-CN" altLang="en-US" sz="1400" dirty="0" smtClean="0"/>
              <a:t>：了解城域网网络运行情况，为日常的网络维护和分析提供基础数据及建议。</a:t>
            </a:r>
            <a:endParaRPr lang="zh-CN" altLang="en-US" sz="1400" dirty="0"/>
          </a:p>
        </p:txBody>
      </p:sp>
      <p:sp>
        <p:nvSpPr>
          <p:cNvPr id="12" name="文本框 11"/>
          <p:cNvSpPr txBox="1"/>
          <p:nvPr/>
        </p:nvSpPr>
        <p:spPr>
          <a:xfrm>
            <a:off x="620865" y="3231037"/>
            <a:ext cx="4738461" cy="2031325"/>
          </a:xfrm>
          <a:prstGeom prst="rect">
            <a:avLst/>
          </a:prstGeom>
          <a:noFill/>
        </p:spPr>
        <p:txBody>
          <a:bodyPr wrap="square" rtlCol="0">
            <a:spAutoFit/>
          </a:bodyPr>
          <a:lstStyle/>
          <a:p>
            <a:pPr indent="457200">
              <a:lnSpc>
                <a:spcPct val="150000"/>
              </a:lnSpc>
            </a:pPr>
            <a:r>
              <a:rPr lang="zh-CN" altLang="en-US" sz="1400" b="1" dirty="0" smtClean="0"/>
              <a:t>内容</a:t>
            </a:r>
            <a:r>
              <a:rPr lang="zh-CN" altLang="en-US" sz="1400" dirty="0" smtClean="0"/>
              <a:t>：分为日报及月报。</a:t>
            </a:r>
            <a:endParaRPr lang="en-US" altLang="zh-CN" sz="1400" dirty="0" smtClean="0"/>
          </a:p>
          <a:p>
            <a:pPr indent="457200">
              <a:lnSpc>
                <a:spcPct val="150000"/>
              </a:lnSpc>
            </a:pPr>
            <a:r>
              <a:rPr lang="zh-CN" altLang="en-US" sz="1400" dirty="0" smtClean="0"/>
              <a:t>日报：对网络一日内的总体情况介绍，包括网络总体情况、设备运行情况、其他事件（如工程切割情况）等；</a:t>
            </a:r>
            <a:endParaRPr lang="en-US" altLang="zh-CN" sz="1400" dirty="0" smtClean="0"/>
          </a:p>
          <a:p>
            <a:pPr indent="457200">
              <a:lnSpc>
                <a:spcPct val="150000"/>
              </a:lnSpc>
            </a:pPr>
            <a:r>
              <a:rPr lang="zh-CN" altLang="en-US" sz="1400" dirty="0" smtClean="0"/>
              <a:t>月报：对一个自然月内的城域网总体情况分析，包括网络基本情况、流量分析、容量分析、业务容量预测、链路扩容计划、设备性能优化。</a:t>
            </a:r>
            <a:endParaRPr lang="zh-CN" altLang="en-US" sz="1400" dirty="0"/>
          </a:p>
        </p:txBody>
      </p:sp>
      <p:sp>
        <p:nvSpPr>
          <p:cNvPr id="13" name="文本框 12"/>
          <p:cNvSpPr txBox="1"/>
          <p:nvPr/>
        </p:nvSpPr>
        <p:spPr>
          <a:xfrm>
            <a:off x="2543175" y="2447925"/>
            <a:ext cx="184731" cy="369332"/>
          </a:xfrm>
          <a:prstGeom prst="rect">
            <a:avLst/>
          </a:prstGeom>
          <a:noFill/>
        </p:spPr>
        <p:txBody>
          <a:bodyPr wrap="none" rtlCol="0">
            <a:spAutoFit/>
          </a:bodyPr>
          <a:lstStyle/>
          <a:p>
            <a:endParaRPr lang="zh-CN" altLang="en-US" dirty="0"/>
          </a:p>
        </p:txBody>
      </p:sp>
      <p:pic>
        <p:nvPicPr>
          <p:cNvPr id="1026" name="Picture 2" descr="“IT engineer icon”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2030566"/>
            <a:ext cx="838818" cy="838818"/>
          </a:xfrm>
          <a:prstGeom prst="rect">
            <a:avLst/>
          </a:prstGeom>
          <a:noFill/>
          <a:extLst>
            <a:ext uri="{909E8E84-426E-40DD-AFC4-6F175D3DCCD1}">
              <a14:hiddenFill xmlns:a14="http://schemas.microsoft.com/office/drawing/2010/main">
                <a:solidFill>
                  <a:srgbClr val="FFFFFF"/>
                </a:solidFill>
              </a14:hiddenFill>
            </a:ext>
          </a:extLst>
        </p:spPr>
      </p:pic>
      <p:sp>
        <p:nvSpPr>
          <p:cNvPr id="14" name="右箭头 13"/>
          <p:cNvSpPr/>
          <p:nvPr/>
        </p:nvSpPr>
        <p:spPr>
          <a:xfrm>
            <a:off x="9186474" y="2489323"/>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圆角矩形 14"/>
          <p:cNvSpPr/>
          <p:nvPr/>
        </p:nvSpPr>
        <p:spPr>
          <a:xfrm>
            <a:off x="10144125" y="2001921"/>
            <a:ext cx="788453" cy="255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IPNET</a:t>
            </a:r>
            <a:endParaRPr lang="zh-CN" altLang="en-US" dirty="0"/>
          </a:p>
        </p:txBody>
      </p:sp>
      <p:sp>
        <p:nvSpPr>
          <p:cNvPr id="21" name="矩形 20"/>
          <p:cNvSpPr/>
          <p:nvPr/>
        </p:nvSpPr>
        <p:spPr>
          <a:xfrm>
            <a:off x="11453589" y="1259806"/>
            <a:ext cx="408574" cy="3228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2" name="右箭头 21"/>
          <p:cNvSpPr/>
          <p:nvPr/>
        </p:nvSpPr>
        <p:spPr>
          <a:xfrm rot="10800000">
            <a:off x="9408803" y="4035767"/>
            <a:ext cx="1965743" cy="24440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下箭头 22"/>
          <p:cNvSpPr/>
          <p:nvPr/>
        </p:nvSpPr>
        <p:spPr>
          <a:xfrm>
            <a:off x="8449890" y="2940368"/>
            <a:ext cx="233137" cy="87795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文本框 23"/>
          <p:cNvSpPr txBox="1"/>
          <p:nvPr/>
        </p:nvSpPr>
        <p:spPr>
          <a:xfrm>
            <a:off x="8666471" y="3275371"/>
            <a:ext cx="668029" cy="307777"/>
          </a:xfrm>
          <a:prstGeom prst="rect">
            <a:avLst/>
          </a:prstGeom>
          <a:noFill/>
        </p:spPr>
        <p:txBody>
          <a:bodyPr wrap="square" rtlCol="0">
            <a:spAutoFit/>
          </a:bodyPr>
          <a:lstStyle/>
          <a:p>
            <a:r>
              <a:rPr lang="zh-CN" altLang="en-US" sz="1400" dirty="0" smtClean="0"/>
              <a:t>使用</a:t>
            </a:r>
            <a:endParaRPr lang="zh-CN" altLang="en-US" sz="1400" dirty="0"/>
          </a:p>
        </p:txBody>
      </p:sp>
      <p:sp>
        <p:nvSpPr>
          <p:cNvPr id="25" name="圆角矩形 24"/>
          <p:cNvSpPr/>
          <p:nvPr/>
        </p:nvSpPr>
        <p:spPr>
          <a:xfrm>
            <a:off x="7836847" y="3878915"/>
            <a:ext cx="1459221" cy="6089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Excel</a:t>
            </a:r>
            <a:r>
              <a:rPr lang="zh-CN" altLang="en-US" sz="1400" dirty="0" smtClean="0"/>
              <a:t>表格工具</a:t>
            </a:r>
            <a:endParaRPr lang="zh-CN" altLang="en-US" sz="1400" dirty="0"/>
          </a:p>
        </p:txBody>
      </p:sp>
      <p:sp>
        <p:nvSpPr>
          <p:cNvPr id="26" name="文本框 25"/>
          <p:cNvSpPr txBox="1"/>
          <p:nvPr/>
        </p:nvSpPr>
        <p:spPr>
          <a:xfrm>
            <a:off x="10322433" y="3834185"/>
            <a:ext cx="671511" cy="276999"/>
          </a:xfrm>
          <a:prstGeom prst="rect">
            <a:avLst/>
          </a:prstGeom>
          <a:noFill/>
        </p:spPr>
        <p:txBody>
          <a:bodyPr wrap="square" rtlCol="0">
            <a:spAutoFit/>
          </a:bodyPr>
          <a:lstStyle/>
          <a:p>
            <a:r>
              <a:rPr lang="zh-CN" altLang="en-US" sz="1200" dirty="0" smtClean="0"/>
              <a:t>输入</a:t>
            </a:r>
            <a:endParaRPr lang="zh-CN" altLang="en-US" sz="1200" dirty="0"/>
          </a:p>
        </p:txBody>
      </p:sp>
      <p:sp>
        <p:nvSpPr>
          <p:cNvPr id="27" name="文本框 26"/>
          <p:cNvSpPr txBox="1"/>
          <p:nvPr/>
        </p:nvSpPr>
        <p:spPr>
          <a:xfrm>
            <a:off x="5853320" y="1382964"/>
            <a:ext cx="2177452" cy="307777"/>
          </a:xfrm>
          <a:prstGeom prst="rect">
            <a:avLst/>
          </a:prstGeom>
          <a:noFill/>
        </p:spPr>
        <p:txBody>
          <a:bodyPr wrap="square" rtlCol="0">
            <a:spAutoFit/>
          </a:bodyPr>
          <a:lstStyle/>
          <a:p>
            <a:r>
              <a:rPr lang="zh-CN" altLang="en-US" sz="1400" b="1" dirty="0" smtClean="0"/>
              <a:t>日报制作流程示意</a:t>
            </a:r>
            <a:endParaRPr lang="zh-CN" altLang="en-US" sz="1400" b="1" dirty="0"/>
          </a:p>
        </p:txBody>
      </p:sp>
      <p:sp>
        <p:nvSpPr>
          <p:cNvPr id="32" name="右箭头 31"/>
          <p:cNvSpPr/>
          <p:nvPr/>
        </p:nvSpPr>
        <p:spPr>
          <a:xfrm rot="10800000">
            <a:off x="7054395" y="4035767"/>
            <a:ext cx="697221" cy="2147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3" name="矩形 32"/>
          <p:cNvSpPr/>
          <p:nvPr/>
        </p:nvSpPr>
        <p:spPr>
          <a:xfrm>
            <a:off x="5617217" y="3852641"/>
            <a:ext cx="1400175"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二次处理后的数据</a:t>
            </a:r>
            <a:endParaRPr lang="zh-CN" altLang="en-US" sz="1200" dirty="0"/>
          </a:p>
        </p:txBody>
      </p:sp>
      <p:sp>
        <p:nvSpPr>
          <p:cNvPr id="29" name="文本框 28"/>
          <p:cNvSpPr txBox="1"/>
          <p:nvPr/>
        </p:nvSpPr>
        <p:spPr>
          <a:xfrm>
            <a:off x="7211610" y="3529777"/>
            <a:ext cx="512616" cy="577081"/>
          </a:xfrm>
          <a:prstGeom prst="rect">
            <a:avLst/>
          </a:prstGeom>
          <a:noFill/>
        </p:spPr>
        <p:txBody>
          <a:bodyPr wrap="square" rtlCol="0">
            <a:spAutoFit/>
          </a:bodyPr>
          <a:lstStyle/>
          <a:p>
            <a:r>
              <a:rPr lang="zh-CN" altLang="en-US" sz="1050" dirty="0" smtClean="0"/>
              <a:t>筛选、统计、分析</a:t>
            </a:r>
            <a:endParaRPr lang="zh-CN" altLang="en-US" sz="1050" dirty="0"/>
          </a:p>
        </p:txBody>
      </p:sp>
      <p:sp>
        <p:nvSpPr>
          <p:cNvPr id="30" name="圆角右箭头 29"/>
          <p:cNvSpPr/>
          <p:nvPr/>
        </p:nvSpPr>
        <p:spPr>
          <a:xfrm rot="16200000" flipH="1">
            <a:off x="6394742" y="2085910"/>
            <a:ext cx="1162264" cy="1969092"/>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34" name="文本框 33"/>
          <p:cNvSpPr txBox="1"/>
          <p:nvPr/>
        </p:nvSpPr>
        <p:spPr>
          <a:xfrm>
            <a:off x="6942046" y="2165152"/>
            <a:ext cx="894801" cy="307777"/>
          </a:xfrm>
          <a:prstGeom prst="rect">
            <a:avLst/>
          </a:prstGeom>
          <a:noFill/>
        </p:spPr>
        <p:txBody>
          <a:bodyPr wrap="square" rtlCol="0">
            <a:spAutoFit/>
          </a:bodyPr>
          <a:lstStyle/>
          <a:p>
            <a:r>
              <a:rPr lang="zh-CN" altLang="en-US" sz="1400" dirty="0" smtClean="0"/>
              <a:t>基于</a:t>
            </a:r>
            <a:endParaRPr lang="zh-CN" altLang="en-US" sz="1400" dirty="0"/>
          </a:p>
        </p:txBody>
      </p:sp>
      <p:sp>
        <p:nvSpPr>
          <p:cNvPr id="35" name="圆角右箭头 34"/>
          <p:cNvSpPr/>
          <p:nvPr/>
        </p:nvSpPr>
        <p:spPr>
          <a:xfrm flipV="1">
            <a:off x="6189571" y="4718220"/>
            <a:ext cx="1504950" cy="876300"/>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37" name="文本框 36"/>
          <p:cNvSpPr txBox="1"/>
          <p:nvPr/>
        </p:nvSpPr>
        <p:spPr>
          <a:xfrm>
            <a:off x="6764209" y="4919882"/>
            <a:ext cx="894801" cy="307777"/>
          </a:xfrm>
          <a:prstGeom prst="rect">
            <a:avLst/>
          </a:prstGeom>
          <a:noFill/>
        </p:spPr>
        <p:txBody>
          <a:bodyPr wrap="square" rtlCol="0">
            <a:spAutoFit/>
          </a:bodyPr>
          <a:lstStyle/>
          <a:p>
            <a:r>
              <a:rPr lang="zh-CN" altLang="en-US" sz="1400" dirty="0" smtClean="0"/>
              <a:t>撰写</a:t>
            </a:r>
            <a:endParaRPr lang="zh-CN" altLang="en-US" sz="1400" dirty="0"/>
          </a:p>
        </p:txBody>
      </p:sp>
      <p:sp>
        <p:nvSpPr>
          <p:cNvPr id="39" name="矩形 38"/>
          <p:cNvSpPr/>
          <p:nvPr/>
        </p:nvSpPr>
        <p:spPr>
          <a:xfrm>
            <a:off x="7895893" y="5114393"/>
            <a:ext cx="1400175" cy="58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维护报表</a:t>
            </a:r>
            <a:endParaRPr lang="zh-CN" altLang="en-US" sz="1200" dirty="0"/>
          </a:p>
        </p:txBody>
      </p:sp>
      <p:sp>
        <p:nvSpPr>
          <p:cNvPr id="40" name="右箭头 39"/>
          <p:cNvSpPr/>
          <p:nvPr/>
        </p:nvSpPr>
        <p:spPr>
          <a:xfrm>
            <a:off x="9448800" y="5322638"/>
            <a:ext cx="838200" cy="1905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1" name="文本框 40"/>
          <p:cNvSpPr txBox="1"/>
          <p:nvPr/>
        </p:nvSpPr>
        <p:spPr>
          <a:xfrm>
            <a:off x="9591675" y="5043742"/>
            <a:ext cx="552450" cy="276999"/>
          </a:xfrm>
          <a:prstGeom prst="rect">
            <a:avLst/>
          </a:prstGeom>
          <a:noFill/>
        </p:spPr>
        <p:txBody>
          <a:bodyPr wrap="square" rtlCol="0">
            <a:spAutoFit/>
          </a:bodyPr>
          <a:lstStyle/>
          <a:p>
            <a:r>
              <a:rPr lang="zh-CN" altLang="en-US" sz="1200" dirty="0" smtClean="0"/>
              <a:t>通报</a:t>
            </a:r>
            <a:endParaRPr lang="zh-CN" altLang="en-US" sz="1200" dirty="0"/>
          </a:p>
        </p:txBody>
      </p:sp>
      <p:sp>
        <p:nvSpPr>
          <p:cNvPr id="38" name="文本框 37"/>
          <p:cNvSpPr txBox="1"/>
          <p:nvPr/>
        </p:nvSpPr>
        <p:spPr>
          <a:xfrm>
            <a:off x="10391773" y="5286743"/>
            <a:ext cx="1257300" cy="307777"/>
          </a:xfrm>
          <a:prstGeom prst="rect">
            <a:avLst/>
          </a:prstGeom>
          <a:noFill/>
        </p:spPr>
        <p:txBody>
          <a:bodyPr wrap="square" rtlCol="0">
            <a:spAutoFit/>
          </a:bodyPr>
          <a:lstStyle/>
          <a:p>
            <a:r>
              <a:rPr lang="zh-CN" altLang="en-US" sz="1400" dirty="0" smtClean="0"/>
              <a:t>网络管理中心</a:t>
            </a:r>
            <a:endParaRPr lang="zh-CN" altLang="en-US" sz="1400" dirty="0"/>
          </a:p>
        </p:txBody>
      </p:sp>
      <p:sp>
        <p:nvSpPr>
          <p:cNvPr id="36" name="矩形 35"/>
          <p:cNvSpPr/>
          <p:nvPr/>
        </p:nvSpPr>
        <p:spPr>
          <a:xfrm>
            <a:off x="5517470" y="2030566"/>
            <a:ext cx="3750354" cy="252245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42" name="矩形 41"/>
          <p:cNvSpPr/>
          <p:nvPr/>
        </p:nvSpPr>
        <p:spPr>
          <a:xfrm>
            <a:off x="5517470" y="4650873"/>
            <a:ext cx="6255648" cy="155074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7" name="文本框 6"/>
          <p:cNvSpPr txBox="1"/>
          <p:nvPr/>
        </p:nvSpPr>
        <p:spPr>
          <a:xfrm>
            <a:off x="8176571" y="1690741"/>
            <a:ext cx="838818" cy="276999"/>
          </a:xfrm>
          <a:prstGeom prst="rect">
            <a:avLst/>
          </a:prstGeom>
          <a:noFill/>
        </p:spPr>
        <p:txBody>
          <a:bodyPr wrap="square" rtlCol="0">
            <a:spAutoFit/>
          </a:bodyPr>
          <a:lstStyle/>
          <a:p>
            <a:r>
              <a:rPr lang="zh-CN" altLang="en-US" sz="1200" dirty="0"/>
              <a:t>代维</a:t>
            </a:r>
            <a:r>
              <a:rPr lang="zh-CN" altLang="en-US" sz="1200" dirty="0" smtClean="0"/>
              <a:t>人员</a:t>
            </a:r>
            <a:endParaRPr lang="zh-CN" altLang="en-US" sz="1200" dirty="0"/>
          </a:p>
        </p:txBody>
      </p:sp>
      <p:sp>
        <p:nvSpPr>
          <p:cNvPr id="8" name="圆角矩形 7"/>
          <p:cNvSpPr/>
          <p:nvPr/>
        </p:nvSpPr>
        <p:spPr>
          <a:xfrm>
            <a:off x="11476676" y="1285904"/>
            <a:ext cx="344793" cy="4875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流量</a:t>
            </a:r>
            <a:endParaRPr lang="zh-CN" altLang="en-US" sz="1000" dirty="0"/>
          </a:p>
        </p:txBody>
      </p:sp>
      <p:sp>
        <p:nvSpPr>
          <p:cNvPr id="48" name="圆角矩形 47"/>
          <p:cNvSpPr/>
          <p:nvPr/>
        </p:nvSpPr>
        <p:spPr>
          <a:xfrm>
            <a:off x="11491372" y="1800843"/>
            <a:ext cx="344793" cy="437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带宽</a:t>
            </a:r>
            <a:endParaRPr lang="zh-CN" altLang="en-US" sz="800" dirty="0"/>
          </a:p>
        </p:txBody>
      </p:sp>
      <p:sp>
        <p:nvSpPr>
          <p:cNvPr id="49" name="圆角矩形 48"/>
          <p:cNvSpPr/>
          <p:nvPr/>
        </p:nvSpPr>
        <p:spPr>
          <a:xfrm>
            <a:off x="11483832" y="2292692"/>
            <a:ext cx="344793" cy="4424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t>端口</a:t>
            </a:r>
            <a:endParaRPr lang="zh-CN" altLang="en-US" sz="1000" dirty="0"/>
          </a:p>
        </p:txBody>
      </p:sp>
      <p:sp>
        <p:nvSpPr>
          <p:cNvPr id="50" name="圆角矩形 49"/>
          <p:cNvSpPr/>
          <p:nvPr/>
        </p:nvSpPr>
        <p:spPr>
          <a:xfrm>
            <a:off x="11476676" y="2816660"/>
            <a:ext cx="385058" cy="5075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 dirty="0" smtClean="0"/>
              <a:t>用户数</a:t>
            </a:r>
            <a:endParaRPr lang="zh-CN" altLang="en-US" sz="800" dirty="0"/>
          </a:p>
        </p:txBody>
      </p:sp>
      <p:sp>
        <p:nvSpPr>
          <p:cNvPr id="2" name="矩形 1"/>
          <p:cNvSpPr/>
          <p:nvPr/>
        </p:nvSpPr>
        <p:spPr>
          <a:xfrm>
            <a:off x="9346866" y="828675"/>
            <a:ext cx="2578782" cy="3767443"/>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51" name="圆角矩形 50"/>
          <p:cNvSpPr/>
          <p:nvPr/>
        </p:nvSpPr>
        <p:spPr>
          <a:xfrm>
            <a:off x="10102799" y="1532714"/>
            <a:ext cx="803655" cy="31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网佳</a:t>
            </a:r>
            <a:endParaRPr lang="zh-CN" altLang="en-US" dirty="0"/>
          </a:p>
        </p:txBody>
      </p:sp>
      <p:sp>
        <p:nvSpPr>
          <p:cNvPr id="54" name="圆角矩形 53"/>
          <p:cNvSpPr/>
          <p:nvPr/>
        </p:nvSpPr>
        <p:spPr>
          <a:xfrm>
            <a:off x="10105364" y="2373821"/>
            <a:ext cx="850876" cy="361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省亚信</a:t>
            </a:r>
            <a:r>
              <a:rPr lang="en-US" altLang="zh-CN" sz="1400" dirty="0" smtClean="0"/>
              <a:t>DHCP</a:t>
            </a:r>
            <a:endParaRPr lang="zh-CN" altLang="en-US" sz="1400" dirty="0"/>
          </a:p>
        </p:txBody>
      </p:sp>
      <p:sp>
        <p:nvSpPr>
          <p:cNvPr id="55" name="圆角矩形 54"/>
          <p:cNvSpPr/>
          <p:nvPr/>
        </p:nvSpPr>
        <p:spPr>
          <a:xfrm>
            <a:off x="11476676" y="3430565"/>
            <a:ext cx="385058" cy="4871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 dirty="0" smtClean="0"/>
              <a:t>工程信息</a:t>
            </a:r>
            <a:endParaRPr lang="zh-CN" altLang="en-US" sz="800" dirty="0"/>
          </a:p>
        </p:txBody>
      </p:sp>
      <p:sp>
        <p:nvSpPr>
          <p:cNvPr id="56" name="圆角矩形 55"/>
          <p:cNvSpPr/>
          <p:nvPr/>
        </p:nvSpPr>
        <p:spPr>
          <a:xfrm>
            <a:off x="11466678" y="4080742"/>
            <a:ext cx="385058" cy="2982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smtClean="0"/>
              <a:t>…</a:t>
            </a:r>
            <a:endParaRPr lang="zh-CN" altLang="en-US" sz="1600" dirty="0"/>
          </a:p>
        </p:txBody>
      </p:sp>
      <p:sp>
        <p:nvSpPr>
          <p:cNvPr id="59" name="圆角矩形 58"/>
          <p:cNvSpPr/>
          <p:nvPr/>
        </p:nvSpPr>
        <p:spPr>
          <a:xfrm>
            <a:off x="10102799" y="2839015"/>
            <a:ext cx="828323" cy="302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工程中心</a:t>
            </a:r>
            <a:endParaRPr lang="zh-CN" altLang="en-US" sz="1200" dirty="0"/>
          </a:p>
        </p:txBody>
      </p:sp>
      <p:sp>
        <p:nvSpPr>
          <p:cNvPr id="60" name="右箭头 59"/>
          <p:cNvSpPr/>
          <p:nvPr/>
        </p:nvSpPr>
        <p:spPr>
          <a:xfrm>
            <a:off x="11007704" y="1587012"/>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1" name="右箭头 60"/>
          <p:cNvSpPr/>
          <p:nvPr/>
        </p:nvSpPr>
        <p:spPr>
          <a:xfrm>
            <a:off x="11007779" y="2044056"/>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2" name="右箭头 61"/>
          <p:cNvSpPr/>
          <p:nvPr/>
        </p:nvSpPr>
        <p:spPr>
          <a:xfrm>
            <a:off x="11017154" y="2451411"/>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 name="右箭头 62"/>
          <p:cNvSpPr/>
          <p:nvPr/>
        </p:nvSpPr>
        <p:spPr>
          <a:xfrm>
            <a:off x="10997814" y="2896901"/>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5" name="圆角矩形 64"/>
          <p:cNvSpPr/>
          <p:nvPr/>
        </p:nvSpPr>
        <p:spPr>
          <a:xfrm>
            <a:off x="10115252" y="3248640"/>
            <a:ext cx="828323" cy="302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代维</a:t>
            </a:r>
            <a:endParaRPr lang="zh-CN" altLang="en-US" sz="1200" dirty="0"/>
          </a:p>
        </p:txBody>
      </p:sp>
      <p:sp>
        <p:nvSpPr>
          <p:cNvPr id="66" name="右箭头 65"/>
          <p:cNvSpPr/>
          <p:nvPr/>
        </p:nvSpPr>
        <p:spPr>
          <a:xfrm>
            <a:off x="11017154" y="3362443"/>
            <a:ext cx="382400" cy="21383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7" name="圆角矩形 66"/>
          <p:cNvSpPr/>
          <p:nvPr/>
        </p:nvSpPr>
        <p:spPr>
          <a:xfrm>
            <a:off x="9489789" y="952395"/>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数据获取</a:t>
            </a:r>
            <a:endParaRPr lang="zh-CN" altLang="en-US" sz="1200" dirty="0"/>
          </a:p>
        </p:txBody>
      </p:sp>
      <p:sp>
        <p:nvSpPr>
          <p:cNvPr id="68" name="圆角矩形 67"/>
          <p:cNvSpPr/>
          <p:nvPr/>
        </p:nvSpPr>
        <p:spPr>
          <a:xfrm>
            <a:off x="5629099" y="2143163"/>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数据分析</a:t>
            </a:r>
            <a:endParaRPr lang="zh-CN" altLang="en-US" sz="1200" dirty="0"/>
          </a:p>
        </p:txBody>
      </p:sp>
      <p:sp>
        <p:nvSpPr>
          <p:cNvPr id="69" name="圆角矩形 68"/>
          <p:cNvSpPr/>
          <p:nvPr/>
        </p:nvSpPr>
        <p:spPr>
          <a:xfrm>
            <a:off x="5667375" y="5743555"/>
            <a:ext cx="901984"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数据呈现</a:t>
            </a:r>
            <a:endParaRPr lang="zh-CN" altLang="en-US" sz="1200" dirty="0"/>
          </a:p>
        </p:txBody>
      </p:sp>
    </p:spTree>
    <p:extLst>
      <p:ext uri="{BB962C8B-B14F-4D97-AF65-F5344CB8AC3E}">
        <p14:creationId xmlns:p14="http://schemas.microsoft.com/office/powerpoint/2010/main" val="81289446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3689" y="2472350"/>
            <a:ext cx="3757386" cy="2677656"/>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indent="457200">
              <a:lnSpc>
                <a:spcPct val="150000"/>
              </a:lnSpc>
            </a:pPr>
            <a:endParaRPr lang="en-US" altLang="zh-CN" sz="1400" b="1" dirty="0" smtClean="0"/>
          </a:p>
          <a:p>
            <a:pPr marL="285750" indent="-285750">
              <a:lnSpc>
                <a:spcPct val="150000"/>
              </a:lnSpc>
              <a:buFont typeface="Arial" panose="020B0604020202020204" pitchFamily="34" charset="0"/>
              <a:buChar char="•"/>
            </a:pPr>
            <a:r>
              <a:rPr lang="zh-CN" altLang="en-US" sz="1400" dirty="0" smtClean="0"/>
              <a:t>数据获取：</a:t>
            </a:r>
            <a:endParaRPr lang="en-US" altLang="zh-CN" sz="1400" dirty="0"/>
          </a:p>
          <a:p>
            <a:pPr marL="742950" lvl="1" indent="-285750">
              <a:lnSpc>
                <a:spcPct val="150000"/>
              </a:lnSpc>
              <a:buFont typeface="Arial" panose="020B0604020202020204" pitchFamily="34" charset="0"/>
              <a:buChar char="•"/>
            </a:pPr>
            <a:r>
              <a:rPr lang="zh-CN" altLang="en-US" sz="1400" dirty="0" smtClean="0"/>
              <a:t>多系统</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跨部门跨科室</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路径</a:t>
            </a:r>
            <a:r>
              <a:rPr lang="zh-CN" altLang="en-US" sz="1400" dirty="0"/>
              <a:t>冗余</a:t>
            </a:r>
            <a:r>
              <a:rPr lang="zh-CN" altLang="en-US" sz="1400" dirty="0" smtClean="0"/>
              <a:t>性（</a:t>
            </a:r>
            <a:r>
              <a:rPr lang="en-US" altLang="zh-CN" sz="1400" dirty="0" smtClean="0"/>
              <a:t>IPNET</a:t>
            </a:r>
            <a:r>
              <a:rPr lang="zh-CN" altLang="en-US" sz="1400" dirty="0" smtClean="0"/>
              <a:t>）</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重复性</a:t>
            </a:r>
            <a:r>
              <a:rPr lang="zh-CN" altLang="en-US" sz="1400" dirty="0" smtClean="0"/>
              <a:t>劳动</a:t>
            </a:r>
            <a:endParaRPr lang="en-US" altLang="zh-CN" sz="1400" dirty="0" smtClean="0"/>
          </a:p>
          <a:p>
            <a:pPr>
              <a:lnSpc>
                <a:spcPct val="150000"/>
              </a:lnSpc>
            </a:pPr>
            <a:endParaRPr lang="en-US" altLang="zh-CN" sz="1400" dirty="0" smtClean="0"/>
          </a:p>
        </p:txBody>
      </p:sp>
      <p:sp>
        <p:nvSpPr>
          <p:cNvPr id="7" name="圆角矩形 6"/>
          <p:cNvSpPr/>
          <p:nvPr/>
        </p:nvSpPr>
        <p:spPr>
          <a:xfrm>
            <a:off x="5981805" y="3505341"/>
            <a:ext cx="15430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省公司平台</a:t>
            </a:r>
            <a:endParaRPr lang="zh-CN" altLang="en-US" sz="1600" dirty="0"/>
          </a:p>
        </p:txBody>
      </p:sp>
      <p:sp>
        <p:nvSpPr>
          <p:cNvPr id="8" name="圆角矩形 7"/>
          <p:cNvSpPr/>
          <p:nvPr/>
        </p:nvSpPr>
        <p:spPr>
          <a:xfrm>
            <a:off x="5867505" y="5446625"/>
            <a:ext cx="571500" cy="28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网管中心</a:t>
            </a:r>
            <a:endParaRPr lang="zh-CN" altLang="en-US" sz="900" dirty="0"/>
          </a:p>
        </p:txBody>
      </p:sp>
      <p:sp>
        <p:nvSpPr>
          <p:cNvPr id="42" name="圆角矩形 41"/>
          <p:cNvSpPr/>
          <p:nvPr/>
        </p:nvSpPr>
        <p:spPr>
          <a:xfrm>
            <a:off x="7153380" y="5446625"/>
            <a:ext cx="571500" cy="28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设备</a:t>
            </a:r>
            <a:endParaRPr lang="zh-CN" altLang="en-US" sz="900" dirty="0"/>
          </a:p>
        </p:txBody>
      </p:sp>
      <p:sp>
        <p:nvSpPr>
          <p:cNvPr id="9" name="上下箭头 8"/>
          <p:cNvSpPr/>
          <p:nvPr/>
        </p:nvSpPr>
        <p:spPr>
          <a:xfrm rot="899011">
            <a:off x="6144162" y="4110921"/>
            <a:ext cx="352425" cy="1302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上下箭头 42"/>
          <p:cNvSpPr/>
          <p:nvPr/>
        </p:nvSpPr>
        <p:spPr>
          <a:xfrm rot="20712961">
            <a:off x="7041251" y="4109887"/>
            <a:ext cx="352425" cy="1302282"/>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4" name="上下箭头 43"/>
          <p:cNvSpPr/>
          <p:nvPr/>
        </p:nvSpPr>
        <p:spPr>
          <a:xfrm rot="5400000">
            <a:off x="6632202" y="5270005"/>
            <a:ext cx="327980" cy="629513"/>
          </a:xfrm>
          <a:prstGeom prst="upDownArrow">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8474070" y="4225056"/>
            <a:ext cx="2174811" cy="803544"/>
          </a:xfrm>
          <a:prstGeom prst="rect">
            <a:avLst/>
          </a:prstGeom>
        </p:spPr>
      </p:pic>
      <p:sp>
        <p:nvSpPr>
          <p:cNvPr id="12" name="左弧形箭头 11"/>
          <p:cNvSpPr/>
          <p:nvPr/>
        </p:nvSpPr>
        <p:spPr>
          <a:xfrm>
            <a:off x="8040998" y="3514760"/>
            <a:ext cx="1333590" cy="236296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4" name="左弧形箭头 13"/>
          <p:cNvSpPr/>
          <p:nvPr/>
        </p:nvSpPr>
        <p:spPr>
          <a:xfrm flipH="1" flipV="1">
            <a:off x="9702879" y="3311584"/>
            <a:ext cx="1352827" cy="246549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a:xfrm>
            <a:off x="9202005" y="3876346"/>
            <a:ext cx="835543" cy="369332"/>
          </a:xfrm>
          <a:prstGeom prst="rect">
            <a:avLst/>
          </a:prstGeom>
          <a:noFill/>
        </p:spPr>
        <p:txBody>
          <a:bodyPr wrap="square" rtlCol="0">
            <a:spAutoFit/>
          </a:bodyPr>
          <a:lstStyle/>
          <a:p>
            <a:r>
              <a:rPr lang="zh-CN" altLang="en-US" dirty="0" smtClean="0">
                <a:solidFill>
                  <a:srgbClr val="FF0000"/>
                </a:solidFill>
              </a:rPr>
              <a:t>每日</a:t>
            </a:r>
            <a:endParaRPr lang="zh-CN" altLang="en-US" dirty="0">
              <a:solidFill>
                <a:srgbClr val="FF0000"/>
              </a:solidFill>
            </a:endParaRPr>
          </a:p>
        </p:txBody>
      </p:sp>
      <p:sp>
        <p:nvSpPr>
          <p:cNvPr id="15" name="文本框 14"/>
          <p:cNvSpPr txBox="1"/>
          <p:nvPr/>
        </p:nvSpPr>
        <p:spPr>
          <a:xfrm>
            <a:off x="6038850" y="1400176"/>
            <a:ext cx="800100" cy="276999"/>
          </a:xfrm>
          <a:prstGeom prst="rect">
            <a:avLst/>
          </a:prstGeom>
          <a:noFill/>
        </p:spPr>
        <p:txBody>
          <a:bodyPr wrap="square" rtlCol="0">
            <a:spAutoFit/>
          </a:bodyPr>
          <a:lstStyle/>
          <a:p>
            <a:r>
              <a:rPr lang="zh-CN" altLang="en-US" sz="1200" dirty="0" smtClean="0"/>
              <a:t>数据来源</a:t>
            </a:r>
            <a:endParaRPr lang="zh-CN" altLang="en-US" sz="1200" dirty="0"/>
          </a:p>
        </p:txBody>
      </p:sp>
      <p:sp>
        <p:nvSpPr>
          <p:cNvPr id="16" name="圆角矩形 15"/>
          <p:cNvSpPr/>
          <p:nvPr/>
        </p:nvSpPr>
        <p:spPr>
          <a:xfrm>
            <a:off x="5017088" y="1833232"/>
            <a:ext cx="6934200" cy="639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321379" y="1935357"/>
            <a:ext cx="4381500" cy="4184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圆角矩形 22"/>
          <p:cNvSpPr/>
          <p:nvPr/>
        </p:nvSpPr>
        <p:spPr>
          <a:xfrm>
            <a:off x="6568007" y="2016599"/>
            <a:ext cx="788453" cy="25596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IPNET</a:t>
            </a:r>
            <a:endParaRPr lang="zh-CN" altLang="en-US" dirty="0"/>
          </a:p>
        </p:txBody>
      </p:sp>
      <p:sp>
        <p:nvSpPr>
          <p:cNvPr id="24" name="圆角矩形 23"/>
          <p:cNvSpPr/>
          <p:nvPr/>
        </p:nvSpPr>
        <p:spPr>
          <a:xfrm>
            <a:off x="5690161" y="1990001"/>
            <a:ext cx="803655" cy="31649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网佳</a:t>
            </a:r>
            <a:endParaRPr lang="zh-CN" altLang="en-US" dirty="0"/>
          </a:p>
        </p:txBody>
      </p:sp>
      <p:sp>
        <p:nvSpPr>
          <p:cNvPr id="25" name="圆角矩形 24"/>
          <p:cNvSpPr/>
          <p:nvPr/>
        </p:nvSpPr>
        <p:spPr>
          <a:xfrm>
            <a:off x="7406654" y="1986124"/>
            <a:ext cx="850876" cy="3613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dirty="0" smtClean="0"/>
              <a:t>省亚信</a:t>
            </a:r>
            <a:r>
              <a:rPr lang="en-US" altLang="zh-CN" sz="1400" dirty="0" smtClean="0"/>
              <a:t>DHCP</a:t>
            </a:r>
            <a:endParaRPr lang="zh-CN" altLang="en-US" sz="1400" dirty="0"/>
          </a:p>
        </p:txBody>
      </p:sp>
      <p:sp>
        <p:nvSpPr>
          <p:cNvPr id="26" name="圆角矩形 25"/>
          <p:cNvSpPr/>
          <p:nvPr/>
        </p:nvSpPr>
        <p:spPr>
          <a:xfrm>
            <a:off x="8318468" y="2009317"/>
            <a:ext cx="627548" cy="2980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工程中心</a:t>
            </a:r>
            <a:endParaRPr lang="zh-CN" altLang="en-US" sz="1200" dirty="0"/>
          </a:p>
        </p:txBody>
      </p:sp>
      <p:sp>
        <p:nvSpPr>
          <p:cNvPr id="27" name="圆角矩形 26"/>
          <p:cNvSpPr/>
          <p:nvPr/>
        </p:nvSpPr>
        <p:spPr>
          <a:xfrm>
            <a:off x="9046403" y="2049219"/>
            <a:ext cx="534885" cy="2579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200" dirty="0" smtClean="0"/>
              <a:t>代维</a:t>
            </a:r>
            <a:endParaRPr lang="zh-CN" altLang="en-US" sz="1200" dirty="0"/>
          </a:p>
        </p:txBody>
      </p:sp>
      <p:sp>
        <p:nvSpPr>
          <p:cNvPr id="18" name="文本框 17"/>
          <p:cNvSpPr txBox="1"/>
          <p:nvPr/>
        </p:nvSpPr>
        <p:spPr>
          <a:xfrm>
            <a:off x="5370008" y="1974307"/>
            <a:ext cx="283058" cy="430887"/>
          </a:xfrm>
          <a:prstGeom prst="rect">
            <a:avLst/>
          </a:prstGeom>
          <a:noFill/>
        </p:spPr>
        <p:txBody>
          <a:bodyPr wrap="square" rtlCol="0">
            <a:spAutoFit/>
          </a:bodyPr>
          <a:lstStyle/>
          <a:p>
            <a:r>
              <a:rPr lang="zh-CN" altLang="en-US" sz="1100" dirty="0" smtClean="0">
                <a:solidFill>
                  <a:schemeClr val="bg1"/>
                </a:solidFill>
              </a:rPr>
              <a:t>日报</a:t>
            </a:r>
            <a:endParaRPr lang="zh-CN" altLang="en-US" sz="1100" dirty="0">
              <a:solidFill>
                <a:schemeClr val="bg1"/>
              </a:solidFill>
            </a:endParaRPr>
          </a:p>
        </p:txBody>
      </p:sp>
      <p:sp>
        <p:nvSpPr>
          <p:cNvPr id="29" name="文本框 28"/>
          <p:cNvSpPr txBox="1"/>
          <p:nvPr/>
        </p:nvSpPr>
        <p:spPr>
          <a:xfrm>
            <a:off x="5043780" y="1959368"/>
            <a:ext cx="283058" cy="430887"/>
          </a:xfrm>
          <a:prstGeom prst="rect">
            <a:avLst/>
          </a:prstGeom>
          <a:noFill/>
        </p:spPr>
        <p:txBody>
          <a:bodyPr wrap="square" rtlCol="0">
            <a:spAutoFit/>
          </a:bodyPr>
          <a:lstStyle/>
          <a:p>
            <a:r>
              <a:rPr lang="zh-CN" altLang="en-US" sz="1100" dirty="0" smtClean="0"/>
              <a:t>月报</a:t>
            </a:r>
            <a:endParaRPr lang="zh-CN" altLang="en-US" sz="1100" dirty="0"/>
          </a:p>
        </p:txBody>
      </p:sp>
      <p:sp>
        <p:nvSpPr>
          <p:cNvPr id="32" name="圆角矩形 31"/>
          <p:cNvSpPr/>
          <p:nvPr/>
        </p:nvSpPr>
        <p:spPr>
          <a:xfrm>
            <a:off x="9753073" y="2038815"/>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100" dirty="0" smtClean="0"/>
              <a:t>传输室</a:t>
            </a:r>
            <a:endParaRPr lang="zh-CN" altLang="en-US" sz="1100" dirty="0"/>
          </a:p>
        </p:txBody>
      </p:sp>
      <p:sp>
        <p:nvSpPr>
          <p:cNvPr id="33" name="圆角矩形 32"/>
          <p:cNvSpPr/>
          <p:nvPr/>
        </p:nvSpPr>
        <p:spPr>
          <a:xfrm>
            <a:off x="10438872" y="2049219"/>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smtClean="0"/>
              <a:t>市场通报</a:t>
            </a:r>
            <a:endParaRPr lang="zh-CN" altLang="en-US" sz="1000" dirty="0"/>
          </a:p>
        </p:txBody>
      </p:sp>
      <p:sp>
        <p:nvSpPr>
          <p:cNvPr id="34" name="圆角矩形 33"/>
          <p:cNvSpPr/>
          <p:nvPr/>
        </p:nvSpPr>
        <p:spPr>
          <a:xfrm>
            <a:off x="11138664" y="2055912"/>
            <a:ext cx="635605" cy="26767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000" dirty="0" smtClean="0"/>
              <a:t>流量分析系统</a:t>
            </a:r>
            <a:endParaRPr lang="zh-CN" altLang="en-US" sz="1000" dirty="0"/>
          </a:p>
        </p:txBody>
      </p:sp>
    </p:spTree>
    <p:extLst>
      <p:ext uri="{BB962C8B-B14F-4D97-AF65-F5344CB8AC3E}">
        <p14:creationId xmlns:p14="http://schemas.microsoft.com/office/powerpoint/2010/main" val="243608385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6064" y="2057400"/>
            <a:ext cx="3757386" cy="2354491"/>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marL="285750" indent="-285750">
              <a:lnSpc>
                <a:spcPct val="150000"/>
              </a:lnSpc>
              <a:buFont typeface="Arial" panose="020B0604020202020204" pitchFamily="34" charset="0"/>
              <a:buChar char="•"/>
            </a:pPr>
            <a:endParaRPr lang="zh-CN" altLang="en-US" sz="1400" dirty="0"/>
          </a:p>
          <a:p>
            <a:pPr marL="285750" indent="-285750">
              <a:lnSpc>
                <a:spcPct val="150000"/>
              </a:lnSpc>
              <a:buFont typeface="Arial" panose="020B0604020202020204" pitchFamily="34" charset="0"/>
              <a:buChar char="•"/>
            </a:pPr>
            <a:r>
              <a:rPr lang="zh-CN" altLang="en-US" sz="1400" dirty="0"/>
              <a:t>数据分析</a:t>
            </a:r>
            <a:r>
              <a:rPr lang="zh-CN" altLang="en-US" sz="1400" dirty="0" smtClean="0"/>
              <a:t>：</a:t>
            </a:r>
            <a:endParaRPr lang="en-US" altLang="zh-CN" sz="1400" dirty="0" smtClean="0"/>
          </a:p>
          <a:p>
            <a:pPr marL="742950" lvl="1" indent="-285750">
              <a:lnSpc>
                <a:spcPct val="150000"/>
              </a:lnSpc>
              <a:buFont typeface="Arial" panose="020B0604020202020204" pitchFamily="34" charset="0"/>
              <a:buChar char="•"/>
            </a:pPr>
            <a:r>
              <a:rPr lang="en-US" altLang="zh-CN" sz="1400" dirty="0" smtClean="0"/>
              <a:t>Excel</a:t>
            </a:r>
            <a:r>
              <a:rPr lang="zh-CN" altLang="en-US" sz="1400" dirty="0" smtClean="0"/>
              <a:t>工具</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效率较低</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经验</a:t>
            </a:r>
            <a:r>
              <a:rPr lang="zh-CN" altLang="en-US" sz="1400" dirty="0"/>
              <a:t>性</a:t>
            </a:r>
            <a:r>
              <a:rPr lang="zh-CN" altLang="en-US" sz="1400" dirty="0" smtClean="0"/>
              <a:t>指导</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缺乏深层分析</a:t>
            </a:r>
            <a:endParaRPr lang="en-US" altLang="zh-CN" sz="1400" dirty="0" smtClean="0"/>
          </a:p>
        </p:txBody>
      </p:sp>
      <p:cxnSp>
        <p:nvCxnSpPr>
          <p:cNvPr id="8" name="直接箭头连接符 7"/>
          <p:cNvCxnSpPr/>
          <p:nvPr/>
        </p:nvCxnSpPr>
        <p:spPr>
          <a:xfrm flipV="1">
            <a:off x="6636795" y="1181194"/>
            <a:ext cx="848633" cy="60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636795" y="1642173"/>
            <a:ext cx="910077" cy="14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636795" y="1782404"/>
            <a:ext cx="734333" cy="815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646131" y="2001762"/>
            <a:ext cx="461665" cy="202779"/>
          </a:xfrm>
          <a:prstGeom prst="rect">
            <a:avLst/>
          </a:prstGeom>
          <a:noFill/>
        </p:spPr>
        <p:txBody>
          <a:bodyPr vert="eaVert" wrap="square" rtlCol="0">
            <a:spAutoFit/>
          </a:bodyPr>
          <a:lstStyle/>
          <a:p>
            <a:r>
              <a:rPr lang="en-US" altLang="zh-CN" dirty="0" smtClean="0"/>
              <a:t>…</a:t>
            </a:r>
            <a:endParaRPr lang="zh-CN" altLang="en-US" dirty="0"/>
          </a:p>
        </p:txBody>
      </p:sp>
      <p:cxnSp>
        <p:nvCxnSpPr>
          <p:cNvPr id="20" name="直接箭头连接符 19"/>
          <p:cNvCxnSpPr/>
          <p:nvPr/>
        </p:nvCxnSpPr>
        <p:spPr>
          <a:xfrm flipV="1">
            <a:off x="8107796" y="833599"/>
            <a:ext cx="1220251" cy="237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7993496" y="833599"/>
            <a:ext cx="1334551" cy="1370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8107796" y="1642173"/>
            <a:ext cx="1101657" cy="56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8055808" y="2178477"/>
            <a:ext cx="1153645" cy="113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1462437844"/>
              </p:ext>
            </p:extLst>
          </p:nvPr>
        </p:nvGraphicFramePr>
        <p:xfrm>
          <a:off x="5144946" y="1454604"/>
          <a:ext cx="1430405" cy="1297093"/>
        </p:xfrm>
        <a:graphic>
          <a:graphicData uri="http://schemas.openxmlformats.org/presentationml/2006/ole">
            <mc:AlternateContent xmlns:mc="http://schemas.openxmlformats.org/markup-compatibility/2006">
              <mc:Choice xmlns:v="urn:schemas-microsoft-com:vml" Requires="v">
                <p:oleObj spid="_x0000_s1122" name="工作表" showAsIcon="1" r:id="rId4" imgW="914400" imgH="828720" progId="Excel.Sheet.12">
                  <p:embed/>
                </p:oleObj>
              </mc:Choice>
              <mc:Fallback>
                <p:oleObj name="工作表" showAsIcon="1" r:id="rId4" imgW="914400" imgH="828720" progId="Excel.Sheet.12">
                  <p:embed/>
                  <p:pic>
                    <p:nvPicPr>
                      <p:cNvPr id="0" name=""/>
                      <p:cNvPicPr/>
                      <p:nvPr/>
                    </p:nvPicPr>
                    <p:blipFill>
                      <a:blip r:embed="rId5"/>
                      <a:stretch>
                        <a:fillRect/>
                      </a:stretch>
                    </p:blipFill>
                    <p:spPr>
                      <a:xfrm>
                        <a:off x="5144946" y="1454604"/>
                        <a:ext cx="1430405" cy="129709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461583843"/>
              </p:ext>
            </p:extLst>
          </p:nvPr>
        </p:nvGraphicFramePr>
        <p:xfrm>
          <a:off x="7323902" y="883613"/>
          <a:ext cx="914400" cy="828675"/>
        </p:xfrm>
        <a:graphic>
          <a:graphicData uri="http://schemas.openxmlformats.org/presentationml/2006/ole">
            <mc:AlternateContent xmlns:mc="http://schemas.openxmlformats.org/markup-compatibility/2006">
              <mc:Choice xmlns:v="urn:schemas-microsoft-com:vml" Requires="v">
                <p:oleObj spid="_x0000_s1123" name="工作表" showAsIcon="1" r:id="rId6" imgW="914400" imgH="828720" progId="Excel.Sheet.12">
                  <p:embed/>
                </p:oleObj>
              </mc:Choice>
              <mc:Fallback>
                <p:oleObj name="工作表" showAsIcon="1" r:id="rId6" imgW="914400" imgH="828720" progId="Excel.Sheet.12">
                  <p:embed/>
                  <p:pic>
                    <p:nvPicPr>
                      <p:cNvPr id="0" name=""/>
                      <p:cNvPicPr/>
                      <p:nvPr/>
                    </p:nvPicPr>
                    <p:blipFill>
                      <a:blip r:embed="rId7"/>
                      <a:stretch>
                        <a:fillRect/>
                      </a:stretch>
                    </p:blipFill>
                    <p:spPr>
                      <a:xfrm>
                        <a:off x="7323902" y="883613"/>
                        <a:ext cx="914400" cy="82867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971633857"/>
              </p:ext>
            </p:extLst>
          </p:nvPr>
        </p:nvGraphicFramePr>
        <p:xfrm>
          <a:off x="7323902" y="1454604"/>
          <a:ext cx="914400" cy="828675"/>
        </p:xfrm>
        <a:graphic>
          <a:graphicData uri="http://schemas.openxmlformats.org/presentationml/2006/ole">
            <mc:AlternateContent xmlns:mc="http://schemas.openxmlformats.org/markup-compatibility/2006">
              <mc:Choice xmlns:v="urn:schemas-microsoft-com:vml" Requires="v">
                <p:oleObj spid="_x0000_s1124" name="工作表" showAsIcon="1" r:id="rId8" imgW="914400" imgH="828720" progId="Excel.Sheet.12">
                  <p:embed/>
                </p:oleObj>
              </mc:Choice>
              <mc:Fallback>
                <p:oleObj name="工作表" showAsIcon="1" r:id="rId8" imgW="914400" imgH="828720" progId="Excel.Sheet.12">
                  <p:embed/>
                  <p:pic>
                    <p:nvPicPr>
                      <p:cNvPr id="0" name=""/>
                      <p:cNvPicPr/>
                      <p:nvPr/>
                    </p:nvPicPr>
                    <p:blipFill>
                      <a:blip r:embed="rId9"/>
                      <a:stretch>
                        <a:fillRect/>
                      </a:stretch>
                    </p:blipFill>
                    <p:spPr>
                      <a:xfrm>
                        <a:off x="7323902" y="1454604"/>
                        <a:ext cx="914400" cy="8286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33053326"/>
              </p:ext>
            </p:extLst>
          </p:nvPr>
        </p:nvGraphicFramePr>
        <p:xfrm>
          <a:off x="7323902" y="2441603"/>
          <a:ext cx="914400" cy="828675"/>
        </p:xfrm>
        <a:graphic>
          <a:graphicData uri="http://schemas.openxmlformats.org/presentationml/2006/ole">
            <mc:AlternateContent xmlns:mc="http://schemas.openxmlformats.org/markup-compatibility/2006">
              <mc:Choice xmlns:v="urn:schemas-microsoft-com:vml" Requires="v">
                <p:oleObj spid="_x0000_s1125" name="工作表" showAsIcon="1" r:id="rId10" imgW="914400" imgH="828720" progId="Excel.Sheet.12">
                  <p:embed/>
                </p:oleObj>
              </mc:Choice>
              <mc:Fallback>
                <p:oleObj name="工作表" showAsIcon="1" r:id="rId10" imgW="914400" imgH="828720" progId="Excel.Sheet.12">
                  <p:embed/>
                  <p:pic>
                    <p:nvPicPr>
                      <p:cNvPr id="0" name=""/>
                      <p:cNvPicPr/>
                      <p:nvPr/>
                    </p:nvPicPr>
                    <p:blipFill>
                      <a:blip r:embed="rId11"/>
                      <a:stretch>
                        <a:fillRect/>
                      </a:stretch>
                    </p:blipFill>
                    <p:spPr>
                      <a:xfrm>
                        <a:off x="7323902" y="2441603"/>
                        <a:ext cx="914400" cy="828675"/>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10919076"/>
              </p:ext>
            </p:extLst>
          </p:nvPr>
        </p:nvGraphicFramePr>
        <p:xfrm>
          <a:off x="7323902" y="3181366"/>
          <a:ext cx="914400" cy="828675"/>
        </p:xfrm>
        <a:graphic>
          <a:graphicData uri="http://schemas.openxmlformats.org/presentationml/2006/ole">
            <mc:AlternateContent xmlns:mc="http://schemas.openxmlformats.org/markup-compatibility/2006">
              <mc:Choice xmlns:v="urn:schemas-microsoft-com:vml" Requires="v">
                <p:oleObj spid="_x0000_s1126" name="工作表" showAsIcon="1" r:id="rId12" imgW="914400" imgH="828720" progId="Excel.Sheet.12">
                  <p:embed/>
                </p:oleObj>
              </mc:Choice>
              <mc:Fallback>
                <p:oleObj name="工作表" showAsIcon="1" r:id="rId12" imgW="914400" imgH="828720" progId="Excel.Sheet.12">
                  <p:embed/>
                  <p:pic>
                    <p:nvPicPr>
                      <p:cNvPr id="0" name=""/>
                      <p:cNvPicPr/>
                      <p:nvPr/>
                    </p:nvPicPr>
                    <p:blipFill>
                      <a:blip r:embed="rId13"/>
                      <a:stretch>
                        <a:fillRect/>
                      </a:stretch>
                    </p:blipFill>
                    <p:spPr>
                      <a:xfrm>
                        <a:off x="7323902" y="3181366"/>
                        <a:ext cx="914400" cy="828675"/>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287429997"/>
              </p:ext>
            </p:extLst>
          </p:nvPr>
        </p:nvGraphicFramePr>
        <p:xfrm>
          <a:off x="9280821" y="1790203"/>
          <a:ext cx="914400" cy="828675"/>
        </p:xfrm>
        <a:graphic>
          <a:graphicData uri="http://schemas.openxmlformats.org/presentationml/2006/ole">
            <mc:AlternateContent xmlns:mc="http://schemas.openxmlformats.org/markup-compatibility/2006">
              <mc:Choice xmlns:v="urn:schemas-microsoft-com:vml" Requires="v">
                <p:oleObj spid="_x0000_s1127" name="工作表" showAsIcon="1" r:id="rId14" imgW="914400" imgH="828720" progId="Excel.Sheet.12">
                  <p:embed/>
                </p:oleObj>
              </mc:Choice>
              <mc:Fallback>
                <p:oleObj name="工作表" showAsIcon="1" r:id="rId14" imgW="914400" imgH="828720" progId="Excel.Sheet.12">
                  <p:embed/>
                  <p:pic>
                    <p:nvPicPr>
                      <p:cNvPr id="0" name=""/>
                      <p:cNvPicPr/>
                      <p:nvPr/>
                    </p:nvPicPr>
                    <p:blipFill>
                      <a:blip r:embed="rId15"/>
                      <a:stretch>
                        <a:fillRect/>
                      </a:stretch>
                    </p:blipFill>
                    <p:spPr>
                      <a:xfrm>
                        <a:off x="9280821" y="1790203"/>
                        <a:ext cx="914400" cy="828675"/>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792898890"/>
              </p:ext>
            </p:extLst>
          </p:nvPr>
        </p:nvGraphicFramePr>
        <p:xfrm>
          <a:off x="9254821" y="626492"/>
          <a:ext cx="914400" cy="828675"/>
        </p:xfrm>
        <a:graphic>
          <a:graphicData uri="http://schemas.openxmlformats.org/presentationml/2006/ole">
            <mc:AlternateContent xmlns:mc="http://schemas.openxmlformats.org/markup-compatibility/2006">
              <mc:Choice xmlns:v="urn:schemas-microsoft-com:vml" Requires="v">
                <p:oleObj spid="_x0000_s1128" name="工作表" showAsIcon="1" r:id="rId16" imgW="914400" imgH="828720" progId="Excel.Sheet.12">
                  <p:embed/>
                </p:oleObj>
              </mc:Choice>
              <mc:Fallback>
                <p:oleObj name="工作表" showAsIcon="1" r:id="rId16" imgW="914400" imgH="828720" progId="Excel.Sheet.12">
                  <p:embed/>
                  <p:pic>
                    <p:nvPicPr>
                      <p:cNvPr id="0" name=""/>
                      <p:cNvPicPr/>
                      <p:nvPr/>
                    </p:nvPicPr>
                    <p:blipFill>
                      <a:blip r:embed="rId17"/>
                      <a:stretch>
                        <a:fillRect/>
                      </a:stretch>
                    </p:blipFill>
                    <p:spPr>
                      <a:xfrm>
                        <a:off x="9254821" y="626492"/>
                        <a:ext cx="914400" cy="828675"/>
                      </a:xfrm>
                      <a:prstGeom prst="rect">
                        <a:avLst/>
                      </a:prstGeom>
                    </p:spPr>
                  </p:pic>
                </p:oleObj>
              </mc:Fallback>
            </mc:AlternateContent>
          </a:graphicData>
        </a:graphic>
      </p:graphicFrame>
      <p:pic>
        <p:nvPicPr>
          <p:cNvPr id="7" name="图片 6"/>
          <p:cNvPicPr>
            <a:picLocks noChangeAspect="1"/>
          </p:cNvPicPr>
          <p:nvPr/>
        </p:nvPicPr>
        <p:blipFill>
          <a:blip r:embed="rId18"/>
          <a:stretch>
            <a:fillRect/>
          </a:stretch>
        </p:blipFill>
        <p:spPr>
          <a:xfrm>
            <a:off x="8423362" y="4578113"/>
            <a:ext cx="3696117" cy="925682"/>
          </a:xfrm>
          <a:prstGeom prst="rect">
            <a:avLst/>
          </a:prstGeom>
        </p:spPr>
      </p:pic>
      <p:sp>
        <p:nvSpPr>
          <p:cNvPr id="9" name="文本框 8"/>
          <p:cNvSpPr txBox="1"/>
          <p:nvPr/>
        </p:nvSpPr>
        <p:spPr>
          <a:xfrm>
            <a:off x="9328047" y="4203225"/>
            <a:ext cx="2206330" cy="276999"/>
          </a:xfrm>
          <a:prstGeom prst="rect">
            <a:avLst/>
          </a:prstGeom>
          <a:noFill/>
        </p:spPr>
        <p:txBody>
          <a:bodyPr wrap="square" rtlCol="0">
            <a:spAutoFit/>
          </a:bodyPr>
          <a:lstStyle/>
          <a:p>
            <a:r>
              <a:rPr lang="zh-CN" altLang="en-US" sz="1200" dirty="0"/>
              <a:t>预警</a:t>
            </a:r>
            <a:r>
              <a:rPr lang="zh-CN" altLang="en-US" sz="1200" dirty="0" smtClean="0"/>
              <a:t>门限为静态而非动态调整</a:t>
            </a:r>
            <a:endParaRPr lang="zh-CN" altLang="en-US" sz="1200" dirty="0"/>
          </a:p>
        </p:txBody>
      </p:sp>
      <p:pic>
        <p:nvPicPr>
          <p:cNvPr id="10" name="图片 9"/>
          <p:cNvPicPr>
            <a:picLocks noChangeAspect="1"/>
          </p:cNvPicPr>
          <p:nvPr/>
        </p:nvPicPr>
        <p:blipFill>
          <a:blip r:embed="rId19"/>
          <a:stretch>
            <a:fillRect/>
          </a:stretch>
        </p:blipFill>
        <p:spPr>
          <a:xfrm>
            <a:off x="4962390" y="4260524"/>
            <a:ext cx="2914573" cy="1579929"/>
          </a:xfrm>
          <a:prstGeom prst="rect">
            <a:avLst/>
          </a:prstGeom>
        </p:spPr>
      </p:pic>
    </p:spTree>
    <p:extLst>
      <p:ext uri="{BB962C8B-B14F-4D97-AF65-F5344CB8AC3E}">
        <p14:creationId xmlns:p14="http://schemas.microsoft.com/office/powerpoint/2010/main" val="402090088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4945565" cy="369332"/>
          </a:xfrm>
          <a:prstGeom prst="rect">
            <a:avLst/>
          </a:prstGeom>
          <a:noFill/>
        </p:spPr>
        <p:txBody>
          <a:bodyPr wrap="square" rtlCol="0">
            <a:spAutoFit/>
          </a:bodyPr>
          <a:lstStyle/>
          <a:p>
            <a:r>
              <a:rPr lang="zh-CN" altLang="en-US" dirty="0" smtClean="0">
                <a:solidFill>
                  <a:srgbClr val="333F50"/>
                </a:solidFill>
              </a:rPr>
              <a:t>网维工作的现况</a:t>
            </a:r>
            <a:r>
              <a:rPr lang="en-US" altLang="zh-CN" dirty="0" smtClean="0">
                <a:solidFill>
                  <a:srgbClr val="333F50"/>
                </a:solidFill>
              </a:rPr>
              <a:t>-</a:t>
            </a:r>
            <a:r>
              <a:rPr lang="zh-CN" altLang="en-US" dirty="0" smtClean="0">
                <a:solidFill>
                  <a:srgbClr val="333F50"/>
                </a:solidFill>
              </a:rPr>
              <a:t>（以城域网维护报表制作为例）</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86064" y="2057400"/>
            <a:ext cx="3757386" cy="2031325"/>
          </a:xfrm>
          <a:prstGeom prst="rect">
            <a:avLst/>
          </a:prstGeom>
          <a:noFill/>
        </p:spPr>
        <p:txBody>
          <a:bodyPr wrap="square" rtlCol="0">
            <a:spAutoFit/>
          </a:bodyPr>
          <a:lstStyle/>
          <a:p>
            <a:pPr indent="457200">
              <a:lnSpc>
                <a:spcPct val="150000"/>
              </a:lnSpc>
            </a:pPr>
            <a:r>
              <a:rPr lang="zh-CN" altLang="en-US" sz="1400" b="1" dirty="0" smtClean="0"/>
              <a:t>现阶段工作流程中的不足</a:t>
            </a:r>
            <a:endParaRPr lang="en-US" altLang="zh-CN" sz="1400" b="1" dirty="0" smtClean="0"/>
          </a:p>
          <a:p>
            <a:pPr>
              <a:lnSpc>
                <a:spcPct val="150000"/>
              </a:lnSpc>
            </a:pPr>
            <a:endParaRPr lang="zh-CN" altLang="en-US" sz="1400" dirty="0"/>
          </a:p>
          <a:p>
            <a:pPr marL="285750" indent="-285750">
              <a:lnSpc>
                <a:spcPct val="150000"/>
              </a:lnSpc>
              <a:buFont typeface="Arial" panose="020B0604020202020204" pitchFamily="34" charset="0"/>
              <a:buChar char="•"/>
            </a:pPr>
            <a:r>
              <a:rPr lang="zh-CN" altLang="en-US" sz="1400" dirty="0"/>
              <a:t>数据呈现</a:t>
            </a:r>
            <a:r>
              <a:rPr lang="zh-CN" altLang="en-US" sz="1400" dirty="0" smtClean="0"/>
              <a:t>：</a:t>
            </a:r>
            <a:endParaRPr lang="en-US" altLang="zh-CN" sz="1400" dirty="0"/>
          </a:p>
          <a:p>
            <a:pPr marL="742950" lvl="1" indent="-285750">
              <a:lnSpc>
                <a:spcPct val="150000"/>
              </a:lnSpc>
              <a:buFont typeface="Arial" panose="020B0604020202020204" pitchFamily="34" charset="0"/>
              <a:buChar char="•"/>
            </a:pPr>
            <a:r>
              <a:rPr lang="zh-CN" altLang="en-US" sz="1400" dirty="0" smtClean="0"/>
              <a:t>呈现</a:t>
            </a:r>
            <a:r>
              <a:rPr lang="zh-CN" altLang="en-US" sz="1400" dirty="0"/>
              <a:t>形式</a:t>
            </a:r>
            <a:r>
              <a:rPr lang="zh-CN" altLang="en-US" sz="1400" dirty="0" smtClean="0"/>
              <a:t>单一不直观</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人力劳动</a:t>
            </a:r>
            <a:endParaRPr lang="en-US" altLang="zh-CN" sz="1400" dirty="0" smtClean="0"/>
          </a:p>
          <a:p>
            <a:pPr marL="742950" lvl="1" indent="-285750">
              <a:lnSpc>
                <a:spcPct val="150000"/>
              </a:lnSpc>
              <a:buFont typeface="Arial" panose="020B0604020202020204" pitchFamily="34" charset="0"/>
              <a:buChar char="•"/>
            </a:pPr>
            <a:r>
              <a:rPr lang="zh-CN" altLang="en-US" sz="1400" dirty="0" smtClean="0"/>
              <a:t>通报</a:t>
            </a:r>
            <a:r>
              <a:rPr lang="zh-CN" altLang="en-US" sz="1400" dirty="0"/>
              <a:t>途径。</a:t>
            </a:r>
          </a:p>
        </p:txBody>
      </p:sp>
      <p:pic>
        <p:nvPicPr>
          <p:cNvPr id="7" name="图片 6"/>
          <p:cNvPicPr>
            <a:picLocks noChangeAspect="1"/>
          </p:cNvPicPr>
          <p:nvPr/>
        </p:nvPicPr>
        <p:blipFill>
          <a:blip r:embed="rId2"/>
          <a:stretch>
            <a:fillRect/>
          </a:stretch>
        </p:blipFill>
        <p:spPr>
          <a:xfrm>
            <a:off x="6416612" y="3073062"/>
            <a:ext cx="4476750" cy="2029431"/>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6612" y="452210"/>
            <a:ext cx="4865432" cy="2286001"/>
          </a:xfrm>
          <a:prstGeom prst="rect">
            <a:avLst/>
          </a:prstGeom>
        </p:spPr>
      </p:pic>
      <p:sp>
        <p:nvSpPr>
          <p:cNvPr id="8" name="文本框 7"/>
          <p:cNvSpPr txBox="1"/>
          <p:nvPr/>
        </p:nvSpPr>
        <p:spPr>
          <a:xfrm>
            <a:off x="7957120" y="3903111"/>
            <a:ext cx="1986979" cy="369332"/>
          </a:xfrm>
          <a:prstGeom prst="rect">
            <a:avLst/>
          </a:prstGeom>
          <a:solidFill>
            <a:srgbClr val="00B050"/>
          </a:solidFill>
        </p:spPr>
        <p:txBody>
          <a:bodyPr wrap="square" rtlCol="0">
            <a:spAutoFit/>
          </a:bodyPr>
          <a:lstStyle/>
          <a:p>
            <a:r>
              <a:rPr lang="zh-CN" altLang="en-US" dirty="0" smtClean="0">
                <a:solidFill>
                  <a:schemeClr val="bg1"/>
                </a:solidFill>
              </a:rPr>
              <a:t>单纯的数据罗列</a:t>
            </a:r>
            <a:endParaRPr lang="zh-CN" altLang="en-US" dirty="0">
              <a:solidFill>
                <a:schemeClr val="bg1"/>
              </a:solidFill>
            </a:endParaRPr>
          </a:p>
        </p:txBody>
      </p:sp>
      <p:sp>
        <p:nvSpPr>
          <p:cNvPr id="11" name="文本框 10"/>
          <p:cNvSpPr txBox="1"/>
          <p:nvPr/>
        </p:nvSpPr>
        <p:spPr>
          <a:xfrm>
            <a:off x="7957120" y="904294"/>
            <a:ext cx="2110805" cy="369332"/>
          </a:xfrm>
          <a:prstGeom prst="rect">
            <a:avLst/>
          </a:prstGeom>
          <a:solidFill>
            <a:srgbClr val="00B050"/>
          </a:solidFill>
        </p:spPr>
        <p:txBody>
          <a:bodyPr wrap="square" rtlCol="0">
            <a:spAutoFit/>
          </a:bodyPr>
          <a:lstStyle/>
          <a:p>
            <a:r>
              <a:rPr lang="zh-CN" altLang="en-US" dirty="0" smtClean="0">
                <a:solidFill>
                  <a:schemeClr val="bg1"/>
                </a:solidFill>
              </a:rPr>
              <a:t>折线图的简单同比</a:t>
            </a:r>
            <a:endParaRPr lang="zh-CN" altLang="en-US" dirty="0">
              <a:solidFill>
                <a:schemeClr val="bg1"/>
              </a:solidFill>
            </a:endParaRPr>
          </a:p>
        </p:txBody>
      </p:sp>
      <p:sp>
        <p:nvSpPr>
          <p:cNvPr id="10" name="文本框 9"/>
          <p:cNvSpPr txBox="1"/>
          <p:nvPr/>
        </p:nvSpPr>
        <p:spPr>
          <a:xfrm>
            <a:off x="6352159" y="5468040"/>
            <a:ext cx="4994338" cy="923330"/>
          </a:xfrm>
          <a:prstGeom prst="rect">
            <a:avLst/>
          </a:prstGeom>
          <a:noFill/>
        </p:spPr>
        <p:txBody>
          <a:bodyPr wrap="square" rtlCol="0">
            <a:spAutoFit/>
          </a:bodyPr>
          <a:lstStyle/>
          <a:p>
            <a:pPr indent="457200">
              <a:lnSpc>
                <a:spcPct val="150000"/>
              </a:lnSpc>
            </a:pPr>
            <a:r>
              <a:rPr lang="zh-CN" altLang="en-US" sz="1200" dirty="0" smtClean="0"/>
              <a:t>通报途径：</a:t>
            </a:r>
            <a:endParaRPr lang="en-US" altLang="zh-CN" sz="1200" dirty="0" smtClean="0"/>
          </a:p>
          <a:p>
            <a:pPr marL="171450" indent="457200">
              <a:lnSpc>
                <a:spcPct val="150000"/>
              </a:lnSpc>
              <a:buFont typeface="Arial" panose="020B0604020202020204" pitchFamily="34" charset="0"/>
              <a:buChar char="•"/>
            </a:pPr>
            <a:r>
              <a:rPr lang="zh-CN" altLang="en-US" sz="1200" dirty="0" smtClean="0"/>
              <a:t>日报</a:t>
            </a:r>
            <a:r>
              <a:rPr lang="en-US" altLang="zh-CN" sz="1200" dirty="0" smtClean="0"/>
              <a:t>—QQ</a:t>
            </a:r>
            <a:r>
              <a:rPr lang="zh-CN" altLang="en-US" sz="1200" dirty="0" smtClean="0"/>
              <a:t>群共享</a:t>
            </a:r>
            <a:endParaRPr lang="en-US" altLang="zh-CN" sz="1200" dirty="0" smtClean="0"/>
          </a:p>
          <a:p>
            <a:pPr marL="171450" indent="457200">
              <a:lnSpc>
                <a:spcPct val="150000"/>
              </a:lnSpc>
              <a:buFont typeface="Arial" panose="020B0604020202020204" pitchFamily="34" charset="0"/>
              <a:buChar char="•"/>
            </a:pPr>
            <a:r>
              <a:rPr lang="zh-CN" altLang="en-US" sz="1200" dirty="0" smtClean="0"/>
              <a:t>月报</a:t>
            </a:r>
            <a:r>
              <a:rPr lang="en-US" altLang="zh-CN" sz="1200" dirty="0" smtClean="0"/>
              <a:t>—</a:t>
            </a:r>
            <a:r>
              <a:rPr lang="zh-CN" altLang="en-US" sz="1200" dirty="0" smtClean="0"/>
              <a:t>邮件发给核心室</a:t>
            </a:r>
            <a:endParaRPr lang="zh-CN" altLang="en-US" sz="1200" dirty="0"/>
          </a:p>
        </p:txBody>
      </p:sp>
    </p:spTree>
    <p:extLst>
      <p:ext uri="{BB962C8B-B14F-4D97-AF65-F5344CB8AC3E}">
        <p14:creationId xmlns:p14="http://schemas.microsoft.com/office/powerpoint/2010/main" val="123090535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项目背景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网络</a:t>
            </a:r>
            <a:r>
              <a:rPr lang="zh-CN" altLang="en-US" dirty="0" smtClean="0">
                <a:solidFill>
                  <a:srgbClr val="333F50"/>
                </a:solidFill>
              </a:rPr>
              <a:t>运维的现阶段情况</a:t>
            </a:r>
            <a:endParaRPr lang="zh-CN" altLang="en-US" dirty="0">
              <a:solidFill>
                <a:srgbClr val="333F50"/>
              </a:solidFill>
            </a:endParaRPr>
          </a:p>
        </p:txBody>
      </p: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76475" y="2842628"/>
            <a:ext cx="8058150" cy="1754326"/>
          </a:xfrm>
          <a:prstGeom prst="rect">
            <a:avLst/>
          </a:prstGeom>
          <a:noFill/>
        </p:spPr>
        <p:txBody>
          <a:bodyPr wrap="square" rtlCol="0">
            <a:spAutoFit/>
          </a:bodyPr>
          <a:lstStyle/>
          <a:p>
            <a:pPr indent="457200">
              <a:lnSpc>
                <a:spcPct val="150000"/>
              </a:lnSpc>
            </a:pPr>
            <a:r>
              <a:rPr lang="zh-CN" altLang="en-US" dirty="0" smtClean="0"/>
              <a:t>城域网只是运维工作中的一部分，但是在其他业务的运维工作中也会有类似的有关系统实用性、工具繁多、操作复杂且重复等问题、以及不同运维工作分而治之，缺乏统一管理的情况，如同人体中的不同器官。通过构建的“网络大脑”，将各部分进行统一调控，全局管理。</a:t>
            </a:r>
            <a:endParaRPr lang="zh-CN" altLang="en-US" dirty="0"/>
          </a:p>
        </p:txBody>
      </p:sp>
    </p:spTree>
    <p:extLst>
      <p:ext uri="{BB962C8B-B14F-4D97-AF65-F5344CB8AC3E}">
        <p14:creationId xmlns:p14="http://schemas.microsoft.com/office/powerpoint/2010/main" val="82617577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3" y="10310"/>
            <a:ext cx="4109811"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平台应用</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网络全景图</a:t>
            </a:r>
            <a:r>
              <a:rPr lang="en-US" altLang="zh-CN" sz="3200" b="1" dirty="0" smtClean="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24113" y="896821"/>
            <a:ext cx="8058150" cy="463588"/>
          </a:xfrm>
          <a:prstGeom prst="rect">
            <a:avLst/>
          </a:prstGeom>
          <a:noFill/>
        </p:spPr>
        <p:txBody>
          <a:bodyPr wrap="square" rtlCol="0">
            <a:spAutoFit/>
          </a:bodyPr>
          <a:lstStyle/>
          <a:p>
            <a:pPr indent="457200">
              <a:lnSpc>
                <a:spcPct val="150000"/>
              </a:lnSpc>
            </a:pPr>
            <a:r>
              <a:rPr lang="zh-CN" altLang="en-US" dirty="0" smtClean="0"/>
              <a:t>驾驶舱简介</a:t>
            </a:r>
            <a:endParaRPr lang="zh-CN" altLang="en-US" dirty="0"/>
          </a:p>
        </p:txBody>
      </p:sp>
      <p:sp>
        <p:nvSpPr>
          <p:cNvPr id="3" name="文本框 2"/>
          <p:cNvSpPr txBox="1"/>
          <p:nvPr/>
        </p:nvSpPr>
        <p:spPr>
          <a:xfrm>
            <a:off x="725806" y="2076450"/>
            <a:ext cx="473201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全局总览，整体把控</a:t>
            </a:r>
            <a:endParaRPr lang="en-US" altLang="zh-CN" dirty="0" smtClean="0"/>
          </a:p>
          <a:p>
            <a:pPr marL="285750" indent="285750">
              <a:lnSpc>
                <a:spcPct val="150000"/>
              </a:lnSpc>
              <a:buFont typeface="Arial" panose="020B0604020202020204" pitchFamily="34" charset="0"/>
              <a:buChar char="•"/>
            </a:pPr>
            <a:endParaRPr lang="zh-CN" altLang="en-US" dirty="0"/>
          </a:p>
        </p:txBody>
      </p:sp>
    </p:spTree>
    <p:extLst>
      <p:ext uri="{BB962C8B-B14F-4D97-AF65-F5344CB8AC3E}">
        <p14:creationId xmlns:p14="http://schemas.microsoft.com/office/powerpoint/2010/main" val="422474976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2114</Words>
  <Application>Microsoft Office PowerPoint</Application>
  <PresentationFormat>宽屏</PresentationFormat>
  <Paragraphs>317</Paragraphs>
  <Slides>33</Slides>
  <Notes>21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5" baseType="lpstr">
      <vt:lpstr>Lato Light</vt:lpstr>
      <vt:lpstr>等线</vt:lpstr>
      <vt:lpstr>等线 Light</vt:lpstr>
      <vt:lpstr>微软雅黑</vt:lpstr>
      <vt:lpstr>微软雅黑 Light</vt:lpstr>
      <vt:lpstr>Arial</vt:lpstr>
      <vt:lpstr>Calibri</vt:lpstr>
      <vt:lpstr>Calibri Light</vt:lpstr>
      <vt:lpstr>Segoe UI Light</vt:lpstr>
      <vt:lpstr>Wingdings</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cong x</cp:lastModifiedBy>
  <cp:revision>192</cp:revision>
  <dcterms:created xsi:type="dcterms:W3CDTF">2015-08-05T01:47:03Z</dcterms:created>
  <dcterms:modified xsi:type="dcterms:W3CDTF">2018-01-15T03:16:47Z</dcterms:modified>
</cp:coreProperties>
</file>