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86" r:id="rId5"/>
    <p:sldId id="287" r:id="rId6"/>
    <p:sldId id="288" r:id="rId7"/>
    <p:sldId id="281" r:id="rId8"/>
    <p:sldId id="289" r:id="rId9"/>
    <p:sldId id="290" r:id="rId10"/>
    <p:sldId id="292" r:id="rId11"/>
    <p:sldId id="291" r:id="rId12"/>
    <p:sldId id="293" r:id="rId13"/>
    <p:sldId id="294" r:id="rId14"/>
    <p:sldId id="295" r:id="rId15"/>
    <p:sldId id="280" r:id="rId16"/>
    <p:sldId id="296" r:id="rId17"/>
    <p:sldId id="282" r:id="rId18"/>
    <p:sldId id="29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49C"/>
    <a:srgbClr val="F7F7F7"/>
    <a:srgbClr val="799FDD"/>
    <a:srgbClr val="356ECB"/>
    <a:srgbClr val="3366CC"/>
    <a:srgbClr val="3870CC"/>
    <a:srgbClr val="CAD9F2"/>
    <a:srgbClr val="2E61B4"/>
    <a:srgbClr val="326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6" autoAdjust="0"/>
    <p:restoredTop sz="93220" autoAdjust="0"/>
  </p:normalViewPr>
  <p:slideViewPr>
    <p:cSldViewPr snapToGrid="0">
      <p:cViewPr varScale="1">
        <p:scale>
          <a:sx n="107" d="100"/>
          <a:sy n="107" d="100"/>
        </p:scale>
        <p:origin x="576" y="1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28549C"/>
        </a:solidFill>
        <a:effectLst/>
      </p:bgPr>
    </p:bg>
    <p:spTree>
      <p:nvGrpSpPr>
        <p:cNvPr id="1" name=""/>
        <p:cNvGrpSpPr/>
        <p:nvPr/>
      </p:nvGrpSpPr>
      <p:grpSpPr>
        <a:xfrm>
          <a:off x="0" y="0"/>
          <a:ext cx="0" cy="0"/>
          <a:chOff x="0" y="0"/>
          <a:chExt cx="0" cy="0"/>
        </a:xfrm>
      </p:grpSpPr>
      <p:sp>
        <p:nvSpPr>
          <p:cNvPr id="55" name="文本框 54"/>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5" name="文本框 64"/>
          <p:cNvSpPr txBox="1"/>
          <p:nvPr userDrawn="1"/>
        </p:nvSpPr>
        <p:spPr>
          <a:xfrm>
            <a:off x="657892" y="204657"/>
            <a:ext cx="3057247"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所做的主要工作</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userDrawn="1"/>
        </p:nvSpPr>
        <p:spPr>
          <a:xfrm>
            <a:off x="648747" y="748760"/>
            <a:ext cx="1677062"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THE MAIN WORK DONE</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68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8549C"/>
        </a:solidFill>
        <a:effectLst/>
      </p:bgPr>
    </p:bg>
    <p:spTree>
      <p:nvGrpSpPr>
        <p:cNvPr id="1" name=""/>
        <p:cNvGrpSpPr/>
        <p:nvPr/>
      </p:nvGrpSpPr>
      <p:grpSpPr>
        <a:xfrm>
          <a:off x="0" y="0"/>
          <a:ext cx="0" cy="0"/>
          <a:chOff x="0" y="0"/>
          <a:chExt cx="0" cy="0"/>
        </a:xfrm>
      </p:grpSpPr>
      <p:sp>
        <p:nvSpPr>
          <p:cNvPr id="81" name="文本框 80"/>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02" name="文本框 101"/>
          <p:cNvSpPr txBox="1"/>
          <p:nvPr userDrawn="1"/>
        </p:nvSpPr>
        <p:spPr>
          <a:xfrm>
            <a:off x="657892" y="204657"/>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userDrawn="1"/>
        </p:nvSpPr>
        <p:spPr>
          <a:xfrm>
            <a:off x="648747" y="748760"/>
            <a:ext cx="822661" cy="253916"/>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PROBLEM</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56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28549C"/>
        </a:solidFill>
        <a:effectLst/>
      </p:bgPr>
    </p:bg>
    <p:spTree>
      <p:nvGrpSpPr>
        <p:cNvPr id="1" name=""/>
        <p:cNvGrpSpPr/>
        <p:nvPr/>
      </p:nvGrpSpPr>
      <p:grpSpPr>
        <a:xfrm>
          <a:off x="0" y="0"/>
          <a:ext cx="0" cy="0"/>
          <a:chOff x="0" y="0"/>
          <a:chExt cx="0" cy="0"/>
        </a:xfrm>
      </p:grpSpPr>
      <p:sp>
        <p:nvSpPr>
          <p:cNvPr id="22" name="文本框 21"/>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6" name="文本框 25"/>
          <p:cNvSpPr txBox="1"/>
          <p:nvPr userDrawn="1"/>
        </p:nvSpPr>
        <p:spPr>
          <a:xfrm>
            <a:off x="657892" y="204657"/>
            <a:ext cx="3057247"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userDrawn="1"/>
        </p:nvSpPr>
        <p:spPr>
          <a:xfrm>
            <a:off x="648747" y="748760"/>
            <a:ext cx="1237839"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NEXT</a:t>
            </a:r>
            <a:r>
              <a:rPr lang="en-US" altLang="zh-CN" sz="1000" baseline="0" dirty="0" smtClean="0">
                <a:solidFill>
                  <a:schemeClr val="bg1"/>
                </a:solidFill>
                <a:latin typeface="微软雅黑" panose="020B0503020204020204" pitchFamily="34" charset="-122"/>
                <a:ea typeface="微软雅黑" panose="020B0503020204020204" pitchFamily="34" charset="-122"/>
              </a:rPr>
              <a:t> MEASURES</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500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28549C"/>
        </a:solidFill>
        <a:effectLst/>
      </p:bgPr>
    </p:bg>
    <p:spTree>
      <p:nvGrpSpPr>
        <p:cNvPr id="1" name=""/>
        <p:cNvGrpSpPr/>
        <p:nvPr/>
      </p:nvGrpSpPr>
      <p:grpSpPr>
        <a:xfrm>
          <a:off x="0" y="0"/>
          <a:ext cx="0" cy="0"/>
          <a:chOff x="0" y="0"/>
          <a:chExt cx="0" cy="0"/>
        </a:xfrm>
      </p:grpSpPr>
      <p:sp>
        <p:nvSpPr>
          <p:cNvPr id="7" name="文本框 6"/>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657892" y="204657"/>
            <a:ext cx="2428870"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2016</a:t>
            </a:r>
            <a:r>
              <a:rPr lang="zh-CN" altLang="en-US" sz="3200" b="1" dirty="0" smtClean="0">
                <a:solidFill>
                  <a:schemeClr val="bg1"/>
                </a:solidFill>
                <a:latin typeface="微软雅黑" panose="020B0503020204020204" pitchFamily="34" charset="-122"/>
                <a:ea typeface="微软雅黑" panose="020B0503020204020204" pitchFamily="34" charset="-122"/>
              </a:rPr>
              <a:t>年计划</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48747" y="748760"/>
            <a:ext cx="862737"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2016 PLAN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67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rgbClr val="28549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824223" y="509319"/>
            <a:ext cx="5590572" cy="650890"/>
            <a:chOff x="2824223" y="509319"/>
            <a:chExt cx="5590572" cy="650890"/>
          </a:xfrm>
        </p:grpSpPr>
        <p:sp>
          <p:nvSpPr>
            <p:cNvPr id="3" name="矩形 2"/>
            <p:cNvSpPr/>
            <p:nvPr userDrawn="1"/>
          </p:nvSpPr>
          <p:spPr>
            <a:xfrm>
              <a:off x="3634756" y="517559"/>
              <a:ext cx="4108707" cy="619500"/>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824223" y="509319"/>
              <a:ext cx="502294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509122" y="1160209"/>
              <a:ext cx="490567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userDrawn="1"/>
        </p:nvSpPr>
        <p:spPr>
          <a:xfrm>
            <a:off x="3752191" y="540709"/>
            <a:ext cx="3852337"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PPT</a:t>
            </a:r>
            <a:r>
              <a:rPr lang="zh-CN" altLang="en-US" sz="3200" b="1" dirty="0" smtClean="0">
                <a:solidFill>
                  <a:schemeClr val="bg1"/>
                </a:solidFill>
                <a:latin typeface="微软雅黑" panose="020B0503020204020204" pitchFamily="34" charset="-122"/>
                <a:ea typeface="微软雅黑" panose="020B0503020204020204" pitchFamily="34" charset="-122"/>
              </a:rPr>
              <a:t>用到的主要元素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4208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98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BF75-3C09-4567-B5B1-55F4EAC6B7EC}" type="datetimeFigureOut">
              <a:rPr lang="zh-CN" altLang="en-US" smtClean="0"/>
              <a:t>2018/1/3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8BBE-9593-4D92-B676-0712D29C3347}" type="slidenum">
              <a:rPr lang="zh-CN" altLang="en-US" smtClean="0"/>
              <a:t>‹#›</a:t>
            </a:fld>
            <a:endParaRPr lang="zh-CN" altLang="en-US"/>
          </a:p>
        </p:txBody>
      </p:sp>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grpSp>
        <p:nvGrpSpPr>
          <p:cNvPr id="190" name="组合 189"/>
          <p:cNvGrpSpPr/>
          <p:nvPr/>
        </p:nvGrpSpPr>
        <p:grpSpPr>
          <a:xfrm rot="2517222">
            <a:off x="-1646687" y="3477506"/>
            <a:ext cx="5227003" cy="4042367"/>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2809300" y="1098212"/>
            <a:ext cx="6624830" cy="4364270"/>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001294" y="1013125"/>
            <a:ext cx="7891301" cy="5363952"/>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3487853" y="2891709"/>
            <a:ext cx="5109091" cy="830997"/>
          </a:xfrm>
          <a:prstGeom prst="rect">
            <a:avLst/>
          </a:prstGeom>
          <a:noFill/>
        </p:spPr>
        <p:txBody>
          <a:bodyPr wrap="none" rtlCol="0">
            <a:spAutoFit/>
          </a:bodyP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rPr>
              <a:t>珠海调研总结报告</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99877" y="5565941"/>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202312" y="6085598"/>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3" name="图片 2"/>
          <p:cNvPicPr>
            <a:picLocks noChangeAspect="1"/>
          </p:cNvPicPr>
          <p:nvPr/>
        </p:nvPicPr>
        <p:blipFill>
          <a:blip r:embed="rId3"/>
          <a:stretch>
            <a:fillRect/>
          </a:stretch>
        </p:blipFill>
        <p:spPr>
          <a:xfrm>
            <a:off x="10035346" y="156620"/>
            <a:ext cx="2187518" cy="1796025"/>
          </a:xfrm>
          <a:prstGeom prst="rect">
            <a:avLst/>
          </a:prstGeom>
        </p:spPr>
      </p:pic>
      <p:grpSp>
        <p:nvGrpSpPr>
          <p:cNvPr id="16" name="组合 15"/>
          <p:cNvGrpSpPr/>
          <p:nvPr/>
        </p:nvGrpSpPr>
        <p:grpSpPr>
          <a:xfrm>
            <a:off x="286431" y="218436"/>
            <a:ext cx="921471" cy="749431"/>
            <a:chOff x="301911" y="148438"/>
            <a:chExt cx="921471" cy="749431"/>
          </a:xfrm>
        </p:grpSpPr>
        <p:sp>
          <p:nvSpPr>
            <p:cNvPr id="243" name="文本框 242"/>
            <p:cNvSpPr txBox="1"/>
            <p:nvPr/>
          </p:nvSpPr>
          <p:spPr>
            <a:xfrm>
              <a:off x="301911" y="294631"/>
              <a:ext cx="921471" cy="461665"/>
            </a:xfrm>
            <a:prstGeom prst="rect">
              <a:avLst/>
            </a:prstGeom>
            <a:noFill/>
          </p:spPr>
          <p:txBody>
            <a:bodyPr wrap="none" rtlCol="0">
              <a:spAutoFit/>
            </a:bodyPr>
            <a:lstStyle/>
            <a:p>
              <a:r>
                <a:rPr lang="en-US" altLang="zh-CN" sz="2400" b="1" dirty="0" smtClean="0">
                  <a:solidFill>
                    <a:schemeClr val="bg1"/>
                  </a:solidFill>
                </a:rPr>
                <a:t>LOGO</a:t>
              </a:r>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1244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9383" y="1402390"/>
            <a:ext cx="3683323" cy="923330"/>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展现</a:t>
            </a:r>
            <a:r>
              <a:rPr lang="zh-CN" altLang="en-US" dirty="0">
                <a:solidFill>
                  <a:srgbClr val="FFC000"/>
                </a:solidFill>
                <a:latin typeface="微软雅黑" panose="020B0503020204020204" pitchFamily="34" charset="-122"/>
                <a:ea typeface="微软雅黑" panose="020B0503020204020204" pitchFamily="34" charset="-122"/>
              </a:rPr>
              <a:t>珠海网络情况和</a:t>
            </a:r>
            <a:r>
              <a:rPr lang="zh-CN" altLang="en-US" dirty="0" smtClean="0">
                <a:solidFill>
                  <a:srgbClr val="FFC000"/>
                </a:solidFill>
                <a:latin typeface="微软雅黑" panose="020B0503020204020204" pitchFamily="34" charset="-122"/>
                <a:ea typeface="微软雅黑" panose="020B0503020204020204" pitchFamily="34" charset="-122"/>
              </a:rPr>
              <a:t>能力</a:t>
            </a:r>
            <a:endParaRPr lang="en-US" altLang="zh-CN" dirty="0" smtClean="0">
              <a:solidFill>
                <a:srgbClr val="FFC000"/>
              </a:solidFill>
              <a:latin typeface="微软雅黑" panose="020B0503020204020204" pitchFamily="34" charset="-122"/>
              <a:ea typeface="微软雅黑" panose="020B0503020204020204" pitchFamily="34" charset="-122"/>
            </a:endParaRPr>
          </a:p>
          <a:p>
            <a:pPr marL="285750">
              <a:lnSpc>
                <a:spcPct val="150000"/>
              </a:lnSpc>
            </a:pPr>
            <a:endParaRPr lang="zh-CN" altLang="en-US" dirty="0" smtClean="0">
              <a:solidFill>
                <a:srgbClr val="FFC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71484" y="2581835"/>
            <a:ext cx="6194611" cy="2169825"/>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对于珠海整体网络情况的展示，即网络全景图的呈现，领导对于此功能非常重视，意在向来访的领导等非专业人员如何通过全景展示功能了解珠海移动网络整体情况，重点在于通过怎样一个呈现方式及采用哪些评价指标，使得作为用户的角度可以快速直观的了解网络情况。</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84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9383" y="1402390"/>
            <a:ext cx="3683323" cy="45890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实现网络智慧运维管理</a:t>
            </a:r>
          </a:p>
        </p:txBody>
      </p:sp>
      <p:sp>
        <p:nvSpPr>
          <p:cNvPr id="2" name="文本框 1"/>
          <p:cNvSpPr txBox="1"/>
          <p:nvPr/>
        </p:nvSpPr>
        <p:spPr>
          <a:xfrm>
            <a:off x="2671484" y="2581835"/>
            <a:ext cx="6194611" cy="2169825"/>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实现智慧网络运维管理，根据移动方提出的需求以及跟宜通方面的交流，初级目标是将现有的众多网管工具做一个平台集成化，因为现阶段网维工作中使用的网管工具有很多，不同的专业人员使用不同的工具，针对某一问题需要分专业合作时，会出现信息不对称等问题。</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339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9383" y="1402390"/>
            <a:ext cx="3683323" cy="45890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实现网络智慧运维管理</a:t>
            </a:r>
          </a:p>
        </p:txBody>
      </p:sp>
      <p:sp>
        <p:nvSpPr>
          <p:cNvPr id="2" name="文本框 1"/>
          <p:cNvSpPr txBox="1"/>
          <p:nvPr/>
        </p:nvSpPr>
        <p:spPr>
          <a:xfrm>
            <a:off x="2671484" y="2581835"/>
            <a:ext cx="6194611" cy="2585323"/>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除此之外，在日常维护工作中还存在着一些手工维护的操作，如查询设备某具体的资源性能情况，这些工作是现有的系统平台不具备或不完善的功能，这部分工作需要通过新平台上的自动化脚本实现消除人力劳动的重复性问题，同时吸取旧系统的经验，对这种自动化脚本的支持应该具有可扩展性。</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825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9383" y="1402390"/>
            <a:ext cx="3683323" cy="45890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实现网络智慧运维管理</a:t>
            </a:r>
          </a:p>
        </p:txBody>
      </p:sp>
      <p:sp>
        <p:nvSpPr>
          <p:cNvPr id="2" name="文本框 1"/>
          <p:cNvSpPr txBox="1"/>
          <p:nvPr/>
        </p:nvSpPr>
        <p:spPr>
          <a:xfrm>
            <a:off x="2671484" y="2581835"/>
            <a:ext cx="6194611" cy="3000821"/>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在解决网管工具集成化以及手工运维到自动运维的问题后，更高层次的目标是借助大数据、人工智能等技术方法，解决运维工作中现存的较难处理或无法通过简单使用自动化脚本流程化解决的问题，如故障快速定位、异常检测、网络规划等。除了对运维工作的支持之外，平台的智慧性还应体现在对其他工作的支撑，如：资产管理、报表生成（无纸化分析）等。</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53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88025" y="2590800"/>
            <a:ext cx="6194611" cy="2169825"/>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总结起来，项目具体内容如下：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对于全景展示功能，需要通过制定评价指标和呈现方式，达到对珠海网络的快速直观了解。</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对于智慧运维平台，实现将网管工具的集成化、手工运维的自动化、运维工作的智慧化。</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325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12909" y="2792287"/>
            <a:ext cx="5109091"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宜通前期调研情况</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796236" y="2650850"/>
            <a:ext cx="1109599"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Early Research</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735010" y="3527711"/>
            <a:ext cx="4038600"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宜通前期调研情况的总结</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160152" y="2464246"/>
            <a:ext cx="1529046"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305937" y="2322870"/>
            <a:ext cx="0" cy="813869"/>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8837" y="1997090"/>
            <a:ext cx="3243970" cy="2652620"/>
            <a:chOff x="2898837" y="1997090"/>
            <a:chExt cx="3243970" cy="2652620"/>
          </a:xfrm>
        </p:grpSpPr>
        <p:grpSp>
          <p:nvGrpSpPr>
            <p:cNvPr id="2" name="组合 1"/>
            <p:cNvGrpSpPr/>
            <p:nvPr/>
          </p:nvGrpSpPr>
          <p:grpSpPr>
            <a:xfrm>
              <a:off x="321488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16430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9883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64057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33838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581400"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宜通前期调研情况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88025" y="2590800"/>
            <a:ext cx="6194611" cy="1754326"/>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宜通前期开展了对于城域网的调研，调研的主要工作集中在对于设备指令的梳理以及</a:t>
            </a:r>
            <a:r>
              <a:rPr lang="en-US" altLang="zh-CN" dirty="0" smtClean="0">
                <a:solidFill>
                  <a:schemeClr val="bg1"/>
                </a:solidFill>
                <a:latin typeface="微软雅黑" panose="020B0503020204020204" pitchFamily="34" charset="-122"/>
                <a:ea typeface="微软雅黑" panose="020B0503020204020204" pitchFamily="34" charset="-122"/>
              </a:rPr>
              <a:t>MIB</a:t>
            </a:r>
            <a:r>
              <a:rPr lang="zh-CN" altLang="en-US" dirty="0" smtClean="0">
                <a:solidFill>
                  <a:schemeClr val="bg1"/>
                </a:solidFill>
                <a:latin typeface="微软雅黑" panose="020B0503020204020204" pitchFamily="34" charset="-122"/>
                <a:ea typeface="微软雅黑" panose="020B0503020204020204" pitchFamily="34" charset="-122"/>
              </a:rPr>
              <a:t>的获取及解码，用于项目开展后具体数据获取的代码实现；还有就是对于网络设备的统计，如包含多少网元设备，分别是什么型号。</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760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4439036"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项目方案</a:t>
            </a:r>
            <a:r>
              <a:rPr lang="en-US" altLang="zh-CN"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&amp;</a:t>
            </a:r>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不足</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373400" y="2665329"/>
            <a:ext cx="1614545"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Schedule &amp; deficiency</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32721"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目前的项目方案以及被指出的不足</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998106" y="2449879"/>
            <a:ext cx="1053297"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67529" y="2265475"/>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96548" y="1997090"/>
            <a:ext cx="3243970" cy="2652620"/>
            <a:chOff x="3396548" y="1997090"/>
            <a:chExt cx="3243970" cy="26526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6"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3139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581400"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项目方案</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不足</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88025" y="2590800"/>
            <a:ext cx="6194611" cy="3000821"/>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基于智慧运维，通过查找相关资料，发现智能运维（</a:t>
            </a:r>
            <a:r>
              <a:rPr lang="en-US" altLang="zh-CN" dirty="0" err="1" smtClean="0">
                <a:solidFill>
                  <a:schemeClr val="bg1"/>
                </a:solidFill>
                <a:latin typeface="微软雅黑" panose="020B0503020204020204" pitchFamily="34" charset="-122"/>
                <a:ea typeface="微软雅黑" panose="020B0503020204020204" pitchFamily="34" charset="-122"/>
              </a:rPr>
              <a:t>AIOps</a:t>
            </a:r>
            <a:r>
              <a:rPr lang="zh-CN" altLang="en-US" dirty="0" smtClean="0">
                <a:solidFill>
                  <a:schemeClr val="bg1"/>
                </a:solidFill>
                <a:latin typeface="微软雅黑" panose="020B0503020204020204" pitchFamily="34" charset="-122"/>
                <a:ea typeface="微软雅黑" panose="020B0503020204020204" pitchFamily="34" charset="-122"/>
              </a:rPr>
              <a:t>）的概念在近几年非常火热，于是借助</a:t>
            </a:r>
            <a:r>
              <a:rPr lang="en-US" altLang="zh-CN" dirty="0" err="1" smtClean="0">
                <a:solidFill>
                  <a:schemeClr val="bg1"/>
                </a:solidFill>
                <a:latin typeface="微软雅黑" panose="020B0503020204020204" pitchFamily="34" charset="-122"/>
                <a:ea typeface="微软雅黑" panose="020B0503020204020204" pitchFamily="34" charset="-122"/>
              </a:rPr>
              <a:t>AIOps</a:t>
            </a:r>
            <a:r>
              <a:rPr lang="zh-CN" altLang="en-US" dirty="0" smtClean="0">
                <a:solidFill>
                  <a:schemeClr val="bg1"/>
                </a:solidFill>
                <a:latin typeface="微软雅黑" panose="020B0503020204020204" pitchFamily="34" charset="-122"/>
                <a:ea typeface="微软雅黑" panose="020B0503020204020204" pitchFamily="34" charset="-122"/>
              </a:rPr>
              <a:t>的概念，将</a:t>
            </a:r>
            <a:r>
              <a:rPr lang="en-US" altLang="zh-CN" dirty="0" err="1" smtClean="0">
                <a:solidFill>
                  <a:schemeClr val="bg1"/>
                </a:solidFill>
                <a:latin typeface="微软雅黑" panose="020B0503020204020204" pitchFamily="34" charset="-122"/>
                <a:ea typeface="微软雅黑" panose="020B0503020204020204" pitchFamily="34" charset="-122"/>
              </a:rPr>
              <a:t>AIOps</a:t>
            </a:r>
            <a:r>
              <a:rPr lang="zh-CN" altLang="en-US" dirty="0" smtClean="0">
                <a:solidFill>
                  <a:schemeClr val="bg1"/>
                </a:solidFill>
                <a:latin typeface="微软雅黑" panose="020B0503020204020204" pitchFamily="34" charset="-122"/>
                <a:ea typeface="微软雅黑" panose="020B0503020204020204" pitchFamily="34" charset="-122"/>
              </a:rPr>
              <a:t>引入了本项目，</a:t>
            </a:r>
            <a:r>
              <a:rPr lang="en-US" altLang="zh-CN" dirty="0" err="1" smtClean="0">
                <a:solidFill>
                  <a:schemeClr val="bg1"/>
                </a:solidFill>
                <a:latin typeface="微软雅黑" panose="020B0503020204020204" pitchFamily="34" charset="-122"/>
                <a:ea typeface="微软雅黑" panose="020B0503020204020204" pitchFamily="34" charset="-122"/>
              </a:rPr>
              <a:t>AIOps</a:t>
            </a:r>
            <a:r>
              <a:rPr lang="zh-CN" altLang="en-US" dirty="0" smtClean="0">
                <a:solidFill>
                  <a:schemeClr val="bg1"/>
                </a:solidFill>
                <a:latin typeface="微软雅黑" panose="020B0503020204020204" pitchFamily="34" charset="-122"/>
                <a:ea typeface="微软雅黑" panose="020B0503020204020204" pitchFamily="34" charset="-122"/>
              </a:rPr>
              <a:t>旨在通过以机器学习为代表的算法，实现对于运维难点的解决，同时代替部分人力决策。</a:t>
            </a:r>
            <a:endParaRPr lang="en-US" altLang="zh-CN" dirty="0" smtClean="0">
              <a:solidFill>
                <a:schemeClr val="bg1"/>
              </a:solidFill>
              <a:latin typeface="微软雅黑" panose="020B0503020204020204" pitchFamily="34" charset="-122"/>
              <a:ea typeface="微软雅黑" panose="020B0503020204020204" pitchFamily="34" charset="-122"/>
            </a:endParaRPr>
          </a:p>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不足是</a:t>
            </a:r>
            <a:r>
              <a:rPr lang="en-US" altLang="zh-CN" dirty="0" smtClean="0">
                <a:solidFill>
                  <a:schemeClr val="bg1"/>
                </a:solidFill>
                <a:latin typeface="微软雅黑" panose="020B0503020204020204" pitchFamily="34" charset="-122"/>
                <a:ea typeface="微软雅黑" panose="020B0503020204020204" pitchFamily="34" charset="-122"/>
              </a:rPr>
              <a:t>PPT</a:t>
            </a:r>
            <a:r>
              <a:rPr lang="zh-CN" altLang="en-US" smtClean="0">
                <a:solidFill>
                  <a:schemeClr val="bg1"/>
                </a:solidFill>
                <a:latin typeface="微软雅黑" panose="020B0503020204020204" pitchFamily="34" charset="-122"/>
                <a:ea typeface="微软雅黑" panose="020B0503020204020204" pitchFamily="34" charset="-122"/>
              </a:rPr>
              <a:t>发给移动方后，仍被批没有结合具体工作，看不到与实际工作的结合，以及缺少整体架构方案。</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96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r>
              <a:rPr lang="en-US" altLang="zh-CN" sz="3200" b="1" dirty="0" smtClean="0">
                <a:solidFill>
                  <a:schemeClr val="bg1"/>
                </a:solidFill>
                <a:latin typeface="微软雅黑" panose="020B0503020204020204" pitchFamily="34" charset="-122"/>
                <a:ea typeface="微软雅黑" panose="020B0503020204020204" pitchFamily="34"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网管中心介绍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3474904" cy="58477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项目</a:t>
            </a:r>
            <a:r>
              <a:rPr lang="zh-CN" altLang="en-US" sz="3200" dirty="0">
                <a:solidFill>
                  <a:schemeClr val="bg1"/>
                </a:solidFill>
                <a:latin typeface="微软雅黑" panose="020B0503020204020204" pitchFamily="34" charset="-122"/>
                <a:ea typeface="微软雅黑" panose="020B0503020204020204" pitchFamily="34" charset="-122"/>
              </a:rPr>
              <a:t>目标</a:t>
            </a:r>
            <a:r>
              <a:rPr lang="en-US" altLang="zh-CN" sz="3200" dirty="0">
                <a:solidFill>
                  <a:schemeClr val="bg1"/>
                </a:solidFill>
                <a:latin typeface="微软雅黑" panose="020B0503020204020204" pitchFamily="34" charset="-122"/>
                <a:ea typeface="微软雅黑" panose="020B0503020204020204" pitchFamily="34" charset="-122"/>
              </a:rPr>
              <a:t>&amp;</a:t>
            </a:r>
            <a:r>
              <a:rPr lang="zh-CN" altLang="en-US" sz="3200" dirty="0" smtClean="0">
                <a:solidFill>
                  <a:schemeClr val="bg1"/>
                </a:solidFill>
                <a:latin typeface="微软雅黑" panose="020B0503020204020204" pitchFamily="34" charset="-122"/>
                <a:ea typeface="微软雅黑" panose="020B0503020204020204" pitchFamily="34" charset="-122"/>
              </a:rPr>
              <a:t>内容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80745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a:solidFill>
                  <a:schemeClr val="bg1"/>
                </a:solidFill>
                <a:latin typeface="微软雅黑" panose="020B0503020204020204" pitchFamily="34" charset="-122"/>
                <a:ea typeface="微软雅黑" panose="020B0503020204020204" pitchFamily="34" charset="-122"/>
              </a:rPr>
              <a:t>宜通前期调研情况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3344185"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方案设想</a:t>
            </a:r>
            <a:r>
              <a:rPr lang="en-US" altLang="zh-CN" sz="3200" dirty="0" smtClean="0">
                <a:solidFill>
                  <a:schemeClr val="bg1"/>
                </a:solidFill>
                <a:latin typeface="微软雅黑" panose="020B0503020204020204" pitchFamily="34" charset="-122"/>
                <a:ea typeface="微软雅黑" panose="020B0503020204020204" pitchFamily="34" charset="-122"/>
              </a:rPr>
              <a:t>&amp;</a:t>
            </a:r>
            <a:r>
              <a:rPr lang="zh-CN" altLang="en-US" sz="3200" dirty="0" smtClean="0">
                <a:solidFill>
                  <a:schemeClr val="bg1"/>
                </a:solidFill>
                <a:latin typeface="微软雅黑" panose="020B0503020204020204" pitchFamily="34" charset="-122"/>
                <a:ea typeface="微软雅黑" panose="020B0503020204020204" pitchFamily="34" charset="-122"/>
              </a:rPr>
              <a:t>不足</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308708"/>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2682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07245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886529" y="2792287"/>
            <a:ext cx="3877985"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网管中心介绍</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38852" y="2642438"/>
            <a:ext cx="984565"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I</a:t>
            </a:r>
            <a:r>
              <a:rPr lang="en-US" altLang="zh-CN" sz="1050" dirty="0" smtClean="0">
                <a:solidFill>
                  <a:schemeClr val="bg1"/>
                </a:solidFill>
                <a:latin typeface="微软雅黑" panose="020B0503020204020204" pitchFamily="34" charset="-122"/>
                <a:ea typeface="微软雅黑" panose="020B0503020204020204" pitchFamily="34" charset="-122"/>
              </a:rPr>
              <a:t>ntroduction</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08630"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珠海移动网络管理中心大致情况的简介</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266842" y="2449879"/>
            <a:ext cx="1879776" cy="5955"/>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55954" y="2257063"/>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37925" y="1997090"/>
            <a:ext cx="1356517" cy="2652620"/>
            <a:chOff x="3337925" y="1997090"/>
            <a:chExt cx="1356517" cy="2652620"/>
          </a:xfrm>
        </p:grpSpPr>
        <p:grpSp>
          <p:nvGrpSpPr>
            <p:cNvPr id="2" name="组合 1"/>
            <p:cNvGrpSpPr/>
            <p:nvPr/>
          </p:nvGrpSpPr>
          <p:grpSpPr>
            <a:xfrm>
              <a:off x="338850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33792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1419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575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294383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网维部门介绍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051119" y="2485172"/>
            <a:ext cx="6689229" cy="2169825"/>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珠海移动网络管理中心主要负责对珠海移动通信的保障以及对网络的运行维护，也是珠海移动受理网络投诉的窗口部门。</a:t>
            </a:r>
            <a:endParaRPr lang="en-US" altLang="zh-CN" dirty="0" smtClean="0">
              <a:solidFill>
                <a:schemeClr val="bg1"/>
              </a:solidFill>
              <a:latin typeface="微软雅黑" panose="020B0503020204020204" pitchFamily="34" charset="-122"/>
              <a:ea typeface="微软雅黑" panose="020B0503020204020204" pitchFamily="34" charset="-122"/>
            </a:endParaRPr>
          </a:p>
          <a:p>
            <a:pPr indent="457200">
              <a:lnSpc>
                <a:spcPct val="150000"/>
              </a:lnSpc>
            </a:pPr>
            <a:r>
              <a:rPr lang="zh-CN" altLang="en-US" dirty="0">
                <a:solidFill>
                  <a:schemeClr val="bg1"/>
                </a:solidFill>
                <a:latin typeface="微软雅黑" panose="020B0503020204020204" pitchFamily="34" charset="-122"/>
                <a:ea typeface="微软雅黑" panose="020B0503020204020204" pitchFamily="34" charset="-122"/>
              </a:rPr>
              <a:t>具体</a:t>
            </a:r>
            <a:r>
              <a:rPr lang="zh-CN" altLang="en-US" dirty="0" smtClean="0">
                <a:solidFill>
                  <a:schemeClr val="bg1"/>
                </a:solidFill>
                <a:latin typeface="微软雅黑" panose="020B0503020204020204" pitchFamily="34" charset="-122"/>
                <a:ea typeface="微软雅黑" panose="020B0503020204020204" pitchFamily="34" charset="-122"/>
              </a:rPr>
              <a:t>来说，网管中心负责对于各种网络及网络设备的监控与维护，应急通信保障，以及配合业务部门开展市场联动分析，为大数据信息化解决方案提供技术支撑。</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871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294383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网维部门介绍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183641" y="1743049"/>
            <a:ext cx="6596464" cy="3831818"/>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网管中心由以下几个科室组成：</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网络分析室</a:t>
            </a:r>
            <a:r>
              <a:rPr lang="zh-CN" altLang="en-US" dirty="0" smtClean="0">
                <a:solidFill>
                  <a:schemeClr val="bg1"/>
                </a:solidFill>
                <a:latin typeface="微软雅黑" panose="020B0503020204020204" pitchFamily="34" charset="-122"/>
                <a:ea typeface="微软雅黑" panose="020B0503020204020204" pitchFamily="34" charset="-122"/>
              </a:rPr>
              <a:t>：组织制定网管中心工作目标与规章制度；负责网络资产、投资项目、培训管理工作。</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网络监控室</a:t>
            </a:r>
            <a:r>
              <a:rPr lang="zh-CN" altLang="en-US" dirty="0" smtClean="0">
                <a:solidFill>
                  <a:schemeClr val="bg1"/>
                </a:solidFill>
                <a:latin typeface="微软雅黑" panose="020B0503020204020204" pitchFamily="34" charset="-122"/>
                <a:ea typeface="微软雅黑" panose="020B0503020204020204" pitchFamily="34" charset="-122"/>
              </a:rPr>
              <a:t>：对网络设备、信息、性能进行监控，负责投诉的管理与处理、应急通信、设备日常维护等工作。</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核心网络维护室</a:t>
            </a:r>
            <a:r>
              <a:rPr lang="zh-CN" altLang="en-US" dirty="0" smtClean="0">
                <a:solidFill>
                  <a:schemeClr val="bg1"/>
                </a:solidFill>
                <a:latin typeface="微软雅黑" panose="020B0503020204020204" pitchFamily="34" charset="-122"/>
                <a:ea typeface="微软雅黑" panose="020B0503020204020204" pitchFamily="34" charset="-122"/>
              </a:rPr>
              <a:t>：负责对各种网络的维护及性能优化分析，网络类投诉处理。</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dirty="0" smtClean="0">
                <a:solidFill>
                  <a:srgbClr val="FFC000"/>
                </a:solidFill>
                <a:latin typeface="微软雅黑" panose="020B0503020204020204" pitchFamily="34" charset="-122"/>
                <a:ea typeface="微软雅黑" panose="020B0503020204020204" pitchFamily="34" charset="-122"/>
              </a:rPr>
              <a:t>性能管理室</a:t>
            </a:r>
            <a:r>
              <a:rPr lang="zh-CN" altLang="en-US" dirty="0" smtClean="0">
                <a:solidFill>
                  <a:schemeClr val="bg1"/>
                </a:solidFill>
                <a:latin typeface="微软雅黑" panose="020B0503020204020204" pitchFamily="34" charset="-122"/>
                <a:ea typeface="微软雅黑" panose="020B0503020204020204" pitchFamily="34" charset="-122"/>
              </a:rPr>
              <a:t>：集中性能管理、大数据系统建设和信息安全管理，向业务部门提供精准营销分析、大数据分析报告。</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105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294383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网维部门介绍</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96772" y="3033966"/>
            <a:ext cx="6596464" cy="923330"/>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负责本项目的工作开展与交接的是核心网络维护室，负责与宜通方面的沟通与合作。他们也是“网络大脑”概念的提出者。</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169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4439036"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项目目标</a:t>
            </a:r>
            <a:r>
              <a:rPr lang="en-US" altLang="zh-CN"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&amp;</a:t>
            </a:r>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内容</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616824" y="2642438"/>
            <a:ext cx="1192955"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Goal &amp; Content</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32721"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本项目的目标与内容介绍</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743463" y="2499403"/>
            <a:ext cx="1122745"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555012" y="2349615"/>
            <a:ext cx="0" cy="83502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396548" y="2199190"/>
            <a:ext cx="3243970" cy="2450520"/>
            <a:chOff x="3396548" y="2199190"/>
            <a:chExt cx="3243970" cy="2450520"/>
          </a:xfrm>
        </p:grpSpPr>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62017" y="2199190"/>
              <a:ext cx="1356516" cy="2450520"/>
              <a:chOff x="3662017" y="2199190"/>
              <a:chExt cx="1356516" cy="24505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7" y="2199190"/>
                <a:ext cx="18382" cy="24505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42386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183642" y="2980177"/>
            <a:ext cx="6596464" cy="1338828"/>
          </a:xfrm>
          <a:prstGeom prst="rect">
            <a:avLst/>
          </a:prstGeom>
          <a:noFill/>
        </p:spPr>
        <p:txBody>
          <a:bodyPr wrap="square" rtlCol="0">
            <a:spAutoFit/>
          </a:bodyPr>
          <a:lstStyle/>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项目全称为“基于大数据的智慧网络运维平台”，在</a:t>
            </a:r>
            <a:r>
              <a:rPr lang="en-US" altLang="zh-CN" dirty="0" smtClean="0">
                <a:solidFill>
                  <a:schemeClr val="bg1"/>
                </a:solidFill>
                <a:latin typeface="微软雅黑" panose="020B0503020204020204" pitchFamily="34" charset="-122"/>
                <a:ea typeface="微软雅黑" panose="020B0503020204020204" pitchFamily="34" charset="-122"/>
              </a:rPr>
              <a:t>12</a:t>
            </a:r>
            <a:r>
              <a:rPr lang="zh-CN" altLang="en-US" dirty="0" smtClean="0">
                <a:solidFill>
                  <a:schemeClr val="bg1"/>
                </a:solidFill>
                <a:latin typeface="微软雅黑" panose="020B0503020204020204" pitchFamily="34" charset="-122"/>
                <a:ea typeface="微软雅黑" panose="020B0503020204020204" pitchFamily="34" charset="-122"/>
              </a:rPr>
              <a:t>月</a:t>
            </a:r>
            <a:r>
              <a:rPr lang="en-US" altLang="zh-CN" dirty="0" smtClean="0">
                <a:solidFill>
                  <a:schemeClr val="bg1"/>
                </a:solidFill>
                <a:latin typeface="微软雅黑" panose="020B0503020204020204" pitchFamily="34" charset="-122"/>
                <a:ea typeface="微软雅黑" panose="020B0503020204020204" pitchFamily="34" charset="-122"/>
              </a:rPr>
              <a:t>05</a:t>
            </a:r>
            <a:r>
              <a:rPr lang="zh-CN" altLang="en-US" dirty="0" smtClean="0">
                <a:solidFill>
                  <a:schemeClr val="bg1"/>
                </a:solidFill>
                <a:latin typeface="微软雅黑" panose="020B0503020204020204" pitchFamily="34" charset="-122"/>
                <a:ea typeface="微软雅黑" panose="020B0503020204020204" pitchFamily="34" charset="-122"/>
              </a:rPr>
              <a:t>号的会议上提出了“网络大脑”的概念，突出了平台的“智慧”性，从此往后工作的重点就更倾向于了“智慧”一侧。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283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624114" cy="1190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4114" y="10310"/>
            <a:ext cx="325760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项目目标</a:t>
            </a:r>
            <a:r>
              <a:rPr lang="en-US" altLang="zh-CN" sz="3200" b="1" dirty="0" smtClean="0">
                <a:solidFill>
                  <a:schemeClr val="bg1"/>
                </a:solidFill>
                <a:latin typeface="微软雅黑" panose="020B0503020204020204" pitchFamily="34" charset="-122"/>
                <a:ea typeface="微软雅黑" panose="020B0503020204020204" pitchFamily="34" charset="-122"/>
              </a:rPr>
              <a:t>&amp;</a:t>
            </a:r>
            <a:r>
              <a:rPr lang="zh-CN" altLang="en-US" sz="3200" b="1" dirty="0" smtClean="0">
                <a:solidFill>
                  <a:schemeClr val="bg1"/>
                </a:solidFill>
                <a:latin typeface="微软雅黑" panose="020B0503020204020204" pitchFamily="34" charset="-122"/>
                <a:ea typeface="微软雅黑" panose="020B0503020204020204" pitchFamily="34" charset="-122"/>
              </a:rPr>
              <a:t>内容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24114" y="543840"/>
            <a:ext cx="35814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11171" y="2773989"/>
            <a:ext cx="6596464" cy="1289905"/>
          </a:xfrm>
          <a:prstGeom prst="rect">
            <a:avLst/>
          </a:prstGeom>
          <a:noFill/>
        </p:spPr>
        <p:txBody>
          <a:bodyPr wrap="square" rtlCol="0">
            <a:spAutoFit/>
          </a:bodyPr>
          <a:lstStyle/>
          <a:p>
            <a:pPr indent="457200">
              <a:lnSpc>
                <a:spcPct val="150000"/>
              </a:lnSpc>
            </a:pPr>
            <a:r>
              <a:rPr lang="zh-CN" altLang="en-US" dirty="0">
                <a:solidFill>
                  <a:schemeClr val="bg1"/>
                </a:solidFill>
                <a:latin typeface="微软雅黑" panose="020B0503020204020204" pitchFamily="34" charset="-122"/>
                <a:ea typeface="微软雅黑" panose="020B0503020204020204" pitchFamily="34" charset="-122"/>
              </a:rPr>
              <a:t>核心室提出本项目目标有二：</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dirty="0">
                <a:solidFill>
                  <a:srgbClr val="FFC000"/>
                </a:solidFill>
                <a:latin typeface="微软雅黑" panose="020B0503020204020204" pitchFamily="34" charset="-122"/>
                <a:ea typeface="微软雅黑" panose="020B0503020204020204" pitchFamily="34" charset="-122"/>
              </a:rPr>
              <a:t>展现珠海网络情况和能力</a:t>
            </a:r>
            <a:endParaRPr lang="en-US" altLang="zh-CN" dirty="0">
              <a:solidFill>
                <a:srgbClr val="FFC000"/>
              </a:solidFill>
              <a:latin typeface="微软雅黑" panose="020B0503020204020204" pitchFamily="34" charset="-122"/>
              <a:ea typeface="微软雅黑" panose="020B0503020204020204" pitchFamily="34" charset="-122"/>
            </a:endParaRPr>
          </a:p>
          <a:p>
            <a:pPr marL="285750" indent="457200">
              <a:lnSpc>
                <a:spcPct val="150000"/>
              </a:lnSpc>
              <a:buFont typeface="Arial" panose="020B0604020202020204" pitchFamily="34" charset="0"/>
              <a:buChar char="•"/>
            </a:pPr>
            <a:r>
              <a:rPr lang="zh-CN" altLang="en-US" dirty="0">
                <a:solidFill>
                  <a:srgbClr val="FFC000"/>
                </a:solidFill>
                <a:latin typeface="微软雅黑" panose="020B0503020204020204" pitchFamily="34" charset="-122"/>
                <a:ea typeface="微软雅黑" panose="020B0503020204020204" pitchFamily="34" charset="-122"/>
              </a:rPr>
              <a:t>实现智慧网络运维管理</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41766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983</Words>
  <Application>Microsoft Office PowerPoint</Application>
  <PresentationFormat>宽屏</PresentationFormat>
  <Paragraphs>61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cong x</cp:lastModifiedBy>
  <cp:revision>109</cp:revision>
  <dcterms:created xsi:type="dcterms:W3CDTF">2015-11-30T07:24:09Z</dcterms:created>
  <dcterms:modified xsi:type="dcterms:W3CDTF">2018-01-03T03:32:28Z</dcterms:modified>
</cp:coreProperties>
</file>