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0" r:id="rId2"/>
    <p:sldId id="257" r:id="rId3"/>
    <p:sldId id="319" r:id="rId4"/>
    <p:sldId id="271" r:id="rId5"/>
    <p:sldId id="347" r:id="rId6"/>
    <p:sldId id="348" r:id="rId7"/>
    <p:sldId id="349" r:id="rId8"/>
    <p:sldId id="326" r:id="rId9"/>
    <p:sldId id="350" r:id="rId10"/>
    <p:sldId id="351" r:id="rId11"/>
    <p:sldId id="321" r:id="rId12"/>
    <p:sldId id="352" r:id="rId13"/>
    <p:sldId id="385" r:id="rId14"/>
    <p:sldId id="386"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54"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55" r:id="rId46"/>
    <p:sldId id="27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B7B7B7"/>
    <a:srgbClr val="765A00"/>
    <a:srgbClr val="00AC4E"/>
    <a:srgbClr val="007A37"/>
    <a:srgbClr val="00DE64"/>
    <a:srgbClr val="FFFFFF"/>
    <a:srgbClr val="00B050"/>
    <a:srgbClr val="33C073"/>
    <a:srgbClr val="5EF1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8084" autoAdjust="0"/>
  </p:normalViewPr>
  <p:slideViewPr>
    <p:cSldViewPr snapToGrid="0">
      <p:cViewPr varScale="1">
        <p:scale>
          <a:sx n="101" d="100"/>
          <a:sy n="101"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代维人员的数量？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376794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87326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7276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183661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179191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95259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38317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243657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3918390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28</a:t>
            </a:fld>
            <a:endParaRPr lang="zh-CN" altLang="en-US"/>
          </a:p>
        </p:txBody>
      </p:sp>
    </p:spTree>
    <p:extLst>
      <p:ext uri="{BB962C8B-B14F-4D97-AF65-F5344CB8AC3E}">
        <p14:creationId xmlns:p14="http://schemas.microsoft.com/office/powerpoint/2010/main" val="22351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29</a:t>
            </a:fld>
            <a:endParaRPr lang="zh-CN" altLang="en-US"/>
          </a:p>
        </p:txBody>
      </p:sp>
    </p:spTree>
    <p:extLst>
      <p:ext uri="{BB962C8B-B14F-4D97-AF65-F5344CB8AC3E}">
        <p14:creationId xmlns:p14="http://schemas.microsoft.com/office/powerpoint/2010/main" val="63815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Telnet</a:t>
            </a:r>
            <a:r>
              <a:rPr lang="zh-CN" altLang="en-US" dirty="0" smtClean="0"/>
              <a:t>指令具有专业性</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280029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30</a:t>
            </a:fld>
            <a:endParaRPr lang="zh-CN" altLang="en-US"/>
          </a:p>
        </p:txBody>
      </p:sp>
    </p:spTree>
    <p:extLst>
      <p:ext uri="{BB962C8B-B14F-4D97-AF65-F5344CB8AC3E}">
        <p14:creationId xmlns:p14="http://schemas.microsoft.com/office/powerpoint/2010/main" val="101501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31</a:t>
            </a:fld>
            <a:endParaRPr lang="zh-CN" altLang="en-US"/>
          </a:p>
        </p:txBody>
      </p:sp>
    </p:spTree>
    <p:extLst>
      <p:ext uri="{BB962C8B-B14F-4D97-AF65-F5344CB8AC3E}">
        <p14:creationId xmlns:p14="http://schemas.microsoft.com/office/powerpoint/2010/main" val="2003872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32</a:t>
            </a:fld>
            <a:endParaRPr lang="zh-CN" altLang="en-US"/>
          </a:p>
        </p:txBody>
      </p:sp>
    </p:spTree>
    <p:extLst>
      <p:ext uri="{BB962C8B-B14F-4D97-AF65-F5344CB8AC3E}">
        <p14:creationId xmlns:p14="http://schemas.microsoft.com/office/powerpoint/2010/main" val="1300194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33</a:t>
            </a:fld>
            <a:endParaRPr lang="zh-CN" altLang="en-US"/>
          </a:p>
        </p:txBody>
      </p:sp>
    </p:spTree>
    <p:extLst>
      <p:ext uri="{BB962C8B-B14F-4D97-AF65-F5344CB8AC3E}">
        <p14:creationId xmlns:p14="http://schemas.microsoft.com/office/powerpoint/2010/main" val="57571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34</a:t>
            </a:fld>
            <a:endParaRPr lang="zh-CN" altLang="en-US"/>
          </a:p>
        </p:txBody>
      </p:sp>
    </p:spTree>
    <p:extLst>
      <p:ext uri="{BB962C8B-B14F-4D97-AF65-F5344CB8AC3E}">
        <p14:creationId xmlns:p14="http://schemas.microsoft.com/office/powerpoint/2010/main" val="2894791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35</a:t>
            </a:fld>
            <a:endParaRPr lang="zh-CN" altLang="en-US"/>
          </a:p>
        </p:txBody>
      </p:sp>
    </p:spTree>
    <p:extLst>
      <p:ext uri="{BB962C8B-B14F-4D97-AF65-F5344CB8AC3E}">
        <p14:creationId xmlns:p14="http://schemas.microsoft.com/office/powerpoint/2010/main" val="275501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36</a:t>
            </a:fld>
            <a:endParaRPr lang="zh-CN" altLang="en-US"/>
          </a:p>
        </p:txBody>
      </p:sp>
    </p:spTree>
    <p:extLst>
      <p:ext uri="{BB962C8B-B14F-4D97-AF65-F5344CB8AC3E}">
        <p14:creationId xmlns:p14="http://schemas.microsoft.com/office/powerpoint/2010/main" val="81485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37</a:t>
            </a:fld>
            <a:endParaRPr lang="zh-CN" altLang="en-US"/>
          </a:p>
        </p:txBody>
      </p:sp>
    </p:spTree>
    <p:extLst>
      <p:ext uri="{BB962C8B-B14F-4D97-AF65-F5344CB8AC3E}">
        <p14:creationId xmlns:p14="http://schemas.microsoft.com/office/powerpoint/2010/main" val="146178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38</a:t>
            </a:fld>
            <a:endParaRPr lang="zh-CN" altLang="en-US"/>
          </a:p>
        </p:txBody>
      </p:sp>
    </p:spTree>
    <p:extLst>
      <p:ext uri="{BB962C8B-B14F-4D97-AF65-F5344CB8AC3E}">
        <p14:creationId xmlns:p14="http://schemas.microsoft.com/office/powerpoint/2010/main" val="1566183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39</a:t>
            </a:fld>
            <a:endParaRPr lang="zh-CN" altLang="en-US"/>
          </a:p>
        </p:txBody>
      </p:sp>
    </p:spTree>
    <p:extLst>
      <p:ext uri="{BB962C8B-B14F-4D97-AF65-F5344CB8AC3E}">
        <p14:creationId xmlns:p14="http://schemas.microsoft.com/office/powerpoint/2010/main" val="339498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388018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40</a:t>
            </a:fld>
            <a:endParaRPr lang="zh-CN" altLang="en-US"/>
          </a:p>
        </p:txBody>
      </p:sp>
    </p:spTree>
    <p:extLst>
      <p:ext uri="{BB962C8B-B14F-4D97-AF65-F5344CB8AC3E}">
        <p14:creationId xmlns:p14="http://schemas.microsoft.com/office/powerpoint/2010/main" val="162229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41</a:t>
            </a:fld>
            <a:endParaRPr lang="zh-CN" altLang="en-US"/>
          </a:p>
        </p:txBody>
      </p:sp>
    </p:spTree>
    <p:extLst>
      <p:ext uri="{BB962C8B-B14F-4D97-AF65-F5344CB8AC3E}">
        <p14:creationId xmlns:p14="http://schemas.microsoft.com/office/powerpoint/2010/main" val="3363418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42</a:t>
            </a:fld>
            <a:endParaRPr lang="zh-CN" altLang="en-US"/>
          </a:p>
        </p:txBody>
      </p:sp>
    </p:spTree>
    <p:extLst>
      <p:ext uri="{BB962C8B-B14F-4D97-AF65-F5344CB8AC3E}">
        <p14:creationId xmlns:p14="http://schemas.microsoft.com/office/powerpoint/2010/main" val="2975018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43</a:t>
            </a:fld>
            <a:endParaRPr lang="zh-CN" altLang="en-US"/>
          </a:p>
        </p:txBody>
      </p:sp>
    </p:spTree>
    <p:extLst>
      <p:ext uri="{BB962C8B-B14F-4D97-AF65-F5344CB8AC3E}">
        <p14:creationId xmlns:p14="http://schemas.microsoft.com/office/powerpoint/2010/main" val="3103967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44</a:t>
            </a:fld>
            <a:endParaRPr lang="zh-CN" altLang="en-US"/>
          </a:p>
        </p:txBody>
      </p:sp>
    </p:spTree>
    <p:extLst>
      <p:ext uri="{BB962C8B-B14F-4D97-AF65-F5344CB8AC3E}">
        <p14:creationId xmlns:p14="http://schemas.microsoft.com/office/powerpoint/2010/main" val="222911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lnSpc>
                <a:spcPct val="150000"/>
              </a:lnSpc>
            </a:pPr>
            <a:r>
              <a:rPr lang="zh-CN" altLang="en-US" dirty="0" smtClean="0"/>
              <a:t>城域网只是运维工作中的一部分，但是在其他业务的运维工作中也会有类似的有关系统实用性、工具繁多、操作复杂且重复等问题、以及不同运维工作分而治之，缺乏统一管理的情况，如同人体中的不同器官。</a:t>
            </a:r>
            <a:endParaRPr lang="en-US" altLang="zh-CN" dirty="0" smtClean="0"/>
          </a:p>
          <a:p>
            <a:pPr indent="457200">
              <a:lnSpc>
                <a:spcPct val="150000"/>
              </a:lnSpc>
            </a:pPr>
            <a:r>
              <a:rPr lang="zh-CN" altLang="en-US" dirty="0" smtClean="0"/>
              <a:t>通过构建的“网络大脑”，将各部分进行统一调控，全局管理。</a:t>
            </a:r>
          </a:p>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8</a:t>
            </a:fld>
            <a:endParaRPr lang="zh-CN" altLang="en-US"/>
          </a:p>
        </p:txBody>
      </p:sp>
    </p:spTree>
    <p:extLst>
      <p:ext uri="{BB962C8B-B14F-4D97-AF65-F5344CB8AC3E}">
        <p14:creationId xmlns:p14="http://schemas.microsoft.com/office/powerpoint/2010/main" val="141168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10</a:t>
            </a:fld>
            <a:endParaRPr lang="zh-CN" altLang="en-US"/>
          </a:p>
        </p:txBody>
      </p:sp>
    </p:spTree>
    <p:extLst>
      <p:ext uri="{BB962C8B-B14F-4D97-AF65-F5344CB8AC3E}">
        <p14:creationId xmlns:p14="http://schemas.microsoft.com/office/powerpoint/2010/main" val="11808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344069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222559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2573284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104840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1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3819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平台应用</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智慧化网络运维（</a:t>
            </a:r>
            <a:r>
              <a:rPr lang="en-US" altLang="zh-CN" sz="2400" b="1" dirty="0" err="1">
                <a:latin typeface="微软雅黑" panose="020B0503020204020204" pitchFamily="34" charset="-122"/>
                <a:ea typeface="微软雅黑" panose="020B0503020204020204" pitchFamily="34" charset="-122"/>
              </a:rPr>
              <a:t>AIOps</a:t>
            </a:r>
            <a:r>
              <a:rPr lang="zh-CN" altLang="en-US" sz="2400" b="1" dirty="0">
                <a:latin typeface="微软雅黑" panose="020B0503020204020204" pitchFamily="34" charset="-122"/>
                <a:ea typeface="微软雅黑" panose="020B0503020204020204" pitchFamily="34" charset="-122"/>
              </a:rPr>
              <a:t>）</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en-US" altLang="zh-CN" sz="2400" dirty="0" smtClean="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nvPr>
        </p:nvGraphicFramePr>
        <p:xfrm>
          <a:off x="3319333" y="3400841"/>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7862311" y="3630237"/>
            <a:ext cx="4082039" cy="203132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sp>
        <p:nvSpPr>
          <p:cNvPr id="2" name="右箭头 1"/>
          <p:cNvSpPr/>
          <p:nvPr/>
        </p:nvSpPr>
        <p:spPr>
          <a:xfrm rot="5400000">
            <a:off x="5493282" y="2850463"/>
            <a:ext cx="680407" cy="571916"/>
          </a:xfrm>
          <a:prstGeom prst="right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71260" y="2832798"/>
            <a:ext cx="729031" cy="369332"/>
          </a:xfrm>
          <a:prstGeom prst="rect">
            <a:avLst/>
          </a:prstGeom>
          <a:noFill/>
        </p:spPr>
        <p:txBody>
          <a:bodyPr wrap="square" rtlCol="0">
            <a:spAutoFit/>
          </a:bodyPr>
          <a:lstStyle/>
          <a:p>
            <a:r>
              <a:rPr lang="zh-CN" altLang="en-US" dirty="0" smtClean="0"/>
              <a:t>解决</a:t>
            </a:r>
            <a:endParaRPr lang="zh-CN" altLang="en-US" dirty="0"/>
          </a:p>
        </p:txBody>
      </p:sp>
      <p:sp>
        <p:nvSpPr>
          <p:cNvPr id="9" name="下箭头 8"/>
          <p:cNvSpPr/>
          <p:nvPr/>
        </p:nvSpPr>
        <p:spPr>
          <a:xfrm rot="10800000">
            <a:off x="9326889" y="2758525"/>
            <a:ext cx="576441" cy="681246"/>
          </a:xfrm>
          <a:prstGeom prst="down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190" y="3035382"/>
            <a:ext cx="729031" cy="369332"/>
          </a:xfrm>
          <a:prstGeom prst="rect">
            <a:avLst/>
          </a:prstGeom>
          <a:noFill/>
        </p:spPr>
        <p:txBody>
          <a:bodyPr wrap="square" rtlCol="0">
            <a:spAutoFit/>
          </a:bodyPr>
          <a:lstStyle/>
          <a:p>
            <a:r>
              <a:rPr lang="zh-CN" altLang="en-US" dirty="0" smtClean="0"/>
              <a:t>需要</a:t>
            </a:r>
            <a:endParaRPr lang="zh-CN" altLang="en-US" dirty="0"/>
          </a:p>
        </p:txBody>
      </p:sp>
      <p:sp>
        <p:nvSpPr>
          <p:cNvPr id="12" name="文本框 11"/>
          <p:cNvSpPr txBox="1"/>
          <p:nvPr/>
        </p:nvSpPr>
        <p:spPr>
          <a:xfrm>
            <a:off x="904793" y="3864304"/>
            <a:ext cx="259319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重复性劳动</a:t>
            </a:r>
            <a:endParaRPr lang="en-US" altLang="zh-CN" dirty="0" smtClean="0"/>
          </a:p>
          <a:p>
            <a:pPr marL="285750" indent="285750">
              <a:lnSpc>
                <a:spcPct val="150000"/>
              </a:lnSpc>
              <a:buFont typeface="Arial" panose="020B0604020202020204" pitchFamily="34" charset="0"/>
              <a:buChar char="•"/>
            </a:pPr>
            <a:r>
              <a:rPr lang="zh-CN" altLang="en-US" dirty="0" smtClean="0"/>
              <a:t>个人经验驱动</a:t>
            </a:r>
            <a:endParaRPr lang="en-US" altLang="zh-CN" dirty="0" smtClean="0"/>
          </a:p>
          <a:p>
            <a:pPr marL="285750" indent="285750">
              <a:lnSpc>
                <a:spcPct val="150000"/>
              </a:lnSpc>
              <a:buFont typeface="Arial" panose="020B0604020202020204" pitchFamily="34" charset="0"/>
              <a:buChar char="•"/>
            </a:pPr>
            <a:r>
              <a:rPr lang="zh-CN" altLang="en-US" dirty="0" smtClean="0"/>
              <a:t>人力资源耗费</a:t>
            </a:r>
            <a:endParaRPr lang="en-US" altLang="zh-CN" dirty="0" smtClean="0"/>
          </a:p>
        </p:txBody>
      </p:sp>
      <p:sp>
        <p:nvSpPr>
          <p:cNvPr id="22" name="矩形 21"/>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400" b="1" dirty="0">
                <a:solidFill>
                  <a:srgbClr val="FF0000"/>
                </a:solidFill>
              </a:rPr>
              <a:t>在自动化运维的基础上，</a:t>
            </a:r>
            <a:r>
              <a:rPr lang="zh-CN" altLang="zh-CN" sz="2400" b="1" dirty="0">
                <a:solidFill>
                  <a:srgbClr val="FF0000"/>
                </a:solidFill>
              </a:rPr>
              <a:t>通过人工智能的方式，进一步提升运维效率，包括运维决策、故障预测</a:t>
            </a:r>
            <a:r>
              <a:rPr lang="zh-CN" altLang="zh-CN" sz="2400" b="1" dirty="0" smtClean="0">
                <a:solidFill>
                  <a:srgbClr val="FF0000"/>
                </a:solidFill>
              </a:rPr>
              <a:t>和</a:t>
            </a:r>
            <a:r>
              <a:rPr lang="zh-CN" altLang="en-US" sz="2400" b="1" dirty="0" smtClean="0">
                <a:solidFill>
                  <a:srgbClr val="FF0000"/>
                </a:solidFill>
              </a:rPr>
              <a:t>数据</a:t>
            </a:r>
            <a:r>
              <a:rPr lang="zh-CN" altLang="zh-CN" sz="2400" b="1" dirty="0" smtClean="0">
                <a:solidFill>
                  <a:srgbClr val="FF0000"/>
                </a:solidFill>
              </a:rPr>
              <a:t>分析</a:t>
            </a:r>
            <a:r>
              <a:rPr lang="zh-CN" altLang="zh-CN" sz="2400" b="1" dirty="0">
                <a:solidFill>
                  <a:srgbClr val="FF0000"/>
                </a:solidFill>
              </a:rPr>
              <a:t>等</a:t>
            </a:r>
            <a:endParaRPr lang="zh-CN" altLang="en-US" sz="2400" b="1" dirty="0">
              <a:solidFill>
                <a:srgbClr val="FF0000"/>
              </a:solidFill>
            </a:endParaRPr>
          </a:p>
        </p:txBody>
      </p:sp>
    </p:spTree>
    <p:extLst>
      <p:ext uri="{BB962C8B-B14F-4D97-AF65-F5344CB8AC3E}">
        <p14:creationId xmlns:p14="http://schemas.microsoft.com/office/powerpoint/2010/main" val="3862449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P spid="2" grpId="0" animBg="1"/>
      <p:bldP spid="8" grpId="0"/>
      <p:bldP spid="9" grpId="0" animBg="1"/>
      <p:bldP spid="19" grpId="0"/>
      <p:bldP spid="12"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911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智慧化网络运维（</a:t>
            </a:r>
            <a:r>
              <a:rPr lang="en-US" altLang="zh-CN" sz="2400" b="1" dirty="0" err="1" smtClean="0">
                <a:latin typeface="微软雅黑" panose="020B0503020204020204" pitchFamily="34" charset="-122"/>
                <a:ea typeface="微软雅黑" panose="020B0503020204020204" pitchFamily="34" charset="-122"/>
              </a:rPr>
              <a:t>AIOps</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19389" y="1570146"/>
            <a:ext cx="936213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解决自动化运维中规则需要人为制定的缺点</a:t>
            </a:r>
            <a:endParaRPr lang="en-US" altLang="zh-CN" dirty="0" smtClean="0"/>
          </a:p>
          <a:p>
            <a:pPr marL="285750" indent="-285750">
              <a:lnSpc>
                <a:spcPct val="150000"/>
              </a:lnSpc>
              <a:buFont typeface="Arial" panose="020B0604020202020204" pitchFamily="34" charset="0"/>
              <a:buChar char="•"/>
            </a:pPr>
            <a:r>
              <a:rPr lang="zh-CN" altLang="en-US" dirty="0" smtClean="0"/>
              <a:t>通过机器学习等方式自动</a:t>
            </a:r>
            <a:r>
              <a:rPr lang="zh-CN" altLang="en-US" dirty="0"/>
              <a:t>地从海量运维数据中不断地学习，不断地提炼并总结</a:t>
            </a:r>
            <a:r>
              <a:rPr lang="zh-CN" altLang="en-US" dirty="0" smtClean="0"/>
              <a:t>规则</a:t>
            </a:r>
            <a:endParaRPr lang="en-US" altLang="zh-CN" dirty="0" smtClean="0"/>
          </a:p>
          <a:p>
            <a:pPr marL="285750" indent="-285750">
              <a:lnSpc>
                <a:spcPct val="150000"/>
              </a:lnSpc>
              <a:buFont typeface="Arial" panose="020B0604020202020204" pitchFamily="34" charset="0"/>
              <a:buChar char="•"/>
            </a:pPr>
            <a:r>
              <a:rPr lang="zh-CN" altLang="en-US" dirty="0" smtClean="0"/>
              <a:t>能够更好更快的适应新的业务挑战</a:t>
            </a:r>
            <a:endParaRPr lang="zh-CN" altLang="en-US" dirty="0"/>
          </a:p>
        </p:txBody>
      </p:sp>
      <p:sp>
        <p:nvSpPr>
          <p:cNvPr id="25" name="矩形 24"/>
          <p:cNvSpPr/>
          <p:nvPr/>
        </p:nvSpPr>
        <p:spPr>
          <a:xfrm>
            <a:off x="919388" y="3782826"/>
            <a:ext cx="3722563" cy="2291759"/>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6" name="文本框 25"/>
          <p:cNvSpPr txBox="1"/>
          <p:nvPr/>
        </p:nvSpPr>
        <p:spPr>
          <a:xfrm>
            <a:off x="944002" y="3843843"/>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27" name="矩形 26"/>
          <p:cNvSpPr/>
          <p:nvPr/>
        </p:nvSpPr>
        <p:spPr>
          <a:xfrm>
            <a:off x="6908364" y="3782725"/>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8" name="圆角矩形 27"/>
          <p:cNvSpPr/>
          <p:nvPr/>
        </p:nvSpPr>
        <p:spPr>
          <a:xfrm>
            <a:off x="7181849" y="4011410"/>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29" name="圆角矩形 28"/>
          <p:cNvSpPr/>
          <p:nvPr/>
        </p:nvSpPr>
        <p:spPr>
          <a:xfrm>
            <a:off x="7181849" y="4391733"/>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30" name="圆角矩形 29"/>
          <p:cNvSpPr/>
          <p:nvPr/>
        </p:nvSpPr>
        <p:spPr>
          <a:xfrm>
            <a:off x="7181849" y="4837126"/>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32" name="圆角矩形 31"/>
          <p:cNvSpPr/>
          <p:nvPr/>
        </p:nvSpPr>
        <p:spPr>
          <a:xfrm>
            <a:off x="7181849" y="523201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33" name="圆角矩形 32"/>
          <p:cNvSpPr/>
          <p:nvPr/>
        </p:nvSpPr>
        <p:spPr>
          <a:xfrm>
            <a:off x="7181849" y="5618543"/>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34" name="右箭头 33"/>
          <p:cNvSpPr/>
          <p:nvPr/>
        </p:nvSpPr>
        <p:spPr>
          <a:xfrm>
            <a:off x="4864253" y="4529845"/>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19388" y="3155332"/>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36" name="文本框 35"/>
          <p:cNvSpPr txBox="1"/>
          <p:nvPr/>
        </p:nvSpPr>
        <p:spPr>
          <a:xfrm>
            <a:off x="919388" y="1092750"/>
            <a:ext cx="3944865" cy="369332"/>
          </a:xfrm>
          <a:prstGeom prst="rect">
            <a:avLst/>
          </a:prstGeom>
          <a:noFill/>
        </p:spPr>
        <p:txBody>
          <a:bodyPr wrap="square" rtlCol="0">
            <a:spAutoFit/>
          </a:bodyPr>
          <a:lstStyle/>
          <a:p>
            <a:r>
              <a:rPr lang="zh-CN" altLang="en-US" dirty="0" smtClean="0">
                <a:solidFill>
                  <a:srgbClr val="333F50"/>
                </a:solidFill>
              </a:rPr>
              <a:t>目标</a:t>
            </a:r>
            <a:endParaRPr lang="zh-CN" altLang="en-US" dirty="0">
              <a:solidFill>
                <a:srgbClr val="333F50"/>
              </a:solidFill>
            </a:endParaRPr>
          </a:p>
        </p:txBody>
      </p:sp>
    </p:spTree>
    <p:extLst>
      <p:ext uri="{BB962C8B-B14F-4D97-AF65-F5344CB8AC3E}">
        <p14:creationId xmlns:p14="http://schemas.microsoft.com/office/powerpoint/2010/main" val="1846210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animBg="1"/>
      <p:bldP spid="29" grpId="0" animBg="1"/>
      <p:bldP spid="30" grpId="0" animBg="1"/>
      <p:bldP spid="32" grpId="0" animBg="1"/>
      <p:bldP spid="33" grpId="0" animBg="1"/>
      <p:bldP spid="34" grpId="0" animBg="1"/>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708160"/>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数据获取：</a:t>
            </a:r>
            <a:endParaRPr lang="en-US" altLang="zh-CN" sz="1400" dirty="0"/>
          </a:p>
          <a:p>
            <a:pPr marL="742950" lvl="1" indent="-285750">
              <a:lnSpc>
                <a:spcPct val="150000"/>
              </a:lnSpc>
              <a:buFont typeface="Arial" panose="020B0604020202020204" pitchFamily="34" charset="0"/>
              <a:buChar char="•"/>
            </a:pPr>
            <a:r>
              <a:rPr lang="zh-CN" altLang="en-US" sz="1400" dirty="0" smtClean="0"/>
              <a:t>数据</a:t>
            </a:r>
            <a:r>
              <a:rPr lang="zh-CN" altLang="en-US" sz="1400" dirty="0" smtClean="0"/>
              <a:t>统一获取</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结构化存储和调用</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一键调用导出</a:t>
            </a:r>
            <a:endParaRPr lang="en-US" altLang="zh-CN" sz="1400" dirty="0" smtClean="0"/>
          </a:p>
        </p:txBody>
      </p:sp>
      <p:sp>
        <p:nvSpPr>
          <p:cNvPr id="10" name="矩形 9"/>
          <p:cNvSpPr/>
          <p:nvPr/>
        </p:nvSpPr>
        <p:spPr>
          <a:xfrm>
            <a:off x="4495801" y="3814384"/>
            <a:ext cx="6743699" cy="488265"/>
          </a:xfrm>
          <a:prstGeom prst="rect">
            <a:avLst/>
          </a:prstGeom>
          <a:solidFill>
            <a:schemeClr val="accent1">
              <a:lumMod val="40000"/>
              <a:lumOff val="60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0"/>
          <p:cNvSpPr txBox="1"/>
          <p:nvPr/>
        </p:nvSpPr>
        <p:spPr>
          <a:xfrm>
            <a:off x="4735812" y="3933317"/>
            <a:ext cx="1776060" cy="369332"/>
          </a:xfrm>
          <a:prstGeom prst="rect">
            <a:avLst/>
          </a:prstGeom>
          <a:noFill/>
        </p:spPr>
        <p:txBody>
          <a:bodyPr wrap="square" rtlCol="0">
            <a:spAutoFit/>
          </a:bodyPr>
          <a:lstStyle/>
          <a:p>
            <a:r>
              <a:rPr lang="en-US" altLang="zh-CN" dirty="0" smtClean="0"/>
              <a:t>Telnet</a:t>
            </a:r>
            <a:endParaRPr lang="zh-CN" altLang="en-US" dirty="0" smtClean="0"/>
          </a:p>
        </p:txBody>
      </p:sp>
      <p:sp>
        <p:nvSpPr>
          <p:cNvPr id="12" name="TextBox 41"/>
          <p:cNvSpPr txBox="1"/>
          <p:nvPr/>
        </p:nvSpPr>
        <p:spPr>
          <a:xfrm>
            <a:off x="6708481" y="3928063"/>
            <a:ext cx="4835819" cy="307777"/>
          </a:xfrm>
          <a:prstGeom prst="rect">
            <a:avLst/>
          </a:prstGeom>
          <a:noFill/>
        </p:spPr>
        <p:txBody>
          <a:bodyPr wrap="square" rtlCol="0">
            <a:spAutoFit/>
          </a:bodyPr>
          <a:lstStyle/>
          <a:p>
            <a:r>
              <a:rPr lang="en-US" altLang="zh-CN" sz="1400" b="1" dirty="0" err="1" smtClean="0"/>
              <a:t>WebServices</a:t>
            </a:r>
            <a:r>
              <a:rPr lang="en-US" altLang="zh-CN" sz="1400" b="1" dirty="0" smtClean="0"/>
              <a:t>/FTP/JDBC/ODBC/ESB/</a:t>
            </a:r>
            <a:r>
              <a:rPr lang="en-US" altLang="zh-CN" sz="1400" b="1" dirty="0" err="1" smtClean="0"/>
              <a:t>syslog</a:t>
            </a:r>
            <a:r>
              <a:rPr lang="en-US" altLang="zh-CN" sz="1400" b="1" dirty="0" smtClean="0"/>
              <a:t>/SNMP/</a:t>
            </a:r>
            <a:r>
              <a:rPr lang="en-US" altLang="zh-CN" sz="1400" b="1" dirty="0" err="1" smtClean="0"/>
              <a:t>Hadoop</a:t>
            </a:r>
            <a:r>
              <a:rPr lang="en-US" altLang="zh-CN" sz="1400" b="1" dirty="0" smtClean="0"/>
              <a:t>…</a:t>
            </a:r>
            <a:endParaRPr lang="zh-CN" altLang="en-US" sz="1400" dirty="0" smtClean="0"/>
          </a:p>
        </p:txBody>
      </p:sp>
      <p:sp>
        <p:nvSpPr>
          <p:cNvPr id="13" name="矩形 12"/>
          <p:cNvSpPr/>
          <p:nvPr/>
        </p:nvSpPr>
        <p:spPr>
          <a:xfrm>
            <a:off x="4495801" y="4970289"/>
            <a:ext cx="6736192" cy="492682"/>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33"/>
          <p:cNvSpPr txBox="1"/>
          <p:nvPr/>
        </p:nvSpPr>
        <p:spPr>
          <a:xfrm>
            <a:off x="4674541" y="5046312"/>
            <a:ext cx="1472876"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外部系统数据</a:t>
            </a:r>
            <a:endParaRPr lang="zh-CN" altLang="en-US" dirty="0"/>
          </a:p>
        </p:txBody>
      </p:sp>
      <p:sp>
        <p:nvSpPr>
          <p:cNvPr id="15" name="TextBox 34"/>
          <p:cNvSpPr txBox="1"/>
          <p:nvPr/>
        </p:nvSpPr>
        <p:spPr>
          <a:xfrm>
            <a:off x="6289790" y="5062078"/>
            <a:ext cx="1430544"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网管系统数据</a:t>
            </a:r>
            <a:endParaRPr lang="zh-CN" altLang="en-US" dirty="0"/>
          </a:p>
        </p:txBody>
      </p:sp>
      <p:sp>
        <p:nvSpPr>
          <p:cNvPr id="16" name="TextBox 35"/>
          <p:cNvSpPr txBox="1"/>
          <p:nvPr/>
        </p:nvSpPr>
        <p:spPr>
          <a:xfrm>
            <a:off x="7907603" y="5056822"/>
            <a:ext cx="1874225"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网元实时交互数据</a:t>
            </a:r>
            <a:endParaRPr lang="zh-CN" altLang="en-US" dirty="0"/>
          </a:p>
        </p:txBody>
      </p:sp>
      <p:sp>
        <p:nvSpPr>
          <p:cNvPr id="17" name="TextBox 45"/>
          <p:cNvSpPr txBox="1"/>
          <p:nvPr/>
        </p:nvSpPr>
        <p:spPr>
          <a:xfrm>
            <a:off x="9977465" y="5046311"/>
            <a:ext cx="1088252" cy="416659"/>
          </a:xfrm>
          <a:prstGeom prst="roundRect">
            <a:avLst>
              <a:gd name="adj" fmla="val 20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其它数据</a:t>
            </a:r>
            <a:endParaRPr lang="zh-CN" altLang="en-US" dirty="0"/>
          </a:p>
        </p:txBody>
      </p:sp>
      <p:sp>
        <p:nvSpPr>
          <p:cNvPr id="3" name="上箭头 2"/>
          <p:cNvSpPr/>
          <p:nvPr/>
        </p:nvSpPr>
        <p:spPr>
          <a:xfrm>
            <a:off x="6664251" y="4345317"/>
            <a:ext cx="2399291" cy="558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664250" y="3189412"/>
            <a:ext cx="2399291" cy="558163"/>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p:cNvSpPr/>
          <p:nvPr/>
        </p:nvSpPr>
        <p:spPr>
          <a:xfrm>
            <a:off x="4495802" y="2539387"/>
            <a:ext cx="6736192" cy="558791"/>
          </a:xfrm>
          <a:prstGeom prst="rect">
            <a:avLst/>
          </a:prstGeom>
          <a:solidFill>
            <a:schemeClr val="tx2">
              <a:lumMod val="40000"/>
              <a:lumOff val="60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7"/>
          <p:cNvSpPr txBox="1"/>
          <p:nvPr/>
        </p:nvSpPr>
        <p:spPr>
          <a:xfrm>
            <a:off x="4503455" y="2610452"/>
            <a:ext cx="6459820" cy="416659"/>
          </a:xfrm>
          <a:prstGeom prst="roundRect">
            <a:avLst>
              <a:gd name="adj" fmla="val 20197"/>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anchor="ctr"/>
          <a:lstStyle>
            <a:defPPr>
              <a:defRPr lang="zh-CN"/>
            </a:defPPr>
            <a:lvl1pPr algn="ctr" defTabSz="457200">
              <a:defRPr sz="1600" b="1">
                <a:gradFill flip="none" rotWithShape="1">
                  <a:gsLst>
                    <a:gs pos="0">
                      <a:schemeClr val="bg1"/>
                    </a:gs>
                    <a:gs pos="99000">
                      <a:schemeClr val="accent1">
                        <a:lumMod val="20000"/>
                        <a:lumOff val="80000"/>
                      </a:schemeClr>
                    </a:gs>
                  </a:gsLst>
                  <a:lin ang="5400000" scaled="1"/>
                  <a:tileRect/>
                </a:gradFill>
                <a:effectLst>
                  <a:outerShdw blurRad="203200" dist="38100" dir="5400000" algn="t" rotWithShape="0">
                    <a:prstClr val="black">
                      <a:alpha val="70000"/>
                    </a:prst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400" b="0" dirty="0" smtClean="0">
                <a:solidFill>
                  <a:schemeClr val="tx1"/>
                </a:solidFill>
                <a:effectLst/>
              </a:rPr>
              <a:t>   网元拓扑关系数据   指令数据    告警数据    指标数据    话统数据   其它数据</a:t>
            </a:r>
            <a:endParaRPr lang="zh-CN" altLang="en-US" sz="1400" b="0" dirty="0">
              <a:solidFill>
                <a:schemeClr val="tx1"/>
              </a:solidFill>
              <a:effectLst/>
            </a:endParaRPr>
          </a:p>
        </p:txBody>
      </p:sp>
      <p:sp>
        <p:nvSpPr>
          <p:cNvPr id="7" name="文本框 6"/>
          <p:cNvSpPr txBox="1"/>
          <p:nvPr/>
        </p:nvSpPr>
        <p:spPr>
          <a:xfrm>
            <a:off x="3775720" y="3897285"/>
            <a:ext cx="653405" cy="369332"/>
          </a:xfrm>
          <a:prstGeom prst="rect">
            <a:avLst/>
          </a:prstGeom>
          <a:noFill/>
        </p:spPr>
        <p:txBody>
          <a:bodyPr wrap="square" rtlCol="0">
            <a:spAutoFit/>
          </a:bodyPr>
          <a:lstStyle/>
          <a:p>
            <a:r>
              <a:rPr lang="zh-CN" altLang="en-US" dirty="0" smtClean="0"/>
              <a:t>采集</a:t>
            </a:r>
            <a:endParaRPr lang="zh-CN" altLang="en-US" dirty="0"/>
          </a:p>
        </p:txBody>
      </p:sp>
      <p:sp>
        <p:nvSpPr>
          <p:cNvPr id="25" name="文本框 24"/>
          <p:cNvSpPr txBox="1"/>
          <p:nvPr/>
        </p:nvSpPr>
        <p:spPr>
          <a:xfrm>
            <a:off x="3775719" y="2614120"/>
            <a:ext cx="653405" cy="369332"/>
          </a:xfrm>
          <a:prstGeom prst="rect">
            <a:avLst/>
          </a:prstGeom>
          <a:noFill/>
        </p:spPr>
        <p:txBody>
          <a:bodyPr wrap="square" rtlCol="0">
            <a:spAutoFit/>
          </a:bodyPr>
          <a:lstStyle/>
          <a:p>
            <a:r>
              <a:rPr lang="zh-CN" altLang="en-US" dirty="0" smtClean="0"/>
              <a:t>存储</a:t>
            </a:r>
            <a:endParaRPr lang="zh-CN" altLang="en-US" dirty="0"/>
          </a:p>
        </p:txBody>
      </p:sp>
      <p:pic>
        <p:nvPicPr>
          <p:cNvPr id="2050" name="Picture 2" descr="“one button icon”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690" y="549798"/>
            <a:ext cx="1157288" cy="1157288"/>
          </a:xfrm>
          <a:prstGeom prst="rect">
            <a:avLst/>
          </a:prstGeom>
          <a:noFill/>
          <a:extLst>
            <a:ext uri="{909E8E84-426E-40DD-AFC4-6F175D3DCCD1}">
              <a14:hiddenFill xmlns:a14="http://schemas.microsoft.com/office/drawing/2010/main">
                <a:solidFill>
                  <a:srgbClr val="FFFFFF"/>
                </a:solidFill>
              </a14:hiddenFill>
            </a:ext>
          </a:extLst>
        </p:spPr>
      </p:pic>
      <p:sp>
        <p:nvSpPr>
          <p:cNvPr id="27" name="上箭头 26"/>
          <p:cNvSpPr/>
          <p:nvPr/>
        </p:nvSpPr>
        <p:spPr>
          <a:xfrm>
            <a:off x="6533719" y="1903745"/>
            <a:ext cx="2399291" cy="558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709044" y="1812933"/>
            <a:ext cx="8020057" cy="4006842"/>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13290787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708160"/>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数据分析：</a:t>
            </a:r>
            <a:endParaRPr lang="en-US" altLang="zh-CN" sz="1400" dirty="0"/>
          </a:p>
          <a:p>
            <a:pPr marL="742950" lvl="1" indent="-285750">
              <a:lnSpc>
                <a:spcPct val="150000"/>
              </a:lnSpc>
              <a:buFont typeface="Arial" panose="020B0604020202020204" pitchFamily="34" charset="0"/>
              <a:buChar char="•"/>
            </a:pPr>
            <a:r>
              <a:rPr lang="zh-CN" altLang="en-US" sz="1400" dirty="0" smtClean="0"/>
              <a:t>常用</a:t>
            </a:r>
            <a:r>
              <a:rPr lang="zh-CN" altLang="en-US" sz="1400" dirty="0"/>
              <a:t>分析</a:t>
            </a:r>
            <a:r>
              <a:rPr lang="zh-CN" altLang="en-US" sz="1400" dirty="0" smtClean="0"/>
              <a:t>自动完成</a:t>
            </a:r>
            <a:endParaRPr lang="en-US" altLang="zh-CN" sz="1400" dirty="0" smtClean="0"/>
          </a:p>
          <a:p>
            <a:pPr marL="742950" lvl="1" indent="-285750">
              <a:lnSpc>
                <a:spcPct val="150000"/>
              </a:lnSpc>
              <a:buFont typeface="Arial" panose="020B0604020202020204" pitchFamily="34" charset="0"/>
              <a:buChar char="•"/>
            </a:pPr>
            <a:r>
              <a:rPr lang="zh-CN" altLang="en-US" sz="1400" dirty="0"/>
              <a:t>自动</a:t>
            </a:r>
            <a:r>
              <a:rPr lang="zh-CN" altLang="en-US" sz="1400" dirty="0" smtClean="0"/>
              <a:t>调整门限阈值</a:t>
            </a:r>
            <a:endParaRPr lang="en-US" altLang="zh-CN" sz="1400" dirty="0" smtClean="0"/>
          </a:p>
          <a:p>
            <a:pPr marL="742950" lvl="1" indent="-285750">
              <a:lnSpc>
                <a:spcPct val="150000"/>
              </a:lnSpc>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136391142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平台投入使用之后</a:t>
            </a:r>
            <a:endParaRPr lang="zh-CN" altLang="en-US" dirty="0"/>
          </a:p>
        </p:txBody>
      </p:sp>
      <p:sp>
        <p:nvSpPr>
          <p:cNvPr id="9" name="文本框 8"/>
          <p:cNvSpPr txBox="1"/>
          <p:nvPr/>
        </p:nvSpPr>
        <p:spPr>
          <a:xfrm>
            <a:off x="1000125" y="2703966"/>
            <a:ext cx="3757386" cy="1061829"/>
          </a:xfrm>
          <a:prstGeom prst="rect">
            <a:avLst/>
          </a:prstGeom>
          <a:noFill/>
        </p:spPr>
        <p:txBody>
          <a:bodyPr wrap="square" rtlCol="0">
            <a:spAutoFit/>
          </a:bodyPr>
          <a:lstStyle/>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呈现：</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通过全景图直观全面呈现</a:t>
            </a:r>
            <a:endParaRPr lang="en-US" altLang="zh-CN" sz="1400" dirty="0"/>
          </a:p>
        </p:txBody>
      </p:sp>
      <p:sp>
        <p:nvSpPr>
          <p:cNvPr id="2" name="文本框 1"/>
          <p:cNvSpPr txBox="1"/>
          <p:nvPr/>
        </p:nvSpPr>
        <p:spPr>
          <a:xfrm>
            <a:off x="6429375" y="3373380"/>
            <a:ext cx="1838325" cy="369332"/>
          </a:xfrm>
          <a:prstGeom prst="rect">
            <a:avLst/>
          </a:prstGeom>
          <a:noFill/>
        </p:spPr>
        <p:txBody>
          <a:bodyPr wrap="square" rtlCol="0">
            <a:spAutoFit/>
          </a:bodyPr>
          <a:lstStyle/>
          <a:p>
            <a:r>
              <a:rPr lang="zh-CN" altLang="en-US" dirty="0" smtClean="0"/>
              <a:t>驾驶舱演示视频</a:t>
            </a:r>
            <a:endParaRPr lang="zh-CN" altLang="en-US" dirty="0"/>
          </a:p>
        </p:txBody>
      </p:sp>
    </p:spTree>
    <p:extLst>
      <p:ext uri="{BB962C8B-B14F-4D97-AF65-F5344CB8AC3E}">
        <p14:creationId xmlns:p14="http://schemas.microsoft.com/office/powerpoint/2010/main" val="92428235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平台整体框架</a:t>
            </a:r>
            <a:endParaRPr lang="zh-CN" altLang="en-US" dirty="0">
              <a:solidFill>
                <a:srgbClr val="333F50"/>
              </a:solidFill>
            </a:endParaRPr>
          </a:p>
        </p:txBody>
      </p:sp>
      <p:sp>
        <p:nvSpPr>
          <p:cNvPr id="3" name="文本框 2"/>
          <p:cNvSpPr txBox="1"/>
          <p:nvPr/>
        </p:nvSpPr>
        <p:spPr>
          <a:xfrm>
            <a:off x="4237799" y="1874903"/>
            <a:ext cx="2653452"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数据采集模块</a:t>
            </a:r>
          </a:p>
          <a:p>
            <a:pPr marL="285750" indent="-285750">
              <a:lnSpc>
                <a:spcPct val="150000"/>
              </a:lnSpc>
              <a:buFont typeface="Arial" panose="020B0604020202020204" pitchFamily="34" charset="0"/>
              <a:buChar char="•"/>
            </a:pPr>
            <a:r>
              <a:rPr lang="zh-CN" altLang="en-US" dirty="0"/>
              <a:t>数据解码模块</a:t>
            </a:r>
          </a:p>
          <a:p>
            <a:pPr marL="285750" indent="-285750">
              <a:lnSpc>
                <a:spcPct val="150000"/>
              </a:lnSpc>
              <a:buFont typeface="Arial" panose="020B0604020202020204" pitchFamily="34" charset="0"/>
              <a:buChar char="•"/>
            </a:pPr>
            <a:r>
              <a:rPr lang="zh-CN" altLang="en-US" dirty="0"/>
              <a:t>数据存储模块</a:t>
            </a:r>
          </a:p>
          <a:p>
            <a:pPr marL="285750" indent="-285750">
              <a:lnSpc>
                <a:spcPct val="150000"/>
              </a:lnSpc>
              <a:buFont typeface="Arial" panose="020B0604020202020204" pitchFamily="34" charset="0"/>
              <a:buChar char="•"/>
            </a:pPr>
            <a:r>
              <a:rPr lang="zh-CN" altLang="en-US" dirty="0" smtClean="0"/>
              <a:t>自主学习模块</a:t>
            </a:r>
            <a:endParaRPr lang="zh-CN" altLang="en-US" dirty="0"/>
          </a:p>
          <a:p>
            <a:pPr marL="285750" indent="-285750">
              <a:lnSpc>
                <a:spcPct val="150000"/>
              </a:lnSpc>
              <a:buFont typeface="Arial" panose="020B0604020202020204" pitchFamily="34" charset="0"/>
              <a:buChar char="•"/>
            </a:pPr>
            <a:r>
              <a:rPr lang="zh-CN" altLang="en-US" dirty="0"/>
              <a:t>业务管理模块</a:t>
            </a:r>
          </a:p>
          <a:p>
            <a:pPr marL="285750" indent="-285750">
              <a:lnSpc>
                <a:spcPct val="150000"/>
              </a:lnSpc>
              <a:buFont typeface="Arial" panose="020B0604020202020204" pitchFamily="34" charset="0"/>
              <a:buChar char="•"/>
            </a:pPr>
            <a:r>
              <a:rPr lang="zh-CN" altLang="en-US" dirty="0"/>
              <a:t>场景保障模块</a:t>
            </a:r>
          </a:p>
          <a:p>
            <a:pPr marL="285750" indent="-285750">
              <a:lnSpc>
                <a:spcPct val="150000"/>
              </a:lnSpc>
              <a:buFont typeface="Arial" panose="020B0604020202020204" pitchFamily="34" charset="0"/>
              <a:buChar char="•"/>
            </a:pPr>
            <a:r>
              <a:rPr lang="zh-CN" altLang="en-US" dirty="0"/>
              <a:t>故障处理模块</a:t>
            </a:r>
          </a:p>
          <a:p>
            <a:pPr marL="285750" indent="-285750">
              <a:lnSpc>
                <a:spcPct val="150000"/>
              </a:lnSpc>
              <a:buFont typeface="Arial" panose="020B0604020202020204" pitchFamily="34" charset="0"/>
              <a:buChar char="•"/>
            </a:pPr>
            <a:r>
              <a:rPr lang="zh-CN" altLang="en-US" dirty="0"/>
              <a:t>用户呈现模块</a:t>
            </a:r>
          </a:p>
        </p:txBody>
      </p:sp>
      <p:sp>
        <p:nvSpPr>
          <p:cNvPr id="2" name="文本框 1"/>
          <p:cNvSpPr txBox="1"/>
          <p:nvPr/>
        </p:nvSpPr>
        <p:spPr>
          <a:xfrm>
            <a:off x="7162800" y="3362325"/>
            <a:ext cx="2152650" cy="369332"/>
          </a:xfrm>
          <a:prstGeom prst="rect">
            <a:avLst/>
          </a:prstGeom>
          <a:noFill/>
        </p:spPr>
        <p:txBody>
          <a:bodyPr wrap="square" rtlCol="0">
            <a:spAutoFit/>
          </a:bodyPr>
          <a:lstStyle/>
          <a:p>
            <a:r>
              <a:rPr lang="zh-CN" altLang="en-US" dirty="0" smtClean="0">
                <a:solidFill>
                  <a:srgbClr val="FF0000"/>
                </a:solidFill>
              </a:rPr>
              <a:t>（待完善）</a:t>
            </a:r>
            <a:endParaRPr lang="zh-CN" altLang="en-US" dirty="0">
              <a:solidFill>
                <a:srgbClr val="FF0000"/>
              </a:solidFill>
            </a:endParaRPr>
          </a:p>
        </p:txBody>
      </p:sp>
      <p:sp>
        <p:nvSpPr>
          <p:cNvPr id="5" name="文本框 4"/>
          <p:cNvSpPr txBox="1"/>
          <p:nvPr/>
        </p:nvSpPr>
        <p:spPr>
          <a:xfrm>
            <a:off x="2629535" y="2390140"/>
            <a:ext cx="1097280" cy="368300"/>
          </a:xfrm>
          <a:prstGeom prst="rect">
            <a:avLst/>
          </a:prstGeom>
          <a:noFill/>
        </p:spPr>
        <p:txBody>
          <a:bodyPr wrap="none" rtlCol="0">
            <a:spAutoFit/>
          </a:bodyPr>
          <a:lstStyle/>
          <a:p>
            <a:r>
              <a:rPr lang="zh-CN" altLang="en-US"/>
              <a:t>感知系统</a:t>
            </a:r>
          </a:p>
        </p:txBody>
      </p:sp>
      <p:sp>
        <p:nvSpPr>
          <p:cNvPr id="9" name="文本框 8"/>
          <p:cNvSpPr txBox="1"/>
          <p:nvPr/>
        </p:nvSpPr>
        <p:spPr>
          <a:xfrm>
            <a:off x="2629535" y="3434080"/>
            <a:ext cx="1097280" cy="368300"/>
          </a:xfrm>
          <a:prstGeom prst="rect">
            <a:avLst/>
          </a:prstGeom>
          <a:noFill/>
        </p:spPr>
        <p:txBody>
          <a:bodyPr wrap="none" rtlCol="0">
            <a:spAutoFit/>
          </a:bodyPr>
          <a:lstStyle/>
          <a:p>
            <a:r>
              <a:rPr lang="zh-CN" altLang="en-US"/>
              <a:t>决策系统</a:t>
            </a:r>
          </a:p>
        </p:txBody>
      </p:sp>
      <p:sp>
        <p:nvSpPr>
          <p:cNvPr id="10" name="文本框 9"/>
          <p:cNvSpPr txBox="1"/>
          <p:nvPr/>
        </p:nvSpPr>
        <p:spPr>
          <a:xfrm>
            <a:off x="2629535" y="4465955"/>
            <a:ext cx="1097280" cy="368300"/>
          </a:xfrm>
          <a:prstGeom prst="rect">
            <a:avLst/>
          </a:prstGeom>
          <a:noFill/>
        </p:spPr>
        <p:txBody>
          <a:bodyPr wrap="none" rtlCol="0">
            <a:spAutoFit/>
          </a:bodyPr>
          <a:lstStyle/>
          <a:p>
            <a:r>
              <a:rPr lang="zh-CN" altLang="en-US"/>
              <a:t>控制系统</a:t>
            </a:r>
          </a:p>
        </p:txBody>
      </p:sp>
      <p:sp>
        <p:nvSpPr>
          <p:cNvPr id="18" name="左大括号 17"/>
          <p:cNvSpPr/>
          <p:nvPr/>
        </p:nvSpPr>
        <p:spPr>
          <a:xfrm>
            <a:off x="4003040" y="2138680"/>
            <a:ext cx="234950" cy="87122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 name="左大括号 10"/>
          <p:cNvSpPr/>
          <p:nvPr/>
        </p:nvSpPr>
        <p:spPr>
          <a:xfrm>
            <a:off x="4003040" y="3399155"/>
            <a:ext cx="234950" cy="43815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左大括号 11"/>
          <p:cNvSpPr/>
          <p:nvPr/>
        </p:nvSpPr>
        <p:spPr>
          <a:xfrm>
            <a:off x="4003040" y="4214495"/>
            <a:ext cx="234950" cy="87122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5" name="文本框 1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525961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437765" y="894080"/>
            <a:ext cx="2364105" cy="5107305"/>
          </a:xfrm>
          <a:prstGeom prst="roundRect">
            <a:avLst/>
          </a:prstGeom>
          <a:ln w="28575">
            <a:prstDash val="dash"/>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感知系统</a:t>
            </a:r>
            <a:endParaRPr lang="zh-CN" altLang="en-US" dirty="0">
              <a:solidFill>
                <a:srgbClr val="333F50"/>
              </a:solidFill>
            </a:endParaRPr>
          </a:p>
        </p:txBody>
      </p:sp>
      <p:grpSp>
        <p:nvGrpSpPr>
          <p:cNvPr id="5" name="组合 4"/>
          <p:cNvGrpSpPr/>
          <p:nvPr/>
        </p:nvGrpSpPr>
        <p:grpSpPr>
          <a:xfrm>
            <a:off x="446405" y="812165"/>
            <a:ext cx="11278870" cy="4902200"/>
            <a:chOff x="263" y="2075"/>
            <a:chExt cx="17762" cy="7720"/>
          </a:xfrm>
        </p:grpSpPr>
        <p:pic>
          <p:nvPicPr>
            <p:cNvPr id="9" name="图片 8" descr="brain_72px_1087349_easyicon.net"/>
            <p:cNvPicPr>
              <a:picLocks noChangeAspect="1"/>
            </p:cNvPicPr>
            <p:nvPr/>
          </p:nvPicPr>
          <p:blipFill>
            <a:blip r:embed="rId3"/>
            <a:stretch>
              <a:fillRect/>
            </a:stretch>
          </p:blipFill>
          <p:spPr>
            <a:xfrm>
              <a:off x="9727" y="3351"/>
              <a:ext cx="4098" cy="4098"/>
            </a:xfrm>
            <a:prstGeom prst="rect">
              <a:avLst/>
            </a:prstGeom>
          </p:spPr>
        </p:pic>
        <p:sp>
          <p:nvSpPr>
            <p:cNvPr id="10" name="文本框 9"/>
            <p:cNvSpPr txBox="1"/>
            <p:nvPr/>
          </p:nvSpPr>
          <p:spPr>
            <a:xfrm>
              <a:off x="263" y="5717"/>
              <a:ext cx="2088" cy="1016"/>
            </a:xfrm>
            <a:prstGeom prst="rect">
              <a:avLst/>
            </a:prstGeom>
            <a:noFill/>
          </p:spPr>
          <p:txBody>
            <a:bodyPr wrap="none" rtlCol="0">
              <a:spAutoFit/>
            </a:bodyPr>
            <a:lstStyle/>
            <a:p>
              <a:r>
                <a:rPr lang="zh-CN" altLang="en-US"/>
                <a:t>感知对象：</a:t>
              </a:r>
            </a:p>
            <a:p>
              <a:r>
                <a:rPr lang="zh-CN" altLang="en-US"/>
                <a:t>各类数据源</a:t>
              </a:r>
            </a:p>
          </p:txBody>
        </p:sp>
        <p:sp>
          <p:nvSpPr>
            <p:cNvPr id="11" name="KSO_Shape"/>
            <p:cNvSpPr/>
            <p:nvPr/>
          </p:nvSpPr>
          <p:spPr bwMode="auto">
            <a:xfrm>
              <a:off x="3763" y="2654"/>
              <a:ext cx="1457" cy="111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p:spPr>
          <p:style>
            <a:lnRef idx="0">
              <a:schemeClr val="dk1"/>
            </a:lnRef>
            <a:fillRef idx="3">
              <a:schemeClr val="dk1"/>
            </a:fillRef>
            <a:effectRef idx="3">
              <a:schemeClr val="dk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文本框 11"/>
            <p:cNvSpPr txBox="1"/>
            <p:nvPr/>
          </p:nvSpPr>
          <p:spPr>
            <a:xfrm>
              <a:off x="5394" y="2922"/>
              <a:ext cx="1728" cy="580"/>
            </a:xfrm>
            <a:prstGeom prst="rect">
              <a:avLst/>
            </a:prstGeom>
            <a:noFill/>
          </p:spPr>
          <p:txBody>
            <a:bodyPr wrap="none" rtlCol="0">
              <a:spAutoFit/>
            </a:bodyPr>
            <a:lstStyle/>
            <a:p>
              <a:r>
                <a:rPr lang="zh-CN" altLang="en-US"/>
                <a:t>用户数据</a:t>
              </a:r>
            </a:p>
          </p:txBody>
        </p:sp>
        <p:pic>
          <p:nvPicPr>
            <p:cNvPr id="13" name="图片 12" descr="business_Card_47.481081081081px_1197727_easyicon.net"/>
            <p:cNvPicPr>
              <a:picLocks noChangeAspect="1"/>
            </p:cNvPicPr>
            <p:nvPr/>
          </p:nvPicPr>
          <p:blipFill>
            <a:blip r:embed="rId4"/>
            <a:stretch>
              <a:fillRect/>
            </a:stretch>
          </p:blipFill>
          <p:spPr>
            <a:xfrm>
              <a:off x="3875" y="4340"/>
              <a:ext cx="1233" cy="1259"/>
            </a:xfrm>
            <a:prstGeom prst="rect">
              <a:avLst/>
            </a:prstGeom>
          </p:spPr>
        </p:pic>
        <p:sp>
          <p:nvSpPr>
            <p:cNvPr id="14" name="文本框 13"/>
            <p:cNvSpPr txBox="1"/>
            <p:nvPr/>
          </p:nvSpPr>
          <p:spPr>
            <a:xfrm>
              <a:off x="5394" y="4680"/>
              <a:ext cx="1728" cy="580"/>
            </a:xfrm>
            <a:prstGeom prst="rect">
              <a:avLst/>
            </a:prstGeom>
            <a:noFill/>
          </p:spPr>
          <p:txBody>
            <a:bodyPr wrap="none" rtlCol="0">
              <a:spAutoFit/>
            </a:bodyPr>
            <a:lstStyle/>
            <a:p>
              <a:r>
                <a:rPr lang="zh-CN" altLang="en-US"/>
                <a:t>业务数据</a:t>
              </a:r>
            </a:p>
          </p:txBody>
        </p:sp>
        <p:pic>
          <p:nvPicPr>
            <p:cNvPr id="15" name="图片 14" descr="electronic_132.97691373026px_1156647_easyicon.net"/>
            <p:cNvPicPr>
              <a:picLocks noChangeAspect="1"/>
            </p:cNvPicPr>
            <p:nvPr/>
          </p:nvPicPr>
          <p:blipFill>
            <a:blip r:embed="rId5"/>
            <a:stretch>
              <a:fillRect/>
            </a:stretch>
          </p:blipFill>
          <p:spPr>
            <a:xfrm>
              <a:off x="3699" y="8271"/>
              <a:ext cx="1584" cy="1524"/>
            </a:xfrm>
            <a:prstGeom prst="rect">
              <a:avLst/>
            </a:prstGeom>
          </p:spPr>
        </p:pic>
        <p:sp>
          <p:nvSpPr>
            <p:cNvPr id="16" name="文本框 15"/>
            <p:cNvSpPr txBox="1"/>
            <p:nvPr/>
          </p:nvSpPr>
          <p:spPr>
            <a:xfrm>
              <a:off x="5394" y="8561"/>
              <a:ext cx="1728" cy="580"/>
            </a:xfrm>
            <a:prstGeom prst="rect">
              <a:avLst/>
            </a:prstGeom>
            <a:noFill/>
          </p:spPr>
          <p:txBody>
            <a:bodyPr wrap="none" rtlCol="0">
              <a:spAutoFit/>
            </a:bodyPr>
            <a:lstStyle/>
            <a:p>
              <a:r>
                <a:rPr lang="zh-CN" altLang="en-US"/>
                <a:t>设备数据</a:t>
              </a:r>
            </a:p>
          </p:txBody>
        </p:sp>
        <p:pic>
          <p:nvPicPr>
            <p:cNvPr id="17" name="图片 16" descr="Network_Disconnected_128px_1104178_easyicon.net"/>
            <p:cNvPicPr>
              <a:picLocks noChangeAspect="1"/>
            </p:cNvPicPr>
            <p:nvPr/>
          </p:nvPicPr>
          <p:blipFill>
            <a:blip r:embed="rId6"/>
            <a:stretch>
              <a:fillRect/>
            </a:stretch>
          </p:blipFill>
          <p:spPr>
            <a:xfrm>
              <a:off x="3724" y="6167"/>
              <a:ext cx="1536" cy="1536"/>
            </a:xfrm>
            <a:prstGeom prst="rect">
              <a:avLst/>
            </a:prstGeom>
          </p:spPr>
        </p:pic>
        <p:sp>
          <p:nvSpPr>
            <p:cNvPr id="19" name="文本框 18"/>
            <p:cNvSpPr txBox="1"/>
            <p:nvPr/>
          </p:nvSpPr>
          <p:spPr>
            <a:xfrm>
              <a:off x="5394" y="6645"/>
              <a:ext cx="1728" cy="580"/>
            </a:xfrm>
            <a:prstGeom prst="rect">
              <a:avLst/>
            </a:prstGeom>
            <a:noFill/>
          </p:spPr>
          <p:txBody>
            <a:bodyPr wrap="none" rtlCol="0">
              <a:spAutoFit/>
            </a:bodyPr>
            <a:lstStyle/>
            <a:p>
              <a:r>
                <a:rPr lang="zh-CN" altLang="en-US"/>
                <a:t>网络数据</a:t>
              </a:r>
            </a:p>
          </p:txBody>
        </p:sp>
        <p:sp>
          <p:nvSpPr>
            <p:cNvPr id="20" name="左大括号 19"/>
            <p:cNvSpPr/>
            <p:nvPr/>
          </p:nvSpPr>
          <p:spPr>
            <a:xfrm>
              <a:off x="2453" y="2654"/>
              <a:ext cx="568" cy="714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1" name="燕尾形箭头 20"/>
            <p:cNvSpPr/>
            <p:nvPr/>
          </p:nvSpPr>
          <p:spPr>
            <a:xfrm rot="840000">
              <a:off x="7533" y="3357"/>
              <a:ext cx="2270"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燕尾形箭头 21"/>
            <p:cNvSpPr/>
            <p:nvPr/>
          </p:nvSpPr>
          <p:spPr>
            <a:xfrm rot="240000">
              <a:off x="7383" y="4689"/>
              <a:ext cx="1986"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燕尾形箭头 22"/>
            <p:cNvSpPr/>
            <p:nvPr/>
          </p:nvSpPr>
          <p:spPr>
            <a:xfrm rot="20340000">
              <a:off x="7390" y="6113"/>
              <a:ext cx="2313"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燕尾形箭头 23"/>
            <p:cNvSpPr/>
            <p:nvPr/>
          </p:nvSpPr>
          <p:spPr>
            <a:xfrm rot="19440000">
              <a:off x="7374" y="7481"/>
              <a:ext cx="3065"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文本框 25"/>
            <p:cNvSpPr txBox="1"/>
            <p:nvPr/>
          </p:nvSpPr>
          <p:spPr>
            <a:xfrm>
              <a:off x="8196" y="2075"/>
              <a:ext cx="2808" cy="1016"/>
            </a:xfrm>
            <a:prstGeom prst="rect">
              <a:avLst/>
            </a:prstGeom>
            <a:noFill/>
          </p:spPr>
          <p:txBody>
            <a:bodyPr wrap="none" rtlCol="0">
              <a:spAutoFit/>
            </a:bodyPr>
            <a:lstStyle/>
            <a:p>
              <a:r>
                <a:rPr lang="zh-CN" altLang="en-US"/>
                <a:t>感知渠道：</a:t>
              </a:r>
            </a:p>
            <a:p>
              <a:r>
                <a:rPr lang="zh-CN" altLang="en-US"/>
                <a:t>丰富的数据接口</a:t>
              </a:r>
            </a:p>
          </p:txBody>
        </p:sp>
        <p:sp>
          <p:nvSpPr>
            <p:cNvPr id="27" name="文本框 26"/>
            <p:cNvSpPr txBox="1"/>
            <p:nvPr/>
          </p:nvSpPr>
          <p:spPr>
            <a:xfrm>
              <a:off x="14857" y="3091"/>
              <a:ext cx="3168" cy="1016"/>
            </a:xfrm>
            <a:prstGeom prst="rect">
              <a:avLst/>
            </a:prstGeom>
            <a:noFill/>
          </p:spPr>
          <p:txBody>
            <a:bodyPr wrap="none" rtlCol="0">
              <a:spAutoFit/>
            </a:bodyPr>
            <a:lstStyle/>
            <a:p>
              <a:r>
                <a:rPr lang="zh-CN" altLang="en-US"/>
                <a:t>网络大脑的记忆：</a:t>
              </a:r>
            </a:p>
            <a:p>
              <a:r>
                <a:rPr lang="zh-CN" altLang="en-US"/>
                <a:t>结构化数据仓库</a:t>
              </a:r>
            </a:p>
          </p:txBody>
        </p:sp>
        <p:pic>
          <p:nvPicPr>
            <p:cNvPr id="28" name="图片 27" descr="STORAGE_135.26977687627px_1199104_easyicon.net"/>
            <p:cNvPicPr>
              <a:picLocks noChangeAspect="1"/>
            </p:cNvPicPr>
            <p:nvPr/>
          </p:nvPicPr>
          <p:blipFill>
            <a:blip r:embed="rId7"/>
            <a:stretch>
              <a:fillRect/>
            </a:stretch>
          </p:blipFill>
          <p:spPr>
            <a:xfrm>
              <a:off x="15857" y="4186"/>
              <a:ext cx="2168" cy="2056"/>
            </a:xfrm>
            <a:prstGeom prst="rect">
              <a:avLst/>
            </a:prstGeom>
          </p:spPr>
        </p:pic>
        <p:sp>
          <p:nvSpPr>
            <p:cNvPr id="29" name="燕尾形箭头 28"/>
            <p:cNvSpPr/>
            <p:nvPr/>
          </p:nvSpPr>
          <p:spPr>
            <a:xfrm>
              <a:off x="13825" y="5036"/>
              <a:ext cx="1562" cy="56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30" name="文本框 29"/>
          <p:cNvSpPr txBox="1"/>
          <p:nvPr/>
        </p:nvSpPr>
        <p:spPr>
          <a:xfrm>
            <a:off x="2820035" y="6108065"/>
            <a:ext cx="1554480" cy="368300"/>
          </a:xfrm>
          <a:prstGeom prst="rect">
            <a:avLst/>
          </a:prstGeom>
          <a:noFill/>
        </p:spPr>
        <p:txBody>
          <a:bodyPr wrap="none" rtlCol="0">
            <a:spAutoFit/>
          </a:bodyPr>
          <a:lstStyle/>
          <a:p>
            <a:r>
              <a:rPr lang="zh-CN" altLang="en-US" b="1">
                <a:ln/>
                <a:solidFill>
                  <a:schemeClr val="accent1"/>
                </a:solidFill>
                <a:effectLst>
                  <a:outerShdw blurRad="38100" dist="25400" dir="5400000" algn="ctr" rotWithShape="0">
                    <a:srgbClr val="6E747A">
                      <a:alpha val="43000"/>
                    </a:srgbClr>
                  </a:outerShdw>
                </a:effectLst>
              </a:rPr>
              <a:t>数据采集模块</a:t>
            </a:r>
          </a:p>
        </p:txBody>
      </p:sp>
      <p:sp>
        <p:nvSpPr>
          <p:cNvPr id="32" name="文本框 31"/>
          <p:cNvSpPr txBox="1"/>
          <p:nvPr/>
        </p:nvSpPr>
        <p:spPr>
          <a:xfrm>
            <a:off x="6979920" y="4224655"/>
            <a:ext cx="15544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数据解码模块</a:t>
            </a:r>
          </a:p>
        </p:txBody>
      </p:sp>
      <p:sp>
        <p:nvSpPr>
          <p:cNvPr id="33" name="文本框 32"/>
          <p:cNvSpPr txBox="1"/>
          <p:nvPr/>
        </p:nvSpPr>
        <p:spPr>
          <a:xfrm>
            <a:off x="10259695" y="4224655"/>
            <a:ext cx="15544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数据存储模块</a:t>
            </a:r>
          </a:p>
        </p:txBody>
      </p:sp>
      <p:sp>
        <p:nvSpPr>
          <p:cNvPr id="34" name="文本框 33"/>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77126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数据采集模块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t>模块简介</a:t>
            </a:r>
          </a:p>
          <a:p>
            <a:pPr indent="457200" algn="l">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sym typeface="+mn-ea"/>
              </a:rPr>
              <a:t>网络运维所需处理的数据包括用户、业务、网络、设备四种，</a:t>
            </a:r>
            <a:r>
              <a:rPr lang="zh-CN" dirty="0">
                <a:effectLst/>
                <a:latin typeface="微软雅黑" panose="020B0503020204020204" pitchFamily="34" charset="-122"/>
                <a:ea typeface="微软雅黑" panose="020B0503020204020204" pitchFamily="34" charset="-122"/>
                <a:sym typeface="+mn-ea"/>
              </a:rPr>
              <a:t>日常工作中</a:t>
            </a:r>
            <a:r>
              <a:rPr lang="zh-CN" altLang="en-US" dirty="0">
                <a:effectLst/>
                <a:latin typeface="微软雅黑" panose="020B0503020204020204" pitchFamily="34" charset="-122"/>
                <a:ea typeface="微软雅黑" panose="020B0503020204020204" pitchFamily="34" charset="-122"/>
                <a:sym typeface="+mn-ea"/>
              </a:rPr>
              <a:t>需要手工选定，管理繁杂。</a:t>
            </a:r>
          </a:p>
          <a:p>
            <a:pPr indent="457200" algn="l">
              <a:lnSpc>
                <a:spcPct val="150000"/>
              </a:lnSpc>
            </a:pPr>
            <a:r>
              <a:rPr lang="zh-CN" altLang="en-US" dirty="0">
                <a:effectLst/>
                <a:latin typeface="微软雅黑" panose="020B0503020204020204" pitchFamily="34" charset="-122"/>
                <a:ea typeface="微软雅黑" panose="020B0503020204020204" pitchFamily="34" charset="-122"/>
                <a:sym typeface="+mn-ea"/>
              </a:rPr>
              <a:t>    采集系统可由用户自定义目标源，实现多个源同时自动实时上传下载文件，解决了数据异源端口，手工下载不统一等繁杂问题。</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5235" y="4195764"/>
            <a:ext cx="9309735" cy="1338828"/>
          </a:xfrm>
          <a:prstGeom prst="rect">
            <a:avLst/>
          </a:prstGeom>
          <a:noFill/>
        </p:spPr>
        <p:txBody>
          <a:bodyPr wrap="square" rtlCol="0">
            <a:spAutoFit/>
          </a:bodyPr>
          <a:lstStyle/>
          <a:p>
            <a:pPr indent="457200" algn="l">
              <a:lnSpc>
                <a:spcPct val="150000"/>
              </a:lnSpc>
            </a:pPr>
            <a:r>
              <a:rPr lang="zh-CN" altLang="en-US" b="1" dirty="0"/>
              <a:t>模块功能</a:t>
            </a:r>
          </a:p>
          <a:p>
            <a:pPr indent="457200" algn="l">
              <a:lnSpc>
                <a:spcPct val="150000"/>
              </a:lnSpc>
            </a:pPr>
            <a:r>
              <a:rPr lang="zh-CN" altLang="en-US" dirty="0">
                <a:latin typeface="宋体" panose="02010600030101010101" pitchFamily="2" charset="-122"/>
                <a:ea typeface="宋体" panose="02010600030101010101" pitchFamily="2" charset="-122"/>
              </a:rPr>
              <a:t>    </a:t>
            </a:r>
            <a:r>
              <a:rPr lang="zh-CN" altLang="en-US" dirty="0">
                <a:latin typeface="微软雅黑" panose="020B0503020204020204" pitchFamily="34" charset="-122"/>
                <a:ea typeface="微软雅黑" panose="020B0503020204020204" pitchFamily="34" charset="-122"/>
                <a:sym typeface="+mn-ea"/>
              </a:rPr>
              <a:t>自定义任务数据源</a:t>
            </a:r>
          </a:p>
          <a:p>
            <a:pPr indent="457200" algn="l">
              <a:lnSpc>
                <a:spcPct val="150000"/>
              </a:lnSpc>
            </a:pPr>
            <a:r>
              <a:rPr lang="zh-CN" altLang="en-US" dirty="0">
                <a:latin typeface="微软雅黑" panose="020B0503020204020204" pitchFamily="34" charset="-122"/>
                <a:ea typeface="微软雅黑" panose="020B0503020204020204" pitchFamily="34" charset="-122"/>
                <a:sym typeface="+mn-ea"/>
              </a:rPr>
              <a:t>    </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自主</a:t>
            </a:r>
            <a:r>
              <a:rPr lang="zh-CN" altLang="en-US" dirty="0">
                <a:latin typeface="微软雅黑" panose="020B0503020204020204" pitchFamily="34" charset="-122"/>
                <a:ea typeface="微软雅黑" panose="020B0503020204020204" pitchFamily="34" charset="-122"/>
                <a:sym typeface="+mn-ea"/>
              </a:rPr>
              <a:t>实时采集上传。</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706709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数据解码模块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altLang="en-US" dirty="0">
                <a:effectLst/>
                <a:latin typeface="+mn-ea"/>
                <a:sym typeface="+mn-ea"/>
              </a:rPr>
              <a:t>通过采集系统采集到的相关数据保留着网管侧的源格式，有</a:t>
            </a:r>
            <a:r>
              <a:rPr lang="en-US" altLang="zh-CN" dirty="0">
                <a:effectLst/>
                <a:latin typeface="+mn-ea"/>
                <a:sym typeface="+mn-ea"/>
              </a:rPr>
              <a:t>xml</a:t>
            </a:r>
            <a:r>
              <a:rPr lang="zh-CN" altLang="en-US" dirty="0">
                <a:effectLst/>
                <a:latin typeface="+mn-ea"/>
                <a:sym typeface="+mn-ea"/>
              </a:rPr>
              <a:t>等格式的非结构化数据，不具备良好的数据交互接口。</a:t>
            </a:r>
          </a:p>
          <a:p>
            <a:pPr indent="457200" algn="l">
              <a:lnSpc>
                <a:spcPct val="150000"/>
              </a:lnSpc>
            </a:pPr>
            <a:r>
              <a:rPr lang="zh-CN" altLang="en-US" dirty="0">
                <a:effectLst/>
                <a:latin typeface="+mn-ea"/>
                <a:sym typeface="+mn-ea"/>
              </a:rPr>
              <a:t>    解码模块将多端异源数据经不同规则解析</a:t>
            </a:r>
            <a:r>
              <a:rPr lang="en-US" altLang="zh-CN" dirty="0">
                <a:effectLst/>
                <a:latin typeface="+mn-ea"/>
                <a:sym typeface="+mn-ea"/>
              </a:rPr>
              <a:t>,</a:t>
            </a:r>
            <a:r>
              <a:rPr lang="zh-CN" altLang="en-US" dirty="0">
                <a:effectLst/>
                <a:latin typeface="+mn-ea"/>
                <a:sym typeface="+mn-ea"/>
              </a:rPr>
              <a:t>使原本不规则的数据汇总重整，变成结构化的可读数据，最终上传至数据仓库。</a:t>
            </a:r>
            <a:endParaRPr lang="zh-CN" altLang="en-US" dirty="0">
              <a:latin typeface="+mn-ea"/>
            </a:endParaRPr>
          </a:p>
        </p:txBody>
      </p:sp>
      <p:sp>
        <p:nvSpPr>
          <p:cNvPr id="5" name="文本框 4"/>
          <p:cNvSpPr txBox="1"/>
          <p:nvPr/>
        </p:nvSpPr>
        <p:spPr>
          <a:xfrm>
            <a:off x="1245235" y="4096965"/>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文件归类</a:t>
            </a:r>
          </a:p>
          <a:p>
            <a:pPr indent="457200" algn="l">
              <a:lnSpc>
                <a:spcPct val="150000"/>
              </a:lnSpc>
            </a:pPr>
            <a:r>
              <a:rPr lang="zh-CN" altLang="en-US" dirty="0">
                <a:effectLst/>
                <a:latin typeface="+mn-ea"/>
                <a:sym typeface="+mn-ea"/>
              </a:rPr>
              <a:t>    汇总解析</a:t>
            </a:r>
          </a:p>
          <a:p>
            <a:pPr indent="457200" algn="l">
              <a:lnSpc>
                <a:spcPct val="150000"/>
              </a:lnSpc>
            </a:pPr>
            <a:r>
              <a:rPr lang="zh-CN" altLang="en-US" dirty="0">
                <a:effectLst/>
                <a:latin typeface="+mn-ea"/>
                <a:sym typeface="+mn-ea"/>
              </a:rPr>
              <a:t>    数据入库。</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1856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数据存储模块</a:t>
            </a:r>
            <a:endParaRPr lang="zh-CN" altLang="en-US" dirty="0">
              <a:solidFill>
                <a:srgbClr val="333F50"/>
              </a:solidFill>
            </a:endParaRPr>
          </a:p>
        </p:txBody>
      </p:sp>
      <p:sp>
        <p:nvSpPr>
          <p:cNvPr id="2" name="文本框 1"/>
          <p:cNvSpPr txBox="1"/>
          <p:nvPr/>
        </p:nvSpPr>
        <p:spPr>
          <a:xfrm>
            <a:off x="1245235" y="1542415"/>
            <a:ext cx="93097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dirty="0">
                <a:effectLst/>
                <a:latin typeface="+mn-ea"/>
                <a:sym typeface="+mn-ea"/>
              </a:rPr>
              <a:t>该模块是网络大脑的记忆区，存放上传后的汇总数据，用于支撑上层决策等应用。</a:t>
            </a:r>
          </a:p>
          <a:p>
            <a:pPr indent="457200" algn="l">
              <a:lnSpc>
                <a:spcPct val="150000"/>
              </a:lnSpc>
            </a:pPr>
            <a:r>
              <a:rPr lang="zh-CN" dirty="0">
                <a:effectLst/>
                <a:latin typeface="+mn-ea"/>
                <a:sym typeface="+mn-ea"/>
              </a:rPr>
              <a:t>    网络基础</a:t>
            </a:r>
            <a:r>
              <a:rPr lang="zh-CN" altLang="en-US" dirty="0">
                <a:effectLst/>
                <a:latin typeface="+mn-ea"/>
                <a:sym typeface="+mn-ea"/>
              </a:rPr>
              <a:t>数据种类繁杂且体量巨大，需要结构化底层设计数据存储。</a:t>
            </a:r>
          </a:p>
          <a:p>
            <a:pPr indent="457200" algn="l">
              <a:lnSpc>
                <a:spcPct val="150000"/>
              </a:lnSpc>
            </a:pPr>
            <a:r>
              <a:rPr lang="zh-CN" altLang="en-US" dirty="0">
                <a:effectLst/>
                <a:latin typeface="+mn-ea"/>
                <a:sym typeface="+mn-ea"/>
              </a:rPr>
              <a:t>    经验库通过人工干预和自主学习进行不断丰富完善。</a:t>
            </a:r>
            <a:endParaRPr lang="zh-CN" dirty="0">
              <a:latin typeface="+mn-ea"/>
            </a:endParaRPr>
          </a:p>
        </p:txBody>
      </p:sp>
      <p:sp>
        <p:nvSpPr>
          <p:cNvPr id="5" name="文本框 4"/>
          <p:cNvSpPr txBox="1"/>
          <p:nvPr/>
        </p:nvSpPr>
        <p:spPr>
          <a:xfrm>
            <a:off x="1245234" y="4208626"/>
            <a:ext cx="9309735" cy="1291379"/>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基础数据库：用于存放未加工的所有类型结构化数据</a:t>
            </a:r>
          </a:p>
          <a:p>
            <a:pPr indent="457200" algn="l">
              <a:lnSpc>
                <a:spcPct val="150000"/>
              </a:lnSpc>
            </a:pPr>
            <a:r>
              <a:rPr lang="zh-CN" altLang="en-US" dirty="0">
                <a:latin typeface="+mn-ea"/>
              </a:rPr>
              <a:t>    </a:t>
            </a:r>
            <a:r>
              <a:rPr lang="zh-CN" altLang="en-US" dirty="0">
                <a:effectLst/>
                <a:latin typeface="+mn-ea"/>
                <a:sym typeface="+mn-ea"/>
              </a:rPr>
              <a:t>经验库：算法库、模型库、场景库、指令库等</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32491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7143" y="434157"/>
            <a:ext cx="2931123" cy="830997"/>
          </a:xfrm>
          <a:prstGeom prst="rect">
            <a:avLst/>
          </a:prstGeom>
          <a:noFill/>
        </p:spPr>
        <p:txBody>
          <a:bodyPr wrap="none" rtlCol="0">
            <a:spAutoFit/>
          </a:bodyPr>
          <a:lstStyle/>
          <a:p>
            <a:r>
              <a:rPr kumimoji="1" lang="en-US" altLang="zh-CN" sz="4800" b="1" dirty="0" smtClean="0">
                <a:solidFill>
                  <a:srgbClr val="103154"/>
                </a:solidFill>
              </a:rPr>
              <a:t>CONTENTS</a:t>
            </a:r>
            <a:endParaRPr kumimoji="1" lang="zh-CN" altLang="en-US" sz="4800" b="1" dirty="0">
              <a:solidFill>
                <a:srgbClr val="103154"/>
              </a:solidFill>
            </a:endParaRPr>
          </a:p>
        </p:txBody>
      </p:sp>
      <p:sp>
        <p:nvSpPr>
          <p:cNvPr id="6" name="文本框 5"/>
          <p:cNvSpPr txBox="1"/>
          <p:nvPr/>
        </p:nvSpPr>
        <p:spPr>
          <a:xfrm>
            <a:off x="1210674" y="2343933"/>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ONE</a:t>
            </a:r>
            <a:endParaRPr kumimoji="1" lang="zh-CN" altLang="en-US" sz="2800" b="1" dirty="0">
              <a:solidFill>
                <a:schemeClr val="bg1"/>
              </a:solidFill>
            </a:endParaRPr>
          </a:p>
        </p:txBody>
      </p:sp>
      <p:sp>
        <p:nvSpPr>
          <p:cNvPr id="7" name="文本框 6"/>
          <p:cNvSpPr txBox="1"/>
          <p:nvPr/>
        </p:nvSpPr>
        <p:spPr>
          <a:xfrm>
            <a:off x="1210674" y="4165391"/>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TWO</a:t>
            </a:r>
            <a:endParaRPr kumimoji="1" lang="zh-CN" altLang="en-US" sz="2800" b="1" dirty="0">
              <a:solidFill>
                <a:schemeClr val="bg1"/>
              </a:solidFill>
            </a:endParaRPr>
          </a:p>
        </p:txBody>
      </p:sp>
      <p:sp>
        <p:nvSpPr>
          <p:cNvPr id="8" name="矩形 7"/>
          <p:cNvSpPr/>
          <p:nvPr/>
        </p:nvSpPr>
        <p:spPr>
          <a:xfrm>
            <a:off x="1106920"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项目背景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9" name="矩形 8"/>
          <p:cNvSpPr/>
          <p:nvPr/>
        </p:nvSpPr>
        <p:spPr>
          <a:xfrm>
            <a:off x="1106920"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项目提出</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54396" y="2343933"/>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a:solidFill>
                  <a:schemeClr val="bg1"/>
                </a:solidFill>
              </a:rPr>
              <a:t> </a:t>
            </a:r>
            <a:r>
              <a:rPr kumimoji="1" lang="en-US" altLang="zh-CN" sz="2800" b="1" dirty="0" smtClean="0">
                <a:solidFill>
                  <a:schemeClr val="bg1"/>
                </a:solidFill>
              </a:rPr>
              <a:t>THREE</a:t>
            </a:r>
            <a:endParaRPr kumimoji="1" lang="zh-CN" altLang="en-US" sz="2800" b="1" dirty="0">
              <a:solidFill>
                <a:schemeClr val="bg1"/>
              </a:solidFill>
            </a:endParaRPr>
          </a:p>
        </p:txBody>
      </p:sp>
      <p:sp>
        <p:nvSpPr>
          <p:cNvPr id="11" name="文本框 10"/>
          <p:cNvSpPr txBox="1"/>
          <p:nvPr/>
        </p:nvSpPr>
        <p:spPr>
          <a:xfrm>
            <a:off x="7154396" y="4165391"/>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FOUR</a:t>
            </a:r>
            <a:endParaRPr kumimoji="1" lang="zh-CN" altLang="en-US" sz="2800" b="1" dirty="0">
              <a:solidFill>
                <a:schemeClr val="bg1"/>
              </a:solidFill>
            </a:endParaRPr>
          </a:p>
        </p:txBody>
      </p:sp>
      <p:sp>
        <p:nvSpPr>
          <p:cNvPr id="12" name="矩形 11"/>
          <p:cNvSpPr/>
          <p:nvPr/>
        </p:nvSpPr>
        <p:spPr>
          <a:xfrm>
            <a:off x="7050642"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平台建设思路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3" name="矩形 12"/>
          <p:cNvSpPr/>
          <p:nvPr/>
        </p:nvSpPr>
        <p:spPr>
          <a:xfrm>
            <a:off x="7050642"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应用场景</a:t>
            </a:r>
            <a:endParaRPr lang="zh-CN" altLang="en-US" dirty="0">
              <a:solidFill>
                <a:srgbClr val="103154"/>
              </a:solidFill>
              <a:latin typeface="微软雅黑" panose="020B0503020204020204" pitchFamily="34" charset="-122"/>
              <a:ea typeface="微软雅黑" panose="020B0503020204020204" pitchFamily="34" charset="-122"/>
            </a:endParaRPr>
          </a:p>
        </p:txBody>
      </p:sp>
      <p:cxnSp>
        <p:nvCxnSpPr>
          <p:cNvPr id="14" name="直线连接符 16"/>
          <p:cNvCxnSpPr/>
          <p:nvPr/>
        </p:nvCxnSpPr>
        <p:spPr>
          <a:xfrm>
            <a:off x="6062301" y="234393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矩形 15"/>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7879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决策系统</a:t>
            </a:r>
            <a:endParaRPr lang="zh-CN" altLang="en-US" dirty="0">
              <a:solidFill>
                <a:srgbClr val="333F50"/>
              </a:solidFill>
            </a:endParaRPr>
          </a:p>
        </p:txBody>
      </p:sp>
      <p:sp>
        <p:nvSpPr>
          <p:cNvPr id="37" name="文本框 36"/>
          <p:cNvSpPr txBox="1"/>
          <p:nvPr/>
        </p:nvSpPr>
        <p:spPr>
          <a:xfrm>
            <a:off x="624205" y="3399790"/>
            <a:ext cx="1554480" cy="368300"/>
          </a:xfrm>
          <a:prstGeom prst="rect">
            <a:avLst/>
          </a:prstGeom>
          <a:noFill/>
        </p:spPr>
        <p:txBody>
          <a:bodyPr wrap="none" rtlCol="0">
            <a:spAutoFit/>
          </a:bodyPr>
          <a:lstStyle/>
          <a:p>
            <a:pPr algn="ctr"/>
            <a:r>
              <a:rPr lang="zh-CN" altLang="en-US"/>
              <a:t>数据存储模块</a:t>
            </a:r>
          </a:p>
        </p:txBody>
      </p:sp>
      <p:grpSp>
        <p:nvGrpSpPr>
          <p:cNvPr id="9" name="组合 8"/>
          <p:cNvGrpSpPr/>
          <p:nvPr/>
        </p:nvGrpSpPr>
        <p:grpSpPr>
          <a:xfrm>
            <a:off x="5866765" y="1781810"/>
            <a:ext cx="1554480" cy="1528445"/>
            <a:chOff x="7847" y="1740"/>
            <a:chExt cx="2448" cy="2407"/>
          </a:xfrm>
        </p:grpSpPr>
        <p:sp>
          <p:nvSpPr>
            <p:cNvPr id="30" name="文本框 29"/>
            <p:cNvSpPr txBox="1"/>
            <p:nvPr/>
          </p:nvSpPr>
          <p:spPr>
            <a:xfrm>
              <a:off x="7847" y="3567"/>
              <a:ext cx="2448" cy="58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自主学习模块</a:t>
              </a:r>
            </a:p>
          </p:txBody>
        </p:sp>
        <p:sp>
          <p:nvSpPr>
            <p:cNvPr id="2" name="KSO_Shape"/>
            <p:cNvSpPr/>
            <p:nvPr/>
          </p:nvSpPr>
          <p:spPr bwMode="auto">
            <a:xfrm>
              <a:off x="8111" y="1740"/>
              <a:ext cx="2056" cy="164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10" name="组合 9"/>
          <p:cNvGrpSpPr/>
          <p:nvPr/>
        </p:nvGrpSpPr>
        <p:grpSpPr>
          <a:xfrm>
            <a:off x="5866765" y="4056380"/>
            <a:ext cx="1554480" cy="1587500"/>
            <a:chOff x="8210" y="6203"/>
            <a:chExt cx="2448" cy="2500"/>
          </a:xfrm>
        </p:grpSpPr>
        <p:sp>
          <p:nvSpPr>
            <p:cNvPr id="51" name="文本框 50"/>
            <p:cNvSpPr txBox="1"/>
            <p:nvPr/>
          </p:nvSpPr>
          <p:spPr>
            <a:xfrm>
              <a:off x="8210" y="8123"/>
              <a:ext cx="2448" cy="58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业务管理模块</a:t>
              </a:r>
            </a:p>
          </p:txBody>
        </p:sp>
        <p:pic>
          <p:nvPicPr>
            <p:cNvPr id="5" name="图片 4" descr="Monitor_128px_1178229_easyicon.net"/>
            <p:cNvPicPr>
              <a:picLocks noChangeAspect="1"/>
            </p:cNvPicPr>
            <p:nvPr/>
          </p:nvPicPr>
          <p:blipFill>
            <a:blip r:embed="rId3"/>
            <a:stretch>
              <a:fillRect/>
            </a:stretch>
          </p:blipFill>
          <p:spPr>
            <a:xfrm>
              <a:off x="8474" y="6203"/>
              <a:ext cx="1920" cy="1920"/>
            </a:xfrm>
            <a:prstGeom prst="rect">
              <a:avLst/>
            </a:prstGeom>
          </p:spPr>
        </p:pic>
      </p:grpSp>
      <p:grpSp>
        <p:nvGrpSpPr>
          <p:cNvPr id="13" name="组合 12"/>
          <p:cNvGrpSpPr/>
          <p:nvPr/>
        </p:nvGrpSpPr>
        <p:grpSpPr>
          <a:xfrm>
            <a:off x="4425950" y="1839595"/>
            <a:ext cx="1441450" cy="782320"/>
            <a:chOff x="5236" y="1874"/>
            <a:chExt cx="2270" cy="1232"/>
          </a:xfrm>
        </p:grpSpPr>
        <p:sp>
          <p:nvSpPr>
            <p:cNvPr id="11" name="右箭头 10"/>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p:cNvSpPr txBox="1"/>
            <p:nvPr/>
          </p:nvSpPr>
          <p:spPr>
            <a:xfrm>
              <a:off x="5237" y="1874"/>
              <a:ext cx="2088" cy="580"/>
            </a:xfrm>
            <a:prstGeom prst="rect">
              <a:avLst/>
            </a:prstGeom>
            <a:noFill/>
          </p:spPr>
          <p:txBody>
            <a:bodyPr wrap="none" rtlCol="0">
              <a:spAutoFit/>
            </a:bodyPr>
            <a:lstStyle/>
            <a:p>
              <a:r>
                <a:rPr lang="zh-CN" altLang="en-US"/>
                <a:t>建立经验库</a:t>
              </a:r>
            </a:p>
          </p:txBody>
        </p:sp>
      </p:grpSp>
      <p:grpSp>
        <p:nvGrpSpPr>
          <p:cNvPr id="14" name="组合 13"/>
          <p:cNvGrpSpPr/>
          <p:nvPr/>
        </p:nvGrpSpPr>
        <p:grpSpPr>
          <a:xfrm>
            <a:off x="4425315" y="4056380"/>
            <a:ext cx="1441450" cy="803275"/>
            <a:chOff x="5236" y="1842"/>
            <a:chExt cx="2270" cy="1265"/>
          </a:xfrm>
        </p:grpSpPr>
        <p:sp>
          <p:nvSpPr>
            <p:cNvPr id="15" name="左右箭头 14"/>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p:cNvSpPr txBox="1"/>
            <p:nvPr/>
          </p:nvSpPr>
          <p:spPr>
            <a:xfrm>
              <a:off x="5507" y="1842"/>
              <a:ext cx="1728" cy="580"/>
            </a:xfrm>
            <a:prstGeom prst="rect">
              <a:avLst/>
            </a:prstGeom>
            <a:noFill/>
          </p:spPr>
          <p:txBody>
            <a:bodyPr wrap="none" rtlCol="0">
              <a:spAutoFit/>
            </a:bodyPr>
            <a:lstStyle/>
            <a:p>
              <a:r>
                <a:rPr lang="zh-CN" altLang="en-US"/>
                <a:t>实时监测</a:t>
              </a:r>
            </a:p>
          </p:txBody>
        </p:sp>
      </p:grpSp>
      <p:grpSp>
        <p:nvGrpSpPr>
          <p:cNvPr id="17" name="组合 16"/>
          <p:cNvGrpSpPr/>
          <p:nvPr/>
        </p:nvGrpSpPr>
        <p:grpSpPr>
          <a:xfrm>
            <a:off x="7582535" y="1413510"/>
            <a:ext cx="1554480" cy="755015"/>
            <a:chOff x="5147" y="1918"/>
            <a:chExt cx="2448" cy="1189"/>
          </a:xfrm>
        </p:grpSpPr>
        <p:sp>
          <p:nvSpPr>
            <p:cNvPr id="19" name="左右箭头 18"/>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5147" y="1918"/>
              <a:ext cx="2448" cy="580"/>
            </a:xfrm>
            <a:prstGeom prst="rect">
              <a:avLst/>
            </a:prstGeom>
            <a:noFill/>
          </p:spPr>
          <p:txBody>
            <a:bodyPr wrap="none" rtlCol="0">
              <a:spAutoFit/>
            </a:bodyPr>
            <a:lstStyle/>
            <a:p>
              <a:r>
                <a:rPr lang="zh-CN" altLang="en-US"/>
                <a:t>历史数据建模</a:t>
              </a:r>
            </a:p>
          </p:txBody>
        </p:sp>
      </p:grpSp>
      <p:grpSp>
        <p:nvGrpSpPr>
          <p:cNvPr id="22" name="组合 21"/>
          <p:cNvGrpSpPr/>
          <p:nvPr/>
        </p:nvGrpSpPr>
        <p:grpSpPr>
          <a:xfrm>
            <a:off x="7582535" y="2644775"/>
            <a:ext cx="1554480" cy="755015"/>
            <a:chOff x="5147" y="1918"/>
            <a:chExt cx="2448" cy="1189"/>
          </a:xfrm>
        </p:grpSpPr>
        <p:sp>
          <p:nvSpPr>
            <p:cNvPr id="23" name="左右箭头 22"/>
            <p:cNvSpPr/>
            <p:nvPr/>
          </p:nvSpPr>
          <p:spPr>
            <a:xfrm>
              <a:off x="5236" y="2498"/>
              <a:ext cx="2270" cy="60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文本框 23"/>
            <p:cNvSpPr txBox="1"/>
            <p:nvPr/>
          </p:nvSpPr>
          <p:spPr>
            <a:xfrm>
              <a:off x="5147" y="1918"/>
              <a:ext cx="2448" cy="580"/>
            </a:xfrm>
            <a:prstGeom prst="rect">
              <a:avLst/>
            </a:prstGeom>
            <a:noFill/>
          </p:spPr>
          <p:txBody>
            <a:bodyPr wrap="none" rtlCol="0">
              <a:spAutoFit/>
            </a:bodyPr>
            <a:lstStyle/>
            <a:p>
              <a:r>
                <a:rPr lang="zh-CN" altLang="en-US"/>
                <a:t>故障处理指令</a:t>
              </a:r>
            </a:p>
          </p:txBody>
        </p:sp>
      </p:grpSp>
      <p:grpSp>
        <p:nvGrpSpPr>
          <p:cNvPr id="29" name="组合 28"/>
          <p:cNvGrpSpPr/>
          <p:nvPr/>
        </p:nvGrpSpPr>
        <p:grpSpPr>
          <a:xfrm>
            <a:off x="7639050" y="4056380"/>
            <a:ext cx="1441450" cy="803275"/>
            <a:chOff x="5236" y="1842"/>
            <a:chExt cx="2270" cy="1265"/>
          </a:xfrm>
        </p:grpSpPr>
        <p:sp>
          <p:nvSpPr>
            <p:cNvPr id="32" name="右箭头 31"/>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文本框 32"/>
            <p:cNvSpPr txBox="1"/>
            <p:nvPr/>
          </p:nvSpPr>
          <p:spPr>
            <a:xfrm>
              <a:off x="5507" y="1842"/>
              <a:ext cx="1728" cy="580"/>
            </a:xfrm>
            <a:prstGeom prst="rect">
              <a:avLst/>
            </a:prstGeom>
            <a:noFill/>
          </p:spPr>
          <p:txBody>
            <a:bodyPr wrap="none" rtlCol="0">
              <a:spAutoFit/>
            </a:bodyPr>
            <a:lstStyle/>
            <a:p>
              <a:r>
                <a:rPr lang="zh-CN" altLang="en-US"/>
                <a:t>异常上报</a:t>
              </a:r>
            </a:p>
          </p:txBody>
        </p:sp>
      </p:grpSp>
      <p:sp>
        <p:nvSpPr>
          <p:cNvPr id="52" name="圆角矩形 51"/>
          <p:cNvSpPr/>
          <p:nvPr/>
        </p:nvSpPr>
        <p:spPr>
          <a:xfrm>
            <a:off x="9450705" y="3013075"/>
            <a:ext cx="1017270" cy="1918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故障</a:t>
            </a:r>
          </a:p>
          <a:p>
            <a:pPr algn="ctr"/>
            <a:r>
              <a:rPr lang="zh-CN" altLang="en-US"/>
              <a:t>处理</a:t>
            </a:r>
          </a:p>
          <a:p>
            <a:pPr algn="ctr"/>
            <a:r>
              <a:rPr lang="zh-CN" altLang="en-US"/>
              <a:t>模块</a:t>
            </a:r>
          </a:p>
        </p:txBody>
      </p:sp>
      <p:pic>
        <p:nvPicPr>
          <p:cNvPr id="53" name="图片 52" descr="model_vrml_72px_1078125_easyicon.net"/>
          <p:cNvPicPr>
            <a:picLocks noChangeAspect="1"/>
          </p:cNvPicPr>
          <p:nvPr/>
        </p:nvPicPr>
        <p:blipFill>
          <a:blip r:embed="rId4"/>
          <a:stretch>
            <a:fillRect/>
          </a:stretch>
        </p:blipFill>
        <p:spPr>
          <a:xfrm>
            <a:off x="3046095" y="1791335"/>
            <a:ext cx="914400" cy="914400"/>
          </a:xfrm>
          <a:prstGeom prst="rect">
            <a:avLst/>
          </a:prstGeom>
        </p:spPr>
      </p:pic>
      <p:sp>
        <p:nvSpPr>
          <p:cNvPr id="54" name="文本框 53"/>
          <p:cNvSpPr txBox="1"/>
          <p:nvPr/>
        </p:nvSpPr>
        <p:spPr>
          <a:xfrm>
            <a:off x="2954020" y="2941955"/>
            <a:ext cx="1097280" cy="368300"/>
          </a:xfrm>
          <a:prstGeom prst="rect">
            <a:avLst/>
          </a:prstGeom>
          <a:noFill/>
        </p:spPr>
        <p:txBody>
          <a:bodyPr wrap="none" rtlCol="0">
            <a:spAutoFit/>
          </a:bodyPr>
          <a:lstStyle/>
          <a:p>
            <a:r>
              <a:rPr lang="zh-CN" altLang="en-US"/>
              <a:t>经验模型</a:t>
            </a:r>
          </a:p>
        </p:txBody>
      </p:sp>
      <p:pic>
        <p:nvPicPr>
          <p:cNvPr id="55" name="图片 54" descr="cogs_153.32620320856px_1185588_easyicon.net"/>
          <p:cNvPicPr>
            <a:picLocks noChangeAspect="1"/>
          </p:cNvPicPr>
          <p:nvPr/>
        </p:nvPicPr>
        <p:blipFill>
          <a:blip r:embed="rId5"/>
          <a:stretch>
            <a:fillRect/>
          </a:stretch>
        </p:blipFill>
        <p:spPr>
          <a:xfrm>
            <a:off x="2920365" y="3956050"/>
            <a:ext cx="1165860" cy="975360"/>
          </a:xfrm>
          <a:prstGeom prst="rect">
            <a:avLst/>
          </a:prstGeom>
        </p:spPr>
      </p:pic>
      <p:sp>
        <p:nvSpPr>
          <p:cNvPr id="56" name="文本框 55"/>
          <p:cNvSpPr txBox="1"/>
          <p:nvPr/>
        </p:nvSpPr>
        <p:spPr>
          <a:xfrm>
            <a:off x="2954655" y="5142865"/>
            <a:ext cx="1097280" cy="368300"/>
          </a:xfrm>
          <a:prstGeom prst="rect">
            <a:avLst/>
          </a:prstGeom>
          <a:noFill/>
        </p:spPr>
        <p:txBody>
          <a:bodyPr wrap="none" rtlCol="0">
            <a:spAutoFit/>
          </a:bodyPr>
          <a:lstStyle/>
          <a:p>
            <a:r>
              <a:rPr lang="zh-CN" altLang="en-US"/>
              <a:t>基础数据</a:t>
            </a:r>
          </a:p>
        </p:txBody>
      </p:sp>
      <p:sp>
        <p:nvSpPr>
          <p:cNvPr id="57" name="圆角矩形 56"/>
          <p:cNvSpPr/>
          <p:nvPr/>
        </p:nvSpPr>
        <p:spPr>
          <a:xfrm>
            <a:off x="9450705" y="1560830"/>
            <a:ext cx="1313815" cy="8451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场景保障模块</a:t>
            </a:r>
          </a:p>
        </p:txBody>
      </p:sp>
      <p:sp>
        <p:nvSpPr>
          <p:cNvPr id="58" name="左大括号 57"/>
          <p:cNvSpPr/>
          <p:nvPr/>
        </p:nvSpPr>
        <p:spPr>
          <a:xfrm>
            <a:off x="2450465" y="1843405"/>
            <a:ext cx="234950" cy="3478530"/>
          </a:xfrm>
          <a:prstGeom prst="leftBrace">
            <a:avLst>
              <a:gd name="adj1" fmla="val 19729"/>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9" name="圆角矩形 58"/>
          <p:cNvSpPr/>
          <p:nvPr/>
        </p:nvSpPr>
        <p:spPr>
          <a:xfrm>
            <a:off x="5728335" y="1412875"/>
            <a:ext cx="1830705" cy="4495800"/>
          </a:xfrm>
          <a:prstGeom prst="roundRect">
            <a:avLst/>
          </a:prstGeom>
          <a:noFill/>
          <a:ln w="28575">
            <a:prstDash val="lg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文本框 59"/>
          <p:cNvSpPr txBox="1"/>
          <p:nvPr/>
        </p:nvSpPr>
        <p:spPr>
          <a:xfrm>
            <a:off x="5638165" y="6055995"/>
            <a:ext cx="20116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决策系统核心模块</a:t>
            </a:r>
          </a:p>
        </p:txBody>
      </p:sp>
      <p:sp>
        <p:nvSpPr>
          <p:cNvPr id="38" name="文本框 37"/>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55211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a:solidFill>
                  <a:srgbClr val="333F50"/>
                </a:solidFill>
              </a:rPr>
              <a:t>自主</a:t>
            </a:r>
            <a:r>
              <a:rPr lang="zh-CN" altLang="en-US" dirty="0" smtClean="0">
                <a:solidFill>
                  <a:srgbClr val="333F50"/>
                </a:solidFill>
              </a:rPr>
              <a:t>学习模块</a:t>
            </a:r>
            <a:endParaRPr lang="zh-CN" altLang="en-US" dirty="0">
              <a:solidFill>
                <a:srgbClr val="333F50"/>
              </a:solidFill>
            </a:endParaRPr>
          </a:p>
        </p:txBody>
      </p:sp>
      <p:sp>
        <p:nvSpPr>
          <p:cNvPr id="2" name="文本框 1"/>
          <p:cNvSpPr txBox="1"/>
          <p:nvPr/>
        </p:nvSpPr>
        <p:spPr>
          <a:xfrm>
            <a:off x="1245235" y="1542415"/>
            <a:ext cx="93097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algn="l">
              <a:lnSpc>
                <a:spcPct val="150000"/>
              </a:lnSpc>
            </a:pPr>
            <a:r>
              <a:rPr lang="zh-CN" altLang="en-US" dirty="0">
                <a:latin typeface="+mn-ea"/>
              </a:rPr>
              <a:t>    </a:t>
            </a:r>
            <a:r>
              <a:rPr lang="zh-CN" dirty="0">
                <a:effectLst/>
                <a:latin typeface="+mn-ea"/>
                <a:sym typeface="+mn-ea"/>
              </a:rPr>
              <a:t>该模块是网络大脑执行决策的控制核心，以现有经验库为依据</a:t>
            </a:r>
            <a:r>
              <a:rPr lang="zh-CN" dirty="0" smtClean="0">
                <a:effectLst/>
                <a:latin typeface="+mn-ea"/>
                <a:sym typeface="+mn-ea"/>
              </a:rPr>
              <a:t>，</a:t>
            </a:r>
            <a:r>
              <a:rPr lang="zh-CN" altLang="en-US" dirty="0" smtClean="0">
                <a:effectLst/>
                <a:latin typeface="+mn-ea"/>
                <a:sym typeface="+mn-ea"/>
              </a:rPr>
              <a:t>包含大量成熟的机器学习相关算法，</a:t>
            </a:r>
            <a:r>
              <a:rPr lang="zh-CN" altLang="en-US" dirty="0" smtClean="0">
                <a:latin typeface="+mn-ea"/>
                <a:sym typeface="+mn-ea"/>
              </a:rPr>
              <a:t>生成的学习模型为上层模块的数据在线分析、异常检测等应用场景提供支撑。</a:t>
            </a:r>
            <a:endParaRPr lang="zh-CN" dirty="0">
              <a:latin typeface="+mn-ea"/>
            </a:endParaRPr>
          </a:p>
        </p:txBody>
      </p:sp>
      <p:sp>
        <p:nvSpPr>
          <p:cNvPr id="5" name="文本框 4"/>
          <p:cNvSpPr txBox="1"/>
          <p:nvPr/>
        </p:nvSpPr>
        <p:spPr>
          <a:xfrm>
            <a:off x="1245235" y="371185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数据挖掘</a:t>
            </a:r>
          </a:p>
          <a:p>
            <a:pPr indent="457200" algn="l">
              <a:lnSpc>
                <a:spcPct val="150000"/>
              </a:lnSpc>
            </a:pPr>
            <a:r>
              <a:rPr lang="zh-CN" altLang="en-US" dirty="0">
                <a:latin typeface="+mn-ea"/>
              </a:rPr>
              <a:t>    </a:t>
            </a:r>
            <a:r>
              <a:rPr lang="zh-CN" altLang="en-US" dirty="0">
                <a:effectLst/>
                <a:latin typeface="+mn-ea"/>
                <a:sym typeface="+mn-ea"/>
              </a:rPr>
              <a:t>规则制定</a:t>
            </a:r>
          </a:p>
          <a:p>
            <a:pPr indent="457200" algn="l">
              <a:lnSpc>
                <a:spcPct val="150000"/>
              </a:lnSpc>
            </a:pPr>
            <a:r>
              <a:rPr lang="zh-CN" altLang="en-US" dirty="0">
                <a:effectLst/>
                <a:latin typeface="+mn-ea"/>
                <a:sym typeface="+mn-ea"/>
              </a:rPr>
              <a:t>    风险评估</a:t>
            </a:r>
          </a:p>
          <a:p>
            <a:pPr indent="457200" algn="l">
              <a:lnSpc>
                <a:spcPct val="150000"/>
              </a:lnSpc>
            </a:pPr>
            <a:r>
              <a:rPr lang="zh-CN" altLang="en-US" dirty="0">
                <a:effectLst/>
                <a:latin typeface="+mn-ea"/>
                <a:sym typeface="+mn-ea"/>
              </a:rPr>
              <a:t>    行为选择。</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85489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业务管理模块</a:t>
            </a:r>
            <a:endParaRPr lang="zh-CN" altLang="en-US" dirty="0">
              <a:solidFill>
                <a:srgbClr val="333F50"/>
              </a:solidFill>
            </a:endParaRPr>
          </a:p>
        </p:txBody>
      </p:sp>
      <p:sp>
        <p:nvSpPr>
          <p:cNvPr id="2" name="文本框 1"/>
          <p:cNvSpPr txBox="1"/>
          <p:nvPr/>
        </p:nvSpPr>
        <p:spPr>
          <a:xfrm>
            <a:off x="1245235" y="1542415"/>
            <a:ext cx="9309735" cy="216852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网维中心各部门数据的格式、类型等不同，数据无法有效的被整合、归类。数据存储、管理、利用与分析工作效率低下。</a:t>
            </a:r>
          </a:p>
          <a:p>
            <a:pPr indent="457200" fontAlgn="auto">
              <a:lnSpc>
                <a:spcPct val="150000"/>
              </a:lnSpc>
              <a:spcBef>
                <a:spcPts val="0"/>
              </a:spcBef>
              <a:spcAft>
                <a:spcPts val="0"/>
              </a:spcAft>
              <a:defRPr/>
            </a:pPr>
            <a:r>
              <a:rPr lang="zh-CN" altLang="en-US" dirty="0">
                <a:latin typeface="+mn-ea"/>
                <a:sym typeface="+mn-ea"/>
              </a:rPr>
              <a:t>    业务查询模块为各部门提供开放的数据接口，</a:t>
            </a:r>
            <a:r>
              <a:rPr lang="zh-CN" altLang="en-US" dirty="0" smtClean="0">
                <a:latin typeface="+mn-ea"/>
                <a:sym typeface="+mn-ea"/>
              </a:rPr>
              <a:t>对</a:t>
            </a:r>
            <a:r>
              <a:rPr lang="zh-CN" altLang="en-US" dirty="0">
                <a:latin typeface="+mn-ea"/>
                <a:sym typeface="+mn-ea"/>
              </a:rPr>
              <a:t>业务</a:t>
            </a:r>
            <a:r>
              <a:rPr lang="zh-CN" altLang="en-US" dirty="0" smtClean="0">
                <a:latin typeface="+mn-ea"/>
                <a:sym typeface="+mn-ea"/>
              </a:rPr>
              <a:t>流量及用户体验情况</a:t>
            </a:r>
            <a:r>
              <a:rPr lang="zh-CN" altLang="en-US" dirty="0">
                <a:latin typeface="+mn-ea"/>
                <a:sym typeface="+mn-ea"/>
              </a:rPr>
              <a:t>进行实时主动的监控</a:t>
            </a:r>
            <a:r>
              <a:rPr lang="zh-CN" altLang="en-US" dirty="0" smtClean="0">
                <a:latin typeface="+mn-ea"/>
                <a:sym typeface="+mn-ea"/>
              </a:rPr>
              <a:t>管理，并按照分类周期性导出数据报表</a:t>
            </a:r>
            <a:r>
              <a:rPr lang="zh-CN" altLang="en-US" dirty="0">
                <a:latin typeface="+mn-ea"/>
                <a:sym typeface="+mn-ea"/>
              </a:rPr>
              <a:t>。</a:t>
            </a:r>
            <a:endParaRPr lang="zh-CN" dirty="0">
              <a:latin typeface="+mn-ea"/>
            </a:endParaRPr>
          </a:p>
        </p:txBody>
      </p:sp>
      <p:sp>
        <p:nvSpPr>
          <p:cNvPr id="5" name="文本框 4"/>
          <p:cNvSpPr txBox="1"/>
          <p:nvPr/>
        </p:nvSpPr>
        <p:spPr>
          <a:xfrm>
            <a:off x="1245234" y="4221292"/>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指标归类整合</a:t>
            </a:r>
          </a:p>
          <a:p>
            <a:pPr indent="457200" algn="l">
              <a:lnSpc>
                <a:spcPct val="150000"/>
              </a:lnSpc>
            </a:pPr>
            <a:r>
              <a:rPr lang="zh-CN" altLang="en-US" dirty="0">
                <a:effectLst/>
                <a:latin typeface="+mn-ea"/>
                <a:sym typeface="+mn-ea"/>
              </a:rPr>
              <a:t>    实时自主监控</a:t>
            </a:r>
          </a:p>
          <a:p>
            <a:pPr indent="457200" algn="l">
              <a:lnSpc>
                <a:spcPct val="150000"/>
              </a:lnSpc>
            </a:pPr>
            <a:r>
              <a:rPr lang="zh-CN" altLang="en-US" dirty="0">
                <a:effectLst/>
                <a:latin typeface="+mn-ea"/>
                <a:sym typeface="+mn-ea"/>
              </a:rPr>
              <a:t>    报表自动生成。</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00722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控制系统</a:t>
            </a:r>
            <a:endParaRPr lang="zh-CN" altLang="en-US" dirty="0">
              <a:solidFill>
                <a:srgbClr val="333F50"/>
              </a:solidFill>
            </a:endParaRPr>
          </a:p>
        </p:txBody>
      </p:sp>
      <p:grpSp>
        <p:nvGrpSpPr>
          <p:cNvPr id="59" name="组合 58"/>
          <p:cNvGrpSpPr/>
          <p:nvPr/>
        </p:nvGrpSpPr>
        <p:grpSpPr>
          <a:xfrm>
            <a:off x="1684020" y="1809750"/>
            <a:ext cx="7820025" cy="3445510"/>
            <a:chOff x="2580" y="2211"/>
            <a:chExt cx="12315" cy="5426"/>
          </a:xfrm>
        </p:grpSpPr>
        <p:grpSp>
          <p:nvGrpSpPr>
            <p:cNvPr id="28" name="组合 27"/>
            <p:cNvGrpSpPr/>
            <p:nvPr/>
          </p:nvGrpSpPr>
          <p:grpSpPr>
            <a:xfrm>
              <a:off x="5155" y="2211"/>
              <a:ext cx="2270" cy="1189"/>
              <a:chOff x="5236" y="1918"/>
              <a:chExt cx="2270" cy="1189"/>
            </a:xfrm>
          </p:grpSpPr>
          <p:sp>
            <p:nvSpPr>
              <p:cNvPr id="34" name="右箭头 33"/>
              <p:cNvSpPr/>
              <p:nvPr/>
            </p:nvSpPr>
            <p:spPr>
              <a:xfrm>
                <a:off x="5236" y="2498"/>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文本框 34"/>
              <p:cNvSpPr txBox="1"/>
              <p:nvPr/>
            </p:nvSpPr>
            <p:spPr>
              <a:xfrm>
                <a:off x="5403" y="1918"/>
                <a:ext cx="1728" cy="580"/>
              </a:xfrm>
              <a:prstGeom prst="rect">
                <a:avLst/>
              </a:prstGeom>
              <a:noFill/>
            </p:spPr>
            <p:txBody>
              <a:bodyPr wrap="none" rtlCol="0">
                <a:spAutoFit/>
              </a:bodyPr>
              <a:lstStyle/>
              <a:p>
                <a:r>
                  <a:rPr lang="zh-CN" altLang="en-US"/>
                  <a:t>决策指令</a:t>
                </a:r>
              </a:p>
            </p:txBody>
          </p:sp>
        </p:grpSp>
        <p:sp>
          <p:nvSpPr>
            <p:cNvPr id="38" name="右箭头 37"/>
            <p:cNvSpPr/>
            <p:nvPr/>
          </p:nvSpPr>
          <p:spPr>
            <a:xfrm>
              <a:off x="5155" y="4730"/>
              <a:ext cx="2270"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右箭头 40"/>
            <p:cNvSpPr/>
            <p:nvPr/>
          </p:nvSpPr>
          <p:spPr>
            <a:xfrm>
              <a:off x="5133" y="6666"/>
              <a:ext cx="7315"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圆角矩形 42"/>
            <p:cNvSpPr/>
            <p:nvPr/>
          </p:nvSpPr>
          <p:spPr>
            <a:xfrm>
              <a:off x="7681" y="4367"/>
              <a:ext cx="2069" cy="1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故障处理</a:t>
              </a:r>
            </a:p>
            <a:p>
              <a:pPr algn="ctr"/>
              <a:r>
                <a:rPr lang="zh-CN" altLang="en-US"/>
                <a:t>模块</a:t>
              </a:r>
            </a:p>
          </p:txBody>
        </p:sp>
        <p:sp>
          <p:nvSpPr>
            <p:cNvPr id="44" name="圆角矩形 43"/>
            <p:cNvSpPr/>
            <p:nvPr/>
          </p:nvSpPr>
          <p:spPr>
            <a:xfrm>
              <a:off x="7681" y="2430"/>
              <a:ext cx="2069" cy="13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场景保障模块</a:t>
              </a:r>
            </a:p>
          </p:txBody>
        </p:sp>
        <p:sp>
          <p:nvSpPr>
            <p:cNvPr id="45" name="圆角矩形 44"/>
            <p:cNvSpPr/>
            <p:nvPr/>
          </p:nvSpPr>
          <p:spPr>
            <a:xfrm>
              <a:off x="2580" y="6303"/>
              <a:ext cx="2069" cy="13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业务管理</a:t>
              </a:r>
            </a:p>
            <a:p>
              <a:pPr algn="ctr"/>
              <a:r>
                <a:rPr lang="zh-CN" altLang="en-US"/>
                <a:t>模块</a:t>
              </a:r>
            </a:p>
          </p:txBody>
        </p:sp>
        <p:sp>
          <p:nvSpPr>
            <p:cNvPr id="46" name="圆角矩形 45"/>
            <p:cNvSpPr/>
            <p:nvPr/>
          </p:nvSpPr>
          <p:spPr>
            <a:xfrm>
              <a:off x="2580" y="2430"/>
              <a:ext cx="2069" cy="32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决策系统</a:t>
              </a:r>
            </a:p>
          </p:txBody>
        </p:sp>
        <p:sp>
          <p:nvSpPr>
            <p:cNvPr id="47" name="右箭头 46"/>
            <p:cNvSpPr/>
            <p:nvPr/>
          </p:nvSpPr>
          <p:spPr>
            <a:xfrm>
              <a:off x="10050" y="2791"/>
              <a:ext cx="2398"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右箭头 47"/>
            <p:cNvSpPr/>
            <p:nvPr/>
          </p:nvSpPr>
          <p:spPr>
            <a:xfrm>
              <a:off x="10050" y="4730"/>
              <a:ext cx="2398" cy="6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文本框 48"/>
            <p:cNvSpPr txBox="1"/>
            <p:nvPr/>
          </p:nvSpPr>
          <p:spPr>
            <a:xfrm>
              <a:off x="10141" y="2211"/>
              <a:ext cx="2088" cy="580"/>
            </a:xfrm>
            <a:prstGeom prst="rect">
              <a:avLst/>
            </a:prstGeom>
            <a:noFill/>
          </p:spPr>
          <p:txBody>
            <a:bodyPr wrap="none" rtlCol="0">
              <a:spAutoFit/>
            </a:bodyPr>
            <a:lstStyle/>
            <a:p>
              <a:r>
                <a:rPr lang="zh-CN" altLang="en-US"/>
                <a:t>可视化呈现</a:t>
              </a:r>
            </a:p>
          </p:txBody>
        </p:sp>
        <p:sp>
          <p:nvSpPr>
            <p:cNvPr id="50" name="圆角矩形 49"/>
            <p:cNvSpPr/>
            <p:nvPr/>
          </p:nvSpPr>
          <p:spPr>
            <a:xfrm>
              <a:off x="12827" y="2430"/>
              <a:ext cx="2069" cy="52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用户</a:t>
              </a:r>
            </a:p>
            <a:p>
              <a:pPr algn="ctr"/>
              <a:r>
                <a:rPr lang="zh-CN" altLang="en-US"/>
                <a:t>呈现</a:t>
              </a:r>
            </a:p>
            <a:p>
              <a:pPr algn="ctr"/>
              <a:r>
                <a:rPr lang="zh-CN" altLang="en-US"/>
                <a:t>模块</a:t>
              </a:r>
            </a:p>
          </p:txBody>
        </p:sp>
      </p:grpSp>
      <p:sp>
        <p:nvSpPr>
          <p:cNvPr id="60" name="圆角矩形 59"/>
          <p:cNvSpPr/>
          <p:nvPr/>
        </p:nvSpPr>
        <p:spPr>
          <a:xfrm>
            <a:off x="4760595" y="1503680"/>
            <a:ext cx="5026025" cy="4158615"/>
          </a:xfrm>
          <a:prstGeom prst="roundRect">
            <a:avLst/>
          </a:prstGeom>
          <a:noFill/>
          <a:ln w="28575">
            <a:prstDash val="lg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文本框 60"/>
          <p:cNvSpPr txBox="1"/>
          <p:nvPr/>
        </p:nvSpPr>
        <p:spPr>
          <a:xfrm>
            <a:off x="6268085" y="5932805"/>
            <a:ext cx="2011680" cy="368300"/>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rPr>
              <a:t>控制系统核心模块</a:t>
            </a:r>
          </a:p>
        </p:txBody>
      </p:sp>
      <p:sp>
        <p:nvSpPr>
          <p:cNvPr id="23" name="文本框 22"/>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64782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场景保障模块</a:t>
            </a:r>
            <a:endParaRPr lang="zh-CN" altLang="en-US" dirty="0">
              <a:solidFill>
                <a:srgbClr val="333F50"/>
              </a:solidFill>
            </a:endParaRPr>
          </a:p>
        </p:txBody>
      </p:sp>
      <p:sp>
        <p:nvSpPr>
          <p:cNvPr id="2" name="文本框 1"/>
          <p:cNvSpPr txBox="1"/>
          <p:nvPr/>
        </p:nvSpPr>
        <p:spPr>
          <a:xfrm>
            <a:off x="1245235" y="1542415"/>
            <a:ext cx="9309735" cy="1705403"/>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该模块通过对历史数据建模分析，预测场景话务，评估资源瓶颈，主动优化调整，扭转传统场景保障只能被动监控应急处理的局面，可基于样本点的网络质量指标，自动统计问题小区与弱覆盖区域。</a:t>
            </a:r>
            <a:endParaRPr lang="zh-CN" dirty="0">
              <a:latin typeface="+mn-ea"/>
            </a:endParaRPr>
          </a:p>
        </p:txBody>
      </p:sp>
      <p:sp>
        <p:nvSpPr>
          <p:cNvPr id="5" name="文本框 4"/>
          <p:cNvSpPr txBox="1"/>
          <p:nvPr/>
        </p:nvSpPr>
        <p:spPr>
          <a:xfrm>
            <a:off x="1245235" y="3804285"/>
            <a:ext cx="9309735" cy="212237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场景预测</a:t>
            </a:r>
          </a:p>
          <a:p>
            <a:pPr indent="457200" algn="l">
              <a:lnSpc>
                <a:spcPct val="150000"/>
              </a:lnSpc>
            </a:pPr>
            <a:r>
              <a:rPr lang="zh-CN" altLang="en-US" dirty="0">
                <a:effectLst/>
                <a:latin typeface="+mn-ea"/>
                <a:sym typeface="+mn-ea"/>
              </a:rPr>
              <a:t>    网络结构优化</a:t>
            </a:r>
          </a:p>
          <a:p>
            <a:pPr indent="457200" algn="l">
              <a:lnSpc>
                <a:spcPct val="150000"/>
              </a:lnSpc>
            </a:pPr>
            <a:r>
              <a:rPr lang="zh-CN" altLang="en-US" dirty="0">
                <a:effectLst/>
                <a:latin typeface="+mn-ea"/>
                <a:sym typeface="+mn-ea"/>
              </a:rPr>
              <a:t>    投诉预警与回溯分析</a:t>
            </a:r>
          </a:p>
          <a:p>
            <a:pPr indent="457200" algn="l">
              <a:lnSpc>
                <a:spcPct val="150000"/>
              </a:lnSpc>
            </a:pPr>
            <a:r>
              <a:rPr lang="zh-CN" altLang="en-US" dirty="0">
                <a:effectLst/>
                <a:latin typeface="+mn-ea"/>
                <a:sym typeface="+mn-ea"/>
              </a:rPr>
              <a:t>    重要场景应用。</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09839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故障处理模块</a:t>
            </a:r>
            <a:endParaRPr lang="zh-CN" altLang="en-US" dirty="0">
              <a:solidFill>
                <a:srgbClr val="333F50"/>
              </a:solidFill>
            </a:endParaRPr>
          </a:p>
        </p:txBody>
      </p:sp>
      <p:sp>
        <p:nvSpPr>
          <p:cNvPr id="2" name="文本框 1"/>
          <p:cNvSpPr txBox="1"/>
          <p:nvPr/>
        </p:nvSpPr>
        <p:spPr>
          <a:xfrm>
            <a:off x="1245235" y="1542415"/>
            <a:ext cx="5258435" cy="1753235"/>
          </a:xfrm>
          <a:prstGeom prst="rect">
            <a:avLst/>
          </a:prstGeom>
          <a:noFill/>
        </p:spPr>
        <p:txBody>
          <a:bodyPr wrap="square" rtlCol="0">
            <a:spAutoFit/>
          </a:bodyPr>
          <a:lstStyle/>
          <a:p>
            <a:pPr indent="457200" algn="l">
              <a:lnSpc>
                <a:spcPct val="150000"/>
              </a:lnSpc>
            </a:pPr>
            <a:r>
              <a:rPr lang="zh-CN" altLang="en-US" b="1" dirty="0">
                <a:latin typeface="+mn-ea"/>
              </a:rPr>
              <a:t>模块简介</a:t>
            </a:r>
          </a:p>
          <a:p>
            <a:pPr indent="457200" fontAlgn="auto">
              <a:lnSpc>
                <a:spcPct val="150000"/>
              </a:lnSpc>
              <a:spcBef>
                <a:spcPts val="0"/>
              </a:spcBef>
              <a:spcAft>
                <a:spcPts val="0"/>
              </a:spcAft>
              <a:defRPr/>
            </a:pPr>
            <a:r>
              <a:rPr lang="zh-CN" altLang="en-US" dirty="0">
                <a:latin typeface="+mn-ea"/>
              </a:rPr>
              <a:t>    </a:t>
            </a:r>
            <a:r>
              <a:rPr lang="zh-CN" altLang="en-US" dirty="0">
                <a:latin typeface="+mn-ea"/>
                <a:sym typeface="+mn-ea"/>
              </a:rPr>
              <a:t>该模块目的是实现智能化故障处理，</a:t>
            </a:r>
          </a:p>
          <a:p>
            <a:pPr indent="457200" fontAlgn="auto">
              <a:lnSpc>
                <a:spcPct val="150000"/>
              </a:lnSpc>
              <a:spcBef>
                <a:spcPts val="0"/>
              </a:spcBef>
              <a:spcAft>
                <a:spcPts val="0"/>
              </a:spcAft>
              <a:defRPr/>
            </a:pPr>
            <a:r>
              <a:rPr lang="zh-CN" altLang="en-US" dirty="0">
                <a:latin typeface="+mn-ea"/>
                <a:sym typeface="+mn-ea"/>
              </a:rPr>
              <a:t>具体流程如图。</a:t>
            </a:r>
          </a:p>
          <a:p>
            <a:pPr indent="457200" fontAlgn="auto">
              <a:lnSpc>
                <a:spcPct val="150000"/>
              </a:lnSpc>
              <a:spcBef>
                <a:spcPts val="0"/>
              </a:spcBef>
              <a:spcAft>
                <a:spcPts val="0"/>
              </a:spcAft>
              <a:defRPr/>
            </a:pPr>
            <a:r>
              <a:rPr lang="zh-CN" altLang="en-US" dirty="0">
                <a:latin typeface="+mn-ea"/>
                <a:sym typeface="+mn-ea"/>
              </a:rPr>
              <a:t>    </a:t>
            </a:r>
            <a:endParaRPr lang="zh-CN" dirty="0">
              <a:latin typeface="+mn-ea"/>
            </a:endParaRPr>
          </a:p>
        </p:txBody>
      </p:sp>
      <p:sp>
        <p:nvSpPr>
          <p:cNvPr id="5" name="文本框 4"/>
          <p:cNvSpPr txBox="1"/>
          <p:nvPr/>
        </p:nvSpPr>
        <p:spPr>
          <a:xfrm>
            <a:off x="1245234" y="3897396"/>
            <a:ext cx="9309735" cy="212237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智能告警识别</a:t>
            </a:r>
          </a:p>
          <a:p>
            <a:pPr indent="457200" algn="l">
              <a:lnSpc>
                <a:spcPct val="150000"/>
              </a:lnSpc>
            </a:pPr>
            <a:r>
              <a:rPr lang="zh-CN" altLang="en-US" dirty="0">
                <a:effectLst/>
                <a:latin typeface="+mn-ea"/>
                <a:sym typeface="+mn-ea"/>
              </a:rPr>
              <a:t>    异常根因分析与故障定位</a:t>
            </a:r>
          </a:p>
          <a:p>
            <a:pPr indent="457200" algn="l">
              <a:lnSpc>
                <a:spcPct val="150000"/>
              </a:lnSpc>
            </a:pPr>
            <a:r>
              <a:rPr lang="zh-CN" altLang="en-US" dirty="0">
                <a:effectLst/>
                <a:latin typeface="+mn-ea"/>
                <a:sym typeface="+mn-ea"/>
              </a:rPr>
              <a:t>    自主故障处理</a:t>
            </a:r>
          </a:p>
          <a:p>
            <a:pPr indent="457200" algn="l">
              <a:lnSpc>
                <a:spcPct val="150000"/>
              </a:lnSpc>
            </a:pPr>
            <a:r>
              <a:rPr lang="zh-CN" altLang="en-US" dirty="0">
                <a:effectLst/>
                <a:latin typeface="+mn-ea"/>
                <a:sym typeface="+mn-ea"/>
              </a:rPr>
              <a:t>    故障告警上报。</a:t>
            </a:r>
            <a:endParaRPr lang="zh-CN" altLang="en-US" dirty="0">
              <a:latin typeface="+mn-ea"/>
            </a:endParaRPr>
          </a:p>
        </p:txBody>
      </p:sp>
      <p:sp>
        <p:nvSpPr>
          <p:cNvPr id="3" name="矩形 2"/>
          <p:cNvSpPr/>
          <p:nvPr/>
        </p:nvSpPr>
        <p:spPr>
          <a:xfrm>
            <a:off x="8477885" y="775335"/>
            <a:ext cx="145288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异常检测</a:t>
            </a:r>
          </a:p>
        </p:txBody>
      </p:sp>
      <p:sp>
        <p:nvSpPr>
          <p:cNvPr id="9" name="矩形 8"/>
          <p:cNvSpPr/>
          <p:nvPr/>
        </p:nvSpPr>
        <p:spPr>
          <a:xfrm>
            <a:off x="8364855" y="2256155"/>
            <a:ext cx="167894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故障定位</a:t>
            </a:r>
          </a:p>
        </p:txBody>
      </p:sp>
      <p:sp>
        <p:nvSpPr>
          <p:cNvPr id="10" name="文本框 9"/>
          <p:cNvSpPr txBox="1"/>
          <p:nvPr/>
        </p:nvSpPr>
        <p:spPr>
          <a:xfrm>
            <a:off x="9516110" y="1443355"/>
            <a:ext cx="1554480" cy="645160"/>
          </a:xfrm>
          <a:prstGeom prst="rect">
            <a:avLst/>
          </a:prstGeom>
          <a:noFill/>
        </p:spPr>
        <p:txBody>
          <a:bodyPr wrap="none" rtlCol="0">
            <a:spAutoFit/>
          </a:bodyPr>
          <a:lstStyle/>
          <a:p>
            <a:r>
              <a:rPr lang="zh-CN" altLang="en-US"/>
              <a:t>按故障传播链</a:t>
            </a:r>
          </a:p>
          <a:p>
            <a:r>
              <a:rPr lang="zh-CN" altLang="en-US"/>
              <a:t>依次查找</a:t>
            </a:r>
          </a:p>
        </p:txBody>
      </p:sp>
      <p:sp>
        <p:nvSpPr>
          <p:cNvPr id="11" name="矩形 10"/>
          <p:cNvSpPr/>
          <p:nvPr/>
        </p:nvSpPr>
        <p:spPr>
          <a:xfrm>
            <a:off x="5676900" y="775335"/>
            <a:ext cx="163322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业务管理模块</a:t>
            </a:r>
          </a:p>
        </p:txBody>
      </p:sp>
      <p:sp>
        <p:nvSpPr>
          <p:cNvPr id="12" name="矩形 11"/>
          <p:cNvSpPr/>
          <p:nvPr/>
        </p:nvSpPr>
        <p:spPr>
          <a:xfrm>
            <a:off x="5676900" y="3614420"/>
            <a:ext cx="1633220" cy="55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自主学习模块</a:t>
            </a:r>
          </a:p>
        </p:txBody>
      </p:sp>
      <p:sp>
        <p:nvSpPr>
          <p:cNvPr id="13" name="矩形 12"/>
          <p:cNvSpPr/>
          <p:nvPr/>
        </p:nvSpPr>
        <p:spPr>
          <a:xfrm>
            <a:off x="8328660" y="352425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查找预设经验库</a:t>
            </a:r>
          </a:p>
          <a:p>
            <a:pPr algn="ctr"/>
            <a:r>
              <a:rPr lang="zh-CN" altLang="en-US"/>
              <a:t>解决方案</a:t>
            </a:r>
          </a:p>
        </p:txBody>
      </p:sp>
      <p:sp>
        <p:nvSpPr>
          <p:cNvPr id="15" name="矩形 14"/>
          <p:cNvSpPr/>
          <p:nvPr/>
        </p:nvSpPr>
        <p:spPr>
          <a:xfrm>
            <a:off x="6523990" y="518033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自动化脚本</a:t>
            </a:r>
          </a:p>
          <a:p>
            <a:pPr algn="ctr"/>
            <a:r>
              <a:rPr lang="zh-CN" altLang="en-US"/>
              <a:t>止损处理</a:t>
            </a:r>
          </a:p>
        </p:txBody>
      </p:sp>
      <p:sp>
        <p:nvSpPr>
          <p:cNvPr id="16" name="矩形 15"/>
          <p:cNvSpPr/>
          <p:nvPr/>
        </p:nvSpPr>
        <p:spPr>
          <a:xfrm>
            <a:off x="10043795" y="5180330"/>
            <a:ext cx="1804670" cy="730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上报至相关运维</a:t>
            </a:r>
          </a:p>
          <a:p>
            <a:pPr algn="ctr"/>
            <a:r>
              <a:rPr lang="zh-CN" altLang="en-US"/>
              <a:t>责任人员</a:t>
            </a:r>
          </a:p>
        </p:txBody>
      </p:sp>
      <p:sp>
        <p:nvSpPr>
          <p:cNvPr id="17" name="下箭头 16"/>
          <p:cNvSpPr/>
          <p:nvPr/>
        </p:nvSpPr>
        <p:spPr>
          <a:xfrm>
            <a:off x="9055735" y="1443355"/>
            <a:ext cx="297815" cy="730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9055100" y="2880360"/>
            <a:ext cx="297815" cy="567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rot="1740000">
            <a:off x="8204835" y="4359275"/>
            <a:ext cx="297815" cy="726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593330" y="4519930"/>
            <a:ext cx="640080" cy="368300"/>
          </a:xfrm>
          <a:prstGeom prst="rect">
            <a:avLst/>
          </a:prstGeom>
          <a:noFill/>
        </p:spPr>
        <p:txBody>
          <a:bodyPr wrap="none" rtlCol="0">
            <a:spAutoFit/>
          </a:bodyPr>
          <a:lstStyle/>
          <a:p>
            <a:r>
              <a:rPr lang="zh-CN" altLang="en-US"/>
              <a:t>存在</a:t>
            </a:r>
          </a:p>
        </p:txBody>
      </p:sp>
      <p:sp>
        <p:nvSpPr>
          <p:cNvPr id="21" name="下箭头 20"/>
          <p:cNvSpPr/>
          <p:nvPr/>
        </p:nvSpPr>
        <p:spPr>
          <a:xfrm rot="19860000" flipH="1">
            <a:off x="10003155" y="4359275"/>
            <a:ext cx="297815" cy="726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336530" y="4519930"/>
            <a:ext cx="868680" cy="368300"/>
          </a:xfrm>
          <a:prstGeom prst="rect">
            <a:avLst/>
          </a:prstGeom>
          <a:noFill/>
        </p:spPr>
        <p:txBody>
          <a:bodyPr wrap="none" rtlCol="0">
            <a:spAutoFit/>
          </a:bodyPr>
          <a:lstStyle/>
          <a:p>
            <a:r>
              <a:rPr lang="zh-CN" altLang="en-US"/>
              <a:t>不存在</a:t>
            </a:r>
          </a:p>
        </p:txBody>
      </p:sp>
      <p:sp>
        <p:nvSpPr>
          <p:cNvPr id="23" name="左右箭头 22"/>
          <p:cNvSpPr/>
          <p:nvPr/>
        </p:nvSpPr>
        <p:spPr>
          <a:xfrm>
            <a:off x="7403465" y="915035"/>
            <a:ext cx="972820" cy="271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右箭头 23"/>
          <p:cNvSpPr/>
          <p:nvPr/>
        </p:nvSpPr>
        <p:spPr>
          <a:xfrm>
            <a:off x="7403465" y="3754120"/>
            <a:ext cx="829945" cy="271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00945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8300"/>
          </a:xfrm>
          <a:prstGeom prst="rect">
            <a:avLst/>
          </a:prstGeom>
          <a:noFill/>
        </p:spPr>
        <p:txBody>
          <a:bodyPr wrap="square" rtlCol="0">
            <a:spAutoFit/>
          </a:bodyPr>
          <a:lstStyle/>
          <a:p>
            <a:r>
              <a:rPr lang="zh-CN" altLang="en-US" dirty="0" smtClean="0">
                <a:solidFill>
                  <a:srgbClr val="333F50"/>
                </a:solidFill>
              </a:rPr>
              <a:t>用户呈现模块</a:t>
            </a:r>
            <a:endParaRPr lang="zh-CN" altLang="en-US" dirty="0">
              <a:solidFill>
                <a:srgbClr val="333F50"/>
              </a:solidFill>
            </a:endParaRPr>
          </a:p>
        </p:txBody>
      </p:sp>
      <p:sp>
        <p:nvSpPr>
          <p:cNvPr id="2" name="文本框 1"/>
          <p:cNvSpPr txBox="1"/>
          <p:nvPr/>
        </p:nvSpPr>
        <p:spPr>
          <a:xfrm>
            <a:off x="1245235" y="1542415"/>
            <a:ext cx="9309735" cy="1337945"/>
          </a:xfrm>
          <a:prstGeom prst="rect">
            <a:avLst/>
          </a:prstGeom>
          <a:noFill/>
        </p:spPr>
        <p:txBody>
          <a:bodyPr wrap="square" rtlCol="0">
            <a:spAutoFit/>
          </a:bodyPr>
          <a:lstStyle/>
          <a:p>
            <a:pPr indent="457200" algn="l">
              <a:lnSpc>
                <a:spcPct val="150000"/>
              </a:lnSpc>
            </a:pPr>
            <a:r>
              <a:rPr lang="zh-CN" altLang="en-US" b="1" dirty="0">
                <a:latin typeface="+mn-ea"/>
              </a:rPr>
              <a:t>模块简介</a:t>
            </a:r>
            <a:endParaRPr lang="zh-CN" altLang="en-US" dirty="0">
              <a:effectLst/>
              <a:latin typeface="+mn-ea"/>
              <a:sym typeface="+mn-ea"/>
            </a:endParaRPr>
          </a:p>
          <a:p>
            <a:pPr indent="457200" fontAlgn="auto">
              <a:lnSpc>
                <a:spcPct val="150000"/>
              </a:lnSpc>
              <a:spcBef>
                <a:spcPts val="0"/>
              </a:spcBef>
              <a:spcAft>
                <a:spcPts val="0"/>
              </a:spcAft>
              <a:defRPr/>
            </a:pPr>
            <a:r>
              <a:rPr lang="zh-CN" altLang="en-US" dirty="0">
                <a:effectLst/>
                <a:latin typeface="+mn-ea"/>
                <a:sym typeface="+mn-ea"/>
              </a:rPr>
              <a:t>    该模块利用数据可视化技术，实时呈现网络整体情况，为当下决策提供数据支撑，为运维工作提供强有力的指导作用，实现全网综合全面评价分析，科学高效运维管理</a:t>
            </a:r>
            <a:r>
              <a:rPr lang="zh-CN" altLang="en-US" dirty="0">
                <a:latin typeface="+mn-ea"/>
                <a:sym typeface="+mn-ea"/>
              </a:rPr>
              <a:t>。</a:t>
            </a:r>
            <a:endParaRPr lang="zh-CN" dirty="0">
              <a:latin typeface="+mn-ea"/>
            </a:endParaRPr>
          </a:p>
        </p:txBody>
      </p:sp>
      <p:sp>
        <p:nvSpPr>
          <p:cNvPr id="5" name="文本框 4"/>
          <p:cNvSpPr txBox="1"/>
          <p:nvPr/>
        </p:nvSpPr>
        <p:spPr>
          <a:xfrm>
            <a:off x="1245235" y="3626180"/>
            <a:ext cx="9309735" cy="1754326"/>
          </a:xfrm>
          <a:prstGeom prst="rect">
            <a:avLst/>
          </a:prstGeom>
          <a:noFill/>
        </p:spPr>
        <p:txBody>
          <a:bodyPr wrap="square" rtlCol="0">
            <a:spAutoFit/>
          </a:bodyPr>
          <a:lstStyle/>
          <a:p>
            <a:pPr indent="457200" algn="l">
              <a:lnSpc>
                <a:spcPct val="150000"/>
              </a:lnSpc>
            </a:pPr>
            <a:r>
              <a:rPr lang="zh-CN" altLang="en-US" b="1" dirty="0">
                <a:latin typeface="+mn-ea"/>
              </a:rPr>
              <a:t>模块功能</a:t>
            </a:r>
          </a:p>
          <a:p>
            <a:pPr indent="457200" algn="l">
              <a:lnSpc>
                <a:spcPct val="150000"/>
              </a:lnSpc>
            </a:pPr>
            <a:r>
              <a:rPr lang="zh-CN" altLang="en-US" dirty="0">
                <a:latin typeface="+mn-ea"/>
              </a:rPr>
              <a:t>    </a:t>
            </a:r>
            <a:r>
              <a:rPr lang="zh-CN" altLang="en-US" dirty="0">
                <a:effectLst/>
                <a:latin typeface="+mn-ea"/>
                <a:sym typeface="+mn-ea"/>
              </a:rPr>
              <a:t>网络全景概览</a:t>
            </a:r>
          </a:p>
          <a:p>
            <a:pPr indent="457200" algn="l">
              <a:lnSpc>
                <a:spcPct val="150000"/>
              </a:lnSpc>
            </a:pPr>
            <a:r>
              <a:rPr lang="zh-CN" altLang="en-US" dirty="0">
                <a:effectLst/>
                <a:latin typeface="+mn-ea"/>
                <a:sym typeface="+mn-ea"/>
              </a:rPr>
              <a:t>    指标量化评估与统计呈现</a:t>
            </a:r>
          </a:p>
          <a:p>
            <a:pPr indent="457200" algn="l">
              <a:lnSpc>
                <a:spcPct val="150000"/>
              </a:lnSpc>
            </a:pPr>
            <a:r>
              <a:rPr lang="zh-CN" altLang="en-US" dirty="0">
                <a:effectLst/>
                <a:latin typeface="+mn-ea"/>
                <a:sym typeface="+mn-ea"/>
              </a:rPr>
              <a:t>    设备拓扑结构呈现。</a:t>
            </a:r>
            <a:endParaRPr lang="zh-CN" altLang="en-US" dirty="0">
              <a:latin typeface="+mn-ea"/>
            </a:endParaRPr>
          </a:p>
        </p:txBody>
      </p:sp>
      <p:sp>
        <p:nvSpPr>
          <p:cNvPr id="9" name="文本框 8"/>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059443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792117"/>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3348270215"/>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7" name="文本框 1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911359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网维工作的现状</a:t>
            </a:r>
            <a:endParaRPr lang="zh-CN" altLang="en-US" dirty="0">
              <a:solidFill>
                <a:srgbClr val="333F50"/>
              </a:solidFill>
            </a:endParaRPr>
          </a:p>
        </p:txBody>
      </p:sp>
      <p:grpSp>
        <p:nvGrpSpPr>
          <p:cNvPr id="54" name="Group 13"/>
          <p:cNvGrpSpPr>
            <a:grpSpLocks noChangeAspect="1"/>
          </p:cNvGrpSpPr>
          <p:nvPr/>
        </p:nvGrpSpPr>
        <p:grpSpPr bwMode="auto">
          <a:xfrm>
            <a:off x="4462463" y="2525713"/>
            <a:ext cx="2689225" cy="2711450"/>
            <a:chOff x="1219" y="-53"/>
            <a:chExt cx="3321" cy="3348"/>
          </a:xfrm>
        </p:grpSpPr>
        <p:sp>
          <p:nvSpPr>
            <p:cNvPr id="55" name="Freeform 14"/>
            <p:cNvSpPr>
              <a:spLocks/>
            </p:cNvSpPr>
            <p:nvPr/>
          </p:nvSpPr>
          <p:spPr bwMode="auto">
            <a:xfrm>
              <a:off x="1219" y="265"/>
              <a:ext cx="1680" cy="1899"/>
            </a:xfrm>
            <a:custGeom>
              <a:avLst/>
              <a:gdLst>
                <a:gd name="T0" fmla="*/ 2311 w 2311"/>
                <a:gd name="T1" fmla="*/ 440 h 2611"/>
                <a:gd name="T2" fmla="*/ 1335 w 2311"/>
                <a:gd name="T3" fmla="*/ 1278 h 2611"/>
                <a:gd name="T4" fmla="*/ 865 w 2311"/>
                <a:gd name="T5" fmla="*/ 1829 h 2611"/>
                <a:gd name="T6" fmla="*/ 488 w 2311"/>
                <a:gd name="T7" fmla="*/ 2599 h 2611"/>
                <a:gd name="T8" fmla="*/ 470 w 2311"/>
                <a:gd name="T9" fmla="*/ 2611 h 2611"/>
                <a:gd name="T10" fmla="*/ 87 w 2311"/>
                <a:gd name="T11" fmla="*/ 1937 h 2611"/>
                <a:gd name="T12" fmla="*/ 933 w 2311"/>
                <a:gd name="T13" fmla="*/ 616 h 2611"/>
                <a:gd name="T14" fmla="*/ 1535 w 2311"/>
                <a:gd name="T15" fmla="*/ 47 h 2611"/>
                <a:gd name="T16" fmla="*/ 2311 w 2311"/>
                <a:gd name="T17" fmla="*/ 440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1" h="2611">
                  <a:moveTo>
                    <a:pt x="2311" y="440"/>
                  </a:moveTo>
                  <a:cubicBezTo>
                    <a:pt x="2062" y="586"/>
                    <a:pt x="1700" y="891"/>
                    <a:pt x="1335" y="1278"/>
                  </a:cubicBezTo>
                  <a:cubicBezTo>
                    <a:pt x="1156" y="1469"/>
                    <a:pt x="996" y="1657"/>
                    <a:pt x="865" y="1829"/>
                  </a:cubicBezTo>
                  <a:cubicBezTo>
                    <a:pt x="582" y="2201"/>
                    <a:pt x="429" y="2501"/>
                    <a:pt x="488" y="2599"/>
                  </a:cubicBezTo>
                  <a:cubicBezTo>
                    <a:pt x="470" y="2611"/>
                    <a:pt x="470" y="2611"/>
                    <a:pt x="470" y="2611"/>
                  </a:cubicBezTo>
                  <a:cubicBezTo>
                    <a:pt x="244" y="2334"/>
                    <a:pt x="87" y="1937"/>
                    <a:pt x="87" y="1937"/>
                  </a:cubicBezTo>
                  <a:cubicBezTo>
                    <a:pt x="0" y="1793"/>
                    <a:pt x="368" y="1216"/>
                    <a:pt x="933" y="616"/>
                  </a:cubicBezTo>
                  <a:cubicBezTo>
                    <a:pt x="1142" y="395"/>
                    <a:pt x="1349" y="201"/>
                    <a:pt x="1535" y="47"/>
                  </a:cubicBezTo>
                  <a:cubicBezTo>
                    <a:pt x="1642" y="0"/>
                    <a:pt x="1943" y="157"/>
                    <a:pt x="2311" y="440"/>
                  </a:cubicBezTo>
                  <a:close/>
                </a:path>
              </a:pathLst>
            </a:custGeom>
            <a:solidFill>
              <a:schemeClr val="accent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6" name="Freeform 15"/>
            <p:cNvSpPr>
              <a:spLocks/>
            </p:cNvSpPr>
            <p:nvPr/>
          </p:nvSpPr>
          <p:spPr bwMode="auto">
            <a:xfrm>
              <a:off x="1519" y="1596"/>
              <a:ext cx="1904" cy="1699"/>
            </a:xfrm>
            <a:custGeom>
              <a:avLst/>
              <a:gdLst>
                <a:gd name="T0" fmla="*/ 2618 w 2618"/>
                <a:gd name="T1" fmla="*/ 1852 h 2337"/>
                <a:gd name="T2" fmla="*/ 2615 w 2618"/>
                <a:gd name="T3" fmla="*/ 1855 h 2337"/>
                <a:gd name="T4" fmla="*/ 1965 w 2618"/>
                <a:gd name="T5" fmla="*/ 2250 h 2337"/>
                <a:gd name="T6" fmla="*/ 644 w 2618"/>
                <a:gd name="T7" fmla="*/ 1403 h 2337"/>
                <a:gd name="T8" fmla="*/ 59 w 2618"/>
                <a:gd name="T9" fmla="*/ 782 h 2337"/>
                <a:gd name="T10" fmla="*/ 59 w 2618"/>
                <a:gd name="T11" fmla="*/ 782 h 2337"/>
                <a:gd name="T12" fmla="*/ 454 w 2618"/>
                <a:gd name="T13" fmla="*/ 0 h 2337"/>
                <a:gd name="T14" fmla="*/ 1306 w 2618"/>
                <a:gd name="T15" fmla="*/ 1001 h 2337"/>
                <a:gd name="T16" fmla="*/ 1842 w 2618"/>
                <a:gd name="T17" fmla="*/ 1460 h 2337"/>
                <a:gd name="T18" fmla="*/ 2618 w 2618"/>
                <a:gd name="T19" fmla="*/ 1852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7">
                  <a:moveTo>
                    <a:pt x="2618" y="1852"/>
                  </a:moveTo>
                  <a:cubicBezTo>
                    <a:pt x="2617" y="1853"/>
                    <a:pt x="2616" y="1854"/>
                    <a:pt x="2615" y="1855"/>
                  </a:cubicBezTo>
                  <a:cubicBezTo>
                    <a:pt x="2360" y="2065"/>
                    <a:pt x="1965" y="2250"/>
                    <a:pt x="1965" y="2250"/>
                  </a:cubicBezTo>
                  <a:cubicBezTo>
                    <a:pt x="1821" y="2337"/>
                    <a:pt x="1244" y="1968"/>
                    <a:pt x="644" y="1403"/>
                  </a:cubicBezTo>
                  <a:cubicBezTo>
                    <a:pt x="415" y="1187"/>
                    <a:pt x="215" y="973"/>
                    <a:pt x="59" y="782"/>
                  </a:cubicBezTo>
                  <a:cubicBezTo>
                    <a:pt x="59" y="782"/>
                    <a:pt x="59" y="782"/>
                    <a:pt x="59" y="782"/>
                  </a:cubicBezTo>
                  <a:cubicBezTo>
                    <a:pt x="0" y="684"/>
                    <a:pt x="171" y="372"/>
                    <a:pt x="454" y="0"/>
                  </a:cubicBezTo>
                  <a:cubicBezTo>
                    <a:pt x="593" y="251"/>
                    <a:pt x="906" y="624"/>
                    <a:pt x="1306" y="1001"/>
                  </a:cubicBezTo>
                  <a:cubicBezTo>
                    <a:pt x="1491" y="1176"/>
                    <a:pt x="1674" y="1331"/>
                    <a:pt x="1842" y="1460"/>
                  </a:cubicBezTo>
                  <a:cubicBezTo>
                    <a:pt x="2211" y="1743"/>
                    <a:pt x="2511" y="1900"/>
                    <a:pt x="2618" y="1852"/>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7" name="Freeform 16"/>
            <p:cNvSpPr>
              <a:spLocks/>
            </p:cNvSpPr>
            <p:nvPr/>
          </p:nvSpPr>
          <p:spPr bwMode="auto">
            <a:xfrm>
              <a:off x="3421" y="2938"/>
              <a:ext cx="8" cy="6"/>
            </a:xfrm>
            <a:custGeom>
              <a:avLst/>
              <a:gdLst>
                <a:gd name="T0" fmla="*/ 12 w 12"/>
                <a:gd name="T1" fmla="*/ 0 h 7"/>
                <a:gd name="T2" fmla="*/ 0 w 12"/>
                <a:gd name="T3" fmla="*/ 7 h 7"/>
                <a:gd name="T4" fmla="*/ 3 w 12"/>
                <a:gd name="T5" fmla="*/ 4 h 7"/>
                <a:gd name="T6" fmla="*/ 4 w 12"/>
                <a:gd name="T7" fmla="*/ 4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0" y="7"/>
                    <a:pt x="0" y="7"/>
                    <a:pt x="0" y="7"/>
                  </a:cubicBezTo>
                  <a:cubicBezTo>
                    <a:pt x="1" y="6"/>
                    <a:pt x="2" y="5"/>
                    <a:pt x="3" y="4"/>
                  </a:cubicBezTo>
                  <a:cubicBezTo>
                    <a:pt x="4" y="4"/>
                    <a:pt x="4" y="4"/>
                    <a:pt x="4" y="4"/>
                  </a:cubicBezTo>
                  <a:cubicBezTo>
                    <a:pt x="6" y="3"/>
                    <a:pt x="9" y="2"/>
                    <a:pt x="12" y="0"/>
                  </a:cubicBezTo>
                  <a:close/>
                </a:path>
              </a:pathLst>
            </a:custGeom>
            <a:solidFill>
              <a:srgbClr val="ED546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8" name="Freeform 17"/>
            <p:cNvSpPr>
              <a:spLocks/>
            </p:cNvSpPr>
            <p:nvPr/>
          </p:nvSpPr>
          <p:spPr bwMode="auto">
            <a:xfrm>
              <a:off x="2858" y="1078"/>
              <a:ext cx="1682" cy="1899"/>
            </a:xfrm>
            <a:custGeom>
              <a:avLst/>
              <a:gdLst>
                <a:gd name="T0" fmla="*/ 2225 w 2312"/>
                <a:gd name="T1" fmla="*/ 674 h 2611"/>
                <a:gd name="T2" fmla="*/ 1378 w 2312"/>
                <a:gd name="T3" fmla="*/ 1994 h 2611"/>
                <a:gd name="T4" fmla="*/ 777 w 2312"/>
                <a:gd name="T5" fmla="*/ 2563 h 2611"/>
                <a:gd name="T6" fmla="*/ 776 w 2312"/>
                <a:gd name="T7" fmla="*/ 2563 h 2611"/>
                <a:gd name="T8" fmla="*/ 0 w 2312"/>
                <a:gd name="T9" fmla="*/ 2171 h 2611"/>
                <a:gd name="T10" fmla="*/ 976 w 2312"/>
                <a:gd name="T11" fmla="*/ 1332 h 2611"/>
                <a:gd name="T12" fmla="*/ 1447 w 2312"/>
                <a:gd name="T13" fmla="*/ 781 h 2611"/>
                <a:gd name="T14" fmla="*/ 1823 w 2312"/>
                <a:gd name="T15" fmla="*/ 12 h 2611"/>
                <a:gd name="T16" fmla="*/ 1841 w 2312"/>
                <a:gd name="T17" fmla="*/ 0 h 2611"/>
                <a:gd name="T18" fmla="*/ 2225 w 2312"/>
                <a:gd name="T19" fmla="*/ 67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2" h="2611">
                  <a:moveTo>
                    <a:pt x="2225" y="674"/>
                  </a:moveTo>
                  <a:cubicBezTo>
                    <a:pt x="2312" y="817"/>
                    <a:pt x="1943" y="1395"/>
                    <a:pt x="1378" y="1994"/>
                  </a:cubicBezTo>
                  <a:cubicBezTo>
                    <a:pt x="1170" y="2216"/>
                    <a:pt x="962" y="2410"/>
                    <a:pt x="777" y="2563"/>
                  </a:cubicBezTo>
                  <a:cubicBezTo>
                    <a:pt x="776" y="2563"/>
                    <a:pt x="776" y="2563"/>
                    <a:pt x="776" y="2563"/>
                  </a:cubicBezTo>
                  <a:cubicBezTo>
                    <a:pt x="669" y="2611"/>
                    <a:pt x="369" y="2454"/>
                    <a:pt x="0" y="2171"/>
                  </a:cubicBezTo>
                  <a:cubicBezTo>
                    <a:pt x="250" y="2025"/>
                    <a:pt x="611" y="1720"/>
                    <a:pt x="976" y="1332"/>
                  </a:cubicBezTo>
                  <a:cubicBezTo>
                    <a:pt x="1156" y="1142"/>
                    <a:pt x="1315" y="954"/>
                    <a:pt x="1447" y="781"/>
                  </a:cubicBezTo>
                  <a:cubicBezTo>
                    <a:pt x="1729" y="410"/>
                    <a:pt x="1882" y="110"/>
                    <a:pt x="1823" y="12"/>
                  </a:cubicBezTo>
                  <a:cubicBezTo>
                    <a:pt x="1841" y="0"/>
                    <a:pt x="1841" y="0"/>
                    <a:pt x="1841" y="0"/>
                  </a:cubicBezTo>
                  <a:cubicBezTo>
                    <a:pt x="2067" y="277"/>
                    <a:pt x="2225" y="674"/>
                    <a:pt x="2225" y="674"/>
                  </a:cubicBezTo>
                  <a:close/>
                </a:path>
              </a:pathLst>
            </a:custGeom>
            <a:solidFill>
              <a:schemeClr val="accent1"/>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9" name="Freeform 18"/>
            <p:cNvSpPr>
              <a:spLocks/>
            </p:cNvSpPr>
            <p:nvPr/>
          </p:nvSpPr>
          <p:spPr bwMode="auto">
            <a:xfrm>
              <a:off x="2336" y="-53"/>
              <a:ext cx="1904" cy="1699"/>
            </a:xfrm>
            <a:custGeom>
              <a:avLst/>
              <a:gdLst>
                <a:gd name="T0" fmla="*/ 2559 w 2618"/>
                <a:gd name="T1" fmla="*/ 1555 h 2336"/>
                <a:gd name="T2" fmla="*/ 2559 w 2618"/>
                <a:gd name="T3" fmla="*/ 1555 h 2336"/>
                <a:gd name="T4" fmla="*/ 2165 w 2618"/>
                <a:gd name="T5" fmla="*/ 2336 h 2336"/>
                <a:gd name="T6" fmla="*/ 1312 w 2618"/>
                <a:gd name="T7" fmla="*/ 1335 h 2336"/>
                <a:gd name="T8" fmla="*/ 776 w 2618"/>
                <a:gd name="T9" fmla="*/ 877 h 2336"/>
                <a:gd name="T10" fmla="*/ 0 w 2618"/>
                <a:gd name="T11" fmla="*/ 484 h 2336"/>
                <a:gd name="T12" fmla="*/ 3 w 2618"/>
                <a:gd name="T13" fmla="*/ 482 h 2336"/>
                <a:gd name="T14" fmla="*/ 654 w 2618"/>
                <a:gd name="T15" fmla="*/ 87 h 2336"/>
                <a:gd name="T16" fmla="*/ 1974 w 2618"/>
                <a:gd name="T17" fmla="*/ 933 h 2336"/>
                <a:gd name="T18" fmla="*/ 2559 w 2618"/>
                <a:gd name="T19" fmla="*/ 1555 h 2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6">
                  <a:moveTo>
                    <a:pt x="2559" y="1555"/>
                  </a:moveTo>
                  <a:cubicBezTo>
                    <a:pt x="2559" y="1555"/>
                    <a:pt x="2559" y="1555"/>
                    <a:pt x="2559" y="1555"/>
                  </a:cubicBezTo>
                  <a:cubicBezTo>
                    <a:pt x="2618" y="1652"/>
                    <a:pt x="2447" y="1965"/>
                    <a:pt x="2165" y="2336"/>
                  </a:cubicBezTo>
                  <a:cubicBezTo>
                    <a:pt x="2025" y="2086"/>
                    <a:pt x="1713" y="1713"/>
                    <a:pt x="1312" y="1335"/>
                  </a:cubicBezTo>
                  <a:cubicBezTo>
                    <a:pt x="1127" y="1161"/>
                    <a:pt x="945" y="1006"/>
                    <a:pt x="776" y="877"/>
                  </a:cubicBezTo>
                  <a:cubicBezTo>
                    <a:pt x="408" y="594"/>
                    <a:pt x="107" y="437"/>
                    <a:pt x="0" y="484"/>
                  </a:cubicBezTo>
                  <a:cubicBezTo>
                    <a:pt x="1" y="483"/>
                    <a:pt x="2" y="483"/>
                    <a:pt x="3" y="482"/>
                  </a:cubicBezTo>
                  <a:cubicBezTo>
                    <a:pt x="258" y="272"/>
                    <a:pt x="654" y="87"/>
                    <a:pt x="654" y="87"/>
                  </a:cubicBezTo>
                  <a:cubicBezTo>
                    <a:pt x="797" y="0"/>
                    <a:pt x="1375" y="368"/>
                    <a:pt x="1974" y="933"/>
                  </a:cubicBezTo>
                  <a:cubicBezTo>
                    <a:pt x="2203" y="1149"/>
                    <a:pt x="2403" y="1364"/>
                    <a:pt x="2559" y="1555"/>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60" name="Freeform 19"/>
            <p:cNvSpPr>
              <a:spLocks/>
            </p:cNvSpPr>
            <p:nvPr/>
          </p:nvSpPr>
          <p:spPr bwMode="auto">
            <a:xfrm>
              <a:off x="2331" y="298"/>
              <a:ext cx="8" cy="6"/>
            </a:xfrm>
            <a:custGeom>
              <a:avLst/>
              <a:gdLst>
                <a:gd name="T0" fmla="*/ 11 w 11"/>
                <a:gd name="T1" fmla="*/ 0 h 7"/>
                <a:gd name="T2" fmla="*/ 8 w 11"/>
                <a:gd name="T3" fmla="*/ 2 h 7"/>
                <a:gd name="T4" fmla="*/ 0 w 11"/>
                <a:gd name="T5" fmla="*/ 7 h 7"/>
                <a:gd name="T6" fmla="*/ 11 w 11"/>
                <a:gd name="T7" fmla="*/ 0 h 7"/>
              </a:gdLst>
              <a:ahLst/>
              <a:cxnLst>
                <a:cxn ang="0">
                  <a:pos x="T0" y="T1"/>
                </a:cxn>
                <a:cxn ang="0">
                  <a:pos x="T2" y="T3"/>
                </a:cxn>
                <a:cxn ang="0">
                  <a:pos x="T4" y="T5"/>
                </a:cxn>
                <a:cxn ang="0">
                  <a:pos x="T6" y="T7"/>
                </a:cxn>
              </a:cxnLst>
              <a:rect l="0" t="0" r="r" b="b"/>
              <a:pathLst>
                <a:path w="11" h="7">
                  <a:moveTo>
                    <a:pt x="11" y="0"/>
                  </a:moveTo>
                  <a:cubicBezTo>
                    <a:pt x="10" y="1"/>
                    <a:pt x="9" y="1"/>
                    <a:pt x="8" y="2"/>
                  </a:cubicBezTo>
                  <a:cubicBezTo>
                    <a:pt x="5" y="4"/>
                    <a:pt x="2" y="5"/>
                    <a:pt x="0" y="7"/>
                  </a:cubicBezTo>
                  <a:lnTo>
                    <a:pt x="11" y="0"/>
                  </a:lnTo>
                  <a:close/>
                </a:path>
              </a:pathLst>
            </a:custGeom>
            <a:solidFill>
              <a:srgbClr val="A1D469"/>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grpSp>
      <p:sp>
        <p:nvSpPr>
          <p:cNvPr id="61" name="Oval 17"/>
          <p:cNvSpPr>
            <a:spLocks noChangeArrowheads="1"/>
          </p:cNvSpPr>
          <p:nvPr/>
        </p:nvSpPr>
        <p:spPr bwMode="auto">
          <a:xfrm>
            <a:off x="2206625" y="2651125"/>
            <a:ext cx="100013" cy="101600"/>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2" name="Group 18"/>
          <p:cNvGrpSpPr>
            <a:grpSpLocks/>
          </p:cNvGrpSpPr>
          <p:nvPr/>
        </p:nvGrpSpPr>
        <p:grpSpPr bwMode="auto">
          <a:xfrm>
            <a:off x="2419350" y="2517775"/>
            <a:ext cx="2286042" cy="1339642"/>
            <a:chOff x="2249510" y="1913096"/>
            <a:chExt cx="3049934" cy="1785923"/>
          </a:xfrm>
        </p:grpSpPr>
        <p:sp>
          <p:nvSpPr>
            <p:cNvPr id="63" name="Rectangle 19"/>
            <p:cNvSpPr/>
            <p:nvPr/>
          </p:nvSpPr>
          <p:spPr>
            <a:xfrm>
              <a:off x="2249510" y="1913096"/>
              <a:ext cx="1872286" cy="49311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分散管理</a:t>
              </a:r>
              <a:endParaRPr lang="en-US" b="1" dirty="0">
                <a:solidFill>
                  <a:schemeClr val="tx1">
                    <a:lumMod val="75000"/>
                    <a:lumOff val="25000"/>
                  </a:schemeClr>
                </a:solidFill>
                <a:latin typeface="Arial"/>
                <a:ea typeface="微软雅黑 Light"/>
                <a:cs typeface="+mn-ea"/>
                <a:sym typeface="Arial"/>
              </a:endParaRPr>
            </a:p>
          </p:txBody>
        </p:sp>
        <p:sp>
          <p:nvSpPr>
            <p:cNvPr id="64" name="TextBox 154"/>
            <p:cNvSpPr txBox="1"/>
            <p:nvPr/>
          </p:nvSpPr>
          <p:spPr>
            <a:xfrm>
              <a:off x="2249510" y="2283458"/>
              <a:ext cx="3049934" cy="1415561"/>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各专业“各自为政”，投入产出比不高，无人掌控全网网络质量</a:t>
              </a:r>
              <a:endParaRPr lang="en-US" altLang="zh-CN" sz="1400" dirty="0">
                <a:latin typeface="+mn-lt"/>
                <a:ea typeface="微软雅黑 Light"/>
                <a:cs typeface="Lato Light" charset="0"/>
                <a:sym typeface="Arial"/>
              </a:endParaRPr>
            </a:p>
          </p:txBody>
        </p:sp>
      </p:grpSp>
      <p:sp>
        <p:nvSpPr>
          <p:cNvPr id="65" name="Oval 21"/>
          <p:cNvSpPr>
            <a:spLocks noChangeArrowheads="1"/>
          </p:cNvSpPr>
          <p:nvPr/>
        </p:nvSpPr>
        <p:spPr bwMode="auto">
          <a:xfrm>
            <a:off x="2206625" y="3978275"/>
            <a:ext cx="100013" cy="100013"/>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6" name="Group 22"/>
          <p:cNvGrpSpPr>
            <a:grpSpLocks/>
          </p:cNvGrpSpPr>
          <p:nvPr/>
        </p:nvGrpSpPr>
        <p:grpSpPr bwMode="auto">
          <a:xfrm>
            <a:off x="2432050" y="3890963"/>
            <a:ext cx="2431430" cy="1328529"/>
            <a:chOff x="2249510" y="1913092"/>
            <a:chExt cx="2846792" cy="1770700"/>
          </a:xfrm>
        </p:grpSpPr>
        <p:sp>
          <p:nvSpPr>
            <p:cNvPr id="67" name="Rectangle 23"/>
            <p:cNvSpPr/>
            <p:nvPr/>
          </p:nvSpPr>
          <p:spPr>
            <a:xfrm>
              <a:off x="2249510" y="1913092"/>
              <a:ext cx="2100324" cy="492996"/>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被动管理</a:t>
              </a:r>
              <a:endParaRPr lang="en-US" b="1" dirty="0">
                <a:solidFill>
                  <a:schemeClr val="tx1">
                    <a:lumMod val="75000"/>
                    <a:lumOff val="25000"/>
                  </a:schemeClr>
                </a:solidFill>
                <a:latin typeface="Arial"/>
                <a:ea typeface="微软雅黑 Light"/>
                <a:cs typeface="+mn-ea"/>
                <a:sym typeface="Arial"/>
              </a:endParaRPr>
            </a:p>
          </p:txBody>
        </p:sp>
        <p:sp>
          <p:nvSpPr>
            <p:cNvPr id="68" name="TextBox 158"/>
            <p:cNvSpPr txBox="1"/>
            <p:nvPr/>
          </p:nvSpPr>
          <p:spPr>
            <a:xfrm>
              <a:off x="2249510" y="2268557"/>
              <a:ext cx="2846792" cy="1415235"/>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接到故障申告后才进行测试和故障分析，不能满足主动监控和主动维护需求</a:t>
              </a:r>
            </a:p>
          </p:txBody>
        </p:sp>
      </p:grpSp>
      <p:sp>
        <p:nvSpPr>
          <p:cNvPr id="69" name="Oval 25"/>
          <p:cNvSpPr>
            <a:spLocks noChangeArrowheads="1"/>
          </p:cNvSpPr>
          <p:nvPr/>
        </p:nvSpPr>
        <p:spPr bwMode="auto">
          <a:xfrm>
            <a:off x="7415213" y="265112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0" name="Group 26"/>
          <p:cNvGrpSpPr>
            <a:grpSpLocks/>
          </p:cNvGrpSpPr>
          <p:nvPr/>
        </p:nvGrpSpPr>
        <p:grpSpPr bwMode="auto">
          <a:xfrm>
            <a:off x="7640637" y="2525713"/>
            <a:ext cx="2376953" cy="1342816"/>
            <a:chOff x="2249509" y="1913092"/>
            <a:chExt cx="2826259" cy="1789807"/>
          </a:xfrm>
        </p:grpSpPr>
        <p:sp>
          <p:nvSpPr>
            <p:cNvPr id="71" name="Rectangle 27"/>
            <p:cNvSpPr/>
            <p:nvPr/>
          </p:nvSpPr>
          <p:spPr>
            <a:xfrm>
              <a:off x="2249510" y="1913092"/>
              <a:ext cx="1872478" cy="493013"/>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人工管理</a:t>
              </a:r>
              <a:endParaRPr lang="en-US" b="1" dirty="0">
                <a:solidFill>
                  <a:schemeClr val="tx1">
                    <a:lumMod val="75000"/>
                    <a:lumOff val="25000"/>
                  </a:schemeClr>
                </a:solidFill>
                <a:latin typeface="Arial"/>
                <a:ea typeface="微软雅黑 Light"/>
                <a:cs typeface="+mn-ea"/>
                <a:sym typeface="Arial"/>
              </a:endParaRPr>
            </a:p>
          </p:txBody>
        </p:sp>
        <p:sp>
          <p:nvSpPr>
            <p:cNvPr id="72" name="TextBox 162"/>
            <p:cNvSpPr txBox="1"/>
            <p:nvPr/>
          </p:nvSpPr>
          <p:spPr>
            <a:xfrm>
              <a:off x="2249509" y="2287613"/>
              <a:ext cx="2826259" cy="1415286"/>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依靠个人经验管理网络，工作重复性高，难以满足日益增长的网络运维需求</a:t>
              </a:r>
              <a:endParaRPr lang="en-US" altLang="zh-CN" sz="1400" dirty="0">
                <a:latin typeface="+mn-lt"/>
                <a:ea typeface="微软雅黑 Light"/>
                <a:sym typeface="Arial"/>
              </a:endParaRPr>
            </a:p>
          </p:txBody>
        </p:sp>
      </p:grpSp>
      <p:sp>
        <p:nvSpPr>
          <p:cNvPr id="73" name="Oval 29"/>
          <p:cNvSpPr>
            <a:spLocks noChangeArrowheads="1"/>
          </p:cNvSpPr>
          <p:nvPr/>
        </p:nvSpPr>
        <p:spPr bwMode="auto">
          <a:xfrm>
            <a:off x="7415213" y="402907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4" name="Group 30"/>
          <p:cNvGrpSpPr>
            <a:grpSpLocks/>
          </p:cNvGrpSpPr>
          <p:nvPr/>
        </p:nvGrpSpPr>
        <p:grpSpPr bwMode="auto">
          <a:xfrm>
            <a:off x="7640638" y="3890963"/>
            <a:ext cx="2695450" cy="1328529"/>
            <a:chOff x="2249510" y="1913092"/>
            <a:chExt cx="2681913" cy="1771882"/>
          </a:xfrm>
        </p:grpSpPr>
        <p:sp>
          <p:nvSpPr>
            <p:cNvPr id="75" name="Rectangle 31"/>
            <p:cNvSpPr/>
            <p:nvPr/>
          </p:nvSpPr>
          <p:spPr>
            <a:xfrm>
              <a:off x="2249510" y="1913092"/>
              <a:ext cx="2099191" cy="368406"/>
            </a:xfrm>
            <a:prstGeom prst="rect">
              <a:avLst/>
            </a:prstGeom>
          </p:spPr>
          <p:txBody>
            <a:bodyPr>
              <a:spAutoFit/>
            </a:bodyPr>
            <a:lstStyle/>
            <a:p>
              <a:pPr>
                <a:defRPr/>
              </a:pPr>
              <a:endParaRPr lang="en-US" sz="1200" dirty="0">
                <a:solidFill>
                  <a:schemeClr val="tx1">
                    <a:lumMod val="75000"/>
                    <a:lumOff val="25000"/>
                  </a:schemeClr>
                </a:solidFill>
                <a:latin typeface="Arial"/>
                <a:ea typeface="微软雅黑 Light"/>
                <a:cs typeface="+mn-ea"/>
                <a:sym typeface="Arial"/>
              </a:endParaRPr>
            </a:p>
          </p:txBody>
        </p:sp>
        <p:sp>
          <p:nvSpPr>
            <p:cNvPr id="76" name="TextBox 166"/>
            <p:cNvSpPr txBox="1"/>
            <p:nvPr/>
          </p:nvSpPr>
          <p:spPr>
            <a:xfrm>
              <a:off x="2249510" y="2268794"/>
              <a:ext cx="2681913" cy="1416180"/>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未充分发挥新技术在规划、维护、优化、分析、用户感知管理中的技术优势，管理效率低下</a:t>
              </a:r>
              <a:endParaRPr lang="en-US" altLang="zh-CN" sz="1400" dirty="0">
                <a:latin typeface="+mn-lt"/>
                <a:ea typeface="微软雅黑 Light"/>
                <a:sym typeface="Arial"/>
              </a:endParaRPr>
            </a:p>
          </p:txBody>
        </p:sp>
      </p:grpSp>
      <p:sp>
        <p:nvSpPr>
          <p:cNvPr id="77" name="Rectangle 27"/>
          <p:cNvSpPr/>
          <p:nvPr/>
        </p:nvSpPr>
        <p:spPr>
          <a:xfrm>
            <a:off x="7640638" y="3889375"/>
            <a:ext cx="1403350" cy="36830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传统管理</a:t>
            </a:r>
            <a:endParaRPr lang="en-US" b="1" dirty="0">
              <a:solidFill>
                <a:schemeClr val="tx1">
                  <a:lumMod val="75000"/>
                  <a:lumOff val="25000"/>
                </a:schemeClr>
              </a:solidFill>
              <a:latin typeface="Arial"/>
              <a:ea typeface="微软雅黑 Light"/>
              <a:cs typeface="+mn-ea"/>
              <a:sym typeface="Arial"/>
            </a:endParaRPr>
          </a:p>
        </p:txBody>
      </p:sp>
      <p:sp>
        <p:nvSpPr>
          <p:cNvPr id="78" name="Text Placeholder 4"/>
          <p:cNvSpPr txBox="1"/>
          <p:nvPr/>
        </p:nvSpPr>
        <p:spPr>
          <a:xfrm>
            <a:off x="5276850" y="3716338"/>
            <a:ext cx="1025525" cy="298450"/>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lnSpc>
                <a:spcPts val="1380"/>
              </a:lnSpc>
              <a:spcAft>
                <a:spcPts val="0"/>
              </a:spcAft>
              <a:buFont typeface="Arial" panose="020B0604020202020204" pitchFamily="34" charset="0"/>
              <a:buNone/>
              <a:defRPr/>
            </a:pPr>
            <a:r>
              <a:rPr lang="zh-CN" altLang="en-US" sz="2000" dirty="0">
                <a:solidFill>
                  <a:schemeClr val="tx1">
                    <a:lumMod val="50000"/>
                    <a:lumOff val="50000"/>
                  </a:schemeClr>
                </a:solidFill>
                <a:cs typeface="+mn-ea"/>
              </a:rPr>
              <a:t>现状</a:t>
            </a:r>
            <a:endParaRPr lang="en-US" sz="2000" dirty="0">
              <a:solidFill>
                <a:schemeClr val="tx1">
                  <a:lumMod val="50000"/>
                  <a:lumOff val="50000"/>
                </a:schemeClr>
              </a:solidFill>
              <a:cs typeface="+mn-ea"/>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375129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
        <p:nvSpPr>
          <p:cNvPr id="55" name="文本框 5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1750"/>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8" name="文本框 17"/>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5078278"/>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1" name="文本框 10"/>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01087"/>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72658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283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图示 9"/>
          <p:cNvGraphicFramePr/>
          <p:nvPr>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
        <p:nvSpPr>
          <p:cNvPr id="15" name="文本框 1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46799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52913"/>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22" name="文本框 21"/>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878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15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右箭头 63"/>
          <p:cNvSpPr/>
          <p:nvPr/>
        </p:nvSpPr>
        <p:spPr>
          <a:xfrm rot="20810905">
            <a:off x="9145698" y="219892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8" name="右箭头 57"/>
          <p:cNvSpPr/>
          <p:nvPr/>
        </p:nvSpPr>
        <p:spPr>
          <a:xfrm rot="1492591">
            <a:off x="9083072" y="3107233"/>
            <a:ext cx="1018295" cy="1808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 name="右箭头 52"/>
          <p:cNvSpPr/>
          <p:nvPr/>
        </p:nvSpPr>
        <p:spPr>
          <a:xfrm rot="660254">
            <a:off x="9145901" y="2755720"/>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上箭头 8"/>
          <p:cNvSpPr/>
          <p:nvPr/>
        </p:nvSpPr>
        <p:spPr>
          <a:xfrm rot="3845344">
            <a:off x="9422419" y="1560132"/>
            <a:ext cx="252435" cy="945097"/>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4114" y="1857375"/>
            <a:ext cx="4676775" cy="738664"/>
          </a:xfrm>
          <a:prstGeom prst="rect">
            <a:avLst/>
          </a:prstGeom>
          <a:noFill/>
        </p:spPr>
        <p:txBody>
          <a:bodyPr wrap="square" rtlCol="0">
            <a:spAutoFit/>
          </a:bodyPr>
          <a:lstStyle/>
          <a:p>
            <a:pPr indent="457200">
              <a:lnSpc>
                <a:spcPct val="150000"/>
              </a:lnSpc>
            </a:pPr>
            <a:r>
              <a:rPr lang="zh-CN" altLang="en-US" sz="1400" b="1" dirty="0" smtClean="0"/>
              <a:t>目的</a:t>
            </a:r>
            <a:r>
              <a:rPr lang="zh-CN" altLang="en-US" sz="1400" dirty="0" smtClean="0"/>
              <a:t>：了解城域网网络运行情况，为日常的网络维护和分析提供基础数据及建议。</a:t>
            </a:r>
            <a:endParaRPr lang="zh-CN" altLang="en-US" sz="1400" dirty="0"/>
          </a:p>
        </p:txBody>
      </p:sp>
      <p:sp>
        <p:nvSpPr>
          <p:cNvPr id="12" name="文本框 11"/>
          <p:cNvSpPr txBox="1"/>
          <p:nvPr/>
        </p:nvSpPr>
        <p:spPr>
          <a:xfrm>
            <a:off x="620865" y="3231037"/>
            <a:ext cx="4738461" cy="2031325"/>
          </a:xfrm>
          <a:prstGeom prst="rect">
            <a:avLst/>
          </a:prstGeom>
          <a:noFill/>
        </p:spPr>
        <p:txBody>
          <a:bodyPr wrap="square" rtlCol="0">
            <a:spAutoFit/>
          </a:bodyPr>
          <a:lstStyle/>
          <a:p>
            <a:pPr indent="457200">
              <a:lnSpc>
                <a:spcPct val="150000"/>
              </a:lnSpc>
            </a:pPr>
            <a:r>
              <a:rPr lang="zh-CN" altLang="en-US" sz="1400" b="1" dirty="0" smtClean="0"/>
              <a:t>内容</a:t>
            </a:r>
            <a:r>
              <a:rPr lang="zh-CN" altLang="en-US" sz="1400" dirty="0" smtClean="0"/>
              <a:t>：分为日报及月报。</a:t>
            </a:r>
            <a:endParaRPr lang="en-US" altLang="zh-CN" sz="1400" dirty="0" smtClean="0"/>
          </a:p>
          <a:p>
            <a:pPr indent="457200">
              <a:lnSpc>
                <a:spcPct val="150000"/>
              </a:lnSpc>
            </a:pPr>
            <a:r>
              <a:rPr lang="zh-CN" altLang="en-US" sz="1400" dirty="0" smtClean="0"/>
              <a:t>日报：对网络一日内的总体情况介绍，包括网络总体情况、设备运行情况、其他事件（如工程切割情况）等；</a:t>
            </a:r>
            <a:endParaRPr lang="en-US" altLang="zh-CN" sz="1400" dirty="0" smtClean="0"/>
          </a:p>
          <a:p>
            <a:pPr indent="457200">
              <a:lnSpc>
                <a:spcPct val="150000"/>
              </a:lnSpc>
            </a:pPr>
            <a:r>
              <a:rPr lang="zh-CN" altLang="en-US" sz="1400" dirty="0" smtClean="0"/>
              <a:t>月报：对一个自然月内的城域网总体情况分析，包括网络基本情况、流量分析、容量分析、业务容量预测、链路扩容计划、设备性能优化。</a:t>
            </a:r>
            <a:endParaRPr lang="zh-CN" altLang="en-US" sz="1400" dirty="0"/>
          </a:p>
        </p:txBody>
      </p:sp>
      <p:sp>
        <p:nvSpPr>
          <p:cNvPr id="13" name="文本框 12"/>
          <p:cNvSpPr txBox="1"/>
          <p:nvPr/>
        </p:nvSpPr>
        <p:spPr>
          <a:xfrm>
            <a:off x="2543175" y="2447925"/>
            <a:ext cx="184731" cy="369332"/>
          </a:xfrm>
          <a:prstGeom prst="rect">
            <a:avLst/>
          </a:prstGeom>
          <a:noFill/>
        </p:spPr>
        <p:txBody>
          <a:bodyPr wrap="none" rtlCol="0">
            <a:spAutoFit/>
          </a:bodyPr>
          <a:lstStyle/>
          <a:p>
            <a:endParaRPr lang="zh-CN" altLang="en-US" dirty="0"/>
          </a:p>
        </p:txBody>
      </p:sp>
      <p:pic>
        <p:nvPicPr>
          <p:cNvPr id="1026" name="Picture 2" descr="“IT engineer icon”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2030566"/>
            <a:ext cx="838818" cy="838818"/>
          </a:xfrm>
          <a:prstGeom prst="rect">
            <a:avLst/>
          </a:prstGeom>
          <a:noFill/>
          <a:extLst>
            <a:ext uri="{909E8E84-426E-40DD-AFC4-6F175D3DCCD1}">
              <a14:hiddenFill xmlns:a14="http://schemas.microsoft.com/office/drawing/2010/main">
                <a:solidFill>
                  <a:srgbClr val="FFFFFF"/>
                </a:solidFill>
              </a14:hiddenFill>
            </a:ext>
          </a:extLst>
        </p:spPr>
      </p:pic>
      <p:sp>
        <p:nvSpPr>
          <p:cNvPr id="14" name="右箭头 13"/>
          <p:cNvSpPr/>
          <p:nvPr/>
        </p:nvSpPr>
        <p:spPr>
          <a:xfrm>
            <a:off x="9186474" y="2489323"/>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0144125" y="2001921"/>
            <a:ext cx="788453" cy="255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IPNET</a:t>
            </a:r>
            <a:endParaRPr lang="zh-CN" altLang="en-US" dirty="0"/>
          </a:p>
        </p:txBody>
      </p:sp>
      <p:sp>
        <p:nvSpPr>
          <p:cNvPr id="21" name="矩形 20"/>
          <p:cNvSpPr/>
          <p:nvPr/>
        </p:nvSpPr>
        <p:spPr>
          <a:xfrm>
            <a:off x="11453589" y="1259806"/>
            <a:ext cx="408574" cy="322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2" name="右箭头 21"/>
          <p:cNvSpPr/>
          <p:nvPr/>
        </p:nvSpPr>
        <p:spPr>
          <a:xfrm rot="10800000">
            <a:off x="9408803" y="4035767"/>
            <a:ext cx="1965743" cy="2444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下箭头 22"/>
          <p:cNvSpPr/>
          <p:nvPr/>
        </p:nvSpPr>
        <p:spPr>
          <a:xfrm>
            <a:off x="8449890" y="2940368"/>
            <a:ext cx="233137" cy="87795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文本框 23"/>
          <p:cNvSpPr txBox="1"/>
          <p:nvPr/>
        </p:nvSpPr>
        <p:spPr>
          <a:xfrm>
            <a:off x="8666471" y="3275371"/>
            <a:ext cx="668029" cy="307777"/>
          </a:xfrm>
          <a:prstGeom prst="rect">
            <a:avLst/>
          </a:prstGeom>
          <a:noFill/>
        </p:spPr>
        <p:txBody>
          <a:bodyPr wrap="square" rtlCol="0">
            <a:spAutoFit/>
          </a:bodyPr>
          <a:lstStyle/>
          <a:p>
            <a:r>
              <a:rPr lang="zh-CN" altLang="en-US" sz="1400" dirty="0" smtClean="0"/>
              <a:t>使用</a:t>
            </a:r>
            <a:endParaRPr lang="zh-CN" altLang="en-US" sz="1400" dirty="0"/>
          </a:p>
        </p:txBody>
      </p:sp>
      <p:sp>
        <p:nvSpPr>
          <p:cNvPr id="25" name="圆角矩形 24"/>
          <p:cNvSpPr/>
          <p:nvPr/>
        </p:nvSpPr>
        <p:spPr>
          <a:xfrm>
            <a:off x="7836847" y="3878915"/>
            <a:ext cx="1459221" cy="608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Excel</a:t>
            </a:r>
            <a:r>
              <a:rPr lang="zh-CN" altLang="en-US" sz="1400" dirty="0" smtClean="0"/>
              <a:t>表格工具</a:t>
            </a:r>
            <a:endParaRPr lang="zh-CN" altLang="en-US" sz="1400" dirty="0"/>
          </a:p>
        </p:txBody>
      </p:sp>
      <p:sp>
        <p:nvSpPr>
          <p:cNvPr id="26" name="文本框 25"/>
          <p:cNvSpPr txBox="1"/>
          <p:nvPr/>
        </p:nvSpPr>
        <p:spPr>
          <a:xfrm>
            <a:off x="10322433" y="3834185"/>
            <a:ext cx="671511" cy="276999"/>
          </a:xfrm>
          <a:prstGeom prst="rect">
            <a:avLst/>
          </a:prstGeom>
          <a:noFill/>
        </p:spPr>
        <p:txBody>
          <a:bodyPr wrap="square" rtlCol="0">
            <a:spAutoFit/>
          </a:bodyPr>
          <a:lstStyle/>
          <a:p>
            <a:r>
              <a:rPr lang="zh-CN" altLang="en-US" sz="1200" dirty="0" smtClean="0"/>
              <a:t>输入</a:t>
            </a:r>
            <a:endParaRPr lang="zh-CN" altLang="en-US" sz="1200" dirty="0"/>
          </a:p>
        </p:txBody>
      </p:sp>
      <p:sp>
        <p:nvSpPr>
          <p:cNvPr id="27" name="文本框 26"/>
          <p:cNvSpPr txBox="1"/>
          <p:nvPr/>
        </p:nvSpPr>
        <p:spPr>
          <a:xfrm>
            <a:off x="5853320" y="1382964"/>
            <a:ext cx="2177452" cy="307777"/>
          </a:xfrm>
          <a:prstGeom prst="rect">
            <a:avLst/>
          </a:prstGeom>
          <a:noFill/>
        </p:spPr>
        <p:txBody>
          <a:bodyPr wrap="square" rtlCol="0">
            <a:spAutoFit/>
          </a:bodyPr>
          <a:lstStyle/>
          <a:p>
            <a:r>
              <a:rPr lang="zh-CN" altLang="en-US" sz="1400" b="1" dirty="0" smtClean="0"/>
              <a:t>日报制作流程示意</a:t>
            </a:r>
            <a:endParaRPr lang="zh-CN" altLang="en-US" sz="1400" b="1" dirty="0"/>
          </a:p>
        </p:txBody>
      </p:sp>
      <p:sp>
        <p:nvSpPr>
          <p:cNvPr id="32" name="右箭头 31"/>
          <p:cNvSpPr/>
          <p:nvPr/>
        </p:nvSpPr>
        <p:spPr>
          <a:xfrm rot="10800000">
            <a:off x="7054395" y="4035767"/>
            <a:ext cx="697221" cy="2147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矩形 32"/>
          <p:cNvSpPr/>
          <p:nvPr/>
        </p:nvSpPr>
        <p:spPr>
          <a:xfrm>
            <a:off x="5617217" y="3852641"/>
            <a:ext cx="1400175"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二次处理后的数据</a:t>
            </a:r>
            <a:endParaRPr lang="zh-CN" altLang="en-US" sz="1200" dirty="0"/>
          </a:p>
        </p:txBody>
      </p:sp>
      <p:sp>
        <p:nvSpPr>
          <p:cNvPr id="29" name="文本框 28"/>
          <p:cNvSpPr txBox="1"/>
          <p:nvPr/>
        </p:nvSpPr>
        <p:spPr>
          <a:xfrm>
            <a:off x="7211610" y="3529777"/>
            <a:ext cx="512616" cy="577081"/>
          </a:xfrm>
          <a:prstGeom prst="rect">
            <a:avLst/>
          </a:prstGeom>
          <a:noFill/>
        </p:spPr>
        <p:txBody>
          <a:bodyPr wrap="square" rtlCol="0">
            <a:spAutoFit/>
          </a:bodyPr>
          <a:lstStyle/>
          <a:p>
            <a:r>
              <a:rPr lang="zh-CN" altLang="en-US" sz="1050" dirty="0" smtClean="0"/>
              <a:t>筛选、统计、分析</a:t>
            </a:r>
            <a:endParaRPr lang="zh-CN" altLang="en-US" sz="1050" dirty="0"/>
          </a:p>
        </p:txBody>
      </p:sp>
      <p:sp>
        <p:nvSpPr>
          <p:cNvPr id="30" name="圆角右箭头 29"/>
          <p:cNvSpPr/>
          <p:nvPr/>
        </p:nvSpPr>
        <p:spPr>
          <a:xfrm rot="16200000" flipH="1">
            <a:off x="6394742" y="2085910"/>
            <a:ext cx="1162264" cy="196909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4" name="文本框 33"/>
          <p:cNvSpPr txBox="1"/>
          <p:nvPr/>
        </p:nvSpPr>
        <p:spPr>
          <a:xfrm>
            <a:off x="6942046" y="2165152"/>
            <a:ext cx="894801" cy="307777"/>
          </a:xfrm>
          <a:prstGeom prst="rect">
            <a:avLst/>
          </a:prstGeom>
          <a:noFill/>
        </p:spPr>
        <p:txBody>
          <a:bodyPr wrap="square" rtlCol="0">
            <a:spAutoFit/>
          </a:bodyPr>
          <a:lstStyle/>
          <a:p>
            <a:r>
              <a:rPr lang="zh-CN" altLang="en-US" sz="1400" dirty="0" smtClean="0"/>
              <a:t>基于</a:t>
            </a:r>
            <a:endParaRPr lang="zh-CN" altLang="en-US" sz="1400" dirty="0"/>
          </a:p>
        </p:txBody>
      </p:sp>
      <p:sp>
        <p:nvSpPr>
          <p:cNvPr id="35" name="圆角右箭头 34"/>
          <p:cNvSpPr/>
          <p:nvPr/>
        </p:nvSpPr>
        <p:spPr>
          <a:xfrm flipV="1">
            <a:off x="6189571" y="4718220"/>
            <a:ext cx="1504950" cy="8763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6764209" y="4919882"/>
            <a:ext cx="894801" cy="307777"/>
          </a:xfrm>
          <a:prstGeom prst="rect">
            <a:avLst/>
          </a:prstGeom>
          <a:noFill/>
        </p:spPr>
        <p:txBody>
          <a:bodyPr wrap="square" rtlCol="0">
            <a:spAutoFit/>
          </a:bodyPr>
          <a:lstStyle/>
          <a:p>
            <a:r>
              <a:rPr lang="zh-CN" altLang="en-US" sz="1400" dirty="0" smtClean="0"/>
              <a:t>撰写</a:t>
            </a:r>
            <a:endParaRPr lang="zh-CN" altLang="en-US" sz="1400" dirty="0"/>
          </a:p>
        </p:txBody>
      </p:sp>
      <p:sp>
        <p:nvSpPr>
          <p:cNvPr id="39" name="矩形 38"/>
          <p:cNvSpPr/>
          <p:nvPr/>
        </p:nvSpPr>
        <p:spPr>
          <a:xfrm>
            <a:off x="7895893" y="5114393"/>
            <a:ext cx="1400175"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维护报表</a:t>
            </a:r>
            <a:endParaRPr lang="zh-CN" altLang="en-US" sz="1200" dirty="0"/>
          </a:p>
        </p:txBody>
      </p:sp>
      <p:sp>
        <p:nvSpPr>
          <p:cNvPr id="40" name="右箭头 39"/>
          <p:cNvSpPr/>
          <p:nvPr/>
        </p:nvSpPr>
        <p:spPr>
          <a:xfrm>
            <a:off x="9448800" y="532263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文本框 40"/>
          <p:cNvSpPr txBox="1"/>
          <p:nvPr/>
        </p:nvSpPr>
        <p:spPr>
          <a:xfrm>
            <a:off x="9591675" y="5043742"/>
            <a:ext cx="552450" cy="276999"/>
          </a:xfrm>
          <a:prstGeom prst="rect">
            <a:avLst/>
          </a:prstGeom>
          <a:noFill/>
        </p:spPr>
        <p:txBody>
          <a:bodyPr wrap="square" rtlCol="0">
            <a:spAutoFit/>
          </a:bodyPr>
          <a:lstStyle/>
          <a:p>
            <a:r>
              <a:rPr lang="zh-CN" altLang="en-US" sz="1200" dirty="0" smtClean="0"/>
              <a:t>通报</a:t>
            </a:r>
            <a:endParaRPr lang="zh-CN" altLang="en-US" sz="1200" dirty="0"/>
          </a:p>
        </p:txBody>
      </p:sp>
      <p:sp>
        <p:nvSpPr>
          <p:cNvPr id="38" name="文本框 37"/>
          <p:cNvSpPr txBox="1"/>
          <p:nvPr/>
        </p:nvSpPr>
        <p:spPr>
          <a:xfrm>
            <a:off x="10391773" y="5286743"/>
            <a:ext cx="1257300" cy="307777"/>
          </a:xfrm>
          <a:prstGeom prst="rect">
            <a:avLst/>
          </a:prstGeom>
          <a:noFill/>
        </p:spPr>
        <p:txBody>
          <a:bodyPr wrap="square" rtlCol="0">
            <a:spAutoFit/>
          </a:bodyPr>
          <a:lstStyle/>
          <a:p>
            <a:r>
              <a:rPr lang="zh-CN" altLang="en-US" sz="1400" dirty="0" smtClean="0"/>
              <a:t>网络管理中心</a:t>
            </a:r>
            <a:endParaRPr lang="zh-CN" altLang="en-US" sz="1400" dirty="0"/>
          </a:p>
        </p:txBody>
      </p:sp>
      <p:sp>
        <p:nvSpPr>
          <p:cNvPr id="36" name="矩形 35"/>
          <p:cNvSpPr/>
          <p:nvPr/>
        </p:nvSpPr>
        <p:spPr>
          <a:xfrm>
            <a:off x="5517470" y="2030566"/>
            <a:ext cx="3750354" cy="252245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42" name="矩形 41"/>
          <p:cNvSpPr/>
          <p:nvPr/>
        </p:nvSpPr>
        <p:spPr>
          <a:xfrm>
            <a:off x="5517470" y="4650873"/>
            <a:ext cx="6255648" cy="155074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7" name="文本框 6"/>
          <p:cNvSpPr txBox="1"/>
          <p:nvPr/>
        </p:nvSpPr>
        <p:spPr>
          <a:xfrm>
            <a:off x="8176571" y="1690741"/>
            <a:ext cx="838818" cy="276999"/>
          </a:xfrm>
          <a:prstGeom prst="rect">
            <a:avLst/>
          </a:prstGeom>
          <a:noFill/>
        </p:spPr>
        <p:txBody>
          <a:bodyPr wrap="square" rtlCol="0">
            <a:spAutoFit/>
          </a:bodyPr>
          <a:lstStyle/>
          <a:p>
            <a:r>
              <a:rPr lang="zh-CN" altLang="en-US" sz="1200" dirty="0"/>
              <a:t>代维</a:t>
            </a:r>
            <a:r>
              <a:rPr lang="zh-CN" altLang="en-US" sz="1200" dirty="0" smtClean="0"/>
              <a:t>人员</a:t>
            </a:r>
            <a:endParaRPr lang="zh-CN" altLang="en-US" sz="1200" dirty="0"/>
          </a:p>
        </p:txBody>
      </p:sp>
      <p:sp>
        <p:nvSpPr>
          <p:cNvPr id="8" name="圆角矩形 7"/>
          <p:cNvSpPr/>
          <p:nvPr/>
        </p:nvSpPr>
        <p:spPr>
          <a:xfrm>
            <a:off x="11476676" y="1285904"/>
            <a:ext cx="344793" cy="487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流量</a:t>
            </a:r>
            <a:endParaRPr lang="zh-CN" altLang="en-US" sz="1000" dirty="0"/>
          </a:p>
        </p:txBody>
      </p:sp>
      <p:sp>
        <p:nvSpPr>
          <p:cNvPr id="48" name="圆角矩形 47"/>
          <p:cNvSpPr/>
          <p:nvPr/>
        </p:nvSpPr>
        <p:spPr>
          <a:xfrm>
            <a:off x="11491372" y="1800843"/>
            <a:ext cx="344793" cy="437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带宽</a:t>
            </a:r>
            <a:endParaRPr lang="zh-CN" altLang="en-US" sz="800" dirty="0"/>
          </a:p>
        </p:txBody>
      </p:sp>
      <p:sp>
        <p:nvSpPr>
          <p:cNvPr id="49" name="圆角矩形 48"/>
          <p:cNvSpPr/>
          <p:nvPr/>
        </p:nvSpPr>
        <p:spPr>
          <a:xfrm>
            <a:off x="11483832" y="2292692"/>
            <a:ext cx="344793" cy="4424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端口</a:t>
            </a:r>
            <a:endParaRPr lang="zh-CN" altLang="en-US" sz="1000" dirty="0"/>
          </a:p>
        </p:txBody>
      </p:sp>
      <p:sp>
        <p:nvSpPr>
          <p:cNvPr id="50" name="圆角矩形 49"/>
          <p:cNvSpPr/>
          <p:nvPr/>
        </p:nvSpPr>
        <p:spPr>
          <a:xfrm>
            <a:off x="11476676" y="2816660"/>
            <a:ext cx="385058" cy="5075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用户数</a:t>
            </a:r>
            <a:endParaRPr lang="zh-CN" altLang="en-US" sz="800" dirty="0"/>
          </a:p>
        </p:txBody>
      </p:sp>
      <p:sp>
        <p:nvSpPr>
          <p:cNvPr id="2" name="矩形 1"/>
          <p:cNvSpPr/>
          <p:nvPr/>
        </p:nvSpPr>
        <p:spPr>
          <a:xfrm>
            <a:off x="9346866" y="828675"/>
            <a:ext cx="2578782" cy="376744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51" name="圆角矩形 50"/>
          <p:cNvSpPr/>
          <p:nvPr/>
        </p:nvSpPr>
        <p:spPr>
          <a:xfrm>
            <a:off x="10102799" y="1532714"/>
            <a:ext cx="803655" cy="31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网佳</a:t>
            </a:r>
            <a:endParaRPr lang="zh-CN" altLang="en-US" dirty="0"/>
          </a:p>
        </p:txBody>
      </p:sp>
      <p:sp>
        <p:nvSpPr>
          <p:cNvPr id="54" name="圆角矩形 53"/>
          <p:cNvSpPr/>
          <p:nvPr/>
        </p:nvSpPr>
        <p:spPr>
          <a:xfrm>
            <a:off x="10105364" y="2373821"/>
            <a:ext cx="850876" cy="361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55" name="圆角矩形 54"/>
          <p:cNvSpPr/>
          <p:nvPr/>
        </p:nvSpPr>
        <p:spPr>
          <a:xfrm>
            <a:off x="11476676" y="3430565"/>
            <a:ext cx="385058" cy="4871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工程信息</a:t>
            </a:r>
            <a:endParaRPr lang="zh-CN" altLang="en-US" sz="800" dirty="0"/>
          </a:p>
        </p:txBody>
      </p:sp>
      <p:sp>
        <p:nvSpPr>
          <p:cNvPr id="56" name="圆角矩形 55"/>
          <p:cNvSpPr/>
          <p:nvPr/>
        </p:nvSpPr>
        <p:spPr>
          <a:xfrm>
            <a:off x="11466678" y="4080742"/>
            <a:ext cx="385058" cy="298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smtClean="0"/>
              <a:t>…</a:t>
            </a:r>
            <a:endParaRPr lang="zh-CN" altLang="en-US" sz="1600" dirty="0"/>
          </a:p>
        </p:txBody>
      </p:sp>
      <p:sp>
        <p:nvSpPr>
          <p:cNvPr id="59" name="圆角矩形 58"/>
          <p:cNvSpPr/>
          <p:nvPr/>
        </p:nvSpPr>
        <p:spPr>
          <a:xfrm>
            <a:off x="10102799" y="2839015"/>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60" name="右箭头 59"/>
          <p:cNvSpPr/>
          <p:nvPr/>
        </p:nvSpPr>
        <p:spPr>
          <a:xfrm>
            <a:off x="11007704" y="1587012"/>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1" name="右箭头 60"/>
          <p:cNvSpPr/>
          <p:nvPr/>
        </p:nvSpPr>
        <p:spPr>
          <a:xfrm>
            <a:off x="11007779" y="2044056"/>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2" name="右箭头 61"/>
          <p:cNvSpPr/>
          <p:nvPr/>
        </p:nvSpPr>
        <p:spPr>
          <a:xfrm>
            <a:off x="11017154" y="245141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右箭头 62"/>
          <p:cNvSpPr/>
          <p:nvPr/>
        </p:nvSpPr>
        <p:spPr>
          <a:xfrm>
            <a:off x="10997814" y="289690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5" name="圆角矩形 64"/>
          <p:cNvSpPr/>
          <p:nvPr/>
        </p:nvSpPr>
        <p:spPr>
          <a:xfrm>
            <a:off x="10115252" y="3248640"/>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代维</a:t>
            </a:r>
            <a:endParaRPr lang="zh-CN" altLang="en-US" sz="1200" dirty="0"/>
          </a:p>
        </p:txBody>
      </p:sp>
      <p:sp>
        <p:nvSpPr>
          <p:cNvPr id="66" name="右箭头 65"/>
          <p:cNvSpPr/>
          <p:nvPr/>
        </p:nvSpPr>
        <p:spPr>
          <a:xfrm>
            <a:off x="11017154" y="3362443"/>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7" name="圆角矩形 66"/>
          <p:cNvSpPr/>
          <p:nvPr/>
        </p:nvSpPr>
        <p:spPr>
          <a:xfrm>
            <a:off x="9489789" y="95239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数据获取</a:t>
            </a:r>
            <a:endParaRPr lang="zh-CN" altLang="en-US" sz="1200" dirty="0"/>
          </a:p>
        </p:txBody>
      </p:sp>
      <p:sp>
        <p:nvSpPr>
          <p:cNvPr id="68" name="圆角矩形 67"/>
          <p:cNvSpPr/>
          <p:nvPr/>
        </p:nvSpPr>
        <p:spPr>
          <a:xfrm>
            <a:off x="5629099" y="2143163"/>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数据分析</a:t>
            </a:r>
            <a:endParaRPr lang="zh-CN" altLang="en-US" sz="1200" dirty="0"/>
          </a:p>
        </p:txBody>
      </p:sp>
      <p:sp>
        <p:nvSpPr>
          <p:cNvPr id="69" name="圆角矩形 68"/>
          <p:cNvSpPr/>
          <p:nvPr/>
        </p:nvSpPr>
        <p:spPr>
          <a:xfrm>
            <a:off x="5667375" y="574355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数据呈现</a:t>
            </a:r>
            <a:endParaRPr lang="zh-CN" altLang="en-US" sz="1200" dirty="0"/>
          </a:p>
        </p:txBody>
      </p:sp>
    </p:spTree>
    <p:extLst>
      <p:ext uri="{BB962C8B-B14F-4D97-AF65-F5344CB8AC3E}">
        <p14:creationId xmlns:p14="http://schemas.microsoft.com/office/powerpoint/2010/main" val="812894468"/>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040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5512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
        <p:nvSpPr>
          <p:cNvPr id="7" name="文本框 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2139195"/>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8505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788797"/>
      </p:ext>
    </p:extLst>
  </p:cSld>
  <p:clrMapOvr>
    <a:masterClrMapping/>
  </p:clrMapOvr>
  <p:transition spd="med">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具体安排</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2174339"/>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1962237" y="2511771"/>
            <a:ext cx="2599547" cy="2072335"/>
            <a:chOff x="1271166" y="2284597"/>
            <a:chExt cx="2599547" cy="2072335"/>
          </a:xfrm>
          <a:solidFill>
            <a:srgbClr val="88B40F"/>
          </a:solidFill>
        </p:grpSpPr>
        <p:sp>
          <p:nvSpPr>
            <p:cNvPr id="11" name="椭圆 10"/>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 9"/>
          <p:cNvGrpSpPr/>
          <p:nvPr/>
        </p:nvGrpSpPr>
        <p:grpSpPr>
          <a:xfrm>
            <a:off x="4143657" y="1469396"/>
            <a:ext cx="3671455" cy="3671455"/>
            <a:chOff x="2736273" y="748180"/>
            <a:chExt cx="3671455" cy="3671455"/>
          </a:xfrm>
        </p:grpSpPr>
        <p:sp>
          <p:nvSpPr>
            <p:cNvPr id="5" name="椭圆 4"/>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6" name="矩形 5"/>
            <p:cNvSpPr/>
            <p:nvPr/>
          </p:nvSpPr>
          <p:spPr>
            <a:xfrm>
              <a:off x="3738662" y="2008111"/>
              <a:ext cx="1691489" cy="1323439"/>
            </a:xfrm>
            <a:prstGeom prst="rect">
              <a:avLst/>
            </a:prstGeom>
          </p:spPr>
          <p:txBody>
            <a:bodyPr wrap="none">
              <a:spAutoFit/>
            </a:bodyPr>
            <a:lstStyle/>
            <a:p>
              <a:pPr algn="ctr"/>
              <a:r>
                <a:rPr kumimoji="1" lang="en-US" altLang="zh-CN" sz="4000" b="1" dirty="0" smtClean="0">
                  <a:solidFill>
                    <a:schemeClr val="bg1"/>
                  </a:solidFill>
                </a:rPr>
                <a:t>THANK</a:t>
              </a:r>
            </a:p>
            <a:p>
              <a:pPr algn="ctr"/>
              <a:r>
                <a:rPr kumimoji="1" lang="en-US" altLang="zh-CN" sz="4000" b="1" dirty="0" smtClean="0">
                  <a:solidFill>
                    <a:schemeClr val="bg1"/>
                  </a:solidFill>
                </a:rPr>
                <a:t>YOU</a:t>
              </a:r>
              <a:endParaRPr kumimoji="1" lang="en-US" altLang="zh-CN" sz="4000" b="1" dirty="0">
                <a:solidFill>
                  <a:schemeClr val="bg1"/>
                </a:solidFill>
              </a:endParaRPr>
            </a:p>
          </p:txBody>
        </p:sp>
      </p:grpSp>
    </p:spTree>
    <p:extLst>
      <p:ext uri="{BB962C8B-B14F-4D97-AF65-F5344CB8AC3E}">
        <p14:creationId xmlns:p14="http://schemas.microsoft.com/office/powerpoint/2010/main" val="391970972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3689" y="2472350"/>
            <a:ext cx="3757386" cy="2677656"/>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数据获取：</a:t>
            </a:r>
            <a:endParaRPr lang="en-US" altLang="zh-CN" sz="1400" dirty="0"/>
          </a:p>
          <a:p>
            <a:pPr marL="742950" lvl="1" indent="-285750">
              <a:lnSpc>
                <a:spcPct val="150000"/>
              </a:lnSpc>
              <a:buFont typeface="Arial" panose="020B0604020202020204" pitchFamily="34" charset="0"/>
              <a:buChar char="•"/>
            </a:pPr>
            <a:r>
              <a:rPr lang="zh-CN" altLang="en-US" sz="1400" dirty="0" smtClean="0"/>
              <a:t>多系统</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跨部门跨科室</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路径</a:t>
            </a:r>
            <a:r>
              <a:rPr lang="zh-CN" altLang="en-US" sz="1400" dirty="0"/>
              <a:t>冗余</a:t>
            </a:r>
            <a:r>
              <a:rPr lang="zh-CN" altLang="en-US" sz="1400" dirty="0" smtClean="0"/>
              <a:t>性（</a:t>
            </a:r>
            <a:r>
              <a:rPr lang="en-US" altLang="zh-CN" sz="1400" dirty="0" smtClean="0"/>
              <a:t>IPNET</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重复性劳动</a:t>
            </a:r>
            <a:endParaRPr lang="en-US" altLang="zh-CN" sz="1400" dirty="0" smtClean="0"/>
          </a:p>
          <a:p>
            <a:pPr>
              <a:lnSpc>
                <a:spcPct val="150000"/>
              </a:lnSpc>
            </a:pPr>
            <a:endParaRPr lang="en-US" altLang="zh-CN" sz="1400" dirty="0" smtClean="0"/>
          </a:p>
        </p:txBody>
      </p:sp>
      <p:sp>
        <p:nvSpPr>
          <p:cNvPr id="7" name="圆角矩形 6"/>
          <p:cNvSpPr/>
          <p:nvPr/>
        </p:nvSpPr>
        <p:spPr>
          <a:xfrm>
            <a:off x="5981805" y="3505341"/>
            <a:ext cx="15430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省公司平台</a:t>
            </a:r>
            <a:endParaRPr lang="zh-CN" altLang="en-US" sz="1600" dirty="0"/>
          </a:p>
        </p:txBody>
      </p:sp>
      <p:sp>
        <p:nvSpPr>
          <p:cNvPr id="8" name="圆角矩形 7"/>
          <p:cNvSpPr/>
          <p:nvPr/>
        </p:nvSpPr>
        <p:spPr>
          <a:xfrm>
            <a:off x="5867505"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网管中心</a:t>
            </a:r>
            <a:endParaRPr lang="zh-CN" altLang="en-US" sz="900" dirty="0"/>
          </a:p>
        </p:txBody>
      </p:sp>
      <p:sp>
        <p:nvSpPr>
          <p:cNvPr id="42" name="圆角矩形 41"/>
          <p:cNvSpPr/>
          <p:nvPr/>
        </p:nvSpPr>
        <p:spPr>
          <a:xfrm>
            <a:off x="7153380"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设备</a:t>
            </a:r>
            <a:endParaRPr lang="zh-CN" altLang="en-US" sz="900" dirty="0"/>
          </a:p>
        </p:txBody>
      </p:sp>
      <p:sp>
        <p:nvSpPr>
          <p:cNvPr id="9" name="上下箭头 8"/>
          <p:cNvSpPr/>
          <p:nvPr/>
        </p:nvSpPr>
        <p:spPr>
          <a:xfrm rot="899011">
            <a:off x="6144162" y="4110921"/>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上下箭头 42"/>
          <p:cNvSpPr/>
          <p:nvPr/>
        </p:nvSpPr>
        <p:spPr>
          <a:xfrm rot="20712961">
            <a:off x="7041251" y="4109887"/>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上下箭头 43"/>
          <p:cNvSpPr/>
          <p:nvPr/>
        </p:nvSpPr>
        <p:spPr>
          <a:xfrm rot="5400000">
            <a:off x="6632202" y="5270005"/>
            <a:ext cx="327980" cy="629513"/>
          </a:xfrm>
          <a:prstGeom prst="up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8474070" y="4225056"/>
            <a:ext cx="2174811" cy="803544"/>
          </a:xfrm>
          <a:prstGeom prst="rect">
            <a:avLst/>
          </a:prstGeom>
        </p:spPr>
      </p:pic>
      <p:sp>
        <p:nvSpPr>
          <p:cNvPr id="12" name="左弧形箭头 11"/>
          <p:cNvSpPr/>
          <p:nvPr/>
        </p:nvSpPr>
        <p:spPr>
          <a:xfrm>
            <a:off x="8040998" y="3514760"/>
            <a:ext cx="1333590" cy="236296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4" name="左弧形箭头 13"/>
          <p:cNvSpPr/>
          <p:nvPr/>
        </p:nvSpPr>
        <p:spPr>
          <a:xfrm flipH="1" flipV="1">
            <a:off x="9702879" y="3311584"/>
            <a:ext cx="1352827" cy="246549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9202005" y="3876346"/>
            <a:ext cx="835543" cy="369332"/>
          </a:xfrm>
          <a:prstGeom prst="rect">
            <a:avLst/>
          </a:prstGeom>
          <a:noFill/>
        </p:spPr>
        <p:txBody>
          <a:bodyPr wrap="square" rtlCol="0">
            <a:spAutoFit/>
          </a:bodyPr>
          <a:lstStyle/>
          <a:p>
            <a:r>
              <a:rPr lang="zh-CN" altLang="en-US" dirty="0" smtClean="0">
                <a:solidFill>
                  <a:srgbClr val="FF0000"/>
                </a:solidFill>
              </a:rPr>
              <a:t>每日</a:t>
            </a:r>
            <a:endParaRPr lang="zh-CN" altLang="en-US" dirty="0">
              <a:solidFill>
                <a:srgbClr val="FF0000"/>
              </a:solidFill>
            </a:endParaRPr>
          </a:p>
        </p:txBody>
      </p:sp>
      <p:sp>
        <p:nvSpPr>
          <p:cNvPr id="15" name="文本框 14"/>
          <p:cNvSpPr txBox="1"/>
          <p:nvPr/>
        </p:nvSpPr>
        <p:spPr>
          <a:xfrm>
            <a:off x="6038850" y="1400176"/>
            <a:ext cx="800100" cy="276999"/>
          </a:xfrm>
          <a:prstGeom prst="rect">
            <a:avLst/>
          </a:prstGeom>
          <a:noFill/>
        </p:spPr>
        <p:txBody>
          <a:bodyPr wrap="square" rtlCol="0">
            <a:spAutoFit/>
          </a:bodyPr>
          <a:lstStyle/>
          <a:p>
            <a:r>
              <a:rPr lang="zh-CN" altLang="en-US" sz="1200" dirty="0" smtClean="0"/>
              <a:t>数据来源</a:t>
            </a:r>
            <a:endParaRPr lang="zh-CN" altLang="en-US" sz="1200" dirty="0"/>
          </a:p>
        </p:txBody>
      </p:sp>
      <p:sp>
        <p:nvSpPr>
          <p:cNvPr id="16" name="圆角矩形 15"/>
          <p:cNvSpPr/>
          <p:nvPr/>
        </p:nvSpPr>
        <p:spPr>
          <a:xfrm>
            <a:off x="5017088" y="1833232"/>
            <a:ext cx="6934200" cy="639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321379" y="1935357"/>
            <a:ext cx="4381500" cy="418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圆角矩形 22"/>
          <p:cNvSpPr/>
          <p:nvPr/>
        </p:nvSpPr>
        <p:spPr>
          <a:xfrm>
            <a:off x="6568007" y="2016599"/>
            <a:ext cx="788453" cy="2559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IPNET</a:t>
            </a:r>
            <a:endParaRPr lang="zh-CN" altLang="en-US" dirty="0"/>
          </a:p>
        </p:txBody>
      </p:sp>
      <p:sp>
        <p:nvSpPr>
          <p:cNvPr id="24" name="圆角矩形 23"/>
          <p:cNvSpPr/>
          <p:nvPr/>
        </p:nvSpPr>
        <p:spPr>
          <a:xfrm>
            <a:off x="5690161" y="1990001"/>
            <a:ext cx="803655" cy="31649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网佳</a:t>
            </a:r>
            <a:endParaRPr lang="zh-CN" altLang="en-US" dirty="0"/>
          </a:p>
        </p:txBody>
      </p:sp>
      <p:sp>
        <p:nvSpPr>
          <p:cNvPr id="25" name="圆角矩形 24"/>
          <p:cNvSpPr/>
          <p:nvPr/>
        </p:nvSpPr>
        <p:spPr>
          <a:xfrm>
            <a:off x="7406654" y="1986124"/>
            <a:ext cx="850876" cy="361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26" name="圆角矩形 25"/>
          <p:cNvSpPr/>
          <p:nvPr/>
        </p:nvSpPr>
        <p:spPr>
          <a:xfrm>
            <a:off x="8318468" y="2009317"/>
            <a:ext cx="627548" cy="2980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27" name="圆角矩形 26"/>
          <p:cNvSpPr/>
          <p:nvPr/>
        </p:nvSpPr>
        <p:spPr>
          <a:xfrm>
            <a:off x="9046403" y="2049219"/>
            <a:ext cx="534885"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代维</a:t>
            </a:r>
            <a:endParaRPr lang="zh-CN" altLang="en-US" sz="1200" dirty="0"/>
          </a:p>
        </p:txBody>
      </p:sp>
      <p:sp>
        <p:nvSpPr>
          <p:cNvPr id="18" name="文本框 17"/>
          <p:cNvSpPr txBox="1"/>
          <p:nvPr/>
        </p:nvSpPr>
        <p:spPr>
          <a:xfrm>
            <a:off x="5370008" y="1974307"/>
            <a:ext cx="283058" cy="430887"/>
          </a:xfrm>
          <a:prstGeom prst="rect">
            <a:avLst/>
          </a:prstGeom>
          <a:noFill/>
        </p:spPr>
        <p:txBody>
          <a:bodyPr wrap="square" rtlCol="0">
            <a:spAutoFit/>
          </a:bodyPr>
          <a:lstStyle/>
          <a:p>
            <a:r>
              <a:rPr lang="zh-CN" altLang="en-US" sz="1100" dirty="0" smtClean="0">
                <a:solidFill>
                  <a:schemeClr val="bg1"/>
                </a:solidFill>
              </a:rPr>
              <a:t>日报</a:t>
            </a:r>
            <a:endParaRPr lang="zh-CN" altLang="en-US" sz="1100" dirty="0">
              <a:solidFill>
                <a:schemeClr val="bg1"/>
              </a:solidFill>
            </a:endParaRPr>
          </a:p>
        </p:txBody>
      </p:sp>
      <p:sp>
        <p:nvSpPr>
          <p:cNvPr id="29" name="文本框 28"/>
          <p:cNvSpPr txBox="1"/>
          <p:nvPr/>
        </p:nvSpPr>
        <p:spPr>
          <a:xfrm>
            <a:off x="5043780" y="1959368"/>
            <a:ext cx="283058" cy="430887"/>
          </a:xfrm>
          <a:prstGeom prst="rect">
            <a:avLst/>
          </a:prstGeom>
          <a:noFill/>
        </p:spPr>
        <p:txBody>
          <a:bodyPr wrap="square" rtlCol="0">
            <a:spAutoFit/>
          </a:bodyPr>
          <a:lstStyle/>
          <a:p>
            <a:r>
              <a:rPr lang="zh-CN" altLang="en-US" sz="1100" dirty="0" smtClean="0"/>
              <a:t>月报</a:t>
            </a:r>
            <a:endParaRPr lang="zh-CN" altLang="en-US" sz="1100" dirty="0"/>
          </a:p>
        </p:txBody>
      </p:sp>
      <p:sp>
        <p:nvSpPr>
          <p:cNvPr id="32" name="圆角矩形 31"/>
          <p:cNvSpPr/>
          <p:nvPr/>
        </p:nvSpPr>
        <p:spPr>
          <a:xfrm>
            <a:off x="9753073" y="2038815"/>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传输室</a:t>
            </a:r>
            <a:endParaRPr lang="zh-CN" altLang="en-US" sz="1100" dirty="0"/>
          </a:p>
        </p:txBody>
      </p:sp>
      <p:sp>
        <p:nvSpPr>
          <p:cNvPr id="33" name="圆角矩形 32"/>
          <p:cNvSpPr/>
          <p:nvPr/>
        </p:nvSpPr>
        <p:spPr>
          <a:xfrm>
            <a:off x="10438872" y="2049219"/>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市场通报</a:t>
            </a:r>
            <a:endParaRPr lang="zh-CN" altLang="en-US" sz="1000" dirty="0"/>
          </a:p>
        </p:txBody>
      </p:sp>
      <p:sp>
        <p:nvSpPr>
          <p:cNvPr id="34" name="圆角矩形 33"/>
          <p:cNvSpPr/>
          <p:nvPr/>
        </p:nvSpPr>
        <p:spPr>
          <a:xfrm>
            <a:off x="11138664" y="2055912"/>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流量分析系统</a:t>
            </a:r>
            <a:endParaRPr lang="zh-CN" altLang="en-US" sz="1000" dirty="0"/>
          </a:p>
        </p:txBody>
      </p:sp>
    </p:spTree>
    <p:extLst>
      <p:ext uri="{BB962C8B-B14F-4D97-AF65-F5344CB8AC3E}">
        <p14:creationId xmlns:p14="http://schemas.microsoft.com/office/powerpoint/2010/main" val="243608385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354491"/>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marL="285750" indent="-285750">
              <a:lnSpc>
                <a:spcPct val="150000"/>
              </a:lnSpc>
              <a:buFont typeface="Arial" panose="020B0604020202020204" pitchFamily="34" charset="0"/>
              <a:buChar char="•"/>
            </a:pPr>
            <a:endParaRPr lang="zh-CN" altLang="en-US" sz="1400" dirty="0"/>
          </a:p>
          <a:p>
            <a:pPr marL="285750" indent="-285750">
              <a:lnSpc>
                <a:spcPct val="150000"/>
              </a:lnSpc>
              <a:buFont typeface="Arial" panose="020B0604020202020204" pitchFamily="34" charset="0"/>
              <a:buChar char="•"/>
            </a:pPr>
            <a:r>
              <a:rPr lang="zh-CN" altLang="en-US" sz="1400" dirty="0"/>
              <a:t>数据分析</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en-US" altLang="zh-CN" sz="1400" dirty="0" smtClean="0"/>
              <a:t>Excel</a:t>
            </a:r>
            <a:r>
              <a:rPr lang="zh-CN" altLang="en-US" sz="1400" dirty="0" smtClean="0"/>
              <a:t>工具</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效率较低</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经验</a:t>
            </a:r>
            <a:r>
              <a:rPr lang="zh-CN" altLang="en-US" sz="1400" dirty="0"/>
              <a:t>性</a:t>
            </a:r>
            <a:r>
              <a:rPr lang="zh-CN" altLang="en-US" sz="1400" dirty="0" smtClean="0"/>
              <a:t>指导</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缺乏深层分析</a:t>
            </a:r>
            <a:endParaRPr lang="en-US" altLang="zh-CN" sz="1400" dirty="0" smtClean="0"/>
          </a:p>
        </p:txBody>
      </p:sp>
      <p:cxnSp>
        <p:nvCxnSpPr>
          <p:cNvPr id="8" name="直接箭头连接符 7"/>
          <p:cNvCxnSpPr/>
          <p:nvPr/>
        </p:nvCxnSpPr>
        <p:spPr>
          <a:xfrm flipV="1">
            <a:off x="6636795" y="1181194"/>
            <a:ext cx="848633" cy="60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636795" y="1642173"/>
            <a:ext cx="910077" cy="14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36795" y="1782404"/>
            <a:ext cx="734333" cy="81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646131" y="2001762"/>
            <a:ext cx="461665" cy="202779"/>
          </a:xfrm>
          <a:prstGeom prst="rect">
            <a:avLst/>
          </a:prstGeom>
          <a:noFill/>
        </p:spPr>
        <p:txBody>
          <a:bodyPr vert="eaVert" wrap="square" rtlCol="0">
            <a:spAutoFit/>
          </a:bodyPr>
          <a:lstStyle/>
          <a:p>
            <a:r>
              <a:rPr lang="en-US" altLang="zh-CN" dirty="0" smtClean="0"/>
              <a:t>…</a:t>
            </a:r>
            <a:endParaRPr lang="zh-CN" altLang="en-US" dirty="0"/>
          </a:p>
        </p:txBody>
      </p:sp>
      <p:cxnSp>
        <p:nvCxnSpPr>
          <p:cNvPr id="20" name="直接箭头连接符 19"/>
          <p:cNvCxnSpPr/>
          <p:nvPr/>
        </p:nvCxnSpPr>
        <p:spPr>
          <a:xfrm flipV="1">
            <a:off x="8107796" y="833599"/>
            <a:ext cx="1220251" cy="23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7993496" y="833599"/>
            <a:ext cx="1334551" cy="1370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107796" y="1642173"/>
            <a:ext cx="1101657" cy="5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8055808" y="2178477"/>
            <a:ext cx="1153645" cy="113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407411350"/>
              </p:ext>
            </p:extLst>
          </p:nvPr>
        </p:nvGraphicFramePr>
        <p:xfrm>
          <a:off x="5144946" y="1454604"/>
          <a:ext cx="1430405" cy="1297093"/>
        </p:xfrm>
        <a:graphic>
          <a:graphicData uri="http://schemas.openxmlformats.org/presentationml/2006/ole">
            <mc:AlternateContent xmlns:mc="http://schemas.openxmlformats.org/markup-compatibility/2006">
              <mc:Choice xmlns:v="urn:schemas-microsoft-com:vml" Requires="v">
                <p:oleObj spid="_x0000_s1171"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5144946" y="1454604"/>
                        <a:ext cx="1430405" cy="129709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47268547"/>
              </p:ext>
            </p:extLst>
          </p:nvPr>
        </p:nvGraphicFramePr>
        <p:xfrm>
          <a:off x="7323902" y="883613"/>
          <a:ext cx="914400" cy="828675"/>
        </p:xfrm>
        <a:graphic>
          <a:graphicData uri="http://schemas.openxmlformats.org/presentationml/2006/ole">
            <mc:AlternateContent xmlns:mc="http://schemas.openxmlformats.org/markup-compatibility/2006">
              <mc:Choice xmlns:v="urn:schemas-microsoft-com:vml" Requires="v">
                <p:oleObj spid="_x0000_s1172" name="工作表" showAsIcon="1" r:id="rId6" imgW="914400" imgH="828720" progId="Excel.Sheet.12">
                  <p:embed/>
                </p:oleObj>
              </mc:Choice>
              <mc:Fallback>
                <p:oleObj name="工作表" showAsIcon="1" r:id="rId6" imgW="914400" imgH="828720" progId="Excel.Sheet.12">
                  <p:embed/>
                  <p:pic>
                    <p:nvPicPr>
                      <p:cNvPr id="0" name=""/>
                      <p:cNvPicPr/>
                      <p:nvPr/>
                    </p:nvPicPr>
                    <p:blipFill>
                      <a:blip r:embed="rId7"/>
                      <a:stretch>
                        <a:fillRect/>
                      </a:stretch>
                    </p:blipFill>
                    <p:spPr>
                      <a:xfrm>
                        <a:off x="7323902" y="883613"/>
                        <a:ext cx="914400" cy="82867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28184634"/>
              </p:ext>
            </p:extLst>
          </p:nvPr>
        </p:nvGraphicFramePr>
        <p:xfrm>
          <a:off x="7323902" y="1454604"/>
          <a:ext cx="914400" cy="828675"/>
        </p:xfrm>
        <a:graphic>
          <a:graphicData uri="http://schemas.openxmlformats.org/presentationml/2006/ole">
            <mc:AlternateContent xmlns:mc="http://schemas.openxmlformats.org/markup-compatibility/2006">
              <mc:Choice xmlns:v="urn:schemas-microsoft-com:vml" Requires="v">
                <p:oleObj spid="_x0000_s1173" name="工作表" showAsIcon="1" r:id="rId8" imgW="914400" imgH="828720" progId="Excel.Sheet.12">
                  <p:embed/>
                </p:oleObj>
              </mc:Choice>
              <mc:Fallback>
                <p:oleObj name="工作表" showAsIcon="1" r:id="rId8" imgW="914400" imgH="828720" progId="Excel.Sheet.12">
                  <p:embed/>
                  <p:pic>
                    <p:nvPicPr>
                      <p:cNvPr id="0" name=""/>
                      <p:cNvPicPr/>
                      <p:nvPr/>
                    </p:nvPicPr>
                    <p:blipFill>
                      <a:blip r:embed="rId9"/>
                      <a:stretch>
                        <a:fillRect/>
                      </a:stretch>
                    </p:blipFill>
                    <p:spPr>
                      <a:xfrm>
                        <a:off x="7323902" y="1454604"/>
                        <a:ext cx="914400" cy="8286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33053326"/>
              </p:ext>
            </p:extLst>
          </p:nvPr>
        </p:nvGraphicFramePr>
        <p:xfrm>
          <a:off x="7323902" y="2441603"/>
          <a:ext cx="914400" cy="828675"/>
        </p:xfrm>
        <a:graphic>
          <a:graphicData uri="http://schemas.openxmlformats.org/presentationml/2006/ole">
            <mc:AlternateContent xmlns:mc="http://schemas.openxmlformats.org/markup-compatibility/2006">
              <mc:Choice xmlns:v="urn:schemas-microsoft-com:vml" Requires="v">
                <p:oleObj spid="_x0000_s1174" name="工作表" showAsIcon="1" r:id="rId10" imgW="914400" imgH="828720" progId="Excel.Sheet.12">
                  <p:embed/>
                </p:oleObj>
              </mc:Choice>
              <mc:Fallback>
                <p:oleObj name="工作表" showAsIcon="1" r:id="rId10" imgW="914400" imgH="828720" progId="Excel.Sheet.12">
                  <p:embed/>
                  <p:pic>
                    <p:nvPicPr>
                      <p:cNvPr id="0" name=""/>
                      <p:cNvPicPr/>
                      <p:nvPr/>
                    </p:nvPicPr>
                    <p:blipFill>
                      <a:blip r:embed="rId11"/>
                      <a:stretch>
                        <a:fillRect/>
                      </a:stretch>
                    </p:blipFill>
                    <p:spPr>
                      <a:xfrm>
                        <a:off x="7323902" y="2441603"/>
                        <a:ext cx="914400" cy="82867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10919076"/>
              </p:ext>
            </p:extLst>
          </p:nvPr>
        </p:nvGraphicFramePr>
        <p:xfrm>
          <a:off x="7323902" y="3181366"/>
          <a:ext cx="914400" cy="828675"/>
        </p:xfrm>
        <a:graphic>
          <a:graphicData uri="http://schemas.openxmlformats.org/presentationml/2006/ole">
            <mc:AlternateContent xmlns:mc="http://schemas.openxmlformats.org/markup-compatibility/2006">
              <mc:Choice xmlns:v="urn:schemas-microsoft-com:vml" Requires="v">
                <p:oleObj spid="_x0000_s1175" name="工作表" showAsIcon="1" r:id="rId12" imgW="914400" imgH="828720" progId="Excel.Sheet.12">
                  <p:embed/>
                </p:oleObj>
              </mc:Choice>
              <mc:Fallback>
                <p:oleObj name="工作表" showAsIcon="1" r:id="rId12" imgW="914400" imgH="828720" progId="Excel.Sheet.12">
                  <p:embed/>
                  <p:pic>
                    <p:nvPicPr>
                      <p:cNvPr id="0" name=""/>
                      <p:cNvPicPr/>
                      <p:nvPr/>
                    </p:nvPicPr>
                    <p:blipFill>
                      <a:blip r:embed="rId13"/>
                      <a:stretch>
                        <a:fillRect/>
                      </a:stretch>
                    </p:blipFill>
                    <p:spPr>
                      <a:xfrm>
                        <a:off x="7323902" y="3181366"/>
                        <a:ext cx="914400" cy="82867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071185550"/>
              </p:ext>
            </p:extLst>
          </p:nvPr>
        </p:nvGraphicFramePr>
        <p:xfrm>
          <a:off x="9280821" y="1790203"/>
          <a:ext cx="914400" cy="828675"/>
        </p:xfrm>
        <a:graphic>
          <a:graphicData uri="http://schemas.openxmlformats.org/presentationml/2006/ole">
            <mc:AlternateContent xmlns:mc="http://schemas.openxmlformats.org/markup-compatibility/2006">
              <mc:Choice xmlns:v="urn:schemas-microsoft-com:vml" Requires="v">
                <p:oleObj spid="_x0000_s1176" name="工作表" showAsIcon="1" r:id="rId14" imgW="914400" imgH="828720" progId="Excel.Sheet.12">
                  <p:embed/>
                </p:oleObj>
              </mc:Choice>
              <mc:Fallback>
                <p:oleObj name="工作表" showAsIcon="1" r:id="rId14" imgW="914400" imgH="828720" progId="Excel.Sheet.12">
                  <p:embed/>
                  <p:pic>
                    <p:nvPicPr>
                      <p:cNvPr id="0" name=""/>
                      <p:cNvPicPr/>
                      <p:nvPr/>
                    </p:nvPicPr>
                    <p:blipFill>
                      <a:blip r:embed="rId15"/>
                      <a:stretch>
                        <a:fillRect/>
                      </a:stretch>
                    </p:blipFill>
                    <p:spPr>
                      <a:xfrm>
                        <a:off x="9280821" y="1790203"/>
                        <a:ext cx="914400" cy="828675"/>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92898890"/>
              </p:ext>
            </p:extLst>
          </p:nvPr>
        </p:nvGraphicFramePr>
        <p:xfrm>
          <a:off x="9254821" y="626492"/>
          <a:ext cx="914400" cy="828675"/>
        </p:xfrm>
        <a:graphic>
          <a:graphicData uri="http://schemas.openxmlformats.org/presentationml/2006/ole">
            <mc:AlternateContent xmlns:mc="http://schemas.openxmlformats.org/markup-compatibility/2006">
              <mc:Choice xmlns:v="urn:schemas-microsoft-com:vml" Requires="v">
                <p:oleObj spid="_x0000_s1177" name="工作表" showAsIcon="1" r:id="rId16" imgW="914400" imgH="828720" progId="Excel.Sheet.12">
                  <p:embed/>
                </p:oleObj>
              </mc:Choice>
              <mc:Fallback>
                <p:oleObj name="工作表" showAsIcon="1" r:id="rId16" imgW="914400" imgH="828720" progId="Excel.Sheet.12">
                  <p:embed/>
                  <p:pic>
                    <p:nvPicPr>
                      <p:cNvPr id="0" name=""/>
                      <p:cNvPicPr/>
                      <p:nvPr/>
                    </p:nvPicPr>
                    <p:blipFill>
                      <a:blip r:embed="rId17"/>
                      <a:stretch>
                        <a:fillRect/>
                      </a:stretch>
                    </p:blipFill>
                    <p:spPr>
                      <a:xfrm>
                        <a:off x="9254821" y="626492"/>
                        <a:ext cx="914400" cy="828675"/>
                      </a:xfrm>
                      <a:prstGeom prst="rect">
                        <a:avLst/>
                      </a:prstGeom>
                    </p:spPr>
                  </p:pic>
                </p:oleObj>
              </mc:Fallback>
            </mc:AlternateContent>
          </a:graphicData>
        </a:graphic>
      </p:graphicFrame>
      <p:pic>
        <p:nvPicPr>
          <p:cNvPr id="7" name="图片 6"/>
          <p:cNvPicPr>
            <a:picLocks noChangeAspect="1"/>
          </p:cNvPicPr>
          <p:nvPr/>
        </p:nvPicPr>
        <p:blipFill>
          <a:blip r:embed="rId18"/>
          <a:stretch>
            <a:fillRect/>
          </a:stretch>
        </p:blipFill>
        <p:spPr>
          <a:xfrm>
            <a:off x="8423362" y="4578113"/>
            <a:ext cx="3696117" cy="925682"/>
          </a:xfrm>
          <a:prstGeom prst="rect">
            <a:avLst/>
          </a:prstGeom>
        </p:spPr>
      </p:pic>
      <p:sp>
        <p:nvSpPr>
          <p:cNvPr id="9" name="文本框 8"/>
          <p:cNvSpPr txBox="1"/>
          <p:nvPr/>
        </p:nvSpPr>
        <p:spPr>
          <a:xfrm>
            <a:off x="9328047" y="4203225"/>
            <a:ext cx="2206330" cy="276999"/>
          </a:xfrm>
          <a:prstGeom prst="rect">
            <a:avLst/>
          </a:prstGeom>
          <a:noFill/>
        </p:spPr>
        <p:txBody>
          <a:bodyPr wrap="square" rtlCol="0">
            <a:spAutoFit/>
          </a:bodyPr>
          <a:lstStyle/>
          <a:p>
            <a:r>
              <a:rPr lang="zh-CN" altLang="en-US" sz="1200" dirty="0"/>
              <a:t>预警</a:t>
            </a:r>
            <a:r>
              <a:rPr lang="zh-CN" altLang="en-US" sz="1200" dirty="0" smtClean="0"/>
              <a:t>门限为静态而非动态调整</a:t>
            </a:r>
            <a:endParaRPr lang="zh-CN" altLang="en-US" sz="1200" dirty="0"/>
          </a:p>
        </p:txBody>
      </p:sp>
      <p:pic>
        <p:nvPicPr>
          <p:cNvPr id="10" name="图片 9"/>
          <p:cNvPicPr>
            <a:picLocks noChangeAspect="1"/>
          </p:cNvPicPr>
          <p:nvPr/>
        </p:nvPicPr>
        <p:blipFill>
          <a:blip r:embed="rId19"/>
          <a:stretch>
            <a:fillRect/>
          </a:stretch>
        </p:blipFill>
        <p:spPr>
          <a:xfrm>
            <a:off x="4962390" y="4260524"/>
            <a:ext cx="2914573" cy="1579929"/>
          </a:xfrm>
          <a:prstGeom prst="rect">
            <a:avLst/>
          </a:prstGeom>
        </p:spPr>
      </p:pic>
    </p:spTree>
    <p:extLst>
      <p:ext uri="{BB962C8B-B14F-4D97-AF65-F5344CB8AC3E}">
        <p14:creationId xmlns:p14="http://schemas.microsoft.com/office/powerpoint/2010/main" val="402090088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031325"/>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a:lnSpc>
                <a:spcPct val="150000"/>
              </a:lnSpc>
            </a:pPr>
            <a:endParaRPr lang="zh-CN" altLang="en-US" sz="1400" dirty="0"/>
          </a:p>
          <a:p>
            <a:pPr marL="285750" indent="-285750">
              <a:lnSpc>
                <a:spcPct val="150000"/>
              </a:lnSpc>
              <a:buFont typeface="Arial" panose="020B0604020202020204" pitchFamily="34" charset="0"/>
              <a:buChar char="•"/>
            </a:pPr>
            <a:r>
              <a:rPr lang="zh-CN" altLang="en-US" sz="1400" dirty="0"/>
              <a:t>数据呈现</a:t>
            </a:r>
            <a:r>
              <a:rPr lang="zh-CN" altLang="en-US" sz="1400" dirty="0" smtClean="0"/>
              <a:t>：</a:t>
            </a:r>
            <a:endParaRPr lang="en-US" altLang="zh-CN" sz="1400" dirty="0"/>
          </a:p>
          <a:p>
            <a:pPr marL="742950" lvl="1" indent="-285750">
              <a:lnSpc>
                <a:spcPct val="150000"/>
              </a:lnSpc>
              <a:buFont typeface="Arial" panose="020B0604020202020204" pitchFamily="34" charset="0"/>
              <a:buChar char="•"/>
            </a:pPr>
            <a:r>
              <a:rPr lang="zh-CN" altLang="en-US" sz="1400" dirty="0" smtClean="0"/>
              <a:t>呈现</a:t>
            </a:r>
            <a:r>
              <a:rPr lang="zh-CN" altLang="en-US" sz="1400" dirty="0"/>
              <a:t>形式</a:t>
            </a:r>
            <a:r>
              <a:rPr lang="zh-CN" altLang="en-US" sz="1400" dirty="0" smtClean="0"/>
              <a:t>单一不直观</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人力劳动</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通报</a:t>
            </a:r>
            <a:r>
              <a:rPr lang="zh-CN" altLang="en-US" sz="1400" dirty="0"/>
              <a:t>途径。</a:t>
            </a:r>
          </a:p>
        </p:txBody>
      </p:sp>
      <p:pic>
        <p:nvPicPr>
          <p:cNvPr id="7" name="图片 6"/>
          <p:cNvPicPr>
            <a:picLocks noChangeAspect="1"/>
          </p:cNvPicPr>
          <p:nvPr/>
        </p:nvPicPr>
        <p:blipFill>
          <a:blip r:embed="rId2"/>
          <a:stretch>
            <a:fillRect/>
          </a:stretch>
        </p:blipFill>
        <p:spPr>
          <a:xfrm>
            <a:off x="6416612" y="3073062"/>
            <a:ext cx="4476750" cy="202943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6612" y="452210"/>
            <a:ext cx="4865432" cy="2286001"/>
          </a:xfrm>
          <a:prstGeom prst="rect">
            <a:avLst/>
          </a:prstGeom>
        </p:spPr>
      </p:pic>
      <p:sp>
        <p:nvSpPr>
          <p:cNvPr id="8" name="文本框 7"/>
          <p:cNvSpPr txBox="1"/>
          <p:nvPr/>
        </p:nvSpPr>
        <p:spPr>
          <a:xfrm>
            <a:off x="7957120" y="3903111"/>
            <a:ext cx="1986979" cy="369332"/>
          </a:xfrm>
          <a:prstGeom prst="rect">
            <a:avLst/>
          </a:prstGeom>
          <a:solidFill>
            <a:srgbClr val="00B050"/>
          </a:solidFill>
        </p:spPr>
        <p:txBody>
          <a:bodyPr wrap="square" rtlCol="0">
            <a:spAutoFit/>
          </a:bodyPr>
          <a:lstStyle/>
          <a:p>
            <a:r>
              <a:rPr lang="zh-CN" altLang="en-US" dirty="0" smtClean="0">
                <a:solidFill>
                  <a:schemeClr val="bg1"/>
                </a:solidFill>
              </a:rPr>
              <a:t>单纯的数据罗列</a:t>
            </a:r>
            <a:endParaRPr lang="zh-CN" altLang="en-US" dirty="0">
              <a:solidFill>
                <a:schemeClr val="bg1"/>
              </a:solidFill>
            </a:endParaRPr>
          </a:p>
        </p:txBody>
      </p:sp>
      <p:sp>
        <p:nvSpPr>
          <p:cNvPr id="11" name="文本框 10"/>
          <p:cNvSpPr txBox="1"/>
          <p:nvPr/>
        </p:nvSpPr>
        <p:spPr>
          <a:xfrm>
            <a:off x="7957120" y="904294"/>
            <a:ext cx="2110805" cy="369332"/>
          </a:xfrm>
          <a:prstGeom prst="rect">
            <a:avLst/>
          </a:prstGeom>
          <a:solidFill>
            <a:srgbClr val="00B050"/>
          </a:solidFill>
        </p:spPr>
        <p:txBody>
          <a:bodyPr wrap="square" rtlCol="0">
            <a:spAutoFit/>
          </a:bodyPr>
          <a:lstStyle/>
          <a:p>
            <a:r>
              <a:rPr lang="zh-CN" altLang="en-US" dirty="0" smtClean="0">
                <a:solidFill>
                  <a:schemeClr val="bg1"/>
                </a:solidFill>
              </a:rPr>
              <a:t>折线图的简单同比</a:t>
            </a:r>
            <a:endParaRPr lang="zh-CN" altLang="en-US" dirty="0">
              <a:solidFill>
                <a:schemeClr val="bg1"/>
              </a:solidFill>
            </a:endParaRPr>
          </a:p>
        </p:txBody>
      </p:sp>
      <p:sp>
        <p:nvSpPr>
          <p:cNvPr id="10" name="文本框 9"/>
          <p:cNvSpPr txBox="1"/>
          <p:nvPr/>
        </p:nvSpPr>
        <p:spPr>
          <a:xfrm>
            <a:off x="6352159" y="5468040"/>
            <a:ext cx="4994338" cy="923330"/>
          </a:xfrm>
          <a:prstGeom prst="rect">
            <a:avLst/>
          </a:prstGeom>
          <a:noFill/>
        </p:spPr>
        <p:txBody>
          <a:bodyPr wrap="square" rtlCol="0">
            <a:spAutoFit/>
          </a:bodyPr>
          <a:lstStyle/>
          <a:p>
            <a:pPr indent="457200">
              <a:lnSpc>
                <a:spcPct val="150000"/>
              </a:lnSpc>
            </a:pPr>
            <a:r>
              <a:rPr lang="zh-CN" altLang="en-US" sz="1200" dirty="0" smtClean="0"/>
              <a:t>通报途径：</a:t>
            </a:r>
            <a:endParaRPr lang="en-US" altLang="zh-CN" sz="1200" dirty="0" smtClean="0"/>
          </a:p>
          <a:p>
            <a:pPr marL="171450" indent="457200">
              <a:lnSpc>
                <a:spcPct val="150000"/>
              </a:lnSpc>
              <a:buFont typeface="Arial" panose="020B0604020202020204" pitchFamily="34" charset="0"/>
              <a:buChar char="•"/>
            </a:pPr>
            <a:r>
              <a:rPr lang="zh-CN" altLang="en-US" sz="1200" dirty="0" smtClean="0"/>
              <a:t>日报</a:t>
            </a:r>
            <a:r>
              <a:rPr lang="en-US" altLang="zh-CN" sz="1200" dirty="0" smtClean="0"/>
              <a:t>—QQ</a:t>
            </a:r>
            <a:r>
              <a:rPr lang="zh-CN" altLang="en-US" sz="1200" dirty="0" smtClean="0"/>
              <a:t>群共享</a:t>
            </a:r>
            <a:endParaRPr lang="en-US" altLang="zh-CN" sz="1200" dirty="0" smtClean="0"/>
          </a:p>
          <a:p>
            <a:pPr marL="171450" indent="457200">
              <a:lnSpc>
                <a:spcPct val="150000"/>
              </a:lnSpc>
              <a:buFont typeface="Arial" panose="020B0604020202020204" pitchFamily="34" charset="0"/>
              <a:buChar char="•"/>
            </a:pPr>
            <a:r>
              <a:rPr lang="zh-CN" altLang="en-US" sz="1200" dirty="0" smtClean="0"/>
              <a:t>月报</a:t>
            </a:r>
            <a:r>
              <a:rPr lang="en-US" altLang="zh-CN" sz="1200" dirty="0" smtClean="0"/>
              <a:t>—</a:t>
            </a:r>
            <a:r>
              <a:rPr lang="zh-CN" altLang="en-US" sz="1200" dirty="0" smtClean="0"/>
              <a:t>邮件发给核心室</a:t>
            </a:r>
            <a:endParaRPr lang="zh-CN" altLang="en-US" sz="1200" dirty="0"/>
          </a:p>
        </p:txBody>
      </p:sp>
    </p:spTree>
    <p:extLst>
      <p:ext uri="{BB962C8B-B14F-4D97-AF65-F5344CB8AC3E}">
        <p14:creationId xmlns:p14="http://schemas.microsoft.com/office/powerpoint/2010/main" val="123090535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网络</a:t>
            </a:r>
            <a:r>
              <a:rPr lang="zh-CN" altLang="en-US" dirty="0" smtClean="0">
                <a:solidFill>
                  <a:srgbClr val="333F50"/>
                </a:solidFill>
              </a:rPr>
              <a:t>运维的现阶段情况</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728889" y="1313281"/>
            <a:ext cx="10734222" cy="5039894"/>
          </a:xfrm>
          <a:prstGeom prst="rect">
            <a:avLst/>
          </a:prstGeom>
        </p:spPr>
      </p:pic>
      <p:sp>
        <p:nvSpPr>
          <p:cNvPr id="9" name="矩形 8"/>
          <p:cNvSpPr/>
          <p:nvPr/>
        </p:nvSpPr>
        <p:spPr>
          <a:xfrm>
            <a:off x="8629650" y="4591050"/>
            <a:ext cx="1485900" cy="171450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8261757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4109811"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平台应用</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网络全景图</a:t>
            </a:r>
            <a:r>
              <a:rPr lang="en-US" altLang="zh-CN" sz="3200" b="1" dirty="0" smtClean="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24113" y="896821"/>
            <a:ext cx="8058150" cy="463588"/>
          </a:xfrm>
          <a:prstGeom prst="rect">
            <a:avLst/>
          </a:prstGeom>
          <a:noFill/>
        </p:spPr>
        <p:txBody>
          <a:bodyPr wrap="square" rtlCol="0">
            <a:spAutoFit/>
          </a:bodyPr>
          <a:lstStyle/>
          <a:p>
            <a:pPr indent="457200">
              <a:lnSpc>
                <a:spcPct val="150000"/>
              </a:lnSpc>
            </a:pPr>
            <a:r>
              <a:rPr lang="zh-CN" altLang="en-US" dirty="0" smtClean="0"/>
              <a:t>驾驶舱简介</a:t>
            </a:r>
            <a:endParaRPr lang="zh-CN" altLang="en-US" dirty="0"/>
          </a:p>
        </p:txBody>
      </p:sp>
      <p:sp>
        <p:nvSpPr>
          <p:cNvPr id="3" name="文本框 2"/>
          <p:cNvSpPr txBox="1"/>
          <p:nvPr/>
        </p:nvSpPr>
        <p:spPr>
          <a:xfrm>
            <a:off x="725806" y="2076450"/>
            <a:ext cx="473201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全局总览，整体把控</a:t>
            </a:r>
            <a:endParaRPr lang="en-US" altLang="zh-CN" dirty="0" smtClean="0"/>
          </a:p>
          <a:p>
            <a:pPr marL="285750" indent="285750">
              <a:lnSpc>
                <a:spcPct val="15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422474976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3018</Words>
  <Application>Microsoft Office PowerPoint</Application>
  <PresentationFormat>宽屏</PresentationFormat>
  <Paragraphs>501</Paragraphs>
  <Slides>46</Slides>
  <Notes>34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9" baseType="lpstr">
      <vt:lpstr>Lato Light</vt:lpstr>
      <vt:lpstr>等线</vt:lpstr>
      <vt:lpstr>等线 Light</vt:lpstr>
      <vt:lpstr>宋体</vt:lpstr>
      <vt:lpstr>微软雅黑</vt:lpstr>
      <vt:lpstr>微软雅黑 Light</vt:lpstr>
      <vt:lpstr>Arial</vt:lpstr>
      <vt:lpstr>Calibri</vt:lpstr>
      <vt:lpstr>Calibri Light</vt:lpstr>
      <vt:lpstr>Segoe UI Light</vt:lpstr>
      <vt:lpstr>Wingdings</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200</cp:revision>
  <dcterms:created xsi:type="dcterms:W3CDTF">2015-08-05T01:47:03Z</dcterms:created>
  <dcterms:modified xsi:type="dcterms:W3CDTF">2018-01-15T06:48:27Z</dcterms:modified>
</cp:coreProperties>
</file>