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80" r:id="rId2"/>
    <p:sldId id="257" r:id="rId3"/>
    <p:sldId id="319" r:id="rId4"/>
    <p:sldId id="271" r:id="rId5"/>
    <p:sldId id="347" r:id="rId6"/>
    <p:sldId id="348" r:id="rId7"/>
    <p:sldId id="349" r:id="rId8"/>
    <p:sldId id="326" r:id="rId9"/>
    <p:sldId id="350" r:id="rId10"/>
    <p:sldId id="351" r:id="rId11"/>
    <p:sldId id="321" r:id="rId12"/>
    <p:sldId id="352" r:id="rId13"/>
    <p:sldId id="385" r:id="rId14"/>
    <p:sldId id="386" r:id="rId15"/>
    <p:sldId id="373" r:id="rId16"/>
    <p:sldId id="374" r:id="rId17"/>
    <p:sldId id="375" r:id="rId18"/>
    <p:sldId id="376" r:id="rId19"/>
    <p:sldId id="377" r:id="rId20"/>
    <p:sldId id="378" r:id="rId21"/>
    <p:sldId id="379" r:id="rId22"/>
    <p:sldId id="380" r:id="rId23"/>
    <p:sldId id="381" r:id="rId24"/>
    <p:sldId id="382" r:id="rId25"/>
    <p:sldId id="383" r:id="rId26"/>
    <p:sldId id="384" r:id="rId27"/>
    <p:sldId id="354" r:id="rId28"/>
    <p:sldId id="356" r:id="rId29"/>
    <p:sldId id="357" r:id="rId30"/>
    <p:sldId id="358" r:id="rId31"/>
    <p:sldId id="359" r:id="rId32"/>
    <p:sldId id="360" r:id="rId33"/>
    <p:sldId id="361" r:id="rId34"/>
    <p:sldId id="362" r:id="rId35"/>
    <p:sldId id="363" r:id="rId36"/>
    <p:sldId id="364" r:id="rId37"/>
    <p:sldId id="365" r:id="rId38"/>
    <p:sldId id="366" r:id="rId39"/>
    <p:sldId id="367" r:id="rId40"/>
    <p:sldId id="368" r:id="rId41"/>
    <p:sldId id="369" r:id="rId42"/>
    <p:sldId id="370" r:id="rId43"/>
    <p:sldId id="371" r:id="rId44"/>
    <p:sldId id="372" r:id="rId45"/>
    <p:sldId id="355" r:id="rId46"/>
    <p:sldId id="277"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B7B7B7"/>
    <a:srgbClr val="765A00"/>
    <a:srgbClr val="00AC4E"/>
    <a:srgbClr val="007A37"/>
    <a:srgbClr val="00DE64"/>
    <a:srgbClr val="FFFFFF"/>
    <a:srgbClr val="00B050"/>
    <a:srgbClr val="33C073"/>
    <a:srgbClr val="5EF1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06" autoAdjust="0"/>
    <p:restoredTop sz="88084" autoAdjust="0"/>
  </p:normalViewPr>
  <p:slideViewPr>
    <p:cSldViewPr snapToGrid="0">
      <p:cViewPr varScale="1">
        <p:scale>
          <a:sx n="101" d="100"/>
          <a:sy n="101" d="100"/>
        </p:scale>
        <p:origin x="70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1903694778500036"/>
          <c:y val="2.5026208549110487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系统问题原因</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0C28-4C13-8753-E0BB95EA0239}"/>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2-9C45-44FB-8E83-BCA8300560A9}"/>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0C28-4C13-8753-E0BB95EA0239}"/>
              </c:ext>
            </c:extLst>
          </c:dPt>
          <c:dLbls>
            <c:dLbl>
              <c:idx val="1"/>
              <c:layout/>
              <c:tx>
                <c:rich>
                  <a:bodyPr/>
                  <a:lstStyle/>
                  <a:p>
                    <a:fld id="{0EC5AB0B-A94E-43BE-8023-523628AC3C90}" type="PERCENTAGE">
                      <a:rPr lang="en-US" altLang="zh-CN">
                        <a:solidFill>
                          <a:schemeClr val="bg1"/>
                        </a:solidFill>
                      </a:rPr>
                      <a:pPr/>
                      <a:t>[百分比]</a:t>
                    </a:fld>
                    <a:endParaRPr lang="zh-CN" altLang="en-US"/>
                  </a:p>
                </c:rich>
              </c:tx>
              <c:dLblPos val="inEnd"/>
              <c:showLegendKey val="0"/>
              <c:showVal val="0"/>
              <c:showCatName val="0"/>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2-9C45-44FB-8E83-BCA8300560A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人员疏失</c:v>
                </c:pt>
                <c:pt idx="1">
                  <c:v>流程失误</c:v>
                </c:pt>
                <c:pt idx="2">
                  <c:v>技术或产品</c:v>
                </c:pt>
              </c:strCache>
            </c:strRef>
          </c:cat>
          <c:val>
            <c:numRef>
              <c:f>Sheet1!$B$2:$B$4</c:f>
              <c:numCache>
                <c:formatCode>General</c:formatCode>
                <c:ptCount val="3"/>
                <c:pt idx="0">
                  <c:v>4</c:v>
                </c:pt>
                <c:pt idx="1">
                  <c:v>4</c:v>
                </c:pt>
                <c:pt idx="2">
                  <c:v>2</c:v>
                </c:pt>
              </c:numCache>
            </c:numRef>
          </c:val>
          <c:extLst>
            <c:ext xmlns:c16="http://schemas.microsoft.com/office/drawing/2014/chart" uri="{C3380CC4-5D6E-409C-BE32-E72D297353CC}">
              <c16:uniqueId val="{00000000-9C45-44FB-8E83-BCA8300560A9}"/>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681F9E-C3C3-466C-B322-5B6C411F148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54D422F2-F17D-4D4E-80E0-8C18F67C64D0}">
      <dgm:prSet/>
      <dgm:spPr/>
      <dgm:t>
        <a:bodyPr/>
        <a:lstStyle/>
        <a:p>
          <a:r>
            <a:rPr lang="zh-CN" altLang="en-US" dirty="0" smtClean="0"/>
            <a:t>故障传播树构建</a:t>
          </a:r>
          <a:endParaRPr lang="zh-CN" altLang="en-US" dirty="0"/>
        </a:p>
      </dgm:t>
    </dgm:pt>
    <dgm:pt modelId="{242E6669-9458-417B-8CE8-F213C9BE8E8F}" type="parTrans" cxnId="{671C8065-B905-49CB-9A3F-F9361923BF7B}">
      <dgm:prSet/>
      <dgm:spPr/>
      <dgm:t>
        <a:bodyPr/>
        <a:lstStyle/>
        <a:p>
          <a:endParaRPr lang="zh-CN" altLang="en-US"/>
        </a:p>
      </dgm:t>
    </dgm:pt>
    <dgm:pt modelId="{D039EE51-F099-4BC0-8C91-621442C87746}" type="sibTrans" cxnId="{671C8065-B905-49CB-9A3F-F9361923BF7B}">
      <dgm:prSet/>
      <dgm:spPr/>
      <dgm:t>
        <a:bodyPr/>
        <a:lstStyle/>
        <a:p>
          <a:endParaRPr lang="zh-CN" altLang="en-US"/>
        </a:p>
      </dgm:t>
    </dgm:pt>
    <dgm:pt modelId="{59488975-C35F-4A56-8D57-D65A00052A05}">
      <dgm:prSet/>
      <dgm:spPr/>
      <dgm:t>
        <a:bodyPr/>
        <a:lstStyle/>
        <a:p>
          <a:r>
            <a:rPr lang="zh-CN" altLang="en-US" dirty="0" smtClean="0"/>
            <a:t>异常事件关联挖掘</a:t>
          </a:r>
          <a:endParaRPr lang="zh-CN" altLang="en-US" dirty="0"/>
        </a:p>
      </dgm:t>
    </dgm:pt>
    <dgm:pt modelId="{260A6818-D90B-4B1A-9901-B293B8F9007F}" type="parTrans" cxnId="{02BE2E49-8BC8-438F-BA9B-C37D817B7CF6}">
      <dgm:prSet/>
      <dgm:spPr/>
      <dgm:t>
        <a:bodyPr/>
        <a:lstStyle/>
        <a:p>
          <a:endParaRPr lang="zh-CN" altLang="en-US"/>
        </a:p>
      </dgm:t>
    </dgm:pt>
    <dgm:pt modelId="{079726A9-4578-4641-BDDB-5E2939F9BDCD}" type="sibTrans" cxnId="{02BE2E49-8BC8-438F-BA9B-C37D817B7CF6}">
      <dgm:prSet/>
      <dgm:spPr/>
      <dgm:t>
        <a:bodyPr/>
        <a:lstStyle/>
        <a:p>
          <a:endParaRPr lang="zh-CN" altLang="en-US"/>
        </a:p>
      </dgm:t>
    </dgm:pt>
    <dgm:pt modelId="{6470F6BC-00F7-4DA6-93A8-F97A9899CD78}">
      <dgm:prSet/>
      <dgm:spPr/>
      <dgm:t>
        <a:bodyPr/>
        <a:lstStyle/>
        <a:p>
          <a:r>
            <a:rPr lang="zh-CN" altLang="en-US" dirty="0" smtClean="0"/>
            <a:t>事件</a:t>
          </a:r>
          <a:r>
            <a:rPr lang="en-US" altLang="zh-CN" dirty="0" smtClean="0"/>
            <a:t>-KPI</a:t>
          </a:r>
          <a:r>
            <a:rPr lang="zh-CN" altLang="en-US" dirty="0" smtClean="0"/>
            <a:t>关联挖掘</a:t>
          </a:r>
          <a:endParaRPr lang="zh-CN" altLang="en-US" dirty="0"/>
        </a:p>
      </dgm:t>
    </dgm:pt>
    <dgm:pt modelId="{4F06052B-CDAA-415D-991E-B7976BF92601}" type="parTrans" cxnId="{BAC90E13-F48A-48CF-A420-071C5D07A534}">
      <dgm:prSet/>
      <dgm:spPr/>
      <dgm:t>
        <a:bodyPr/>
        <a:lstStyle/>
        <a:p>
          <a:endParaRPr lang="zh-CN" altLang="en-US"/>
        </a:p>
      </dgm:t>
    </dgm:pt>
    <dgm:pt modelId="{FD10F52E-B507-465D-BA7D-5459A098F4F1}" type="sibTrans" cxnId="{BAC90E13-F48A-48CF-A420-071C5D07A534}">
      <dgm:prSet/>
      <dgm:spPr/>
      <dgm:t>
        <a:bodyPr/>
        <a:lstStyle/>
        <a:p>
          <a:endParaRPr lang="zh-CN" altLang="en-US"/>
        </a:p>
      </dgm:t>
    </dgm:pt>
    <dgm:pt modelId="{B32DF41B-8F31-4C07-870A-11CD9A0429C0}">
      <dgm:prSet/>
      <dgm:spPr/>
      <dgm:t>
        <a:bodyPr/>
        <a:lstStyle/>
        <a:p>
          <a:r>
            <a:rPr lang="en-US" altLang="zh-CN" dirty="0" smtClean="0"/>
            <a:t>KPI</a:t>
          </a:r>
          <a:r>
            <a:rPr lang="zh-CN" altLang="en-US" dirty="0" smtClean="0"/>
            <a:t>关联分析</a:t>
          </a:r>
          <a:endParaRPr lang="zh-CN" altLang="en-US" dirty="0"/>
        </a:p>
      </dgm:t>
    </dgm:pt>
    <dgm:pt modelId="{42A2902F-D992-426C-821C-A91B95BC4C18}" type="parTrans" cxnId="{0B5E6585-33CD-469C-A7C7-8FBDE5741FCF}">
      <dgm:prSet/>
      <dgm:spPr/>
      <dgm:t>
        <a:bodyPr/>
        <a:lstStyle/>
        <a:p>
          <a:endParaRPr lang="zh-CN" altLang="en-US"/>
        </a:p>
      </dgm:t>
    </dgm:pt>
    <dgm:pt modelId="{875CFE0F-86CA-4B23-8E3C-8C86881CF3CC}" type="sibTrans" cxnId="{0B5E6585-33CD-469C-A7C7-8FBDE5741FCF}">
      <dgm:prSet/>
      <dgm:spPr/>
      <dgm:t>
        <a:bodyPr/>
        <a:lstStyle/>
        <a:p>
          <a:endParaRPr lang="zh-CN" altLang="en-US"/>
        </a:p>
      </dgm:t>
    </dgm:pt>
    <dgm:pt modelId="{FB68B7A5-5CBB-49C8-B3BA-60A574EFCADB}">
      <dgm:prSet/>
      <dgm:spPr/>
      <dgm:t>
        <a:bodyPr/>
        <a:lstStyle/>
        <a:p>
          <a:r>
            <a:rPr lang="en-US" altLang="zh-CN" dirty="0" smtClean="0"/>
            <a:t>KPI</a:t>
          </a:r>
          <a:r>
            <a:rPr lang="zh-CN" altLang="en-US" dirty="0" smtClean="0"/>
            <a:t>聚类</a:t>
          </a:r>
          <a:endParaRPr lang="zh-CN" altLang="en-US" dirty="0"/>
        </a:p>
      </dgm:t>
    </dgm:pt>
    <dgm:pt modelId="{00E659BE-968E-48BA-A987-3BA81F7E2110}" type="parTrans" cxnId="{81487C04-C575-49A6-902B-140466AB0C1B}">
      <dgm:prSet/>
      <dgm:spPr/>
      <dgm:t>
        <a:bodyPr/>
        <a:lstStyle/>
        <a:p>
          <a:endParaRPr lang="zh-CN" altLang="en-US"/>
        </a:p>
      </dgm:t>
    </dgm:pt>
    <dgm:pt modelId="{AACA2ADD-C13C-4E67-AF5A-DD74F65BFA8F}" type="sibTrans" cxnId="{81487C04-C575-49A6-902B-140466AB0C1B}">
      <dgm:prSet/>
      <dgm:spPr/>
      <dgm:t>
        <a:bodyPr/>
        <a:lstStyle/>
        <a:p>
          <a:endParaRPr lang="zh-CN" altLang="en-US"/>
        </a:p>
      </dgm:t>
    </dgm:pt>
    <dgm:pt modelId="{D6D72EC6-91E5-41C9-92D4-0C26BAA838C2}">
      <dgm:prSet/>
      <dgm:spPr/>
      <dgm:t>
        <a:bodyPr/>
        <a:lstStyle/>
        <a:p>
          <a:r>
            <a:rPr lang="zh-CN" altLang="en-US" dirty="0" smtClean="0"/>
            <a:t>全链路模块调用分析</a:t>
          </a:r>
          <a:endParaRPr lang="zh-CN" altLang="en-US" dirty="0"/>
        </a:p>
      </dgm:t>
    </dgm:pt>
    <dgm:pt modelId="{DE24D44C-CBED-4534-BF57-6F972C3C130E}" type="parTrans" cxnId="{936E1436-355E-45B7-94C9-A09E92767737}">
      <dgm:prSet/>
      <dgm:spPr/>
      <dgm:t>
        <a:bodyPr/>
        <a:lstStyle/>
        <a:p>
          <a:endParaRPr lang="zh-CN" altLang="en-US"/>
        </a:p>
      </dgm:t>
    </dgm:pt>
    <dgm:pt modelId="{AFB798E2-4F07-482E-AF24-DC3C2CE65CC6}" type="sibTrans" cxnId="{936E1436-355E-45B7-94C9-A09E92767737}">
      <dgm:prSet/>
      <dgm:spPr/>
      <dgm:t>
        <a:bodyPr/>
        <a:lstStyle/>
        <a:p>
          <a:endParaRPr lang="zh-CN" altLang="en-US"/>
        </a:p>
      </dgm:t>
    </dgm:pt>
    <dgm:pt modelId="{A385B7F1-B3C5-4B55-9DFF-F4B82890C0A8}" type="pres">
      <dgm:prSet presAssocID="{AF681F9E-C3C3-466C-B322-5B6C411F1487}" presName="hierChild1" presStyleCnt="0">
        <dgm:presLayoutVars>
          <dgm:chPref val="1"/>
          <dgm:dir/>
          <dgm:animOne val="branch"/>
          <dgm:animLvl val="lvl"/>
          <dgm:resizeHandles/>
        </dgm:presLayoutVars>
      </dgm:prSet>
      <dgm:spPr/>
      <dgm:t>
        <a:bodyPr/>
        <a:lstStyle/>
        <a:p>
          <a:endParaRPr lang="zh-CN" altLang="en-US"/>
        </a:p>
      </dgm:t>
    </dgm:pt>
    <dgm:pt modelId="{62944D7A-9AD4-4E9A-A6A5-9E71BD5CF091}" type="pres">
      <dgm:prSet presAssocID="{54D422F2-F17D-4D4E-80E0-8C18F67C64D0}" presName="hierRoot1" presStyleCnt="0"/>
      <dgm:spPr/>
    </dgm:pt>
    <dgm:pt modelId="{9B74E6EB-CE47-4FFD-AE37-D716C6777DD7}" type="pres">
      <dgm:prSet presAssocID="{54D422F2-F17D-4D4E-80E0-8C18F67C64D0}" presName="composite" presStyleCnt="0"/>
      <dgm:spPr/>
    </dgm:pt>
    <dgm:pt modelId="{EDD0FD23-6720-4EDC-A3D9-A1BABA175F4D}" type="pres">
      <dgm:prSet presAssocID="{54D422F2-F17D-4D4E-80E0-8C18F67C64D0}" presName="background" presStyleLbl="node0" presStyleIdx="0" presStyleCnt="1"/>
      <dgm:spPr/>
    </dgm:pt>
    <dgm:pt modelId="{46E6E380-FAB9-4EF4-866B-C1A662E1818F}" type="pres">
      <dgm:prSet presAssocID="{54D422F2-F17D-4D4E-80E0-8C18F67C64D0}" presName="text" presStyleLbl="fgAcc0" presStyleIdx="0" presStyleCnt="1">
        <dgm:presLayoutVars>
          <dgm:chPref val="3"/>
        </dgm:presLayoutVars>
      </dgm:prSet>
      <dgm:spPr/>
      <dgm:t>
        <a:bodyPr/>
        <a:lstStyle/>
        <a:p>
          <a:endParaRPr lang="zh-CN" altLang="en-US"/>
        </a:p>
      </dgm:t>
    </dgm:pt>
    <dgm:pt modelId="{4A308BB9-1E9D-471A-918F-F2D8254BDA8B}" type="pres">
      <dgm:prSet presAssocID="{54D422F2-F17D-4D4E-80E0-8C18F67C64D0}" presName="hierChild2" presStyleCnt="0"/>
      <dgm:spPr/>
    </dgm:pt>
    <dgm:pt modelId="{34C1C56C-3033-48A6-9371-A839986D10FC}" type="pres">
      <dgm:prSet presAssocID="{260A6818-D90B-4B1A-9901-B293B8F9007F}" presName="Name10" presStyleLbl="parChTrans1D2" presStyleIdx="0" presStyleCnt="5"/>
      <dgm:spPr/>
      <dgm:t>
        <a:bodyPr/>
        <a:lstStyle/>
        <a:p>
          <a:endParaRPr lang="zh-CN" altLang="en-US"/>
        </a:p>
      </dgm:t>
    </dgm:pt>
    <dgm:pt modelId="{30232340-2A19-4281-B331-FA21355E7E2E}" type="pres">
      <dgm:prSet presAssocID="{59488975-C35F-4A56-8D57-D65A00052A05}" presName="hierRoot2" presStyleCnt="0"/>
      <dgm:spPr/>
    </dgm:pt>
    <dgm:pt modelId="{712816EF-1D21-4F09-84CB-D3EE6F0B9099}" type="pres">
      <dgm:prSet presAssocID="{59488975-C35F-4A56-8D57-D65A00052A05}" presName="composite2" presStyleCnt="0"/>
      <dgm:spPr/>
    </dgm:pt>
    <dgm:pt modelId="{93FE9A8A-5886-4468-9679-FDEB306A0A2E}" type="pres">
      <dgm:prSet presAssocID="{59488975-C35F-4A56-8D57-D65A00052A05}" presName="background2" presStyleLbl="node2" presStyleIdx="0" presStyleCnt="5"/>
      <dgm:spPr/>
    </dgm:pt>
    <dgm:pt modelId="{3B4359FF-E5B6-487A-8858-CA6F184D974C}" type="pres">
      <dgm:prSet presAssocID="{59488975-C35F-4A56-8D57-D65A00052A05}" presName="text2" presStyleLbl="fgAcc2" presStyleIdx="0" presStyleCnt="5">
        <dgm:presLayoutVars>
          <dgm:chPref val="3"/>
        </dgm:presLayoutVars>
      </dgm:prSet>
      <dgm:spPr/>
      <dgm:t>
        <a:bodyPr/>
        <a:lstStyle/>
        <a:p>
          <a:endParaRPr lang="zh-CN" altLang="en-US"/>
        </a:p>
      </dgm:t>
    </dgm:pt>
    <dgm:pt modelId="{C936F337-503B-49BB-86D0-539F2F11CD3A}" type="pres">
      <dgm:prSet presAssocID="{59488975-C35F-4A56-8D57-D65A00052A05}" presName="hierChild3" presStyleCnt="0"/>
      <dgm:spPr/>
    </dgm:pt>
    <dgm:pt modelId="{3338A08B-D034-4D35-A565-C3CA1DB54B0F}" type="pres">
      <dgm:prSet presAssocID="{4F06052B-CDAA-415D-991E-B7976BF92601}" presName="Name10" presStyleLbl="parChTrans1D2" presStyleIdx="1" presStyleCnt="5"/>
      <dgm:spPr/>
      <dgm:t>
        <a:bodyPr/>
        <a:lstStyle/>
        <a:p>
          <a:endParaRPr lang="zh-CN" altLang="en-US"/>
        </a:p>
      </dgm:t>
    </dgm:pt>
    <dgm:pt modelId="{A8CEA8B2-28D6-4FCF-990C-0B449C8E8C19}" type="pres">
      <dgm:prSet presAssocID="{6470F6BC-00F7-4DA6-93A8-F97A9899CD78}" presName="hierRoot2" presStyleCnt="0"/>
      <dgm:spPr/>
    </dgm:pt>
    <dgm:pt modelId="{C2071BCF-45CE-47E4-B0F6-88D1029F2FC6}" type="pres">
      <dgm:prSet presAssocID="{6470F6BC-00F7-4DA6-93A8-F97A9899CD78}" presName="composite2" presStyleCnt="0"/>
      <dgm:spPr/>
    </dgm:pt>
    <dgm:pt modelId="{81AA59A7-E9DD-437D-AC87-9A5B54ADBF24}" type="pres">
      <dgm:prSet presAssocID="{6470F6BC-00F7-4DA6-93A8-F97A9899CD78}" presName="background2" presStyleLbl="node2" presStyleIdx="1" presStyleCnt="5"/>
      <dgm:spPr/>
    </dgm:pt>
    <dgm:pt modelId="{3A1C5B4D-D550-4959-B0F7-32B5BC73B5C7}" type="pres">
      <dgm:prSet presAssocID="{6470F6BC-00F7-4DA6-93A8-F97A9899CD78}" presName="text2" presStyleLbl="fgAcc2" presStyleIdx="1" presStyleCnt="5">
        <dgm:presLayoutVars>
          <dgm:chPref val="3"/>
        </dgm:presLayoutVars>
      </dgm:prSet>
      <dgm:spPr/>
      <dgm:t>
        <a:bodyPr/>
        <a:lstStyle/>
        <a:p>
          <a:endParaRPr lang="zh-CN" altLang="en-US"/>
        </a:p>
      </dgm:t>
    </dgm:pt>
    <dgm:pt modelId="{C45B5C83-C44E-4346-9548-729671792602}" type="pres">
      <dgm:prSet presAssocID="{6470F6BC-00F7-4DA6-93A8-F97A9899CD78}" presName="hierChild3" presStyleCnt="0"/>
      <dgm:spPr/>
    </dgm:pt>
    <dgm:pt modelId="{FF2F606B-53C2-44CA-B843-98A4ECEC3D80}" type="pres">
      <dgm:prSet presAssocID="{42A2902F-D992-426C-821C-A91B95BC4C18}" presName="Name10" presStyleLbl="parChTrans1D2" presStyleIdx="2" presStyleCnt="5"/>
      <dgm:spPr/>
      <dgm:t>
        <a:bodyPr/>
        <a:lstStyle/>
        <a:p>
          <a:endParaRPr lang="zh-CN" altLang="en-US"/>
        </a:p>
      </dgm:t>
    </dgm:pt>
    <dgm:pt modelId="{7A8098B8-B4B0-4AA5-A00A-505FFDD55CC8}" type="pres">
      <dgm:prSet presAssocID="{B32DF41B-8F31-4C07-870A-11CD9A0429C0}" presName="hierRoot2" presStyleCnt="0"/>
      <dgm:spPr/>
    </dgm:pt>
    <dgm:pt modelId="{D88A1F72-EF7D-47C5-AA37-0F6D5B58D342}" type="pres">
      <dgm:prSet presAssocID="{B32DF41B-8F31-4C07-870A-11CD9A0429C0}" presName="composite2" presStyleCnt="0"/>
      <dgm:spPr/>
    </dgm:pt>
    <dgm:pt modelId="{F472A550-9527-4A04-A7E3-6CB4F6E36BD5}" type="pres">
      <dgm:prSet presAssocID="{B32DF41B-8F31-4C07-870A-11CD9A0429C0}" presName="background2" presStyleLbl="node2" presStyleIdx="2" presStyleCnt="5"/>
      <dgm:spPr/>
    </dgm:pt>
    <dgm:pt modelId="{FCE0963C-B32B-4DA2-AC0C-8EFF3FFCFC9E}" type="pres">
      <dgm:prSet presAssocID="{B32DF41B-8F31-4C07-870A-11CD9A0429C0}" presName="text2" presStyleLbl="fgAcc2" presStyleIdx="2" presStyleCnt="5">
        <dgm:presLayoutVars>
          <dgm:chPref val="3"/>
        </dgm:presLayoutVars>
      </dgm:prSet>
      <dgm:spPr/>
      <dgm:t>
        <a:bodyPr/>
        <a:lstStyle/>
        <a:p>
          <a:endParaRPr lang="zh-CN" altLang="en-US"/>
        </a:p>
      </dgm:t>
    </dgm:pt>
    <dgm:pt modelId="{232F24BB-1F56-4A32-837A-0EC31B3CCAE4}" type="pres">
      <dgm:prSet presAssocID="{B32DF41B-8F31-4C07-870A-11CD9A0429C0}" presName="hierChild3" presStyleCnt="0"/>
      <dgm:spPr/>
    </dgm:pt>
    <dgm:pt modelId="{66075574-1233-4B9E-87CB-E8D573F906DD}" type="pres">
      <dgm:prSet presAssocID="{00E659BE-968E-48BA-A987-3BA81F7E2110}" presName="Name10" presStyleLbl="parChTrans1D2" presStyleIdx="3" presStyleCnt="5"/>
      <dgm:spPr/>
      <dgm:t>
        <a:bodyPr/>
        <a:lstStyle/>
        <a:p>
          <a:endParaRPr lang="zh-CN" altLang="en-US"/>
        </a:p>
      </dgm:t>
    </dgm:pt>
    <dgm:pt modelId="{FA9F2334-E0D3-4301-A0E5-ADB48FB77FF3}" type="pres">
      <dgm:prSet presAssocID="{FB68B7A5-5CBB-49C8-B3BA-60A574EFCADB}" presName="hierRoot2" presStyleCnt="0"/>
      <dgm:spPr/>
    </dgm:pt>
    <dgm:pt modelId="{596A62FD-96EC-4622-B36E-7FC74A222FCB}" type="pres">
      <dgm:prSet presAssocID="{FB68B7A5-5CBB-49C8-B3BA-60A574EFCADB}" presName="composite2" presStyleCnt="0"/>
      <dgm:spPr/>
    </dgm:pt>
    <dgm:pt modelId="{253D6062-0571-41FB-A25C-54B136C286CD}" type="pres">
      <dgm:prSet presAssocID="{FB68B7A5-5CBB-49C8-B3BA-60A574EFCADB}" presName="background2" presStyleLbl="node2" presStyleIdx="3" presStyleCnt="5"/>
      <dgm:spPr/>
    </dgm:pt>
    <dgm:pt modelId="{0DF74499-1465-4FD7-8AC5-2855BBF9EC7F}" type="pres">
      <dgm:prSet presAssocID="{FB68B7A5-5CBB-49C8-B3BA-60A574EFCADB}" presName="text2" presStyleLbl="fgAcc2" presStyleIdx="3" presStyleCnt="5">
        <dgm:presLayoutVars>
          <dgm:chPref val="3"/>
        </dgm:presLayoutVars>
      </dgm:prSet>
      <dgm:spPr/>
      <dgm:t>
        <a:bodyPr/>
        <a:lstStyle/>
        <a:p>
          <a:endParaRPr lang="zh-CN" altLang="en-US"/>
        </a:p>
      </dgm:t>
    </dgm:pt>
    <dgm:pt modelId="{41A3D0C4-AB73-4EDD-91BF-61AA0FEC59FC}" type="pres">
      <dgm:prSet presAssocID="{FB68B7A5-5CBB-49C8-B3BA-60A574EFCADB}" presName="hierChild3" presStyleCnt="0"/>
      <dgm:spPr/>
    </dgm:pt>
    <dgm:pt modelId="{094D701F-D945-4485-BB2A-CE040B57FD84}" type="pres">
      <dgm:prSet presAssocID="{DE24D44C-CBED-4534-BF57-6F972C3C130E}" presName="Name10" presStyleLbl="parChTrans1D2" presStyleIdx="4" presStyleCnt="5"/>
      <dgm:spPr/>
      <dgm:t>
        <a:bodyPr/>
        <a:lstStyle/>
        <a:p>
          <a:endParaRPr lang="zh-CN" altLang="en-US"/>
        </a:p>
      </dgm:t>
    </dgm:pt>
    <dgm:pt modelId="{1AF084A7-1961-4ABF-B807-AB4F6787ECB0}" type="pres">
      <dgm:prSet presAssocID="{D6D72EC6-91E5-41C9-92D4-0C26BAA838C2}" presName="hierRoot2" presStyleCnt="0"/>
      <dgm:spPr/>
    </dgm:pt>
    <dgm:pt modelId="{3554DF36-4D96-4619-895F-9D8E1E65B3C8}" type="pres">
      <dgm:prSet presAssocID="{D6D72EC6-91E5-41C9-92D4-0C26BAA838C2}" presName="composite2" presStyleCnt="0"/>
      <dgm:spPr/>
    </dgm:pt>
    <dgm:pt modelId="{5C479C67-1BA2-4ED1-BC32-7D9B283CEB17}" type="pres">
      <dgm:prSet presAssocID="{D6D72EC6-91E5-41C9-92D4-0C26BAA838C2}" presName="background2" presStyleLbl="node2" presStyleIdx="4" presStyleCnt="5"/>
      <dgm:spPr/>
    </dgm:pt>
    <dgm:pt modelId="{F48D5708-FD4C-42C9-8CBE-52D60EDA98D6}" type="pres">
      <dgm:prSet presAssocID="{D6D72EC6-91E5-41C9-92D4-0C26BAA838C2}" presName="text2" presStyleLbl="fgAcc2" presStyleIdx="4" presStyleCnt="5">
        <dgm:presLayoutVars>
          <dgm:chPref val="3"/>
        </dgm:presLayoutVars>
      </dgm:prSet>
      <dgm:spPr/>
      <dgm:t>
        <a:bodyPr/>
        <a:lstStyle/>
        <a:p>
          <a:endParaRPr lang="zh-CN" altLang="en-US"/>
        </a:p>
      </dgm:t>
    </dgm:pt>
    <dgm:pt modelId="{F8DDD478-B86F-474D-8D58-2FFCEAA37F80}" type="pres">
      <dgm:prSet presAssocID="{D6D72EC6-91E5-41C9-92D4-0C26BAA838C2}" presName="hierChild3" presStyleCnt="0"/>
      <dgm:spPr/>
    </dgm:pt>
  </dgm:ptLst>
  <dgm:cxnLst>
    <dgm:cxn modelId="{0B5E6585-33CD-469C-A7C7-8FBDE5741FCF}" srcId="{54D422F2-F17D-4D4E-80E0-8C18F67C64D0}" destId="{B32DF41B-8F31-4C07-870A-11CD9A0429C0}" srcOrd="2" destOrd="0" parTransId="{42A2902F-D992-426C-821C-A91B95BC4C18}" sibTransId="{875CFE0F-86CA-4B23-8E3C-8C86881CF3CC}"/>
    <dgm:cxn modelId="{A663B71B-0578-45A5-B1E7-C52475A4EB98}" type="presOf" srcId="{54D422F2-F17D-4D4E-80E0-8C18F67C64D0}" destId="{46E6E380-FAB9-4EF4-866B-C1A662E1818F}" srcOrd="0" destOrd="0" presId="urn:microsoft.com/office/officeart/2005/8/layout/hierarchy1"/>
    <dgm:cxn modelId="{27068875-2BEF-47A8-94AC-FB5A2222B308}" type="presOf" srcId="{42A2902F-D992-426C-821C-A91B95BC4C18}" destId="{FF2F606B-53C2-44CA-B843-98A4ECEC3D80}" srcOrd="0" destOrd="0" presId="urn:microsoft.com/office/officeart/2005/8/layout/hierarchy1"/>
    <dgm:cxn modelId="{6E6A5FA3-C4A8-4B4E-87B4-FBFE60964BBE}" type="presOf" srcId="{6470F6BC-00F7-4DA6-93A8-F97A9899CD78}" destId="{3A1C5B4D-D550-4959-B0F7-32B5BC73B5C7}" srcOrd="0" destOrd="0" presId="urn:microsoft.com/office/officeart/2005/8/layout/hierarchy1"/>
    <dgm:cxn modelId="{BAC90E13-F48A-48CF-A420-071C5D07A534}" srcId="{54D422F2-F17D-4D4E-80E0-8C18F67C64D0}" destId="{6470F6BC-00F7-4DA6-93A8-F97A9899CD78}" srcOrd="1" destOrd="0" parTransId="{4F06052B-CDAA-415D-991E-B7976BF92601}" sibTransId="{FD10F52E-B507-465D-BA7D-5459A098F4F1}"/>
    <dgm:cxn modelId="{671C8065-B905-49CB-9A3F-F9361923BF7B}" srcId="{AF681F9E-C3C3-466C-B322-5B6C411F1487}" destId="{54D422F2-F17D-4D4E-80E0-8C18F67C64D0}" srcOrd="0" destOrd="0" parTransId="{242E6669-9458-417B-8CE8-F213C9BE8E8F}" sibTransId="{D039EE51-F099-4BC0-8C91-621442C87746}"/>
    <dgm:cxn modelId="{562169D9-23D5-43E0-AEA0-C7823C851167}" type="presOf" srcId="{4F06052B-CDAA-415D-991E-B7976BF92601}" destId="{3338A08B-D034-4D35-A565-C3CA1DB54B0F}" srcOrd="0" destOrd="0" presId="urn:microsoft.com/office/officeart/2005/8/layout/hierarchy1"/>
    <dgm:cxn modelId="{1F668740-5AE1-4954-BCE7-4E215335BCF3}" type="presOf" srcId="{00E659BE-968E-48BA-A987-3BA81F7E2110}" destId="{66075574-1233-4B9E-87CB-E8D573F906DD}" srcOrd="0" destOrd="0" presId="urn:microsoft.com/office/officeart/2005/8/layout/hierarchy1"/>
    <dgm:cxn modelId="{02BE2E49-8BC8-438F-BA9B-C37D817B7CF6}" srcId="{54D422F2-F17D-4D4E-80E0-8C18F67C64D0}" destId="{59488975-C35F-4A56-8D57-D65A00052A05}" srcOrd="0" destOrd="0" parTransId="{260A6818-D90B-4B1A-9901-B293B8F9007F}" sibTransId="{079726A9-4578-4641-BDDB-5E2939F9BDCD}"/>
    <dgm:cxn modelId="{81487C04-C575-49A6-902B-140466AB0C1B}" srcId="{54D422F2-F17D-4D4E-80E0-8C18F67C64D0}" destId="{FB68B7A5-5CBB-49C8-B3BA-60A574EFCADB}" srcOrd="3" destOrd="0" parTransId="{00E659BE-968E-48BA-A987-3BA81F7E2110}" sibTransId="{AACA2ADD-C13C-4E67-AF5A-DD74F65BFA8F}"/>
    <dgm:cxn modelId="{936E1436-355E-45B7-94C9-A09E92767737}" srcId="{54D422F2-F17D-4D4E-80E0-8C18F67C64D0}" destId="{D6D72EC6-91E5-41C9-92D4-0C26BAA838C2}" srcOrd="4" destOrd="0" parTransId="{DE24D44C-CBED-4534-BF57-6F972C3C130E}" sibTransId="{AFB798E2-4F07-482E-AF24-DC3C2CE65CC6}"/>
    <dgm:cxn modelId="{0ED23AE3-6F75-4FC6-9795-7A21DF2B7615}" type="presOf" srcId="{D6D72EC6-91E5-41C9-92D4-0C26BAA838C2}" destId="{F48D5708-FD4C-42C9-8CBE-52D60EDA98D6}" srcOrd="0" destOrd="0" presId="urn:microsoft.com/office/officeart/2005/8/layout/hierarchy1"/>
    <dgm:cxn modelId="{C772A7E0-A07F-4BD3-9597-939BEBDB02CE}" type="presOf" srcId="{B32DF41B-8F31-4C07-870A-11CD9A0429C0}" destId="{FCE0963C-B32B-4DA2-AC0C-8EFF3FFCFC9E}" srcOrd="0" destOrd="0" presId="urn:microsoft.com/office/officeart/2005/8/layout/hierarchy1"/>
    <dgm:cxn modelId="{86AF8E3A-5C81-4E75-9CBD-003F2284FA8E}" type="presOf" srcId="{260A6818-D90B-4B1A-9901-B293B8F9007F}" destId="{34C1C56C-3033-48A6-9371-A839986D10FC}" srcOrd="0" destOrd="0" presId="urn:microsoft.com/office/officeart/2005/8/layout/hierarchy1"/>
    <dgm:cxn modelId="{99C8EBCF-BAFC-4B63-A3D8-F6DF81932341}" type="presOf" srcId="{DE24D44C-CBED-4534-BF57-6F972C3C130E}" destId="{094D701F-D945-4485-BB2A-CE040B57FD84}" srcOrd="0" destOrd="0" presId="urn:microsoft.com/office/officeart/2005/8/layout/hierarchy1"/>
    <dgm:cxn modelId="{06E4942E-2AAD-4F22-9A18-5721227B1A6F}" type="presOf" srcId="{AF681F9E-C3C3-466C-B322-5B6C411F1487}" destId="{A385B7F1-B3C5-4B55-9DFF-F4B82890C0A8}" srcOrd="0" destOrd="0" presId="urn:microsoft.com/office/officeart/2005/8/layout/hierarchy1"/>
    <dgm:cxn modelId="{F996C807-0AAD-420E-AD8F-54C1921C6B77}" type="presOf" srcId="{59488975-C35F-4A56-8D57-D65A00052A05}" destId="{3B4359FF-E5B6-487A-8858-CA6F184D974C}" srcOrd="0" destOrd="0" presId="urn:microsoft.com/office/officeart/2005/8/layout/hierarchy1"/>
    <dgm:cxn modelId="{1C476D4E-EF99-4FA0-8063-0B7C9B78924D}" type="presOf" srcId="{FB68B7A5-5CBB-49C8-B3BA-60A574EFCADB}" destId="{0DF74499-1465-4FD7-8AC5-2855BBF9EC7F}" srcOrd="0" destOrd="0" presId="urn:microsoft.com/office/officeart/2005/8/layout/hierarchy1"/>
    <dgm:cxn modelId="{494CC0B6-B416-4E22-A4F5-FD07E6E6D613}" type="presParOf" srcId="{A385B7F1-B3C5-4B55-9DFF-F4B82890C0A8}" destId="{62944D7A-9AD4-4E9A-A6A5-9E71BD5CF091}" srcOrd="0" destOrd="0" presId="urn:microsoft.com/office/officeart/2005/8/layout/hierarchy1"/>
    <dgm:cxn modelId="{C3500E93-6CEB-452B-9681-ACBBEABD17D1}" type="presParOf" srcId="{62944D7A-9AD4-4E9A-A6A5-9E71BD5CF091}" destId="{9B74E6EB-CE47-4FFD-AE37-D716C6777DD7}" srcOrd="0" destOrd="0" presId="urn:microsoft.com/office/officeart/2005/8/layout/hierarchy1"/>
    <dgm:cxn modelId="{E98AF00B-A6D9-45DF-89CC-E525DF156B26}" type="presParOf" srcId="{9B74E6EB-CE47-4FFD-AE37-D716C6777DD7}" destId="{EDD0FD23-6720-4EDC-A3D9-A1BABA175F4D}" srcOrd="0" destOrd="0" presId="urn:microsoft.com/office/officeart/2005/8/layout/hierarchy1"/>
    <dgm:cxn modelId="{0C7A32B1-F2C9-4BDC-8F01-64DAED02F0A5}" type="presParOf" srcId="{9B74E6EB-CE47-4FFD-AE37-D716C6777DD7}" destId="{46E6E380-FAB9-4EF4-866B-C1A662E1818F}" srcOrd="1" destOrd="0" presId="urn:microsoft.com/office/officeart/2005/8/layout/hierarchy1"/>
    <dgm:cxn modelId="{6423074D-056B-4878-BA5D-8A9497484D53}" type="presParOf" srcId="{62944D7A-9AD4-4E9A-A6A5-9E71BD5CF091}" destId="{4A308BB9-1E9D-471A-918F-F2D8254BDA8B}" srcOrd="1" destOrd="0" presId="urn:microsoft.com/office/officeart/2005/8/layout/hierarchy1"/>
    <dgm:cxn modelId="{0074BDE5-99A2-432B-8F20-5C11E20398B9}" type="presParOf" srcId="{4A308BB9-1E9D-471A-918F-F2D8254BDA8B}" destId="{34C1C56C-3033-48A6-9371-A839986D10FC}" srcOrd="0" destOrd="0" presId="urn:microsoft.com/office/officeart/2005/8/layout/hierarchy1"/>
    <dgm:cxn modelId="{6CCE7337-5056-49E8-B851-B5C565B178BC}" type="presParOf" srcId="{4A308BB9-1E9D-471A-918F-F2D8254BDA8B}" destId="{30232340-2A19-4281-B331-FA21355E7E2E}" srcOrd="1" destOrd="0" presId="urn:microsoft.com/office/officeart/2005/8/layout/hierarchy1"/>
    <dgm:cxn modelId="{C4CFE0DD-4EF5-457A-A02A-6498D0444229}" type="presParOf" srcId="{30232340-2A19-4281-B331-FA21355E7E2E}" destId="{712816EF-1D21-4F09-84CB-D3EE6F0B9099}" srcOrd="0" destOrd="0" presId="urn:microsoft.com/office/officeart/2005/8/layout/hierarchy1"/>
    <dgm:cxn modelId="{0CB28C0C-B177-4E45-865B-96EBBE65A476}" type="presParOf" srcId="{712816EF-1D21-4F09-84CB-D3EE6F0B9099}" destId="{93FE9A8A-5886-4468-9679-FDEB306A0A2E}" srcOrd="0" destOrd="0" presId="urn:microsoft.com/office/officeart/2005/8/layout/hierarchy1"/>
    <dgm:cxn modelId="{D0E01980-E855-4814-B722-AB9766309604}" type="presParOf" srcId="{712816EF-1D21-4F09-84CB-D3EE6F0B9099}" destId="{3B4359FF-E5B6-487A-8858-CA6F184D974C}" srcOrd="1" destOrd="0" presId="urn:microsoft.com/office/officeart/2005/8/layout/hierarchy1"/>
    <dgm:cxn modelId="{5554B6C1-7F61-4644-B51D-075A9CFEE171}" type="presParOf" srcId="{30232340-2A19-4281-B331-FA21355E7E2E}" destId="{C936F337-503B-49BB-86D0-539F2F11CD3A}" srcOrd="1" destOrd="0" presId="urn:microsoft.com/office/officeart/2005/8/layout/hierarchy1"/>
    <dgm:cxn modelId="{82BB1B03-2634-4D30-BF37-865794689EDE}" type="presParOf" srcId="{4A308BB9-1E9D-471A-918F-F2D8254BDA8B}" destId="{3338A08B-D034-4D35-A565-C3CA1DB54B0F}" srcOrd="2" destOrd="0" presId="urn:microsoft.com/office/officeart/2005/8/layout/hierarchy1"/>
    <dgm:cxn modelId="{00C6C47E-A4E4-4DB1-9AA6-8AD91F1F2098}" type="presParOf" srcId="{4A308BB9-1E9D-471A-918F-F2D8254BDA8B}" destId="{A8CEA8B2-28D6-4FCF-990C-0B449C8E8C19}" srcOrd="3" destOrd="0" presId="urn:microsoft.com/office/officeart/2005/8/layout/hierarchy1"/>
    <dgm:cxn modelId="{9FDC901F-5D95-4128-82D9-EAEF2550D650}" type="presParOf" srcId="{A8CEA8B2-28D6-4FCF-990C-0B449C8E8C19}" destId="{C2071BCF-45CE-47E4-B0F6-88D1029F2FC6}" srcOrd="0" destOrd="0" presId="urn:microsoft.com/office/officeart/2005/8/layout/hierarchy1"/>
    <dgm:cxn modelId="{20541A56-0D85-4F5A-8BC1-5C0B390F5B89}" type="presParOf" srcId="{C2071BCF-45CE-47E4-B0F6-88D1029F2FC6}" destId="{81AA59A7-E9DD-437D-AC87-9A5B54ADBF24}" srcOrd="0" destOrd="0" presId="urn:microsoft.com/office/officeart/2005/8/layout/hierarchy1"/>
    <dgm:cxn modelId="{7D3F0714-EBD0-46AD-B350-E2A865055FD7}" type="presParOf" srcId="{C2071BCF-45CE-47E4-B0F6-88D1029F2FC6}" destId="{3A1C5B4D-D550-4959-B0F7-32B5BC73B5C7}" srcOrd="1" destOrd="0" presId="urn:microsoft.com/office/officeart/2005/8/layout/hierarchy1"/>
    <dgm:cxn modelId="{7B242CD7-A3A3-4639-A494-E3ABCF5FCC55}" type="presParOf" srcId="{A8CEA8B2-28D6-4FCF-990C-0B449C8E8C19}" destId="{C45B5C83-C44E-4346-9548-729671792602}" srcOrd="1" destOrd="0" presId="urn:microsoft.com/office/officeart/2005/8/layout/hierarchy1"/>
    <dgm:cxn modelId="{39B3C9C4-81A4-4371-90C2-5BF564B0C827}" type="presParOf" srcId="{4A308BB9-1E9D-471A-918F-F2D8254BDA8B}" destId="{FF2F606B-53C2-44CA-B843-98A4ECEC3D80}" srcOrd="4" destOrd="0" presId="urn:microsoft.com/office/officeart/2005/8/layout/hierarchy1"/>
    <dgm:cxn modelId="{7F10B1CC-BBCE-44C9-971C-DEB537885D0C}" type="presParOf" srcId="{4A308BB9-1E9D-471A-918F-F2D8254BDA8B}" destId="{7A8098B8-B4B0-4AA5-A00A-505FFDD55CC8}" srcOrd="5" destOrd="0" presId="urn:microsoft.com/office/officeart/2005/8/layout/hierarchy1"/>
    <dgm:cxn modelId="{E39A1486-2461-4211-B899-4477BEF01968}" type="presParOf" srcId="{7A8098B8-B4B0-4AA5-A00A-505FFDD55CC8}" destId="{D88A1F72-EF7D-47C5-AA37-0F6D5B58D342}" srcOrd="0" destOrd="0" presId="urn:microsoft.com/office/officeart/2005/8/layout/hierarchy1"/>
    <dgm:cxn modelId="{96856CE6-35B5-4E83-905B-062AB035A1F0}" type="presParOf" srcId="{D88A1F72-EF7D-47C5-AA37-0F6D5B58D342}" destId="{F472A550-9527-4A04-A7E3-6CB4F6E36BD5}" srcOrd="0" destOrd="0" presId="urn:microsoft.com/office/officeart/2005/8/layout/hierarchy1"/>
    <dgm:cxn modelId="{B7258E71-F76F-406F-86A5-22C1F9B990E5}" type="presParOf" srcId="{D88A1F72-EF7D-47C5-AA37-0F6D5B58D342}" destId="{FCE0963C-B32B-4DA2-AC0C-8EFF3FFCFC9E}" srcOrd="1" destOrd="0" presId="urn:microsoft.com/office/officeart/2005/8/layout/hierarchy1"/>
    <dgm:cxn modelId="{50E2B7EC-1FA9-486A-8395-2F7C67B7C470}" type="presParOf" srcId="{7A8098B8-B4B0-4AA5-A00A-505FFDD55CC8}" destId="{232F24BB-1F56-4A32-837A-0EC31B3CCAE4}" srcOrd="1" destOrd="0" presId="urn:microsoft.com/office/officeart/2005/8/layout/hierarchy1"/>
    <dgm:cxn modelId="{564D1AC1-971A-46C2-8FD7-BBECE9786D91}" type="presParOf" srcId="{4A308BB9-1E9D-471A-918F-F2D8254BDA8B}" destId="{66075574-1233-4B9E-87CB-E8D573F906DD}" srcOrd="6" destOrd="0" presId="urn:microsoft.com/office/officeart/2005/8/layout/hierarchy1"/>
    <dgm:cxn modelId="{90C1DD33-2619-4C06-94EB-7B9155A5CE3C}" type="presParOf" srcId="{4A308BB9-1E9D-471A-918F-F2D8254BDA8B}" destId="{FA9F2334-E0D3-4301-A0E5-ADB48FB77FF3}" srcOrd="7" destOrd="0" presId="urn:microsoft.com/office/officeart/2005/8/layout/hierarchy1"/>
    <dgm:cxn modelId="{9F091B44-5BBF-443C-99E4-779A70C9AC21}" type="presParOf" srcId="{FA9F2334-E0D3-4301-A0E5-ADB48FB77FF3}" destId="{596A62FD-96EC-4622-B36E-7FC74A222FCB}" srcOrd="0" destOrd="0" presId="urn:microsoft.com/office/officeart/2005/8/layout/hierarchy1"/>
    <dgm:cxn modelId="{7525ABD2-5700-4BC0-92D3-52F520B72174}" type="presParOf" srcId="{596A62FD-96EC-4622-B36E-7FC74A222FCB}" destId="{253D6062-0571-41FB-A25C-54B136C286CD}" srcOrd="0" destOrd="0" presId="urn:microsoft.com/office/officeart/2005/8/layout/hierarchy1"/>
    <dgm:cxn modelId="{B824A132-A772-4F8E-9248-431E1DE4342A}" type="presParOf" srcId="{596A62FD-96EC-4622-B36E-7FC74A222FCB}" destId="{0DF74499-1465-4FD7-8AC5-2855BBF9EC7F}" srcOrd="1" destOrd="0" presId="urn:microsoft.com/office/officeart/2005/8/layout/hierarchy1"/>
    <dgm:cxn modelId="{16623A88-DD3B-4576-86CE-CCA163E7244F}" type="presParOf" srcId="{FA9F2334-E0D3-4301-A0E5-ADB48FB77FF3}" destId="{41A3D0C4-AB73-4EDD-91BF-61AA0FEC59FC}" srcOrd="1" destOrd="0" presId="urn:microsoft.com/office/officeart/2005/8/layout/hierarchy1"/>
    <dgm:cxn modelId="{4BF6643A-9116-457B-86AB-ABBB7D8B7A15}" type="presParOf" srcId="{4A308BB9-1E9D-471A-918F-F2D8254BDA8B}" destId="{094D701F-D945-4485-BB2A-CE040B57FD84}" srcOrd="8" destOrd="0" presId="urn:microsoft.com/office/officeart/2005/8/layout/hierarchy1"/>
    <dgm:cxn modelId="{47332113-636C-4AB2-AC3F-9638893E57E2}" type="presParOf" srcId="{4A308BB9-1E9D-471A-918F-F2D8254BDA8B}" destId="{1AF084A7-1961-4ABF-B807-AB4F6787ECB0}" srcOrd="9" destOrd="0" presId="urn:microsoft.com/office/officeart/2005/8/layout/hierarchy1"/>
    <dgm:cxn modelId="{34D146DD-F43F-482D-9941-88134430B37C}" type="presParOf" srcId="{1AF084A7-1961-4ABF-B807-AB4F6787ECB0}" destId="{3554DF36-4D96-4619-895F-9D8E1E65B3C8}" srcOrd="0" destOrd="0" presId="urn:microsoft.com/office/officeart/2005/8/layout/hierarchy1"/>
    <dgm:cxn modelId="{C732D234-C5F2-4CE6-85C2-C7E5E7E979B4}" type="presParOf" srcId="{3554DF36-4D96-4619-895F-9D8E1E65B3C8}" destId="{5C479C67-1BA2-4ED1-BC32-7D9B283CEB17}" srcOrd="0" destOrd="0" presId="urn:microsoft.com/office/officeart/2005/8/layout/hierarchy1"/>
    <dgm:cxn modelId="{2C7CB2DD-6046-42D0-8F1D-80F71C9CC8C7}" type="presParOf" srcId="{3554DF36-4D96-4619-895F-9D8E1E65B3C8}" destId="{F48D5708-FD4C-42C9-8CBE-52D60EDA98D6}" srcOrd="1" destOrd="0" presId="urn:microsoft.com/office/officeart/2005/8/layout/hierarchy1"/>
    <dgm:cxn modelId="{C34E1AA9-7BB5-443A-B5BD-7F4A400FE1B5}" type="presParOf" srcId="{1AF084A7-1961-4ABF-B807-AB4F6787ECB0}" destId="{F8DDD478-B86F-474D-8D58-2FFCEAA37F8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681F9E-C3C3-466C-B322-5B6C411F148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54D422F2-F17D-4D4E-80E0-8C18F67C64D0}">
      <dgm:prSet/>
      <dgm:spPr/>
      <dgm:t>
        <a:bodyPr/>
        <a:lstStyle/>
        <a:p>
          <a:r>
            <a:rPr lang="zh-CN" altLang="en-US" dirty="0" smtClean="0"/>
            <a:t>故障传播树构建</a:t>
          </a:r>
          <a:endParaRPr lang="zh-CN" altLang="en-US" dirty="0"/>
        </a:p>
      </dgm:t>
    </dgm:pt>
    <dgm:pt modelId="{242E6669-9458-417B-8CE8-F213C9BE8E8F}" type="parTrans" cxnId="{671C8065-B905-49CB-9A3F-F9361923BF7B}">
      <dgm:prSet/>
      <dgm:spPr/>
      <dgm:t>
        <a:bodyPr/>
        <a:lstStyle/>
        <a:p>
          <a:endParaRPr lang="zh-CN" altLang="en-US"/>
        </a:p>
      </dgm:t>
    </dgm:pt>
    <dgm:pt modelId="{D039EE51-F099-4BC0-8C91-621442C87746}" type="sibTrans" cxnId="{671C8065-B905-49CB-9A3F-F9361923BF7B}">
      <dgm:prSet/>
      <dgm:spPr/>
      <dgm:t>
        <a:bodyPr/>
        <a:lstStyle/>
        <a:p>
          <a:endParaRPr lang="zh-CN" altLang="en-US"/>
        </a:p>
      </dgm:t>
    </dgm:pt>
    <dgm:pt modelId="{59488975-C35F-4A56-8D57-D65A00052A05}">
      <dgm:prSet/>
      <dgm:spPr/>
      <dgm:t>
        <a:bodyPr/>
        <a:lstStyle/>
        <a:p>
          <a:r>
            <a:rPr lang="zh-CN" altLang="en-US" dirty="0" smtClean="0"/>
            <a:t>异常事件关联挖掘</a:t>
          </a:r>
          <a:endParaRPr lang="zh-CN" altLang="en-US" dirty="0"/>
        </a:p>
      </dgm:t>
    </dgm:pt>
    <dgm:pt modelId="{260A6818-D90B-4B1A-9901-B293B8F9007F}" type="parTrans" cxnId="{02BE2E49-8BC8-438F-BA9B-C37D817B7CF6}">
      <dgm:prSet/>
      <dgm:spPr/>
      <dgm:t>
        <a:bodyPr/>
        <a:lstStyle/>
        <a:p>
          <a:endParaRPr lang="zh-CN" altLang="en-US"/>
        </a:p>
      </dgm:t>
    </dgm:pt>
    <dgm:pt modelId="{079726A9-4578-4641-BDDB-5E2939F9BDCD}" type="sibTrans" cxnId="{02BE2E49-8BC8-438F-BA9B-C37D817B7CF6}">
      <dgm:prSet/>
      <dgm:spPr/>
      <dgm:t>
        <a:bodyPr/>
        <a:lstStyle/>
        <a:p>
          <a:endParaRPr lang="zh-CN" altLang="en-US"/>
        </a:p>
      </dgm:t>
    </dgm:pt>
    <dgm:pt modelId="{6470F6BC-00F7-4DA6-93A8-F97A9899CD78}">
      <dgm:prSet/>
      <dgm:spPr/>
      <dgm:t>
        <a:bodyPr/>
        <a:lstStyle/>
        <a:p>
          <a:r>
            <a:rPr lang="zh-CN" altLang="en-US" dirty="0" smtClean="0"/>
            <a:t>事件</a:t>
          </a:r>
          <a:r>
            <a:rPr lang="en-US" altLang="zh-CN" dirty="0" smtClean="0"/>
            <a:t>-KPI</a:t>
          </a:r>
          <a:r>
            <a:rPr lang="zh-CN" altLang="en-US" dirty="0" smtClean="0"/>
            <a:t>关联挖掘</a:t>
          </a:r>
          <a:endParaRPr lang="zh-CN" altLang="en-US" dirty="0"/>
        </a:p>
      </dgm:t>
    </dgm:pt>
    <dgm:pt modelId="{4F06052B-CDAA-415D-991E-B7976BF92601}" type="parTrans" cxnId="{BAC90E13-F48A-48CF-A420-071C5D07A534}">
      <dgm:prSet/>
      <dgm:spPr/>
      <dgm:t>
        <a:bodyPr/>
        <a:lstStyle/>
        <a:p>
          <a:endParaRPr lang="zh-CN" altLang="en-US"/>
        </a:p>
      </dgm:t>
    </dgm:pt>
    <dgm:pt modelId="{FD10F52E-B507-465D-BA7D-5459A098F4F1}" type="sibTrans" cxnId="{BAC90E13-F48A-48CF-A420-071C5D07A534}">
      <dgm:prSet/>
      <dgm:spPr/>
      <dgm:t>
        <a:bodyPr/>
        <a:lstStyle/>
        <a:p>
          <a:endParaRPr lang="zh-CN" altLang="en-US"/>
        </a:p>
      </dgm:t>
    </dgm:pt>
    <dgm:pt modelId="{B32DF41B-8F31-4C07-870A-11CD9A0429C0}">
      <dgm:prSet/>
      <dgm:spPr/>
      <dgm:t>
        <a:bodyPr/>
        <a:lstStyle/>
        <a:p>
          <a:r>
            <a:rPr lang="en-US" altLang="zh-CN" dirty="0" smtClean="0"/>
            <a:t>KPI</a:t>
          </a:r>
          <a:r>
            <a:rPr lang="zh-CN" altLang="en-US" dirty="0" smtClean="0"/>
            <a:t>关联分析</a:t>
          </a:r>
          <a:endParaRPr lang="zh-CN" altLang="en-US" dirty="0"/>
        </a:p>
      </dgm:t>
    </dgm:pt>
    <dgm:pt modelId="{42A2902F-D992-426C-821C-A91B95BC4C18}" type="parTrans" cxnId="{0B5E6585-33CD-469C-A7C7-8FBDE5741FCF}">
      <dgm:prSet/>
      <dgm:spPr/>
      <dgm:t>
        <a:bodyPr/>
        <a:lstStyle/>
        <a:p>
          <a:endParaRPr lang="zh-CN" altLang="en-US"/>
        </a:p>
      </dgm:t>
    </dgm:pt>
    <dgm:pt modelId="{875CFE0F-86CA-4B23-8E3C-8C86881CF3CC}" type="sibTrans" cxnId="{0B5E6585-33CD-469C-A7C7-8FBDE5741FCF}">
      <dgm:prSet/>
      <dgm:spPr/>
      <dgm:t>
        <a:bodyPr/>
        <a:lstStyle/>
        <a:p>
          <a:endParaRPr lang="zh-CN" altLang="en-US"/>
        </a:p>
      </dgm:t>
    </dgm:pt>
    <dgm:pt modelId="{FB68B7A5-5CBB-49C8-B3BA-60A574EFCADB}">
      <dgm:prSet/>
      <dgm:spPr/>
      <dgm:t>
        <a:bodyPr/>
        <a:lstStyle/>
        <a:p>
          <a:r>
            <a:rPr lang="en-US" altLang="zh-CN" dirty="0" smtClean="0"/>
            <a:t>KPI</a:t>
          </a:r>
          <a:r>
            <a:rPr lang="zh-CN" altLang="en-US" dirty="0" smtClean="0"/>
            <a:t>聚类</a:t>
          </a:r>
          <a:endParaRPr lang="zh-CN" altLang="en-US" dirty="0"/>
        </a:p>
      </dgm:t>
    </dgm:pt>
    <dgm:pt modelId="{00E659BE-968E-48BA-A987-3BA81F7E2110}" type="parTrans" cxnId="{81487C04-C575-49A6-902B-140466AB0C1B}">
      <dgm:prSet/>
      <dgm:spPr/>
      <dgm:t>
        <a:bodyPr/>
        <a:lstStyle/>
        <a:p>
          <a:endParaRPr lang="zh-CN" altLang="en-US"/>
        </a:p>
      </dgm:t>
    </dgm:pt>
    <dgm:pt modelId="{AACA2ADD-C13C-4E67-AF5A-DD74F65BFA8F}" type="sibTrans" cxnId="{81487C04-C575-49A6-902B-140466AB0C1B}">
      <dgm:prSet/>
      <dgm:spPr/>
      <dgm:t>
        <a:bodyPr/>
        <a:lstStyle/>
        <a:p>
          <a:endParaRPr lang="zh-CN" altLang="en-US"/>
        </a:p>
      </dgm:t>
    </dgm:pt>
    <dgm:pt modelId="{D6D72EC6-91E5-41C9-92D4-0C26BAA838C2}">
      <dgm:prSet/>
      <dgm:spPr/>
      <dgm:t>
        <a:bodyPr/>
        <a:lstStyle/>
        <a:p>
          <a:r>
            <a:rPr lang="zh-CN" altLang="en-US" dirty="0" smtClean="0"/>
            <a:t>全链路模块调用分析</a:t>
          </a:r>
          <a:endParaRPr lang="zh-CN" altLang="en-US" dirty="0"/>
        </a:p>
      </dgm:t>
    </dgm:pt>
    <dgm:pt modelId="{DE24D44C-CBED-4534-BF57-6F972C3C130E}" type="parTrans" cxnId="{936E1436-355E-45B7-94C9-A09E92767737}">
      <dgm:prSet/>
      <dgm:spPr/>
      <dgm:t>
        <a:bodyPr/>
        <a:lstStyle/>
        <a:p>
          <a:endParaRPr lang="zh-CN" altLang="en-US"/>
        </a:p>
      </dgm:t>
    </dgm:pt>
    <dgm:pt modelId="{AFB798E2-4F07-482E-AF24-DC3C2CE65CC6}" type="sibTrans" cxnId="{936E1436-355E-45B7-94C9-A09E92767737}">
      <dgm:prSet/>
      <dgm:spPr/>
      <dgm:t>
        <a:bodyPr/>
        <a:lstStyle/>
        <a:p>
          <a:endParaRPr lang="zh-CN" altLang="en-US"/>
        </a:p>
      </dgm:t>
    </dgm:pt>
    <dgm:pt modelId="{A385B7F1-B3C5-4B55-9DFF-F4B82890C0A8}" type="pres">
      <dgm:prSet presAssocID="{AF681F9E-C3C3-466C-B322-5B6C411F1487}" presName="hierChild1" presStyleCnt="0">
        <dgm:presLayoutVars>
          <dgm:chPref val="1"/>
          <dgm:dir/>
          <dgm:animOne val="branch"/>
          <dgm:animLvl val="lvl"/>
          <dgm:resizeHandles/>
        </dgm:presLayoutVars>
      </dgm:prSet>
      <dgm:spPr/>
      <dgm:t>
        <a:bodyPr/>
        <a:lstStyle/>
        <a:p>
          <a:endParaRPr lang="zh-CN" altLang="en-US"/>
        </a:p>
      </dgm:t>
    </dgm:pt>
    <dgm:pt modelId="{62944D7A-9AD4-4E9A-A6A5-9E71BD5CF091}" type="pres">
      <dgm:prSet presAssocID="{54D422F2-F17D-4D4E-80E0-8C18F67C64D0}" presName="hierRoot1" presStyleCnt="0"/>
      <dgm:spPr/>
    </dgm:pt>
    <dgm:pt modelId="{9B74E6EB-CE47-4FFD-AE37-D716C6777DD7}" type="pres">
      <dgm:prSet presAssocID="{54D422F2-F17D-4D4E-80E0-8C18F67C64D0}" presName="composite" presStyleCnt="0"/>
      <dgm:spPr/>
    </dgm:pt>
    <dgm:pt modelId="{EDD0FD23-6720-4EDC-A3D9-A1BABA175F4D}" type="pres">
      <dgm:prSet presAssocID="{54D422F2-F17D-4D4E-80E0-8C18F67C64D0}" presName="background" presStyleLbl="node0" presStyleIdx="0" presStyleCnt="1"/>
      <dgm:spPr/>
    </dgm:pt>
    <dgm:pt modelId="{46E6E380-FAB9-4EF4-866B-C1A662E1818F}" type="pres">
      <dgm:prSet presAssocID="{54D422F2-F17D-4D4E-80E0-8C18F67C64D0}" presName="text" presStyleLbl="fgAcc0" presStyleIdx="0" presStyleCnt="1">
        <dgm:presLayoutVars>
          <dgm:chPref val="3"/>
        </dgm:presLayoutVars>
      </dgm:prSet>
      <dgm:spPr/>
      <dgm:t>
        <a:bodyPr/>
        <a:lstStyle/>
        <a:p>
          <a:endParaRPr lang="zh-CN" altLang="en-US"/>
        </a:p>
      </dgm:t>
    </dgm:pt>
    <dgm:pt modelId="{4A308BB9-1E9D-471A-918F-F2D8254BDA8B}" type="pres">
      <dgm:prSet presAssocID="{54D422F2-F17D-4D4E-80E0-8C18F67C64D0}" presName="hierChild2" presStyleCnt="0"/>
      <dgm:spPr/>
    </dgm:pt>
    <dgm:pt modelId="{34C1C56C-3033-48A6-9371-A839986D10FC}" type="pres">
      <dgm:prSet presAssocID="{260A6818-D90B-4B1A-9901-B293B8F9007F}" presName="Name10" presStyleLbl="parChTrans1D2" presStyleIdx="0" presStyleCnt="5"/>
      <dgm:spPr/>
      <dgm:t>
        <a:bodyPr/>
        <a:lstStyle/>
        <a:p>
          <a:endParaRPr lang="zh-CN" altLang="en-US"/>
        </a:p>
      </dgm:t>
    </dgm:pt>
    <dgm:pt modelId="{30232340-2A19-4281-B331-FA21355E7E2E}" type="pres">
      <dgm:prSet presAssocID="{59488975-C35F-4A56-8D57-D65A00052A05}" presName="hierRoot2" presStyleCnt="0"/>
      <dgm:spPr/>
    </dgm:pt>
    <dgm:pt modelId="{712816EF-1D21-4F09-84CB-D3EE6F0B9099}" type="pres">
      <dgm:prSet presAssocID="{59488975-C35F-4A56-8D57-D65A00052A05}" presName="composite2" presStyleCnt="0"/>
      <dgm:spPr/>
    </dgm:pt>
    <dgm:pt modelId="{93FE9A8A-5886-4468-9679-FDEB306A0A2E}" type="pres">
      <dgm:prSet presAssocID="{59488975-C35F-4A56-8D57-D65A00052A05}" presName="background2" presStyleLbl="node2" presStyleIdx="0" presStyleCnt="5"/>
      <dgm:spPr/>
    </dgm:pt>
    <dgm:pt modelId="{3B4359FF-E5B6-487A-8858-CA6F184D974C}" type="pres">
      <dgm:prSet presAssocID="{59488975-C35F-4A56-8D57-D65A00052A05}" presName="text2" presStyleLbl="fgAcc2" presStyleIdx="0" presStyleCnt="5">
        <dgm:presLayoutVars>
          <dgm:chPref val="3"/>
        </dgm:presLayoutVars>
      </dgm:prSet>
      <dgm:spPr/>
      <dgm:t>
        <a:bodyPr/>
        <a:lstStyle/>
        <a:p>
          <a:endParaRPr lang="zh-CN" altLang="en-US"/>
        </a:p>
      </dgm:t>
    </dgm:pt>
    <dgm:pt modelId="{C936F337-503B-49BB-86D0-539F2F11CD3A}" type="pres">
      <dgm:prSet presAssocID="{59488975-C35F-4A56-8D57-D65A00052A05}" presName="hierChild3" presStyleCnt="0"/>
      <dgm:spPr/>
    </dgm:pt>
    <dgm:pt modelId="{3338A08B-D034-4D35-A565-C3CA1DB54B0F}" type="pres">
      <dgm:prSet presAssocID="{4F06052B-CDAA-415D-991E-B7976BF92601}" presName="Name10" presStyleLbl="parChTrans1D2" presStyleIdx="1" presStyleCnt="5"/>
      <dgm:spPr/>
      <dgm:t>
        <a:bodyPr/>
        <a:lstStyle/>
        <a:p>
          <a:endParaRPr lang="zh-CN" altLang="en-US"/>
        </a:p>
      </dgm:t>
    </dgm:pt>
    <dgm:pt modelId="{A8CEA8B2-28D6-4FCF-990C-0B449C8E8C19}" type="pres">
      <dgm:prSet presAssocID="{6470F6BC-00F7-4DA6-93A8-F97A9899CD78}" presName="hierRoot2" presStyleCnt="0"/>
      <dgm:spPr/>
    </dgm:pt>
    <dgm:pt modelId="{C2071BCF-45CE-47E4-B0F6-88D1029F2FC6}" type="pres">
      <dgm:prSet presAssocID="{6470F6BC-00F7-4DA6-93A8-F97A9899CD78}" presName="composite2" presStyleCnt="0"/>
      <dgm:spPr/>
    </dgm:pt>
    <dgm:pt modelId="{81AA59A7-E9DD-437D-AC87-9A5B54ADBF24}" type="pres">
      <dgm:prSet presAssocID="{6470F6BC-00F7-4DA6-93A8-F97A9899CD78}" presName="background2" presStyleLbl="node2" presStyleIdx="1" presStyleCnt="5"/>
      <dgm:spPr/>
    </dgm:pt>
    <dgm:pt modelId="{3A1C5B4D-D550-4959-B0F7-32B5BC73B5C7}" type="pres">
      <dgm:prSet presAssocID="{6470F6BC-00F7-4DA6-93A8-F97A9899CD78}" presName="text2" presStyleLbl="fgAcc2" presStyleIdx="1" presStyleCnt="5">
        <dgm:presLayoutVars>
          <dgm:chPref val="3"/>
        </dgm:presLayoutVars>
      </dgm:prSet>
      <dgm:spPr/>
      <dgm:t>
        <a:bodyPr/>
        <a:lstStyle/>
        <a:p>
          <a:endParaRPr lang="zh-CN" altLang="en-US"/>
        </a:p>
      </dgm:t>
    </dgm:pt>
    <dgm:pt modelId="{C45B5C83-C44E-4346-9548-729671792602}" type="pres">
      <dgm:prSet presAssocID="{6470F6BC-00F7-4DA6-93A8-F97A9899CD78}" presName="hierChild3" presStyleCnt="0"/>
      <dgm:spPr/>
    </dgm:pt>
    <dgm:pt modelId="{FF2F606B-53C2-44CA-B843-98A4ECEC3D80}" type="pres">
      <dgm:prSet presAssocID="{42A2902F-D992-426C-821C-A91B95BC4C18}" presName="Name10" presStyleLbl="parChTrans1D2" presStyleIdx="2" presStyleCnt="5"/>
      <dgm:spPr/>
      <dgm:t>
        <a:bodyPr/>
        <a:lstStyle/>
        <a:p>
          <a:endParaRPr lang="zh-CN" altLang="en-US"/>
        </a:p>
      </dgm:t>
    </dgm:pt>
    <dgm:pt modelId="{7A8098B8-B4B0-4AA5-A00A-505FFDD55CC8}" type="pres">
      <dgm:prSet presAssocID="{B32DF41B-8F31-4C07-870A-11CD9A0429C0}" presName="hierRoot2" presStyleCnt="0"/>
      <dgm:spPr/>
    </dgm:pt>
    <dgm:pt modelId="{D88A1F72-EF7D-47C5-AA37-0F6D5B58D342}" type="pres">
      <dgm:prSet presAssocID="{B32DF41B-8F31-4C07-870A-11CD9A0429C0}" presName="composite2" presStyleCnt="0"/>
      <dgm:spPr/>
    </dgm:pt>
    <dgm:pt modelId="{F472A550-9527-4A04-A7E3-6CB4F6E36BD5}" type="pres">
      <dgm:prSet presAssocID="{B32DF41B-8F31-4C07-870A-11CD9A0429C0}" presName="background2" presStyleLbl="node2" presStyleIdx="2" presStyleCnt="5"/>
      <dgm:spPr/>
    </dgm:pt>
    <dgm:pt modelId="{FCE0963C-B32B-4DA2-AC0C-8EFF3FFCFC9E}" type="pres">
      <dgm:prSet presAssocID="{B32DF41B-8F31-4C07-870A-11CD9A0429C0}" presName="text2" presStyleLbl="fgAcc2" presStyleIdx="2" presStyleCnt="5">
        <dgm:presLayoutVars>
          <dgm:chPref val="3"/>
        </dgm:presLayoutVars>
      </dgm:prSet>
      <dgm:spPr/>
      <dgm:t>
        <a:bodyPr/>
        <a:lstStyle/>
        <a:p>
          <a:endParaRPr lang="zh-CN" altLang="en-US"/>
        </a:p>
      </dgm:t>
    </dgm:pt>
    <dgm:pt modelId="{232F24BB-1F56-4A32-837A-0EC31B3CCAE4}" type="pres">
      <dgm:prSet presAssocID="{B32DF41B-8F31-4C07-870A-11CD9A0429C0}" presName="hierChild3" presStyleCnt="0"/>
      <dgm:spPr/>
    </dgm:pt>
    <dgm:pt modelId="{66075574-1233-4B9E-87CB-E8D573F906DD}" type="pres">
      <dgm:prSet presAssocID="{00E659BE-968E-48BA-A987-3BA81F7E2110}" presName="Name10" presStyleLbl="parChTrans1D2" presStyleIdx="3" presStyleCnt="5"/>
      <dgm:spPr/>
      <dgm:t>
        <a:bodyPr/>
        <a:lstStyle/>
        <a:p>
          <a:endParaRPr lang="zh-CN" altLang="en-US"/>
        </a:p>
      </dgm:t>
    </dgm:pt>
    <dgm:pt modelId="{FA9F2334-E0D3-4301-A0E5-ADB48FB77FF3}" type="pres">
      <dgm:prSet presAssocID="{FB68B7A5-5CBB-49C8-B3BA-60A574EFCADB}" presName="hierRoot2" presStyleCnt="0"/>
      <dgm:spPr/>
    </dgm:pt>
    <dgm:pt modelId="{596A62FD-96EC-4622-B36E-7FC74A222FCB}" type="pres">
      <dgm:prSet presAssocID="{FB68B7A5-5CBB-49C8-B3BA-60A574EFCADB}" presName="composite2" presStyleCnt="0"/>
      <dgm:spPr/>
    </dgm:pt>
    <dgm:pt modelId="{253D6062-0571-41FB-A25C-54B136C286CD}" type="pres">
      <dgm:prSet presAssocID="{FB68B7A5-5CBB-49C8-B3BA-60A574EFCADB}" presName="background2" presStyleLbl="node2" presStyleIdx="3" presStyleCnt="5"/>
      <dgm:spPr/>
    </dgm:pt>
    <dgm:pt modelId="{0DF74499-1465-4FD7-8AC5-2855BBF9EC7F}" type="pres">
      <dgm:prSet presAssocID="{FB68B7A5-5CBB-49C8-B3BA-60A574EFCADB}" presName="text2" presStyleLbl="fgAcc2" presStyleIdx="3" presStyleCnt="5">
        <dgm:presLayoutVars>
          <dgm:chPref val="3"/>
        </dgm:presLayoutVars>
      </dgm:prSet>
      <dgm:spPr/>
      <dgm:t>
        <a:bodyPr/>
        <a:lstStyle/>
        <a:p>
          <a:endParaRPr lang="zh-CN" altLang="en-US"/>
        </a:p>
      </dgm:t>
    </dgm:pt>
    <dgm:pt modelId="{41A3D0C4-AB73-4EDD-91BF-61AA0FEC59FC}" type="pres">
      <dgm:prSet presAssocID="{FB68B7A5-5CBB-49C8-B3BA-60A574EFCADB}" presName="hierChild3" presStyleCnt="0"/>
      <dgm:spPr/>
    </dgm:pt>
    <dgm:pt modelId="{094D701F-D945-4485-BB2A-CE040B57FD84}" type="pres">
      <dgm:prSet presAssocID="{DE24D44C-CBED-4534-BF57-6F972C3C130E}" presName="Name10" presStyleLbl="parChTrans1D2" presStyleIdx="4" presStyleCnt="5"/>
      <dgm:spPr/>
      <dgm:t>
        <a:bodyPr/>
        <a:lstStyle/>
        <a:p>
          <a:endParaRPr lang="zh-CN" altLang="en-US"/>
        </a:p>
      </dgm:t>
    </dgm:pt>
    <dgm:pt modelId="{1AF084A7-1961-4ABF-B807-AB4F6787ECB0}" type="pres">
      <dgm:prSet presAssocID="{D6D72EC6-91E5-41C9-92D4-0C26BAA838C2}" presName="hierRoot2" presStyleCnt="0"/>
      <dgm:spPr/>
    </dgm:pt>
    <dgm:pt modelId="{3554DF36-4D96-4619-895F-9D8E1E65B3C8}" type="pres">
      <dgm:prSet presAssocID="{D6D72EC6-91E5-41C9-92D4-0C26BAA838C2}" presName="composite2" presStyleCnt="0"/>
      <dgm:spPr/>
    </dgm:pt>
    <dgm:pt modelId="{5C479C67-1BA2-4ED1-BC32-7D9B283CEB17}" type="pres">
      <dgm:prSet presAssocID="{D6D72EC6-91E5-41C9-92D4-0C26BAA838C2}" presName="background2" presStyleLbl="node2" presStyleIdx="4" presStyleCnt="5"/>
      <dgm:spPr/>
    </dgm:pt>
    <dgm:pt modelId="{F48D5708-FD4C-42C9-8CBE-52D60EDA98D6}" type="pres">
      <dgm:prSet presAssocID="{D6D72EC6-91E5-41C9-92D4-0C26BAA838C2}" presName="text2" presStyleLbl="fgAcc2" presStyleIdx="4" presStyleCnt="5">
        <dgm:presLayoutVars>
          <dgm:chPref val="3"/>
        </dgm:presLayoutVars>
      </dgm:prSet>
      <dgm:spPr/>
      <dgm:t>
        <a:bodyPr/>
        <a:lstStyle/>
        <a:p>
          <a:endParaRPr lang="zh-CN" altLang="en-US"/>
        </a:p>
      </dgm:t>
    </dgm:pt>
    <dgm:pt modelId="{F8DDD478-B86F-474D-8D58-2FFCEAA37F80}" type="pres">
      <dgm:prSet presAssocID="{D6D72EC6-91E5-41C9-92D4-0C26BAA838C2}" presName="hierChild3" presStyleCnt="0"/>
      <dgm:spPr/>
    </dgm:pt>
  </dgm:ptLst>
  <dgm:cxnLst>
    <dgm:cxn modelId="{0B5E6585-33CD-469C-A7C7-8FBDE5741FCF}" srcId="{54D422F2-F17D-4D4E-80E0-8C18F67C64D0}" destId="{B32DF41B-8F31-4C07-870A-11CD9A0429C0}" srcOrd="2" destOrd="0" parTransId="{42A2902F-D992-426C-821C-A91B95BC4C18}" sibTransId="{875CFE0F-86CA-4B23-8E3C-8C86881CF3CC}"/>
    <dgm:cxn modelId="{A663B71B-0578-45A5-B1E7-C52475A4EB98}" type="presOf" srcId="{54D422F2-F17D-4D4E-80E0-8C18F67C64D0}" destId="{46E6E380-FAB9-4EF4-866B-C1A662E1818F}" srcOrd="0" destOrd="0" presId="urn:microsoft.com/office/officeart/2005/8/layout/hierarchy1"/>
    <dgm:cxn modelId="{27068875-2BEF-47A8-94AC-FB5A2222B308}" type="presOf" srcId="{42A2902F-D992-426C-821C-A91B95BC4C18}" destId="{FF2F606B-53C2-44CA-B843-98A4ECEC3D80}" srcOrd="0" destOrd="0" presId="urn:microsoft.com/office/officeart/2005/8/layout/hierarchy1"/>
    <dgm:cxn modelId="{6E6A5FA3-C4A8-4B4E-87B4-FBFE60964BBE}" type="presOf" srcId="{6470F6BC-00F7-4DA6-93A8-F97A9899CD78}" destId="{3A1C5B4D-D550-4959-B0F7-32B5BC73B5C7}" srcOrd="0" destOrd="0" presId="urn:microsoft.com/office/officeart/2005/8/layout/hierarchy1"/>
    <dgm:cxn modelId="{BAC90E13-F48A-48CF-A420-071C5D07A534}" srcId="{54D422F2-F17D-4D4E-80E0-8C18F67C64D0}" destId="{6470F6BC-00F7-4DA6-93A8-F97A9899CD78}" srcOrd="1" destOrd="0" parTransId="{4F06052B-CDAA-415D-991E-B7976BF92601}" sibTransId="{FD10F52E-B507-465D-BA7D-5459A098F4F1}"/>
    <dgm:cxn modelId="{671C8065-B905-49CB-9A3F-F9361923BF7B}" srcId="{AF681F9E-C3C3-466C-B322-5B6C411F1487}" destId="{54D422F2-F17D-4D4E-80E0-8C18F67C64D0}" srcOrd="0" destOrd="0" parTransId="{242E6669-9458-417B-8CE8-F213C9BE8E8F}" sibTransId="{D039EE51-F099-4BC0-8C91-621442C87746}"/>
    <dgm:cxn modelId="{562169D9-23D5-43E0-AEA0-C7823C851167}" type="presOf" srcId="{4F06052B-CDAA-415D-991E-B7976BF92601}" destId="{3338A08B-D034-4D35-A565-C3CA1DB54B0F}" srcOrd="0" destOrd="0" presId="urn:microsoft.com/office/officeart/2005/8/layout/hierarchy1"/>
    <dgm:cxn modelId="{1F668740-5AE1-4954-BCE7-4E215335BCF3}" type="presOf" srcId="{00E659BE-968E-48BA-A987-3BA81F7E2110}" destId="{66075574-1233-4B9E-87CB-E8D573F906DD}" srcOrd="0" destOrd="0" presId="urn:microsoft.com/office/officeart/2005/8/layout/hierarchy1"/>
    <dgm:cxn modelId="{02BE2E49-8BC8-438F-BA9B-C37D817B7CF6}" srcId="{54D422F2-F17D-4D4E-80E0-8C18F67C64D0}" destId="{59488975-C35F-4A56-8D57-D65A00052A05}" srcOrd="0" destOrd="0" parTransId="{260A6818-D90B-4B1A-9901-B293B8F9007F}" sibTransId="{079726A9-4578-4641-BDDB-5E2939F9BDCD}"/>
    <dgm:cxn modelId="{81487C04-C575-49A6-902B-140466AB0C1B}" srcId="{54D422F2-F17D-4D4E-80E0-8C18F67C64D0}" destId="{FB68B7A5-5CBB-49C8-B3BA-60A574EFCADB}" srcOrd="3" destOrd="0" parTransId="{00E659BE-968E-48BA-A987-3BA81F7E2110}" sibTransId="{AACA2ADD-C13C-4E67-AF5A-DD74F65BFA8F}"/>
    <dgm:cxn modelId="{936E1436-355E-45B7-94C9-A09E92767737}" srcId="{54D422F2-F17D-4D4E-80E0-8C18F67C64D0}" destId="{D6D72EC6-91E5-41C9-92D4-0C26BAA838C2}" srcOrd="4" destOrd="0" parTransId="{DE24D44C-CBED-4534-BF57-6F972C3C130E}" sibTransId="{AFB798E2-4F07-482E-AF24-DC3C2CE65CC6}"/>
    <dgm:cxn modelId="{0ED23AE3-6F75-4FC6-9795-7A21DF2B7615}" type="presOf" srcId="{D6D72EC6-91E5-41C9-92D4-0C26BAA838C2}" destId="{F48D5708-FD4C-42C9-8CBE-52D60EDA98D6}" srcOrd="0" destOrd="0" presId="urn:microsoft.com/office/officeart/2005/8/layout/hierarchy1"/>
    <dgm:cxn modelId="{C772A7E0-A07F-4BD3-9597-939BEBDB02CE}" type="presOf" srcId="{B32DF41B-8F31-4C07-870A-11CD9A0429C0}" destId="{FCE0963C-B32B-4DA2-AC0C-8EFF3FFCFC9E}" srcOrd="0" destOrd="0" presId="urn:microsoft.com/office/officeart/2005/8/layout/hierarchy1"/>
    <dgm:cxn modelId="{86AF8E3A-5C81-4E75-9CBD-003F2284FA8E}" type="presOf" srcId="{260A6818-D90B-4B1A-9901-B293B8F9007F}" destId="{34C1C56C-3033-48A6-9371-A839986D10FC}" srcOrd="0" destOrd="0" presId="urn:microsoft.com/office/officeart/2005/8/layout/hierarchy1"/>
    <dgm:cxn modelId="{99C8EBCF-BAFC-4B63-A3D8-F6DF81932341}" type="presOf" srcId="{DE24D44C-CBED-4534-BF57-6F972C3C130E}" destId="{094D701F-D945-4485-BB2A-CE040B57FD84}" srcOrd="0" destOrd="0" presId="urn:microsoft.com/office/officeart/2005/8/layout/hierarchy1"/>
    <dgm:cxn modelId="{06E4942E-2AAD-4F22-9A18-5721227B1A6F}" type="presOf" srcId="{AF681F9E-C3C3-466C-B322-5B6C411F1487}" destId="{A385B7F1-B3C5-4B55-9DFF-F4B82890C0A8}" srcOrd="0" destOrd="0" presId="urn:microsoft.com/office/officeart/2005/8/layout/hierarchy1"/>
    <dgm:cxn modelId="{F996C807-0AAD-420E-AD8F-54C1921C6B77}" type="presOf" srcId="{59488975-C35F-4A56-8D57-D65A00052A05}" destId="{3B4359FF-E5B6-487A-8858-CA6F184D974C}" srcOrd="0" destOrd="0" presId="urn:microsoft.com/office/officeart/2005/8/layout/hierarchy1"/>
    <dgm:cxn modelId="{1C476D4E-EF99-4FA0-8063-0B7C9B78924D}" type="presOf" srcId="{FB68B7A5-5CBB-49C8-B3BA-60A574EFCADB}" destId="{0DF74499-1465-4FD7-8AC5-2855BBF9EC7F}" srcOrd="0" destOrd="0" presId="urn:microsoft.com/office/officeart/2005/8/layout/hierarchy1"/>
    <dgm:cxn modelId="{494CC0B6-B416-4E22-A4F5-FD07E6E6D613}" type="presParOf" srcId="{A385B7F1-B3C5-4B55-9DFF-F4B82890C0A8}" destId="{62944D7A-9AD4-4E9A-A6A5-9E71BD5CF091}" srcOrd="0" destOrd="0" presId="urn:microsoft.com/office/officeart/2005/8/layout/hierarchy1"/>
    <dgm:cxn modelId="{C3500E93-6CEB-452B-9681-ACBBEABD17D1}" type="presParOf" srcId="{62944D7A-9AD4-4E9A-A6A5-9E71BD5CF091}" destId="{9B74E6EB-CE47-4FFD-AE37-D716C6777DD7}" srcOrd="0" destOrd="0" presId="urn:microsoft.com/office/officeart/2005/8/layout/hierarchy1"/>
    <dgm:cxn modelId="{E98AF00B-A6D9-45DF-89CC-E525DF156B26}" type="presParOf" srcId="{9B74E6EB-CE47-4FFD-AE37-D716C6777DD7}" destId="{EDD0FD23-6720-4EDC-A3D9-A1BABA175F4D}" srcOrd="0" destOrd="0" presId="urn:microsoft.com/office/officeart/2005/8/layout/hierarchy1"/>
    <dgm:cxn modelId="{0C7A32B1-F2C9-4BDC-8F01-64DAED02F0A5}" type="presParOf" srcId="{9B74E6EB-CE47-4FFD-AE37-D716C6777DD7}" destId="{46E6E380-FAB9-4EF4-866B-C1A662E1818F}" srcOrd="1" destOrd="0" presId="urn:microsoft.com/office/officeart/2005/8/layout/hierarchy1"/>
    <dgm:cxn modelId="{6423074D-056B-4878-BA5D-8A9497484D53}" type="presParOf" srcId="{62944D7A-9AD4-4E9A-A6A5-9E71BD5CF091}" destId="{4A308BB9-1E9D-471A-918F-F2D8254BDA8B}" srcOrd="1" destOrd="0" presId="urn:microsoft.com/office/officeart/2005/8/layout/hierarchy1"/>
    <dgm:cxn modelId="{0074BDE5-99A2-432B-8F20-5C11E20398B9}" type="presParOf" srcId="{4A308BB9-1E9D-471A-918F-F2D8254BDA8B}" destId="{34C1C56C-3033-48A6-9371-A839986D10FC}" srcOrd="0" destOrd="0" presId="urn:microsoft.com/office/officeart/2005/8/layout/hierarchy1"/>
    <dgm:cxn modelId="{6CCE7337-5056-49E8-B851-B5C565B178BC}" type="presParOf" srcId="{4A308BB9-1E9D-471A-918F-F2D8254BDA8B}" destId="{30232340-2A19-4281-B331-FA21355E7E2E}" srcOrd="1" destOrd="0" presId="urn:microsoft.com/office/officeart/2005/8/layout/hierarchy1"/>
    <dgm:cxn modelId="{C4CFE0DD-4EF5-457A-A02A-6498D0444229}" type="presParOf" srcId="{30232340-2A19-4281-B331-FA21355E7E2E}" destId="{712816EF-1D21-4F09-84CB-D3EE6F0B9099}" srcOrd="0" destOrd="0" presId="urn:microsoft.com/office/officeart/2005/8/layout/hierarchy1"/>
    <dgm:cxn modelId="{0CB28C0C-B177-4E45-865B-96EBBE65A476}" type="presParOf" srcId="{712816EF-1D21-4F09-84CB-D3EE6F0B9099}" destId="{93FE9A8A-5886-4468-9679-FDEB306A0A2E}" srcOrd="0" destOrd="0" presId="urn:microsoft.com/office/officeart/2005/8/layout/hierarchy1"/>
    <dgm:cxn modelId="{D0E01980-E855-4814-B722-AB9766309604}" type="presParOf" srcId="{712816EF-1D21-4F09-84CB-D3EE6F0B9099}" destId="{3B4359FF-E5B6-487A-8858-CA6F184D974C}" srcOrd="1" destOrd="0" presId="urn:microsoft.com/office/officeart/2005/8/layout/hierarchy1"/>
    <dgm:cxn modelId="{5554B6C1-7F61-4644-B51D-075A9CFEE171}" type="presParOf" srcId="{30232340-2A19-4281-B331-FA21355E7E2E}" destId="{C936F337-503B-49BB-86D0-539F2F11CD3A}" srcOrd="1" destOrd="0" presId="urn:microsoft.com/office/officeart/2005/8/layout/hierarchy1"/>
    <dgm:cxn modelId="{82BB1B03-2634-4D30-BF37-865794689EDE}" type="presParOf" srcId="{4A308BB9-1E9D-471A-918F-F2D8254BDA8B}" destId="{3338A08B-D034-4D35-A565-C3CA1DB54B0F}" srcOrd="2" destOrd="0" presId="urn:microsoft.com/office/officeart/2005/8/layout/hierarchy1"/>
    <dgm:cxn modelId="{00C6C47E-A4E4-4DB1-9AA6-8AD91F1F2098}" type="presParOf" srcId="{4A308BB9-1E9D-471A-918F-F2D8254BDA8B}" destId="{A8CEA8B2-28D6-4FCF-990C-0B449C8E8C19}" srcOrd="3" destOrd="0" presId="urn:microsoft.com/office/officeart/2005/8/layout/hierarchy1"/>
    <dgm:cxn modelId="{9FDC901F-5D95-4128-82D9-EAEF2550D650}" type="presParOf" srcId="{A8CEA8B2-28D6-4FCF-990C-0B449C8E8C19}" destId="{C2071BCF-45CE-47E4-B0F6-88D1029F2FC6}" srcOrd="0" destOrd="0" presId="urn:microsoft.com/office/officeart/2005/8/layout/hierarchy1"/>
    <dgm:cxn modelId="{20541A56-0D85-4F5A-8BC1-5C0B390F5B89}" type="presParOf" srcId="{C2071BCF-45CE-47E4-B0F6-88D1029F2FC6}" destId="{81AA59A7-E9DD-437D-AC87-9A5B54ADBF24}" srcOrd="0" destOrd="0" presId="urn:microsoft.com/office/officeart/2005/8/layout/hierarchy1"/>
    <dgm:cxn modelId="{7D3F0714-EBD0-46AD-B350-E2A865055FD7}" type="presParOf" srcId="{C2071BCF-45CE-47E4-B0F6-88D1029F2FC6}" destId="{3A1C5B4D-D550-4959-B0F7-32B5BC73B5C7}" srcOrd="1" destOrd="0" presId="urn:microsoft.com/office/officeart/2005/8/layout/hierarchy1"/>
    <dgm:cxn modelId="{7B242CD7-A3A3-4639-A494-E3ABCF5FCC55}" type="presParOf" srcId="{A8CEA8B2-28D6-4FCF-990C-0B449C8E8C19}" destId="{C45B5C83-C44E-4346-9548-729671792602}" srcOrd="1" destOrd="0" presId="urn:microsoft.com/office/officeart/2005/8/layout/hierarchy1"/>
    <dgm:cxn modelId="{39B3C9C4-81A4-4371-90C2-5BF564B0C827}" type="presParOf" srcId="{4A308BB9-1E9D-471A-918F-F2D8254BDA8B}" destId="{FF2F606B-53C2-44CA-B843-98A4ECEC3D80}" srcOrd="4" destOrd="0" presId="urn:microsoft.com/office/officeart/2005/8/layout/hierarchy1"/>
    <dgm:cxn modelId="{7F10B1CC-BBCE-44C9-971C-DEB537885D0C}" type="presParOf" srcId="{4A308BB9-1E9D-471A-918F-F2D8254BDA8B}" destId="{7A8098B8-B4B0-4AA5-A00A-505FFDD55CC8}" srcOrd="5" destOrd="0" presId="urn:microsoft.com/office/officeart/2005/8/layout/hierarchy1"/>
    <dgm:cxn modelId="{E39A1486-2461-4211-B899-4477BEF01968}" type="presParOf" srcId="{7A8098B8-B4B0-4AA5-A00A-505FFDD55CC8}" destId="{D88A1F72-EF7D-47C5-AA37-0F6D5B58D342}" srcOrd="0" destOrd="0" presId="urn:microsoft.com/office/officeart/2005/8/layout/hierarchy1"/>
    <dgm:cxn modelId="{96856CE6-35B5-4E83-905B-062AB035A1F0}" type="presParOf" srcId="{D88A1F72-EF7D-47C5-AA37-0F6D5B58D342}" destId="{F472A550-9527-4A04-A7E3-6CB4F6E36BD5}" srcOrd="0" destOrd="0" presId="urn:microsoft.com/office/officeart/2005/8/layout/hierarchy1"/>
    <dgm:cxn modelId="{B7258E71-F76F-406F-86A5-22C1F9B990E5}" type="presParOf" srcId="{D88A1F72-EF7D-47C5-AA37-0F6D5B58D342}" destId="{FCE0963C-B32B-4DA2-AC0C-8EFF3FFCFC9E}" srcOrd="1" destOrd="0" presId="urn:microsoft.com/office/officeart/2005/8/layout/hierarchy1"/>
    <dgm:cxn modelId="{50E2B7EC-1FA9-486A-8395-2F7C67B7C470}" type="presParOf" srcId="{7A8098B8-B4B0-4AA5-A00A-505FFDD55CC8}" destId="{232F24BB-1F56-4A32-837A-0EC31B3CCAE4}" srcOrd="1" destOrd="0" presId="urn:microsoft.com/office/officeart/2005/8/layout/hierarchy1"/>
    <dgm:cxn modelId="{564D1AC1-971A-46C2-8FD7-BBECE9786D91}" type="presParOf" srcId="{4A308BB9-1E9D-471A-918F-F2D8254BDA8B}" destId="{66075574-1233-4B9E-87CB-E8D573F906DD}" srcOrd="6" destOrd="0" presId="urn:microsoft.com/office/officeart/2005/8/layout/hierarchy1"/>
    <dgm:cxn modelId="{90C1DD33-2619-4C06-94EB-7B9155A5CE3C}" type="presParOf" srcId="{4A308BB9-1E9D-471A-918F-F2D8254BDA8B}" destId="{FA9F2334-E0D3-4301-A0E5-ADB48FB77FF3}" srcOrd="7" destOrd="0" presId="urn:microsoft.com/office/officeart/2005/8/layout/hierarchy1"/>
    <dgm:cxn modelId="{9F091B44-5BBF-443C-99E4-779A70C9AC21}" type="presParOf" srcId="{FA9F2334-E0D3-4301-A0E5-ADB48FB77FF3}" destId="{596A62FD-96EC-4622-B36E-7FC74A222FCB}" srcOrd="0" destOrd="0" presId="urn:microsoft.com/office/officeart/2005/8/layout/hierarchy1"/>
    <dgm:cxn modelId="{7525ABD2-5700-4BC0-92D3-52F520B72174}" type="presParOf" srcId="{596A62FD-96EC-4622-B36E-7FC74A222FCB}" destId="{253D6062-0571-41FB-A25C-54B136C286CD}" srcOrd="0" destOrd="0" presId="urn:microsoft.com/office/officeart/2005/8/layout/hierarchy1"/>
    <dgm:cxn modelId="{B824A132-A772-4F8E-9248-431E1DE4342A}" type="presParOf" srcId="{596A62FD-96EC-4622-B36E-7FC74A222FCB}" destId="{0DF74499-1465-4FD7-8AC5-2855BBF9EC7F}" srcOrd="1" destOrd="0" presId="urn:microsoft.com/office/officeart/2005/8/layout/hierarchy1"/>
    <dgm:cxn modelId="{16623A88-DD3B-4576-86CE-CCA163E7244F}" type="presParOf" srcId="{FA9F2334-E0D3-4301-A0E5-ADB48FB77FF3}" destId="{41A3D0C4-AB73-4EDD-91BF-61AA0FEC59FC}" srcOrd="1" destOrd="0" presId="urn:microsoft.com/office/officeart/2005/8/layout/hierarchy1"/>
    <dgm:cxn modelId="{4BF6643A-9116-457B-86AB-ABBB7D8B7A15}" type="presParOf" srcId="{4A308BB9-1E9D-471A-918F-F2D8254BDA8B}" destId="{094D701F-D945-4485-BB2A-CE040B57FD84}" srcOrd="8" destOrd="0" presId="urn:microsoft.com/office/officeart/2005/8/layout/hierarchy1"/>
    <dgm:cxn modelId="{47332113-636C-4AB2-AC3F-9638893E57E2}" type="presParOf" srcId="{4A308BB9-1E9D-471A-918F-F2D8254BDA8B}" destId="{1AF084A7-1961-4ABF-B807-AB4F6787ECB0}" srcOrd="9" destOrd="0" presId="urn:microsoft.com/office/officeart/2005/8/layout/hierarchy1"/>
    <dgm:cxn modelId="{34D146DD-F43F-482D-9941-88134430B37C}" type="presParOf" srcId="{1AF084A7-1961-4ABF-B807-AB4F6787ECB0}" destId="{3554DF36-4D96-4619-895F-9D8E1E65B3C8}" srcOrd="0" destOrd="0" presId="urn:microsoft.com/office/officeart/2005/8/layout/hierarchy1"/>
    <dgm:cxn modelId="{C732D234-C5F2-4CE6-85C2-C7E5E7E979B4}" type="presParOf" srcId="{3554DF36-4D96-4619-895F-9D8E1E65B3C8}" destId="{5C479C67-1BA2-4ED1-BC32-7D9B283CEB17}" srcOrd="0" destOrd="0" presId="urn:microsoft.com/office/officeart/2005/8/layout/hierarchy1"/>
    <dgm:cxn modelId="{2C7CB2DD-6046-42D0-8F1D-80F71C9CC8C7}" type="presParOf" srcId="{3554DF36-4D96-4619-895F-9D8E1E65B3C8}" destId="{F48D5708-FD4C-42C9-8CBE-52D60EDA98D6}" srcOrd="1" destOrd="0" presId="urn:microsoft.com/office/officeart/2005/8/layout/hierarchy1"/>
    <dgm:cxn modelId="{C34E1AA9-7BB5-443A-B5BD-7F4A400FE1B5}" type="presParOf" srcId="{1AF084A7-1961-4ABF-B807-AB4F6787ECB0}" destId="{F8DDD478-B86F-474D-8D58-2FFCEAA37F80}" srcOrd="1" destOrd="0" presId="urn:microsoft.com/office/officeart/2005/8/layout/hierarchy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681F9E-C3C3-466C-B322-5B6C411F148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D6D72EC6-91E5-41C9-92D4-0C26BAA838C2}">
      <dgm:prSet/>
      <dgm:spPr/>
      <dgm:t>
        <a:bodyPr/>
        <a:lstStyle/>
        <a:p>
          <a:r>
            <a:rPr lang="zh-CN" altLang="en-US" dirty="0" smtClean="0"/>
            <a:t>异常检测</a:t>
          </a:r>
          <a:endParaRPr lang="zh-CN" altLang="en-US" dirty="0"/>
        </a:p>
      </dgm:t>
    </dgm:pt>
    <dgm:pt modelId="{DE24D44C-CBED-4534-BF57-6F972C3C130E}" type="parTrans" cxnId="{936E1436-355E-45B7-94C9-A09E92767737}">
      <dgm:prSet/>
      <dgm:spPr/>
      <dgm:t>
        <a:bodyPr/>
        <a:lstStyle/>
        <a:p>
          <a:endParaRPr lang="zh-CN" altLang="en-US"/>
        </a:p>
      </dgm:t>
    </dgm:pt>
    <dgm:pt modelId="{AFB798E2-4F07-482E-AF24-DC3C2CE65CC6}" type="sibTrans" cxnId="{936E1436-355E-45B7-94C9-A09E92767737}">
      <dgm:prSet/>
      <dgm:spPr/>
      <dgm:t>
        <a:bodyPr/>
        <a:lstStyle/>
        <a:p>
          <a:endParaRPr lang="zh-CN" altLang="en-US"/>
        </a:p>
      </dgm:t>
    </dgm:pt>
    <dgm:pt modelId="{A385B7F1-B3C5-4B55-9DFF-F4B82890C0A8}" type="pres">
      <dgm:prSet presAssocID="{AF681F9E-C3C3-466C-B322-5B6C411F1487}" presName="hierChild1" presStyleCnt="0">
        <dgm:presLayoutVars>
          <dgm:chPref val="1"/>
          <dgm:dir/>
          <dgm:animOne val="branch"/>
          <dgm:animLvl val="lvl"/>
          <dgm:resizeHandles/>
        </dgm:presLayoutVars>
      </dgm:prSet>
      <dgm:spPr/>
      <dgm:t>
        <a:bodyPr/>
        <a:lstStyle/>
        <a:p>
          <a:endParaRPr lang="zh-CN" altLang="en-US"/>
        </a:p>
      </dgm:t>
    </dgm:pt>
    <dgm:pt modelId="{B68FDE51-83CF-4646-AF2D-80D07ECF0DAB}" type="pres">
      <dgm:prSet presAssocID="{D6D72EC6-91E5-41C9-92D4-0C26BAA838C2}" presName="hierRoot1" presStyleCnt="0"/>
      <dgm:spPr/>
    </dgm:pt>
    <dgm:pt modelId="{7D1083B9-0A25-4789-BEA7-3D93890A9710}" type="pres">
      <dgm:prSet presAssocID="{D6D72EC6-91E5-41C9-92D4-0C26BAA838C2}" presName="composite" presStyleCnt="0"/>
      <dgm:spPr/>
    </dgm:pt>
    <dgm:pt modelId="{A6C56F0D-C5D7-4C89-A09F-F44A45A7ADC3}" type="pres">
      <dgm:prSet presAssocID="{D6D72EC6-91E5-41C9-92D4-0C26BAA838C2}" presName="background" presStyleLbl="node0" presStyleIdx="0" presStyleCnt="1"/>
      <dgm:spPr/>
    </dgm:pt>
    <dgm:pt modelId="{36CCC26C-17C2-4EC6-B8CC-63A002F9E0F8}" type="pres">
      <dgm:prSet presAssocID="{D6D72EC6-91E5-41C9-92D4-0C26BAA838C2}" presName="text" presStyleLbl="fgAcc0" presStyleIdx="0" presStyleCnt="1" custLinFactY="-58563" custLinFactNeighborX="-26621" custLinFactNeighborY="-100000">
        <dgm:presLayoutVars>
          <dgm:chPref val="3"/>
        </dgm:presLayoutVars>
      </dgm:prSet>
      <dgm:spPr/>
      <dgm:t>
        <a:bodyPr/>
        <a:lstStyle/>
        <a:p>
          <a:endParaRPr lang="zh-CN" altLang="en-US"/>
        </a:p>
      </dgm:t>
    </dgm:pt>
    <dgm:pt modelId="{8B69F82C-9620-441C-BB4B-85DD122DFD4D}" type="pres">
      <dgm:prSet presAssocID="{D6D72EC6-91E5-41C9-92D4-0C26BAA838C2}" presName="hierChild2" presStyleCnt="0"/>
      <dgm:spPr/>
    </dgm:pt>
  </dgm:ptLst>
  <dgm:cxnLst>
    <dgm:cxn modelId="{06E4942E-2AAD-4F22-9A18-5721227B1A6F}" type="presOf" srcId="{AF681F9E-C3C3-466C-B322-5B6C411F1487}" destId="{A385B7F1-B3C5-4B55-9DFF-F4B82890C0A8}" srcOrd="0" destOrd="0" presId="urn:microsoft.com/office/officeart/2005/8/layout/hierarchy1"/>
    <dgm:cxn modelId="{936E1436-355E-45B7-94C9-A09E92767737}" srcId="{AF681F9E-C3C3-466C-B322-5B6C411F1487}" destId="{D6D72EC6-91E5-41C9-92D4-0C26BAA838C2}" srcOrd="0" destOrd="0" parTransId="{DE24D44C-CBED-4534-BF57-6F972C3C130E}" sibTransId="{AFB798E2-4F07-482E-AF24-DC3C2CE65CC6}"/>
    <dgm:cxn modelId="{330AC1DC-955D-47D6-844C-A51EC7D85CA1}" type="presOf" srcId="{D6D72EC6-91E5-41C9-92D4-0C26BAA838C2}" destId="{36CCC26C-17C2-4EC6-B8CC-63A002F9E0F8}" srcOrd="0" destOrd="0" presId="urn:microsoft.com/office/officeart/2005/8/layout/hierarchy1"/>
    <dgm:cxn modelId="{C8C1C97F-708A-45E5-84D0-5123C5D1AEE8}" type="presParOf" srcId="{A385B7F1-B3C5-4B55-9DFF-F4B82890C0A8}" destId="{B68FDE51-83CF-4646-AF2D-80D07ECF0DAB}" srcOrd="0" destOrd="0" presId="urn:microsoft.com/office/officeart/2005/8/layout/hierarchy1"/>
    <dgm:cxn modelId="{BEFDDA5F-AFB6-491F-B567-075EECA3242F}" type="presParOf" srcId="{B68FDE51-83CF-4646-AF2D-80D07ECF0DAB}" destId="{7D1083B9-0A25-4789-BEA7-3D93890A9710}" srcOrd="0" destOrd="0" presId="urn:microsoft.com/office/officeart/2005/8/layout/hierarchy1"/>
    <dgm:cxn modelId="{41DDA5CB-769D-45D5-A144-9F499A56D236}" type="presParOf" srcId="{7D1083B9-0A25-4789-BEA7-3D93890A9710}" destId="{A6C56F0D-C5D7-4C89-A09F-F44A45A7ADC3}" srcOrd="0" destOrd="0" presId="urn:microsoft.com/office/officeart/2005/8/layout/hierarchy1"/>
    <dgm:cxn modelId="{593E33F7-0FBD-4527-8826-39C637D2A94F}" type="presParOf" srcId="{7D1083B9-0A25-4789-BEA7-3D93890A9710}" destId="{36CCC26C-17C2-4EC6-B8CC-63A002F9E0F8}" srcOrd="1" destOrd="0" presId="urn:microsoft.com/office/officeart/2005/8/layout/hierarchy1"/>
    <dgm:cxn modelId="{F46621F5-773B-4134-B42C-232BAEE78DDF}" type="presParOf" srcId="{B68FDE51-83CF-4646-AF2D-80D07ECF0DAB}" destId="{8B69F82C-9620-441C-BB4B-85DD122DFD4D}" srcOrd="1" destOrd="0" presId="urn:microsoft.com/office/officeart/2005/8/layout/hierarchy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681F9E-C3C3-466C-B322-5B6C411F148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D6D72EC6-91E5-41C9-92D4-0C26BAA838C2}">
      <dgm:prSet/>
      <dgm:spPr/>
      <dgm:t>
        <a:bodyPr/>
        <a:lstStyle/>
        <a:p>
          <a:r>
            <a:rPr lang="zh-CN" altLang="en-US" dirty="0" smtClean="0"/>
            <a:t>根因分析</a:t>
          </a:r>
          <a:endParaRPr lang="zh-CN" altLang="en-US" dirty="0"/>
        </a:p>
      </dgm:t>
    </dgm:pt>
    <dgm:pt modelId="{DE24D44C-CBED-4534-BF57-6F972C3C130E}" type="parTrans" cxnId="{936E1436-355E-45B7-94C9-A09E92767737}">
      <dgm:prSet/>
      <dgm:spPr/>
      <dgm:t>
        <a:bodyPr/>
        <a:lstStyle/>
        <a:p>
          <a:endParaRPr lang="zh-CN" altLang="en-US"/>
        </a:p>
      </dgm:t>
    </dgm:pt>
    <dgm:pt modelId="{AFB798E2-4F07-482E-AF24-DC3C2CE65CC6}" type="sibTrans" cxnId="{936E1436-355E-45B7-94C9-A09E92767737}">
      <dgm:prSet/>
      <dgm:spPr/>
      <dgm:t>
        <a:bodyPr/>
        <a:lstStyle/>
        <a:p>
          <a:endParaRPr lang="zh-CN" altLang="en-US"/>
        </a:p>
      </dgm:t>
    </dgm:pt>
    <dgm:pt modelId="{A385B7F1-B3C5-4B55-9DFF-F4B82890C0A8}" type="pres">
      <dgm:prSet presAssocID="{AF681F9E-C3C3-466C-B322-5B6C411F1487}" presName="hierChild1" presStyleCnt="0">
        <dgm:presLayoutVars>
          <dgm:chPref val="1"/>
          <dgm:dir/>
          <dgm:animOne val="branch"/>
          <dgm:animLvl val="lvl"/>
          <dgm:resizeHandles/>
        </dgm:presLayoutVars>
      </dgm:prSet>
      <dgm:spPr/>
      <dgm:t>
        <a:bodyPr/>
        <a:lstStyle/>
        <a:p>
          <a:endParaRPr lang="zh-CN" altLang="en-US"/>
        </a:p>
      </dgm:t>
    </dgm:pt>
    <dgm:pt modelId="{B68FDE51-83CF-4646-AF2D-80D07ECF0DAB}" type="pres">
      <dgm:prSet presAssocID="{D6D72EC6-91E5-41C9-92D4-0C26BAA838C2}" presName="hierRoot1" presStyleCnt="0"/>
      <dgm:spPr/>
    </dgm:pt>
    <dgm:pt modelId="{7D1083B9-0A25-4789-BEA7-3D93890A9710}" type="pres">
      <dgm:prSet presAssocID="{D6D72EC6-91E5-41C9-92D4-0C26BAA838C2}" presName="composite" presStyleCnt="0"/>
      <dgm:spPr/>
    </dgm:pt>
    <dgm:pt modelId="{A6C56F0D-C5D7-4C89-A09F-F44A45A7ADC3}" type="pres">
      <dgm:prSet presAssocID="{D6D72EC6-91E5-41C9-92D4-0C26BAA838C2}" presName="background" presStyleLbl="node0" presStyleIdx="0" presStyleCnt="1"/>
      <dgm:spPr/>
    </dgm:pt>
    <dgm:pt modelId="{36CCC26C-17C2-4EC6-B8CC-63A002F9E0F8}" type="pres">
      <dgm:prSet presAssocID="{D6D72EC6-91E5-41C9-92D4-0C26BAA838C2}" presName="text" presStyleLbl="fgAcc0" presStyleIdx="0" presStyleCnt="1" custLinFactY="-58563" custLinFactNeighborX="-26621" custLinFactNeighborY="-100000">
        <dgm:presLayoutVars>
          <dgm:chPref val="3"/>
        </dgm:presLayoutVars>
      </dgm:prSet>
      <dgm:spPr/>
      <dgm:t>
        <a:bodyPr/>
        <a:lstStyle/>
        <a:p>
          <a:endParaRPr lang="zh-CN" altLang="en-US"/>
        </a:p>
      </dgm:t>
    </dgm:pt>
    <dgm:pt modelId="{8B69F82C-9620-441C-BB4B-85DD122DFD4D}" type="pres">
      <dgm:prSet presAssocID="{D6D72EC6-91E5-41C9-92D4-0C26BAA838C2}" presName="hierChild2" presStyleCnt="0"/>
      <dgm:spPr/>
    </dgm:pt>
  </dgm:ptLst>
  <dgm:cxnLst>
    <dgm:cxn modelId="{06E4942E-2AAD-4F22-9A18-5721227B1A6F}" type="presOf" srcId="{AF681F9E-C3C3-466C-B322-5B6C411F1487}" destId="{A385B7F1-B3C5-4B55-9DFF-F4B82890C0A8}" srcOrd="0" destOrd="0" presId="urn:microsoft.com/office/officeart/2005/8/layout/hierarchy1"/>
    <dgm:cxn modelId="{936E1436-355E-45B7-94C9-A09E92767737}" srcId="{AF681F9E-C3C3-466C-B322-5B6C411F1487}" destId="{D6D72EC6-91E5-41C9-92D4-0C26BAA838C2}" srcOrd="0" destOrd="0" parTransId="{DE24D44C-CBED-4534-BF57-6F972C3C130E}" sibTransId="{AFB798E2-4F07-482E-AF24-DC3C2CE65CC6}"/>
    <dgm:cxn modelId="{330AC1DC-955D-47D6-844C-A51EC7D85CA1}" type="presOf" srcId="{D6D72EC6-91E5-41C9-92D4-0C26BAA838C2}" destId="{36CCC26C-17C2-4EC6-B8CC-63A002F9E0F8}" srcOrd="0" destOrd="0" presId="urn:microsoft.com/office/officeart/2005/8/layout/hierarchy1"/>
    <dgm:cxn modelId="{C8C1C97F-708A-45E5-84D0-5123C5D1AEE8}" type="presParOf" srcId="{A385B7F1-B3C5-4B55-9DFF-F4B82890C0A8}" destId="{B68FDE51-83CF-4646-AF2D-80D07ECF0DAB}" srcOrd="0" destOrd="0" presId="urn:microsoft.com/office/officeart/2005/8/layout/hierarchy1"/>
    <dgm:cxn modelId="{BEFDDA5F-AFB6-491F-B567-075EECA3242F}" type="presParOf" srcId="{B68FDE51-83CF-4646-AF2D-80D07ECF0DAB}" destId="{7D1083B9-0A25-4789-BEA7-3D93890A9710}" srcOrd="0" destOrd="0" presId="urn:microsoft.com/office/officeart/2005/8/layout/hierarchy1"/>
    <dgm:cxn modelId="{41DDA5CB-769D-45D5-A144-9F499A56D236}" type="presParOf" srcId="{7D1083B9-0A25-4789-BEA7-3D93890A9710}" destId="{A6C56F0D-C5D7-4C89-A09F-F44A45A7ADC3}" srcOrd="0" destOrd="0" presId="urn:microsoft.com/office/officeart/2005/8/layout/hierarchy1"/>
    <dgm:cxn modelId="{593E33F7-0FBD-4527-8826-39C637D2A94F}" type="presParOf" srcId="{7D1083B9-0A25-4789-BEA7-3D93890A9710}" destId="{36CCC26C-17C2-4EC6-B8CC-63A002F9E0F8}" srcOrd="1" destOrd="0" presId="urn:microsoft.com/office/officeart/2005/8/layout/hierarchy1"/>
    <dgm:cxn modelId="{F46621F5-773B-4134-B42C-232BAEE78DDF}" type="presParOf" srcId="{B68FDE51-83CF-4646-AF2D-80D07ECF0DAB}" destId="{8B69F82C-9620-441C-BB4B-85DD122DFD4D}" srcOrd="1" destOrd="0" presId="urn:microsoft.com/office/officeart/2005/8/layout/hierarchy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D701F-D945-4485-BB2A-CE040B57FD84}">
      <dsp:nvSpPr>
        <dsp:cNvPr id="0" name=""/>
        <dsp:cNvSpPr/>
      </dsp:nvSpPr>
      <dsp:spPr>
        <a:xfrm>
          <a:off x="3621075" y="1754110"/>
          <a:ext cx="3004082" cy="357417"/>
        </a:xfrm>
        <a:custGeom>
          <a:avLst/>
          <a:gdLst/>
          <a:ahLst/>
          <a:cxnLst/>
          <a:rect l="0" t="0" r="0" b="0"/>
          <a:pathLst>
            <a:path>
              <a:moveTo>
                <a:pt x="0" y="0"/>
              </a:moveTo>
              <a:lnTo>
                <a:pt x="0" y="243569"/>
              </a:lnTo>
              <a:lnTo>
                <a:pt x="3004082" y="243569"/>
              </a:lnTo>
              <a:lnTo>
                <a:pt x="3004082"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075574-1233-4B9E-87CB-E8D573F906DD}">
      <dsp:nvSpPr>
        <dsp:cNvPr id="0" name=""/>
        <dsp:cNvSpPr/>
      </dsp:nvSpPr>
      <dsp:spPr>
        <a:xfrm>
          <a:off x="3621075" y="1754110"/>
          <a:ext cx="1502041" cy="357417"/>
        </a:xfrm>
        <a:custGeom>
          <a:avLst/>
          <a:gdLst/>
          <a:ahLst/>
          <a:cxnLst/>
          <a:rect l="0" t="0" r="0" b="0"/>
          <a:pathLst>
            <a:path>
              <a:moveTo>
                <a:pt x="0" y="0"/>
              </a:moveTo>
              <a:lnTo>
                <a:pt x="0" y="243569"/>
              </a:lnTo>
              <a:lnTo>
                <a:pt x="1502041" y="243569"/>
              </a:lnTo>
              <a:lnTo>
                <a:pt x="1502041"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2F606B-53C2-44CA-B843-98A4ECEC3D80}">
      <dsp:nvSpPr>
        <dsp:cNvPr id="0" name=""/>
        <dsp:cNvSpPr/>
      </dsp:nvSpPr>
      <dsp:spPr>
        <a:xfrm>
          <a:off x="3575355" y="1754110"/>
          <a:ext cx="91440" cy="357417"/>
        </a:xfrm>
        <a:custGeom>
          <a:avLst/>
          <a:gdLst/>
          <a:ahLst/>
          <a:cxnLst/>
          <a:rect l="0" t="0" r="0" b="0"/>
          <a:pathLst>
            <a:path>
              <a:moveTo>
                <a:pt x="45720" y="0"/>
              </a:moveTo>
              <a:lnTo>
                <a:pt x="45720"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38A08B-D034-4D35-A565-C3CA1DB54B0F}">
      <dsp:nvSpPr>
        <dsp:cNvPr id="0" name=""/>
        <dsp:cNvSpPr/>
      </dsp:nvSpPr>
      <dsp:spPr>
        <a:xfrm>
          <a:off x="2119034" y="1754110"/>
          <a:ext cx="1502041" cy="357417"/>
        </a:xfrm>
        <a:custGeom>
          <a:avLst/>
          <a:gdLst/>
          <a:ahLst/>
          <a:cxnLst/>
          <a:rect l="0" t="0" r="0" b="0"/>
          <a:pathLst>
            <a:path>
              <a:moveTo>
                <a:pt x="1502041" y="0"/>
              </a:moveTo>
              <a:lnTo>
                <a:pt x="1502041" y="243569"/>
              </a:lnTo>
              <a:lnTo>
                <a:pt x="0" y="243569"/>
              </a:lnTo>
              <a:lnTo>
                <a:pt x="0"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C1C56C-3033-48A6-9371-A839986D10FC}">
      <dsp:nvSpPr>
        <dsp:cNvPr id="0" name=""/>
        <dsp:cNvSpPr/>
      </dsp:nvSpPr>
      <dsp:spPr>
        <a:xfrm>
          <a:off x="616993" y="1754110"/>
          <a:ext cx="3004082" cy="357417"/>
        </a:xfrm>
        <a:custGeom>
          <a:avLst/>
          <a:gdLst/>
          <a:ahLst/>
          <a:cxnLst/>
          <a:rect l="0" t="0" r="0" b="0"/>
          <a:pathLst>
            <a:path>
              <a:moveTo>
                <a:pt x="3004082" y="0"/>
              </a:moveTo>
              <a:lnTo>
                <a:pt x="3004082" y="243569"/>
              </a:lnTo>
              <a:lnTo>
                <a:pt x="0" y="243569"/>
              </a:lnTo>
              <a:lnTo>
                <a:pt x="0"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D0FD23-6720-4EDC-A3D9-A1BABA175F4D}">
      <dsp:nvSpPr>
        <dsp:cNvPr id="0" name=""/>
        <dsp:cNvSpPr/>
      </dsp:nvSpPr>
      <dsp:spPr>
        <a:xfrm>
          <a:off x="3006604" y="973731"/>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6E380-FAB9-4EF4-866B-C1A662E1818F}">
      <dsp:nvSpPr>
        <dsp:cNvPr id="0" name=""/>
        <dsp:cNvSpPr/>
      </dsp:nvSpPr>
      <dsp:spPr>
        <a:xfrm>
          <a:off x="3143153" y="1103453"/>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故障传播树构建</a:t>
          </a:r>
          <a:endParaRPr lang="zh-CN" altLang="en-US" sz="1500" kern="1200" dirty="0"/>
        </a:p>
      </dsp:txBody>
      <dsp:txXfrm>
        <a:off x="3166009" y="1126309"/>
        <a:ext cx="1183230" cy="734666"/>
      </dsp:txXfrm>
    </dsp:sp>
    <dsp:sp modelId="{93FE9A8A-5886-4468-9679-FDEB306A0A2E}">
      <dsp:nvSpPr>
        <dsp:cNvPr id="0" name=""/>
        <dsp:cNvSpPr/>
      </dsp:nvSpPr>
      <dsp:spPr>
        <a:xfrm>
          <a:off x="2522"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4359FF-E5B6-487A-8858-CA6F184D974C}">
      <dsp:nvSpPr>
        <dsp:cNvPr id="0" name=""/>
        <dsp:cNvSpPr/>
      </dsp:nvSpPr>
      <dsp:spPr>
        <a:xfrm>
          <a:off x="139071"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异常事件关联挖掘</a:t>
          </a:r>
          <a:endParaRPr lang="zh-CN" altLang="en-US" sz="1500" kern="1200" dirty="0"/>
        </a:p>
      </dsp:txBody>
      <dsp:txXfrm>
        <a:off x="161927" y="2264105"/>
        <a:ext cx="1183230" cy="734666"/>
      </dsp:txXfrm>
    </dsp:sp>
    <dsp:sp modelId="{81AA59A7-E9DD-437D-AC87-9A5B54ADBF24}">
      <dsp:nvSpPr>
        <dsp:cNvPr id="0" name=""/>
        <dsp:cNvSpPr/>
      </dsp:nvSpPr>
      <dsp:spPr>
        <a:xfrm>
          <a:off x="1504563"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1C5B4D-D550-4959-B0F7-32B5BC73B5C7}">
      <dsp:nvSpPr>
        <dsp:cNvPr id="0" name=""/>
        <dsp:cNvSpPr/>
      </dsp:nvSpPr>
      <dsp:spPr>
        <a:xfrm>
          <a:off x="1641112"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事件</a:t>
          </a:r>
          <a:r>
            <a:rPr lang="en-US" altLang="zh-CN" sz="1500" kern="1200" dirty="0" smtClean="0"/>
            <a:t>-KPI</a:t>
          </a:r>
          <a:r>
            <a:rPr lang="zh-CN" altLang="en-US" sz="1500" kern="1200" dirty="0" smtClean="0"/>
            <a:t>关联挖掘</a:t>
          </a:r>
          <a:endParaRPr lang="zh-CN" altLang="en-US" sz="1500" kern="1200" dirty="0"/>
        </a:p>
      </dsp:txBody>
      <dsp:txXfrm>
        <a:off x="1663968" y="2264105"/>
        <a:ext cx="1183230" cy="734666"/>
      </dsp:txXfrm>
    </dsp:sp>
    <dsp:sp modelId="{F472A550-9527-4A04-A7E3-6CB4F6E36BD5}">
      <dsp:nvSpPr>
        <dsp:cNvPr id="0" name=""/>
        <dsp:cNvSpPr/>
      </dsp:nvSpPr>
      <dsp:spPr>
        <a:xfrm>
          <a:off x="3006604"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E0963C-B32B-4DA2-AC0C-8EFF3FFCFC9E}">
      <dsp:nvSpPr>
        <dsp:cNvPr id="0" name=""/>
        <dsp:cNvSpPr/>
      </dsp:nvSpPr>
      <dsp:spPr>
        <a:xfrm>
          <a:off x="3143153"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dirty="0" smtClean="0"/>
            <a:t>KPI</a:t>
          </a:r>
          <a:r>
            <a:rPr lang="zh-CN" altLang="en-US" sz="1500" kern="1200" dirty="0" smtClean="0"/>
            <a:t>关联分析</a:t>
          </a:r>
          <a:endParaRPr lang="zh-CN" altLang="en-US" sz="1500" kern="1200" dirty="0"/>
        </a:p>
      </dsp:txBody>
      <dsp:txXfrm>
        <a:off x="3166009" y="2264105"/>
        <a:ext cx="1183230" cy="734666"/>
      </dsp:txXfrm>
    </dsp:sp>
    <dsp:sp modelId="{253D6062-0571-41FB-A25C-54B136C286CD}">
      <dsp:nvSpPr>
        <dsp:cNvPr id="0" name=""/>
        <dsp:cNvSpPr/>
      </dsp:nvSpPr>
      <dsp:spPr>
        <a:xfrm>
          <a:off x="4508645"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F74499-1465-4FD7-8AC5-2855BBF9EC7F}">
      <dsp:nvSpPr>
        <dsp:cNvPr id="0" name=""/>
        <dsp:cNvSpPr/>
      </dsp:nvSpPr>
      <dsp:spPr>
        <a:xfrm>
          <a:off x="4645194"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dirty="0" smtClean="0"/>
            <a:t>KPI</a:t>
          </a:r>
          <a:r>
            <a:rPr lang="zh-CN" altLang="en-US" sz="1500" kern="1200" dirty="0" smtClean="0"/>
            <a:t>聚类</a:t>
          </a:r>
          <a:endParaRPr lang="zh-CN" altLang="en-US" sz="1500" kern="1200" dirty="0"/>
        </a:p>
      </dsp:txBody>
      <dsp:txXfrm>
        <a:off x="4668050" y="2264105"/>
        <a:ext cx="1183230" cy="734666"/>
      </dsp:txXfrm>
    </dsp:sp>
    <dsp:sp modelId="{5C479C67-1BA2-4ED1-BC32-7D9B283CEB17}">
      <dsp:nvSpPr>
        <dsp:cNvPr id="0" name=""/>
        <dsp:cNvSpPr/>
      </dsp:nvSpPr>
      <dsp:spPr>
        <a:xfrm>
          <a:off x="6010686"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8D5708-FD4C-42C9-8CBE-52D60EDA98D6}">
      <dsp:nvSpPr>
        <dsp:cNvPr id="0" name=""/>
        <dsp:cNvSpPr/>
      </dsp:nvSpPr>
      <dsp:spPr>
        <a:xfrm>
          <a:off x="6147236"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全链路模块调用分析</a:t>
          </a:r>
          <a:endParaRPr lang="zh-CN" altLang="en-US" sz="1500" kern="1200" dirty="0"/>
        </a:p>
      </dsp:txBody>
      <dsp:txXfrm>
        <a:off x="6170092" y="2264105"/>
        <a:ext cx="1183230" cy="7346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D701F-D945-4485-BB2A-CE040B57FD84}">
      <dsp:nvSpPr>
        <dsp:cNvPr id="0" name=""/>
        <dsp:cNvSpPr/>
      </dsp:nvSpPr>
      <dsp:spPr>
        <a:xfrm>
          <a:off x="3621075" y="1754110"/>
          <a:ext cx="3004082" cy="357417"/>
        </a:xfrm>
        <a:custGeom>
          <a:avLst/>
          <a:gdLst/>
          <a:ahLst/>
          <a:cxnLst/>
          <a:rect l="0" t="0" r="0" b="0"/>
          <a:pathLst>
            <a:path>
              <a:moveTo>
                <a:pt x="0" y="0"/>
              </a:moveTo>
              <a:lnTo>
                <a:pt x="0" y="243569"/>
              </a:lnTo>
              <a:lnTo>
                <a:pt x="3004082" y="243569"/>
              </a:lnTo>
              <a:lnTo>
                <a:pt x="3004082"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075574-1233-4B9E-87CB-E8D573F906DD}">
      <dsp:nvSpPr>
        <dsp:cNvPr id="0" name=""/>
        <dsp:cNvSpPr/>
      </dsp:nvSpPr>
      <dsp:spPr>
        <a:xfrm>
          <a:off x="3621075" y="1754110"/>
          <a:ext cx="1502041" cy="357417"/>
        </a:xfrm>
        <a:custGeom>
          <a:avLst/>
          <a:gdLst/>
          <a:ahLst/>
          <a:cxnLst/>
          <a:rect l="0" t="0" r="0" b="0"/>
          <a:pathLst>
            <a:path>
              <a:moveTo>
                <a:pt x="0" y="0"/>
              </a:moveTo>
              <a:lnTo>
                <a:pt x="0" y="243569"/>
              </a:lnTo>
              <a:lnTo>
                <a:pt x="1502041" y="243569"/>
              </a:lnTo>
              <a:lnTo>
                <a:pt x="1502041"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2F606B-53C2-44CA-B843-98A4ECEC3D80}">
      <dsp:nvSpPr>
        <dsp:cNvPr id="0" name=""/>
        <dsp:cNvSpPr/>
      </dsp:nvSpPr>
      <dsp:spPr>
        <a:xfrm>
          <a:off x="3575355" y="1754110"/>
          <a:ext cx="91440" cy="357417"/>
        </a:xfrm>
        <a:custGeom>
          <a:avLst/>
          <a:gdLst/>
          <a:ahLst/>
          <a:cxnLst/>
          <a:rect l="0" t="0" r="0" b="0"/>
          <a:pathLst>
            <a:path>
              <a:moveTo>
                <a:pt x="45720" y="0"/>
              </a:moveTo>
              <a:lnTo>
                <a:pt x="45720"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38A08B-D034-4D35-A565-C3CA1DB54B0F}">
      <dsp:nvSpPr>
        <dsp:cNvPr id="0" name=""/>
        <dsp:cNvSpPr/>
      </dsp:nvSpPr>
      <dsp:spPr>
        <a:xfrm>
          <a:off x="2119034" y="1754110"/>
          <a:ext cx="1502041" cy="357417"/>
        </a:xfrm>
        <a:custGeom>
          <a:avLst/>
          <a:gdLst/>
          <a:ahLst/>
          <a:cxnLst/>
          <a:rect l="0" t="0" r="0" b="0"/>
          <a:pathLst>
            <a:path>
              <a:moveTo>
                <a:pt x="1502041" y="0"/>
              </a:moveTo>
              <a:lnTo>
                <a:pt x="1502041" y="243569"/>
              </a:lnTo>
              <a:lnTo>
                <a:pt x="0" y="243569"/>
              </a:lnTo>
              <a:lnTo>
                <a:pt x="0"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C1C56C-3033-48A6-9371-A839986D10FC}">
      <dsp:nvSpPr>
        <dsp:cNvPr id="0" name=""/>
        <dsp:cNvSpPr/>
      </dsp:nvSpPr>
      <dsp:spPr>
        <a:xfrm>
          <a:off x="616993" y="1754110"/>
          <a:ext cx="3004082" cy="357417"/>
        </a:xfrm>
        <a:custGeom>
          <a:avLst/>
          <a:gdLst/>
          <a:ahLst/>
          <a:cxnLst/>
          <a:rect l="0" t="0" r="0" b="0"/>
          <a:pathLst>
            <a:path>
              <a:moveTo>
                <a:pt x="3004082" y="0"/>
              </a:moveTo>
              <a:lnTo>
                <a:pt x="3004082" y="243569"/>
              </a:lnTo>
              <a:lnTo>
                <a:pt x="0" y="243569"/>
              </a:lnTo>
              <a:lnTo>
                <a:pt x="0"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D0FD23-6720-4EDC-A3D9-A1BABA175F4D}">
      <dsp:nvSpPr>
        <dsp:cNvPr id="0" name=""/>
        <dsp:cNvSpPr/>
      </dsp:nvSpPr>
      <dsp:spPr>
        <a:xfrm>
          <a:off x="3006604" y="973731"/>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6E380-FAB9-4EF4-866B-C1A662E1818F}">
      <dsp:nvSpPr>
        <dsp:cNvPr id="0" name=""/>
        <dsp:cNvSpPr/>
      </dsp:nvSpPr>
      <dsp:spPr>
        <a:xfrm>
          <a:off x="3143153" y="1103453"/>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故障传播树构建</a:t>
          </a:r>
          <a:endParaRPr lang="zh-CN" altLang="en-US" sz="1500" kern="1200" dirty="0"/>
        </a:p>
      </dsp:txBody>
      <dsp:txXfrm>
        <a:off x="3166009" y="1126309"/>
        <a:ext cx="1183230" cy="734666"/>
      </dsp:txXfrm>
    </dsp:sp>
    <dsp:sp modelId="{93FE9A8A-5886-4468-9679-FDEB306A0A2E}">
      <dsp:nvSpPr>
        <dsp:cNvPr id="0" name=""/>
        <dsp:cNvSpPr/>
      </dsp:nvSpPr>
      <dsp:spPr>
        <a:xfrm>
          <a:off x="2522"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4359FF-E5B6-487A-8858-CA6F184D974C}">
      <dsp:nvSpPr>
        <dsp:cNvPr id="0" name=""/>
        <dsp:cNvSpPr/>
      </dsp:nvSpPr>
      <dsp:spPr>
        <a:xfrm>
          <a:off x="139071"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异常事件关联挖掘</a:t>
          </a:r>
          <a:endParaRPr lang="zh-CN" altLang="en-US" sz="1500" kern="1200" dirty="0"/>
        </a:p>
      </dsp:txBody>
      <dsp:txXfrm>
        <a:off x="161927" y="2264105"/>
        <a:ext cx="1183230" cy="734666"/>
      </dsp:txXfrm>
    </dsp:sp>
    <dsp:sp modelId="{81AA59A7-E9DD-437D-AC87-9A5B54ADBF24}">
      <dsp:nvSpPr>
        <dsp:cNvPr id="0" name=""/>
        <dsp:cNvSpPr/>
      </dsp:nvSpPr>
      <dsp:spPr>
        <a:xfrm>
          <a:off x="1504563"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1C5B4D-D550-4959-B0F7-32B5BC73B5C7}">
      <dsp:nvSpPr>
        <dsp:cNvPr id="0" name=""/>
        <dsp:cNvSpPr/>
      </dsp:nvSpPr>
      <dsp:spPr>
        <a:xfrm>
          <a:off x="1641112"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事件</a:t>
          </a:r>
          <a:r>
            <a:rPr lang="en-US" altLang="zh-CN" sz="1500" kern="1200" dirty="0" smtClean="0"/>
            <a:t>-KPI</a:t>
          </a:r>
          <a:r>
            <a:rPr lang="zh-CN" altLang="en-US" sz="1500" kern="1200" dirty="0" smtClean="0"/>
            <a:t>关联挖掘</a:t>
          </a:r>
          <a:endParaRPr lang="zh-CN" altLang="en-US" sz="1500" kern="1200" dirty="0"/>
        </a:p>
      </dsp:txBody>
      <dsp:txXfrm>
        <a:off x="1663968" y="2264105"/>
        <a:ext cx="1183230" cy="734666"/>
      </dsp:txXfrm>
    </dsp:sp>
    <dsp:sp modelId="{F472A550-9527-4A04-A7E3-6CB4F6E36BD5}">
      <dsp:nvSpPr>
        <dsp:cNvPr id="0" name=""/>
        <dsp:cNvSpPr/>
      </dsp:nvSpPr>
      <dsp:spPr>
        <a:xfrm>
          <a:off x="3006604"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E0963C-B32B-4DA2-AC0C-8EFF3FFCFC9E}">
      <dsp:nvSpPr>
        <dsp:cNvPr id="0" name=""/>
        <dsp:cNvSpPr/>
      </dsp:nvSpPr>
      <dsp:spPr>
        <a:xfrm>
          <a:off x="3143153"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dirty="0" smtClean="0"/>
            <a:t>KPI</a:t>
          </a:r>
          <a:r>
            <a:rPr lang="zh-CN" altLang="en-US" sz="1500" kern="1200" dirty="0" smtClean="0"/>
            <a:t>关联分析</a:t>
          </a:r>
          <a:endParaRPr lang="zh-CN" altLang="en-US" sz="1500" kern="1200" dirty="0"/>
        </a:p>
      </dsp:txBody>
      <dsp:txXfrm>
        <a:off x="3166009" y="2264105"/>
        <a:ext cx="1183230" cy="734666"/>
      </dsp:txXfrm>
    </dsp:sp>
    <dsp:sp modelId="{253D6062-0571-41FB-A25C-54B136C286CD}">
      <dsp:nvSpPr>
        <dsp:cNvPr id="0" name=""/>
        <dsp:cNvSpPr/>
      </dsp:nvSpPr>
      <dsp:spPr>
        <a:xfrm>
          <a:off x="4508645"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F74499-1465-4FD7-8AC5-2855BBF9EC7F}">
      <dsp:nvSpPr>
        <dsp:cNvPr id="0" name=""/>
        <dsp:cNvSpPr/>
      </dsp:nvSpPr>
      <dsp:spPr>
        <a:xfrm>
          <a:off x="4645194"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dirty="0" smtClean="0"/>
            <a:t>KPI</a:t>
          </a:r>
          <a:r>
            <a:rPr lang="zh-CN" altLang="en-US" sz="1500" kern="1200" dirty="0" smtClean="0"/>
            <a:t>聚类</a:t>
          </a:r>
          <a:endParaRPr lang="zh-CN" altLang="en-US" sz="1500" kern="1200" dirty="0"/>
        </a:p>
      </dsp:txBody>
      <dsp:txXfrm>
        <a:off x="4668050" y="2264105"/>
        <a:ext cx="1183230" cy="734666"/>
      </dsp:txXfrm>
    </dsp:sp>
    <dsp:sp modelId="{5C479C67-1BA2-4ED1-BC32-7D9B283CEB17}">
      <dsp:nvSpPr>
        <dsp:cNvPr id="0" name=""/>
        <dsp:cNvSpPr/>
      </dsp:nvSpPr>
      <dsp:spPr>
        <a:xfrm>
          <a:off x="6010686"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8D5708-FD4C-42C9-8CBE-52D60EDA98D6}">
      <dsp:nvSpPr>
        <dsp:cNvPr id="0" name=""/>
        <dsp:cNvSpPr/>
      </dsp:nvSpPr>
      <dsp:spPr>
        <a:xfrm>
          <a:off x="6147236"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全链路模块调用分析</a:t>
          </a:r>
          <a:endParaRPr lang="zh-CN" altLang="en-US" sz="1500" kern="1200" dirty="0"/>
        </a:p>
      </dsp:txBody>
      <dsp:txXfrm>
        <a:off x="6170092" y="2264105"/>
        <a:ext cx="1183230" cy="7346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C56F0D-C5D7-4C89-A09F-F44A45A7ADC3}">
      <dsp:nvSpPr>
        <dsp:cNvPr id="0" name=""/>
        <dsp:cNvSpPr/>
      </dsp:nvSpPr>
      <dsp:spPr>
        <a:xfrm>
          <a:off x="-140358" y="-133340"/>
          <a:ext cx="1263223" cy="8021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CCC26C-17C2-4EC6-B8CC-63A002F9E0F8}">
      <dsp:nvSpPr>
        <dsp:cNvPr id="0" name=""/>
        <dsp:cNvSpPr/>
      </dsp:nvSpPr>
      <dsp:spPr>
        <a:xfrm>
          <a:off x="0" y="0"/>
          <a:ext cx="1263223" cy="8021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异常检测</a:t>
          </a:r>
          <a:endParaRPr lang="zh-CN" altLang="en-US" sz="2000" kern="1200" dirty="0"/>
        </a:p>
      </dsp:txBody>
      <dsp:txXfrm>
        <a:off x="23494" y="23494"/>
        <a:ext cx="1216235" cy="7551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C56F0D-C5D7-4C89-A09F-F44A45A7ADC3}">
      <dsp:nvSpPr>
        <dsp:cNvPr id="0" name=""/>
        <dsp:cNvSpPr/>
      </dsp:nvSpPr>
      <dsp:spPr>
        <a:xfrm>
          <a:off x="-140358" y="-133340"/>
          <a:ext cx="1263223" cy="8021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CCC26C-17C2-4EC6-B8CC-63A002F9E0F8}">
      <dsp:nvSpPr>
        <dsp:cNvPr id="0" name=""/>
        <dsp:cNvSpPr/>
      </dsp:nvSpPr>
      <dsp:spPr>
        <a:xfrm>
          <a:off x="0" y="0"/>
          <a:ext cx="1263223" cy="8021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根因分析</a:t>
          </a:r>
          <a:endParaRPr lang="zh-CN" altLang="en-US" sz="2000" kern="1200" dirty="0"/>
        </a:p>
      </dsp:txBody>
      <dsp:txXfrm>
        <a:off x="23494" y="23494"/>
        <a:ext cx="1216235" cy="75515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D6BDDE-6A1D-46F5-9C9B-6287E7532B69}" type="datetimeFigureOut">
              <a:rPr lang="zh-CN" altLang="en-US" smtClean="0"/>
              <a:t>2018/1/15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AB2AAF-1555-4972-80AC-B14A04437104}" type="slidenum">
              <a:rPr lang="zh-CN" altLang="en-US" smtClean="0"/>
              <a:t>‹#›</a:t>
            </a:fld>
            <a:endParaRPr lang="zh-CN" altLang="en-US"/>
          </a:p>
        </p:txBody>
      </p:sp>
    </p:spTree>
    <p:extLst>
      <p:ext uri="{BB962C8B-B14F-4D97-AF65-F5344CB8AC3E}">
        <p14:creationId xmlns:p14="http://schemas.microsoft.com/office/powerpoint/2010/main" val="4113223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代维人员的数量？</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4</a:t>
            </a:fld>
            <a:endParaRPr lang="zh-CN" altLang="en-US"/>
          </a:p>
        </p:txBody>
      </p:sp>
    </p:spTree>
    <p:extLst>
      <p:ext uri="{BB962C8B-B14F-4D97-AF65-F5344CB8AC3E}">
        <p14:creationId xmlns:p14="http://schemas.microsoft.com/office/powerpoint/2010/main" val="3767944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19</a:t>
            </a:fld>
            <a:endParaRPr lang="zh-CN" altLang="en-US"/>
          </a:p>
        </p:txBody>
      </p:sp>
    </p:spTree>
    <p:extLst>
      <p:ext uri="{BB962C8B-B14F-4D97-AF65-F5344CB8AC3E}">
        <p14:creationId xmlns:p14="http://schemas.microsoft.com/office/powerpoint/2010/main" val="2873266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20</a:t>
            </a:fld>
            <a:endParaRPr lang="zh-CN" altLang="en-US"/>
          </a:p>
        </p:txBody>
      </p:sp>
    </p:spTree>
    <p:extLst>
      <p:ext uri="{BB962C8B-B14F-4D97-AF65-F5344CB8AC3E}">
        <p14:creationId xmlns:p14="http://schemas.microsoft.com/office/powerpoint/2010/main" val="2727618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21</a:t>
            </a:fld>
            <a:endParaRPr lang="zh-CN" altLang="en-US"/>
          </a:p>
        </p:txBody>
      </p:sp>
    </p:spTree>
    <p:extLst>
      <p:ext uri="{BB962C8B-B14F-4D97-AF65-F5344CB8AC3E}">
        <p14:creationId xmlns:p14="http://schemas.microsoft.com/office/powerpoint/2010/main" val="1836615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22</a:t>
            </a:fld>
            <a:endParaRPr lang="zh-CN" altLang="en-US"/>
          </a:p>
        </p:txBody>
      </p:sp>
    </p:spTree>
    <p:extLst>
      <p:ext uri="{BB962C8B-B14F-4D97-AF65-F5344CB8AC3E}">
        <p14:creationId xmlns:p14="http://schemas.microsoft.com/office/powerpoint/2010/main" val="1791911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23</a:t>
            </a:fld>
            <a:endParaRPr lang="zh-CN" altLang="en-US"/>
          </a:p>
        </p:txBody>
      </p:sp>
    </p:spTree>
    <p:extLst>
      <p:ext uri="{BB962C8B-B14F-4D97-AF65-F5344CB8AC3E}">
        <p14:creationId xmlns:p14="http://schemas.microsoft.com/office/powerpoint/2010/main" val="952596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24</a:t>
            </a:fld>
            <a:endParaRPr lang="zh-CN" altLang="en-US"/>
          </a:p>
        </p:txBody>
      </p:sp>
    </p:spTree>
    <p:extLst>
      <p:ext uri="{BB962C8B-B14F-4D97-AF65-F5344CB8AC3E}">
        <p14:creationId xmlns:p14="http://schemas.microsoft.com/office/powerpoint/2010/main" val="3831728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25</a:t>
            </a:fld>
            <a:endParaRPr lang="zh-CN" altLang="en-US"/>
          </a:p>
        </p:txBody>
      </p:sp>
    </p:spTree>
    <p:extLst>
      <p:ext uri="{BB962C8B-B14F-4D97-AF65-F5344CB8AC3E}">
        <p14:creationId xmlns:p14="http://schemas.microsoft.com/office/powerpoint/2010/main" val="2436570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26</a:t>
            </a:fld>
            <a:endParaRPr lang="zh-CN" altLang="en-US"/>
          </a:p>
        </p:txBody>
      </p:sp>
    </p:spTree>
    <p:extLst>
      <p:ext uri="{BB962C8B-B14F-4D97-AF65-F5344CB8AC3E}">
        <p14:creationId xmlns:p14="http://schemas.microsoft.com/office/powerpoint/2010/main" val="3918390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28</a:t>
            </a:fld>
            <a:endParaRPr lang="zh-CN" altLang="en-US"/>
          </a:p>
        </p:txBody>
      </p:sp>
    </p:spTree>
    <p:extLst>
      <p:ext uri="{BB962C8B-B14F-4D97-AF65-F5344CB8AC3E}">
        <p14:creationId xmlns:p14="http://schemas.microsoft.com/office/powerpoint/2010/main" val="223517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29</a:t>
            </a:fld>
            <a:endParaRPr lang="zh-CN" altLang="en-US"/>
          </a:p>
        </p:txBody>
      </p:sp>
    </p:spTree>
    <p:extLst>
      <p:ext uri="{BB962C8B-B14F-4D97-AF65-F5344CB8AC3E}">
        <p14:creationId xmlns:p14="http://schemas.microsoft.com/office/powerpoint/2010/main" val="638157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Telnet</a:t>
            </a:r>
            <a:r>
              <a:rPr lang="zh-CN" altLang="en-US" dirty="0" smtClean="0"/>
              <a:t>指令具有专业性</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EBAB2AAF-1555-4972-80AC-B14A04437104}" type="slidenum">
              <a:rPr lang="zh-CN" altLang="en-US" smtClean="0"/>
              <a:t>5</a:t>
            </a:fld>
            <a:endParaRPr lang="zh-CN" altLang="en-US"/>
          </a:p>
        </p:txBody>
      </p:sp>
    </p:spTree>
    <p:extLst>
      <p:ext uri="{BB962C8B-B14F-4D97-AF65-F5344CB8AC3E}">
        <p14:creationId xmlns:p14="http://schemas.microsoft.com/office/powerpoint/2010/main" val="28002914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30</a:t>
            </a:fld>
            <a:endParaRPr lang="zh-CN" altLang="en-US"/>
          </a:p>
        </p:txBody>
      </p:sp>
    </p:spTree>
    <p:extLst>
      <p:ext uri="{BB962C8B-B14F-4D97-AF65-F5344CB8AC3E}">
        <p14:creationId xmlns:p14="http://schemas.microsoft.com/office/powerpoint/2010/main" val="1015014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31</a:t>
            </a:fld>
            <a:endParaRPr lang="zh-CN" altLang="en-US"/>
          </a:p>
        </p:txBody>
      </p:sp>
    </p:spTree>
    <p:extLst>
      <p:ext uri="{BB962C8B-B14F-4D97-AF65-F5344CB8AC3E}">
        <p14:creationId xmlns:p14="http://schemas.microsoft.com/office/powerpoint/2010/main" val="20038724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32</a:t>
            </a:fld>
            <a:endParaRPr lang="zh-CN" altLang="en-US"/>
          </a:p>
        </p:txBody>
      </p:sp>
    </p:spTree>
    <p:extLst>
      <p:ext uri="{BB962C8B-B14F-4D97-AF65-F5344CB8AC3E}">
        <p14:creationId xmlns:p14="http://schemas.microsoft.com/office/powerpoint/2010/main" val="13001943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33</a:t>
            </a:fld>
            <a:endParaRPr lang="zh-CN" altLang="en-US"/>
          </a:p>
        </p:txBody>
      </p:sp>
    </p:spTree>
    <p:extLst>
      <p:ext uri="{BB962C8B-B14F-4D97-AF65-F5344CB8AC3E}">
        <p14:creationId xmlns:p14="http://schemas.microsoft.com/office/powerpoint/2010/main" val="5757125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34</a:t>
            </a:fld>
            <a:endParaRPr lang="zh-CN" altLang="en-US"/>
          </a:p>
        </p:txBody>
      </p:sp>
    </p:spTree>
    <p:extLst>
      <p:ext uri="{BB962C8B-B14F-4D97-AF65-F5344CB8AC3E}">
        <p14:creationId xmlns:p14="http://schemas.microsoft.com/office/powerpoint/2010/main" val="28947919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EBAB2AAF-1555-4972-80AC-B14A04437104}" type="slidenum">
              <a:rPr lang="zh-CN" altLang="en-US" smtClean="0"/>
              <a:t>35</a:t>
            </a:fld>
            <a:endParaRPr lang="zh-CN" altLang="en-US"/>
          </a:p>
        </p:txBody>
      </p:sp>
    </p:spTree>
    <p:extLst>
      <p:ext uri="{BB962C8B-B14F-4D97-AF65-F5344CB8AC3E}">
        <p14:creationId xmlns:p14="http://schemas.microsoft.com/office/powerpoint/2010/main" val="2755014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36</a:t>
            </a:fld>
            <a:endParaRPr lang="zh-CN" altLang="en-US"/>
          </a:p>
        </p:txBody>
      </p:sp>
    </p:spTree>
    <p:extLst>
      <p:ext uri="{BB962C8B-B14F-4D97-AF65-F5344CB8AC3E}">
        <p14:creationId xmlns:p14="http://schemas.microsoft.com/office/powerpoint/2010/main" val="8148571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37</a:t>
            </a:fld>
            <a:endParaRPr lang="zh-CN" altLang="en-US"/>
          </a:p>
        </p:txBody>
      </p:sp>
    </p:spTree>
    <p:extLst>
      <p:ext uri="{BB962C8B-B14F-4D97-AF65-F5344CB8AC3E}">
        <p14:creationId xmlns:p14="http://schemas.microsoft.com/office/powerpoint/2010/main" val="14617877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38</a:t>
            </a:fld>
            <a:endParaRPr lang="zh-CN" altLang="en-US"/>
          </a:p>
        </p:txBody>
      </p:sp>
    </p:spTree>
    <p:extLst>
      <p:ext uri="{BB962C8B-B14F-4D97-AF65-F5344CB8AC3E}">
        <p14:creationId xmlns:p14="http://schemas.microsoft.com/office/powerpoint/2010/main" val="15661838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39</a:t>
            </a:fld>
            <a:endParaRPr lang="zh-CN" altLang="en-US"/>
          </a:p>
        </p:txBody>
      </p:sp>
    </p:spTree>
    <p:extLst>
      <p:ext uri="{BB962C8B-B14F-4D97-AF65-F5344CB8AC3E}">
        <p14:creationId xmlns:p14="http://schemas.microsoft.com/office/powerpoint/2010/main" val="3394989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6</a:t>
            </a:fld>
            <a:endParaRPr lang="zh-CN" altLang="en-US"/>
          </a:p>
        </p:txBody>
      </p:sp>
    </p:spTree>
    <p:extLst>
      <p:ext uri="{BB962C8B-B14F-4D97-AF65-F5344CB8AC3E}">
        <p14:creationId xmlns:p14="http://schemas.microsoft.com/office/powerpoint/2010/main" val="38801863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40</a:t>
            </a:fld>
            <a:endParaRPr lang="zh-CN" altLang="en-US"/>
          </a:p>
        </p:txBody>
      </p:sp>
    </p:spTree>
    <p:extLst>
      <p:ext uri="{BB962C8B-B14F-4D97-AF65-F5344CB8AC3E}">
        <p14:creationId xmlns:p14="http://schemas.microsoft.com/office/powerpoint/2010/main" val="1622292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41</a:t>
            </a:fld>
            <a:endParaRPr lang="zh-CN" altLang="en-US"/>
          </a:p>
        </p:txBody>
      </p:sp>
    </p:spTree>
    <p:extLst>
      <p:ext uri="{BB962C8B-B14F-4D97-AF65-F5344CB8AC3E}">
        <p14:creationId xmlns:p14="http://schemas.microsoft.com/office/powerpoint/2010/main" val="33634189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42</a:t>
            </a:fld>
            <a:endParaRPr lang="zh-CN" altLang="en-US"/>
          </a:p>
        </p:txBody>
      </p:sp>
    </p:spTree>
    <p:extLst>
      <p:ext uri="{BB962C8B-B14F-4D97-AF65-F5344CB8AC3E}">
        <p14:creationId xmlns:p14="http://schemas.microsoft.com/office/powerpoint/2010/main" val="29750187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43</a:t>
            </a:fld>
            <a:endParaRPr lang="zh-CN" altLang="en-US"/>
          </a:p>
        </p:txBody>
      </p:sp>
    </p:spTree>
    <p:extLst>
      <p:ext uri="{BB962C8B-B14F-4D97-AF65-F5344CB8AC3E}">
        <p14:creationId xmlns:p14="http://schemas.microsoft.com/office/powerpoint/2010/main" val="31039674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44</a:t>
            </a:fld>
            <a:endParaRPr lang="zh-CN" altLang="en-US"/>
          </a:p>
        </p:txBody>
      </p:sp>
    </p:spTree>
    <p:extLst>
      <p:ext uri="{BB962C8B-B14F-4D97-AF65-F5344CB8AC3E}">
        <p14:creationId xmlns:p14="http://schemas.microsoft.com/office/powerpoint/2010/main" val="222911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a:lnSpc>
                <a:spcPct val="150000"/>
              </a:lnSpc>
            </a:pPr>
            <a:r>
              <a:rPr lang="zh-CN" altLang="en-US" dirty="0" smtClean="0"/>
              <a:t>城域网只是运维工作中的一部分，但是在其他业务的运维工作中也会有类似的有关系统实用性、工具繁多、操作复杂且重复等问题、以及不同运维工作分而治之，缺乏统一管理的情况，如同人体中的不同器官。</a:t>
            </a:r>
            <a:endParaRPr lang="en-US" altLang="zh-CN" dirty="0" smtClean="0"/>
          </a:p>
          <a:p>
            <a:pPr indent="457200">
              <a:lnSpc>
                <a:spcPct val="150000"/>
              </a:lnSpc>
            </a:pPr>
            <a:r>
              <a:rPr lang="zh-CN" altLang="en-US" dirty="0" smtClean="0"/>
              <a:t>通过构建的“网络大脑”，将各部分进行统一调控，全局管理。</a:t>
            </a:r>
          </a:p>
          <a:p>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8</a:t>
            </a:fld>
            <a:endParaRPr lang="zh-CN" altLang="en-US"/>
          </a:p>
        </p:txBody>
      </p:sp>
    </p:spTree>
    <p:extLst>
      <p:ext uri="{BB962C8B-B14F-4D97-AF65-F5344CB8AC3E}">
        <p14:creationId xmlns:p14="http://schemas.microsoft.com/office/powerpoint/2010/main" val="1411683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人工智能最热年</a:t>
            </a:r>
            <a:endParaRPr lang="en-US" altLang="zh-CN" dirty="0" smtClean="0"/>
          </a:p>
          <a:p>
            <a:r>
              <a:rPr lang="zh-CN" altLang="en-US" dirty="0" smtClean="0"/>
              <a:t>自动化运维的推进实施使得人员和流程的问题的到了有效解决</a:t>
            </a:r>
            <a:endParaRPr lang="en-US" altLang="zh-CN" dirty="0" smtClean="0"/>
          </a:p>
          <a:p>
            <a:r>
              <a:rPr lang="zh-CN" altLang="en-US" dirty="0" smtClean="0"/>
              <a:t>新的问题是随着网络和业务的不断发展，运维人员要关注的问题也呈现了指数级增长，虽然自动化运维解决了效率，但是也出现了新的难题如繁杂的报警信息，故障定位等</a:t>
            </a:r>
            <a:endParaRPr lang="en-US" altLang="zh-CN" dirty="0" smtClean="0"/>
          </a:p>
          <a:p>
            <a:r>
              <a:rPr lang="zh-CN" altLang="en-US" dirty="0" smtClean="0"/>
              <a:t>恰好进入了人工智能时代，</a:t>
            </a:r>
            <a:r>
              <a:rPr lang="en-US" altLang="zh-CN" dirty="0" smtClean="0"/>
              <a:t>Gartner</a:t>
            </a:r>
            <a:r>
              <a:rPr lang="zh-CN" altLang="en-US" dirty="0" smtClean="0"/>
              <a:t>在</a:t>
            </a:r>
            <a:r>
              <a:rPr lang="en-US" altLang="zh-CN" dirty="0" smtClean="0"/>
              <a:t>2016</a:t>
            </a:r>
            <a:r>
              <a:rPr lang="zh-CN" altLang="en-US" dirty="0" smtClean="0"/>
              <a:t>年提出了</a:t>
            </a:r>
            <a:r>
              <a:rPr lang="en-US" altLang="zh-CN" dirty="0" err="1" smtClean="0"/>
              <a:t>AIOps</a:t>
            </a:r>
            <a:r>
              <a:rPr lang="zh-CN" altLang="en-US" dirty="0" smtClean="0"/>
              <a:t>的概念，预计在</a:t>
            </a:r>
            <a:r>
              <a:rPr lang="en-US" altLang="zh-CN" dirty="0" smtClean="0"/>
              <a:t>2019</a:t>
            </a:r>
            <a:r>
              <a:rPr lang="zh-CN" altLang="en-US" dirty="0" smtClean="0"/>
              <a:t>年</a:t>
            </a:r>
            <a:r>
              <a:rPr lang="en-US" altLang="zh-CN" dirty="0" err="1" smtClean="0"/>
              <a:t>AIOps</a:t>
            </a:r>
            <a:r>
              <a:rPr lang="zh-CN" altLang="en-US" dirty="0" smtClean="0"/>
              <a:t>会达到</a:t>
            </a:r>
            <a:r>
              <a:rPr lang="en-US" altLang="zh-CN" dirty="0" smtClean="0"/>
              <a:t>25%</a:t>
            </a:r>
            <a:r>
              <a:rPr lang="zh-CN" altLang="en-US" dirty="0" smtClean="0"/>
              <a:t>的部署率，到</a:t>
            </a:r>
            <a:r>
              <a:rPr lang="en-US" altLang="zh-CN" dirty="0" smtClean="0"/>
              <a:t>2020</a:t>
            </a:r>
            <a:r>
              <a:rPr lang="zh-CN" altLang="en-US" dirty="0" smtClean="0"/>
              <a:t>年会达到</a:t>
            </a:r>
            <a:r>
              <a:rPr lang="en-US" altLang="zh-CN" dirty="0" smtClean="0"/>
              <a:t>50%</a:t>
            </a:r>
            <a:r>
              <a:rPr lang="zh-CN" altLang="en-US" dirty="0" smtClean="0"/>
              <a:t>的部署率。</a:t>
            </a:r>
            <a:endParaRPr lang="en-US" altLang="zh-CN" dirty="0" smtClean="0"/>
          </a:p>
          <a:p>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10</a:t>
            </a:fld>
            <a:endParaRPr lang="zh-CN" altLang="en-US"/>
          </a:p>
        </p:txBody>
      </p:sp>
    </p:spTree>
    <p:extLst>
      <p:ext uri="{BB962C8B-B14F-4D97-AF65-F5344CB8AC3E}">
        <p14:creationId xmlns:p14="http://schemas.microsoft.com/office/powerpoint/2010/main" val="1180883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15</a:t>
            </a:fld>
            <a:endParaRPr lang="zh-CN" altLang="en-US"/>
          </a:p>
        </p:txBody>
      </p:sp>
    </p:spTree>
    <p:extLst>
      <p:ext uri="{BB962C8B-B14F-4D97-AF65-F5344CB8AC3E}">
        <p14:creationId xmlns:p14="http://schemas.microsoft.com/office/powerpoint/2010/main" val="3440690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16</a:t>
            </a:fld>
            <a:endParaRPr lang="zh-CN" altLang="en-US"/>
          </a:p>
        </p:txBody>
      </p:sp>
    </p:spTree>
    <p:extLst>
      <p:ext uri="{BB962C8B-B14F-4D97-AF65-F5344CB8AC3E}">
        <p14:creationId xmlns:p14="http://schemas.microsoft.com/office/powerpoint/2010/main" val="2225599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17</a:t>
            </a:fld>
            <a:endParaRPr lang="zh-CN" altLang="en-US"/>
          </a:p>
        </p:txBody>
      </p:sp>
    </p:spTree>
    <p:extLst>
      <p:ext uri="{BB962C8B-B14F-4D97-AF65-F5344CB8AC3E}">
        <p14:creationId xmlns:p14="http://schemas.microsoft.com/office/powerpoint/2010/main" val="2573284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18</a:t>
            </a:fld>
            <a:endParaRPr lang="zh-CN" altLang="en-US"/>
          </a:p>
        </p:txBody>
      </p:sp>
    </p:spTree>
    <p:extLst>
      <p:ext uri="{BB962C8B-B14F-4D97-AF65-F5344CB8AC3E}">
        <p14:creationId xmlns:p14="http://schemas.microsoft.com/office/powerpoint/2010/main" val="1048404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Template/Home.shtml"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84237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43749" y="543840"/>
            <a:ext cx="3808933" cy="825045"/>
          </a:xfrm>
          <a:prstGeom prst="rect">
            <a:avLst/>
          </a:prstGeom>
        </p:spPr>
        <p:txBody>
          <a:bodyPr>
            <a:normAutofit/>
          </a:bodyPr>
          <a:lstStyle>
            <a:lvl1pPr>
              <a:defRPr sz="3200" b="1"/>
            </a:lvl1pPr>
          </a:lstStyle>
          <a:p>
            <a:r>
              <a:rPr lang="zh-CN" altLang="en-US" dirty="0" smtClean="0"/>
              <a:t>单击此处添加标题</a:t>
            </a:r>
            <a:endParaRPr lang="zh-CN" altLang="en-US" dirty="0"/>
          </a:p>
        </p:txBody>
      </p:sp>
      <p:sp>
        <p:nvSpPr>
          <p:cNvPr id="7" name="矩形 6"/>
          <p:cNvSpPr/>
          <p:nvPr userDrawn="1"/>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9568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tx2">
            <a:lumMod val="50000"/>
          </a:schemeClr>
        </a:solidFill>
        <a:effectLst/>
      </p:bgPr>
    </p:bg>
    <p:spTree>
      <p:nvGrpSpPr>
        <p:cNvPr id="1" name=""/>
        <p:cNvGrpSpPr/>
        <p:nvPr/>
      </p:nvGrpSpPr>
      <p:grpSpPr>
        <a:xfrm>
          <a:off x="0" y="0"/>
          <a:ext cx="0" cy="0"/>
          <a:chOff x="0" y="0"/>
          <a:chExt cx="0" cy="0"/>
        </a:xfrm>
      </p:grpSpPr>
      <p:sp>
        <p:nvSpPr>
          <p:cNvPr id="6" name="矩形 5"/>
          <p:cNvSpPr/>
          <p:nvPr userDrawn="1"/>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a:off x="624114" y="543840"/>
            <a:ext cx="35814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extLst>
      <p:ext uri="{BB962C8B-B14F-4D97-AF65-F5344CB8AC3E}">
        <p14:creationId xmlns:p14="http://schemas.microsoft.com/office/powerpoint/2010/main" val="10778053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0" y="0"/>
            <a:ext cx="12192000" cy="421005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624114" y="543840"/>
            <a:ext cx="35814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extLst>
      <p:ext uri="{BB962C8B-B14F-4D97-AF65-F5344CB8AC3E}">
        <p14:creationId xmlns:p14="http://schemas.microsoft.com/office/powerpoint/2010/main" val="679673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lumMod val="95000"/>
          </a:schemeClr>
        </a:solidFill>
        <a:effectLst/>
      </p:bgPr>
    </p:bg>
    <p:spTree>
      <p:nvGrpSpPr>
        <p:cNvPr id="1" name=""/>
        <p:cNvGrpSpPr/>
        <p:nvPr/>
      </p:nvGrpSpPr>
      <p:grpSpPr>
        <a:xfrm>
          <a:off x="0" y="0"/>
          <a:ext cx="0" cy="0"/>
          <a:chOff x="0" y="0"/>
          <a:chExt cx="0" cy="0"/>
        </a:xfrm>
      </p:grpSpPr>
      <p:grpSp>
        <p:nvGrpSpPr>
          <p:cNvPr id="7" name="组合 6"/>
          <p:cNvGrpSpPr/>
          <p:nvPr userDrawn="1"/>
        </p:nvGrpSpPr>
        <p:grpSpPr>
          <a:xfrm>
            <a:off x="7421798" y="2425848"/>
            <a:ext cx="2599547" cy="2072335"/>
            <a:chOff x="7503886" y="1970815"/>
            <a:chExt cx="2599547" cy="2072335"/>
          </a:xfrm>
          <a:solidFill>
            <a:srgbClr val="88B40F"/>
          </a:solidFill>
        </p:grpSpPr>
        <p:sp>
          <p:nvSpPr>
            <p:cNvPr id="8" name="椭圆 7"/>
            <p:cNvSpPr/>
            <p:nvPr/>
          </p:nvSpPr>
          <p:spPr>
            <a:xfrm>
              <a:off x="7503886" y="1970815"/>
              <a:ext cx="1758553" cy="1758553"/>
            </a:xfrm>
            <a:prstGeom prst="ellipse">
              <a:avLst/>
            </a:prstGeom>
            <a:solidFill>
              <a:srgbClr val="007A3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186058" y="2736864"/>
              <a:ext cx="1306286" cy="1306286"/>
            </a:xfrm>
            <a:prstGeom prst="ellipse">
              <a:avLst/>
            </a:prstGeom>
            <a:solidFill>
              <a:srgbClr val="007A3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249415" y="2875350"/>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userDrawn="1"/>
        </p:nvGrpSpPr>
        <p:grpSpPr>
          <a:xfrm flipH="1">
            <a:off x="1962237" y="2511771"/>
            <a:ext cx="2599547" cy="2072335"/>
            <a:chOff x="1271166" y="2284597"/>
            <a:chExt cx="2599547" cy="2072335"/>
          </a:xfrm>
          <a:solidFill>
            <a:srgbClr val="88B40F"/>
          </a:solidFill>
        </p:grpSpPr>
        <p:sp>
          <p:nvSpPr>
            <p:cNvPr id="12" name="椭圆 11"/>
            <p:cNvSpPr/>
            <p:nvPr/>
          </p:nvSpPr>
          <p:spPr>
            <a:xfrm>
              <a:off x="1271166" y="2284597"/>
              <a:ext cx="1758553" cy="1758553"/>
            </a:xfrm>
            <a:prstGeom prst="ellipse">
              <a:avLst/>
            </a:prstGeom>
            <a:solidFill>
              <a:srgbClr val="007A3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953338" y="3050646"/>
              <a:ext cx="1306286" cy="1306286"/>
            </a:xfrm>
            <a:prstGeom prst="ellipse">
              <a:avLst/>
            </a:prstGeom>
            <a:solidFill>
              <a:srgbClr val="007A3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016695" y="3189132"/>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 9"/>
          <p:cNvGrpSpPr/>
          <p:nvPr userDrawn="1"/>
        </p:nvGrpSpPr>
        <p:grpSpPr>
          <a:xfrm>
            <a:off x="4143657" y="1469396"/>
            <a:ext cx="3671455" cy="3671455"/>
            <a:chOff x="2736273" y="748180"/>
            <a:chExt cx="3671455" cy="3671455"/>
          </a:xfrm>
        </p:grpSpPr>
        <p:sp>
          <p:nvSpPr>
            <p:cNvPr id="16" name="椭圆 15"/>
            <p:cNvSpPr/>
            <p:nvPr/>
          </p:nvSpPr>
          <p:spPr>
            <a:xfrm>
              <a:off x="2736273" y="748180"/>
              <a:ext cx="3671455" cy="3671455"/>
            </a:xfrm>
            <a:prstGeom prst="ellipse">
              <a:avLst/>
            </a:prstGeom>
            <a:solidFill>
              <a:srgbClr val="007A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103154"/>
                </a:solidFill>
              </a:endParaRPr>
            </a:p>
          </p:txBody>
        </p:sp>
        <p:sp>
          <p:nvSpPr>
            <p:cNvPr id="17" name="矩形 16"/>
            <p:cNvSpPr/>
            <p:nvPr/>
          </p:nvSpPr>
          <p:spPr>
            <a:xfrm>
              <a:off x="4494148" y="1790555"/>
              <a:ext cx="184731" cy="707886"/>
            </a:xfrm>
            <a:prstGeom prst="rect">
              <a:avLst/>
            </a:prstGeom>
          </p:spPr>
          <p:txBody>
            <a:bodyPr wrap="none">
              <a:spAutoFit/>
            </a:bodyPr>
            <a:lstStyle/>
            <a:p>
              <a:pPr algn="ctr"/>
              <a:endParaRPr kumimoji="1" lang="en-US" altLang="zh-CN" sz="4000" b="1" dirty="0">
                <a:solidFill>
                  <a:schemeClr val="bg1"/>
                </a:solidFill>
              </a:endParaRPr>
            </a:p>
          </p:txBody>
        </p:sp>
      </p:grpSp>
    </p:spTree>
    <p:extLst>
      <p:ext uri="{BB962C8B-B14F-4D97-AF65-F5344CB8AC3E}">
        <p14:creationId xmlns:p14="http://schemas.microsoft.com/office/powerpoint/2010/main" val="351127956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8" name="矩形 7"/>
          <p:cNvSpPr/>
          <p:nvPr userDrawn="1"/>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2793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Tree>
    <p:extLst>
      <p:ext uri="{BB962C8B-B14F-4D97-AF65-F5344CB8AC3E}">
        <p14:creationId xmlns:p14="http://schemas.microsoft.com/office/powerpoint/2010/main" val="37698044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E73A1C"/>
        </a:solidFill>
        <a:effectLst/>
      </p:bgPr>
    </p:bg>
    <p:spTree>
      <p:nvGrpSpPr>
        <p:cNvPr id="1" name=""/>
        <p:cNvGrpSpPr/>
        <p:nvPr/>
      </p:nvGrpSpPr>
      <p:grpSpPr>
        <a:xfrm>
          <a:off x="0" y="0"/>
          <a:ext cx="0" cy="0"/>
          <a:chOff x="0" y="0"/>
          <a:chExt cx="0" cy="0"/>
        </a:xfrm>
      </p:grpSpPr>
      <p:sp>
        <p:nvSpPr>
          <p:cNvPr id="7" name="矩形 6"/>
          <p:cNvSpPr/>
          <p:nvPr userDrawn="1"/>
        </p:nvSpPr>
        <p:spPr>
          <a:xfrm>
            <a:off x="440603" y="759873"/>
            <a:ext cx="662361" cy="379656"/>
          </a:xfrm>
          <a:prstGeom prst="rect">
            <a:avLst/>
          </a:prstGeom>
        </p:spPr>
        <p:txBody>
          <a:bodyPr wrap="none">
            <a:spAutoFit/>
          </a:bodyPr>
          <a:lstStyle/>
          <a:p>
            <a:pPr defTabSz="609585"/>
            <a:r>
              <a:rPr lang="zh-CN" altLang="en-US" sz="1867" dirty="0">
                <a:solidFill>
                  <a:srgbClr val="FFFFFF"/>
                </a:solidFill>
                <a:latin typeface="Segoe UI Light"/>
                <a:cs typeface="Segoe UI Light"/>
              </a:rPr>
              <a:t>标注</a:t>
            </a:r>
          </a:p>
        </p:txBody>
      </p:sp>
      <p:sp>
        <p:nvSpPr>
          <p:cNvPr id="8" name="矩形 7"/>
          <p:cNvSpPr/>
          <p:nvPr userDrawn="1"/>
        </p:nvSpPr>
        <p:spPr>
          <a:xfrm>
            <a:off x="2857674" y="841948"/>
            <a:ext cx="1402001" cy="3292440"/>
          </a:xfrm>
          <a:prstGeom prst="rect">
            <a:avLst/>
          </a:prstGeom>
        </p:spPr>
        <p:txBody>
          <a:bodyPr wrap="square">
            <a:spAutoFit/>
          </a:bodyPr>
          <a:lstStyle/>
          <a:p>
            <a:pPr defTabSz="609585">
              <a:lnSpc>
                <a:spcPct val="130000"/>
              </a:lnSpc>
            </a:pPr>
            <a:r>
              <a:rPr lang="zh-CN" altLang="en-US" sz="1333" dirty="0">
                <a:solidFill>
                  <a:srgbClr val="FFFFFF"/>
                </a:solidFill>
                <a:latin typeface="Segoe UI Light"/>
                <a:cs typeface="Segoe UI Light"/>
              </a:rPr>
              <a:t>字体使用 </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行距</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背景图片出处</a:t>
            </a: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声明</a:t>
            </a:r>
            <a:endParaRPr lang="en-US" altLang="zh-CN" sz="1333" dirty="0">
              <a:solidFill>
                <a:srgbClr val="FFFFFF"/>
              </a:solidFill>
              <a:latin typeface="Segoe UI Light"/>
              <a:cs typeface="Segoe UI Light"/>
            </a:endParaRPr>
          </a:p>
        </p:txBody>
      </p:sp>
      <p:sp>
        <p:nvSpPr>
          <p:cNvPr id="9" name="矩形 8"/>
          <p:cNvSpPr/>
          <p:nvPr userDrawn="1"/>
        </p:nvSpPr>
        <p:spPr>
          <a:xfrm>
            <a:off x="4395052" y="841948"/>
            <a:ext cx="3727457" cy="3825791"/>
          </a:xfrm>
          <a:prstGeom prst="rect">
            <a:avLst/>
          </a:prstGeom>
        </p:spPr>
        <p:txBody>
          <a:bodyPr wrap="square">
            <a:spAutoFit/>
          </a:bodyPr>
          <a:lstStyle/>
          <a:p>
            <a:pPr defTabSz="609585">
              <a:lnSpc>
                <a:spcPct val="130000"/>
              </a:lnSpc>
            </a:pPr>
            <a:r>
              <a:rPr lang="zh-CN" altLang="en-US" sz="1333" dirty="0">
                <a:solidFill>
                  <a:srgbClr val="FFFFFF"/>
                </a:solidFill>
                <a:latin typeface="Segoe UI Light"/>
                <a:cs typeface="Segoe UI Light"/>
              </a:rPr>
              <a:t>英文 </a:t>
            </a:r>
            <a:r>
              <a:rPr lang="en-US" altLang="zh-CN" sz="1333" dirty="0" smtClean="0">
                <a:solidFill>
                  <a:srgbClr val="FFFFFF"/>
                </a:solidFill>
                <a:latin typeface="Segoe UI Light"/>
                <a:cs typeface="Segoe UI Light"/>
              </a:rPr>
              <a:t>Calibri</a:t>
            </a: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中文 微软雅黑</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正文 </a:t>
            </a:r>
            <a:r>
              <a:rPr lang="en-US" altLang="zh-CN" sz="1333" dirty="0">
                <a:solidFill>
                  <a:srgbClr val="FFFFFF"/>
                </a:solidFill>
                <a:latin typeface="Segoe UI Light"/>
                <a:cs typeface="Segoe UI Light"/>
              </a:rPr>
              <a:t>1.3</a:t>
            </a: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en-US" altLang="zh-CN" sz="1333" dirty="0" err="1">
                <a:solidFill>
                  <a:srgbClr val="FFFFFF"/>
                </a:solidFill>
                <a:latin typeface="Segoe UI Light"/>
                <a:cs typeface="Segoe UI Light"/>
              </a:rPr>
              <a:t>cn.bing.com</a:t>
            </a: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r>
              <a:rPr lang="zh-CN" altLang="en-US" sz="1333" dirty="0">
                <a:solidFill>
                  <a:prstClr val="white"/>
                </a:solidFill>
              </a:rPr>
              <a:t>互联网是一个开放共享的平台</a:t>
            </a:r>
          </a:p>
          <a:p>
            <a:pPr defTabSz="609585">
              <a:lnSpc>
                <a:spcPct val="130000"/>
              </a:lnSpc>
            </a:pPr>
            <a:r>
              <a:rPr lang="zh-CN" altLang="en-US" sz="1333" dirty="0" smtClean="0">
                <a:solidFill>
                  <a:prstClr val="white"/>
                </a:solidFill>
              </a:rPr>
              <a:t>Office</a:t>
            </a:r>
            <a:r>
              <a:rPr lang="en-US" altLang="zh-CN" sz="1333" dirty="0" smtClean="0">
                <a:solidFill>
                  <a:prstClr val="white"/>
                </a:solidFill>
              </a:rPr>
              <a:t>PLUS</a:t>
            </a:r>
            <a:r>
              <a:rPr lang="zh-CN" altLang="en-US" sz="1333" dirty="0" smtClean="0">
                <a:solidFill>
                  <a:prstClr val="white"/>
                </a:solidFill>
              </a:rPr>
              <a:t> </a:t>
            </a:r>
            <a:r>
              <a:rPr lang="zh-CN" altLang="en-US" sz="1333" dirty="0">
                <a:solidFill>
                  <a:prstClr val="white"/>
                </a:solidFill>
              </a:rPr>
              <a:t>部分设计灵感与元素来源于网络</a:t>
            </a:r>
          </a:p>
          <a:p>
            <a:pPr defTabSz="609585">
              <a:lnSpc>
                <a:spcPct val="130000"/>
              </a:lnSpc>
            </a:pPr>
            <a:r>
              <a:rPr lang="zh-CN" altLang="en-US" sz="1333" dirty="0">
                <a:solidFill>
                  <a:prstClr val="white"/>
                </a:solidFill>
              </a:rPr>
              <a:t>如有建议请联系officeplus@microsoft.com</a:t>
            </a:r>
            <a:endParaRPr lang="en-US" altLang="zh-CN" sz="1333" dirty="0">
              <a:solidFill>
                <a:srgbClr val="FFFFFF"/>
              </a:solidFill>
              <a:latin typeface="Segoe UI Light"/>
              <a:cs typeface="Segoe UI Light"/>
            </a:endParaRPr>
          </a:p>
        </p:txBody>
      </p:sp>
      <p:sp>
        <p:nvSpPr>
          <p:cNvPr id="10" name="矩形 9"/>
          <p:cNvSpPr/>
          <p:nvPr userDrawn="1"/>
        </p:nvSpPr>
        <p:spPr>
          <a:xfrm>
            <a:off x="440603" y="182445"/>
            <a:ext cx="816249" cy="256545"/>
          </a:xfrm>
          <a:prstGeom prst="rect">
            <a:avLst/>
          </a:prstGeom>
        </p:spPr>
        <p:txBody>
          <a:bodyPr wrap="none">
            <a:spAutoFit/>
          </a:bodyPr>
          <a:lstStyle/>
          <a:p>
            <a:pPr defTabSz="609585"/>
            <a:r>
              <a:rPr kumimoji="1" lang="en-US" altLang="zh-CN" sz="1067" dirty="0" err="1" smtClean="0">
                <a:solidFill>
                  <a:srgbClr val="FFFFFF"/>
                </a:solidFill>
                <a:latin typeface="Segoe UI Light"/>
                <a:cs typeface="Segoe UI Light"/>
              </a:rPr>
              <a:t>OfficePLUS</a:t>
            </a:r>
            <a:endParaRPr lang="zh-CN" altLang="en-US" sz="1067" dirty="0">
              <a:solidFill>
                <a:srgbClr val="FFFFFF"/>
              </a:solidFill>
              <a:latin typeface="Segoe UI Light"/>
              <a:cs typeface="Segoe UI Light"/>
            </a:endParaRPr>
          </a:p>
        </p:txBody>
      </p:sp>
    </p:spTree>
    <p:extLst>
      <p:ext uri="{BB962C8B-B14F-4D97-AF65-F5344CB8AC3E}">
        <p14:creationId xmlns:p14="http://schemas.microsoft.com/office/powerpoint/2010/main" val="1982807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pic>
        <p:nvPicPr>
          <p:cNvPr id="8" name="图片 7">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86431" y="2521041"/>
            <a:ext cx="3177903" cy="418585"/>
          </a:xfrm>
          <a:prstGeom prst="rect">
            <a:avLst/>
          </a:prstGeom>
        </p:spPr>
      </p:pic>
      <p:sp>
        <p:nvSpPr>
          <p:cNvPr id="9" name="文本框 8"/>
          <p:cNvSpPr txBox="1"/>
          <p:nvPr userDrawn="1"/>
        </p:nvSpPr>
        <p:spPr>
          <a:xfrm>
            <a:off x="4259746" y="3740751"/>
            <a:ext cx="3347390" cy="297454"/>
          </a:xfrm>
          <a:prstGeom prst="rect">
            <a:avLst/>
          </a:prstGeom>
          <a:noFill/>
        </p:spPr>
        <p:txBody>
          <a:bodyPr wrap="none" rtlCol="0">
            <a:spAutoFit/>
          </a:bodyPr>
          <a:lstStyle/>
          <a:p>
            <a:pPr algn="ctr"/>
            <a:r>
              <a:rPr kumimoji="1" lang="zh-CN" altLang="en-US" sz="1333" dirty="0">
                <a:solidFill>
                  <a:schemeClr val="tx1">
                    <a:lumMod val="75000"/>
                    <a:lumOff val="25000"/>
                  </a:schemeClr>
                </a:solidFill>
              </a:rPr>
              <a:t>点击</a:t>
            </a:r>
            <a:r>
              <a:rPr kumimoji="1" lang="en-US" altLang="zh-CN" sz="1333" dirty="0">
                <a:solidFill>
                  <a:schemeClr val="tx1">
                    <a:lumMod val="75000"/>
                    <a:lumOff val="25000"/>
                  </a:schemeClr>
                </a:solidFill>
              </a:rPr>
              <a:t>Logo</a:t>
            </a:r>
            <a:r>
              <a:rPr kumimoji="1" lang="zh-CN" altLang="en-US" sz="1333" dirty="0">
                <a:solidFill>
                  <a:schemeClr val="tx1">
                    <a:lumMod val="75000"/>
                    <a:lumOff val="25000"/>
                  </a:schemeClr>
                </a:solidFill>
              </a:rPr>
              <a:t>获取更多优质模板（放映模式）</a:t>
            </a:r>
          </a:p>
        </p:txBody>
      </p:sp>
    </p:spTree>
    <p:extLst>
      <p:ext uri="{BB962C8B-B14F-4D97-AF65-F5344CB8AC3E}">
        <p14:creationId xmlns:p14="http://schemas.microsoft.com/office/powerpoint/2010/main" val="391182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0697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7" r:id="rId4"/>
    <p:sldLayoutId id="2147483651" r:id="rId5"/>
    <p:sldLayoutId id="2147483652" r:id="rId6"/>
    <p:sldLayoutId id="2147483653" r:id="rId7"/>
    <p:sldLayoutId id="2147483655" r:id="rId8"/>
    <p:sldLayoutId id="2147483656" r:id="rId9"/>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26.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s>
</file>

<file path=ppt/slides/_rels/slide37.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9.wmf"/><Relationship Id="rId18" Type="http://schemas.openxmlformats.org/officeDocument/2006/relationships/image" Target="../media/image12.png"/><Relationship Id="rId3" Type="http://schemas.openxmlformats.org/officeDocument/2006/relationships/notesSlide" Target="../notesSlides/notesSlide3.xml"/><Relationship Id="rId7" Type="http://schemas.openxmlformats.org/officeDocument/2006/relationships/image" Target="../media/image6.wmf"/><Relationship Id="rId12" Type="http://schemas.openxmlformats.org/officeDocument/2006/relationships/oleObject" Target="../embeddings/oleObject5.bin"/><Relationship Id="rId17" Type="http://schemas.openxmlformats.org/officeDocument/2006/relationships/image" Target="../media/image11.wmf"/><Relationship Id="rId2" Type="http://schemas.openxmlformats.org/officeDocument/2006/relationships/slideLayout" Target="../slideLayouts/slideLayout2.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8.wmf"/><Relationship Id="rId5" Type="http://schemas.openxmlformats.org/officeDocument/2006/relationships/image" Target="../media/image5.wmf"/><Relationship Id="rId15" Type="http://schemas.openxmlformats.org/officeDocument/2006/relationships/image" Target="../media/image10.wmf"/><Relationship Id="rId10" Type="http://schemas.openxmlformats.org/officeDocument/2006/relationships/oleObject" Target="../embeddings/oleObject4.bin"/><Relationship Id="rId19" Type="http://schemas.openxmlformats.org/officeDocument/2006/relationships/image" Target="../media/image13.png"/><Relationship Id="rId4" Type="http://schemas.openxmlformats.org/officeDocument/2006/relationships/oleObject" Target="../embeddings/oleObject1.bin"/><Relationship Id="rId9" Type="http://schemas.openxmlformats.org/officeDocument/2006/relationships/image" Target="../media/image7.wmf"/><Relationship Id="rId14"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84481" y="2724835"/>
            <a:ext cx="3987666" cy="1200329"/>
          </a:xfrm>
          <a:prstGeom prst="rect">
            <a:avLst/>
          </a:prstGeom>
        </p:spPr>
        <p:txBody>
          <a:bodyPr wrap="square">
            <a:spAutoFit/>
          </a:bodyPr>
          <a:lstStyle/>
          <a:p>
            <a:pPr algn="ctr"/>
            <a:r>
              <a:rPr kumimoji="1" lang="zh-CN" altLang="en-US" sz="3600" b="1" dirty="0">
                <a:solidFill>
                  <a:schemeClr val="bg1"/>
                </a:solidFill>
              </a:rPr>
              <a:t>基于大数据</a:t>
            </a:r>
            <a:r>
              <a:rPr kumimoji="1" lang="zh-CN" altLang="en-US" sz="3600" b="1" dirty="0" smtClean="0">
                <a:solidFill>
                  <a:schemeClr val="bg1"/>
                </a:solidFill>
              </a:rPr>
              <a:t>的</a:t>
            </a:r>
            <a:endParaRPr kumimoji="1" lang="en-US" altLang="zh-CN" sz="3600" b="1" dirty="0" smtClean="0">
              <a:solidFill>
                <a:schemeClr val="bg1"/>
              </a:solidFill>
            </a:endParaRPr>
          </a:p>
          <a:p>
            <a:pPr algn="ctr"/>
            <a:r>
              <a:rPr kumimoji="1" lang="zh-CN" altLang="en-US" sz="3600" b="1" dirty="0" smtClean="0">
                <a:solidFill>
                  <a:schemeClr val="bg1"/>
                </a:solidFill>
              </a:rPr>
              <a:t>智慧</a:t>
            </a:r>
            <a:r>
              <a:rPr kumimoji="1" lang="zh-CN" altLang="en-US" sz="3600" b="1" dirty="0">
                <a:solidFill>
                  <a:schemeClr val="bg1"/>
                </a:solidFill>
              </a:rPr>
              <a:t>网络运</a:t>
            </a:r>
            <a:r>
              <a:rPr kumimoji="1" lang="zh-CN" altLang="en-US" sz="3600" b="1" dirty="0" smtClean="0">
                <a:solidFill>
                  <a:schemeClr val="bg1"/>
                </a:solidFill>
              </a:rPr>
              <a:t>维</a:t>
            </a:r>
            <a:r>
              <a:rPr kumimoji="1" lang="zh-CN" altLang="en-US" sz="3600" b="1" dirty="0">
                <a:solidFill>
                  <a:schemeClr val="bg1"/>
                </a:solidFill>
              </a:rPr>
              <a:t>平</a:t>
            </a:r>
            <a:r>
              <a:rPr kumimoji="1" lang="zh-CN" altLang="en-US" sz="3600" b="1" dirty="0" smtClean="0">
                <a:solidFill>
                  <a:schemeClr val="bg1"/>
                </a:solidFill>
              </a:rPr>
              <a:t>台</a:t>
            </a:r>
            <a:endParaRPr kumimoji="1" lang="en-US" altLang="zh-CN" sz="3600" b="1" dirty="0">
              <a:solidFill>
                <a:schemeClr val="bg1"/>
              </a:solidFill>
            </a:endParaRPr>
          </a:p>
        </p:txBody>
      </p:sp>
    </p:spTree>
    <p:extLst>
      <p:ext uri="{BB962C8B-B14F-4D97-AF65-F5344CB8AC3E}">
        <p14:creationId xmlns:p14="http://schemas.microsoft.com/office/powerpoint/2010/main" val="3586063360"/>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3" y="10310"/>
            <a:ext cx="7238197"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平台应用</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智慧化网络运维（</a:t>
            </a:r>
            <a:r>
              <a:rPr lang="en-US" altLang="zh-CN" sz="2400" b="1" dirty="0" err="1">
                <a:latin typeface="微软雅黑" panose="020B0503020204020204" pitchFamily="34" charset="-122"/>
                <a:ea typeface="微软雅黑" panose="020B0503020204020204" pitchFamily="34" charset="-122"/>
              </a:rPr>
              <a:t>AIOps</a:t>
            </a:r>
            <a:r>
              <a:rPr lang="zh-CN" altLang="en-US" sz="2400" b="1" dirty="0">
                <a:latin typeface="微软雅黑" panose="020B0503020204020204" pitchFamily="34" charset="-122"/>
                <a:ea typeface="微软雅黑" panose="020B0503020204020204" pitchFamily="34" charset="-122"/>
              </a:rPr>
              <a:t>）</a:t>
            </a: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过程 2"/>
          <p:cNvSpPr/>
          <p:nvPr/>
        </p:nvSpPr>
        <p:spPr>
          <a:xfrm>
            <a:off x="1083452" y="1612098"/>
            <a:ext cx="2235881" cy="9569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手工运维</a:t>
            </a:r>
            <a:endParaRPr lang="zh-CN" altLang="en-US" sz="2400" dirty="0"/>
          </a:p>
        </p:txBody>
      </p:sp>
      <p:sp>
        <p:nvSpPr>
          <p:cNvPr id="20" name="流程图: 过程 19"/>
          <p:cNvSpPr/>
          <p:nvPr/>
        </p:nvSpPr>
        <p:spPr>
          <a:xfrm>
            <a:off x="4715546" y="1611155"/>
            <a:ext cx="2235881" cy="9569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自动</a:t>
            </a:r>
            <a:r>
              <a:rPr lang="zh-CN" altLang="en-US" sz="2400" dirty="0" smtClean="0"/>
              <a:t>运维</a:t>
            </a:r>
            <a:endParaRPr lang="zh-CN" altLang="en-US" sz="2400" dirty="0"/>
          </a:p>
        </p:txBody>
      </p:sp>
      <p:sp>
        <p:nvSpPr>
          <p:cNvPr id="21" name="流程图: 过程 20"/>
          <p:cNvSpPr/>
          <p:nvPr/>
        </p:nvSpPr>
        <p:spPr>
          <a:xfrm>
            <a:off x="8347640" y="1611155"/>
            <a:ext cx="2235881" cy="9569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智慧</a:t>
            </a:r>
            <a:r>
              <a:rPr lang="zh-CN" altLang="en-US" sz="2400" dirty="0" smtClean="0"/>
              <a:t>运维（</a:t>
            </a:r>
            <a:r>
              <a:rPr lang="en-US" altLang="zh-CN" sz="2400" dirty="0" err="1" smtClean="0"/>
              <a:t>AIOps</a:t>
            </a:r>
            <a:r>
              <a:rPr lang="zh-CN" altLang="en-US" sz="2400" dirty="0" smtClean="0"/>
              <a:t>）</a:t>
            </a:r>
            <a:endParaRPr lang="en-US" altLang="zh-CN" sz="2400" dirty="0" smtClean="0"/>
          </a:p>
        </p:txBody>
      </p:sp>
      <p:sp>
        <p:nvSpPr>
          <p:cNvPr id="7" name="上箭头 6"/>
          <p:cNvSpPr/>
          <p:nvPr/>
        </p:nvSpPr>
        <p:spPr>
          <a:xfrm rot="5400000">
            <a:off x="3772056" y="1780216"/>
            <a:ext cx="490764" cy="614589"/>
          </a:xfrm>
          <a:prstGeom prst="upArrow">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23" name="上箭头 22"/>
          <p:cNvSpPr/>
          <p:nvPr/>
        </p:nvSpPr>
        <p:spPr>
          <a:xfrm rot="5400000">
            <a:off x="7404153" y="1782312"/>
            <a:ext cx="490764" cy="614589"/>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graphicFrame>
        <p:nvGraphicFramePr>
          <p:cNvPr id="10" name="图表 9"/>
          <p:cNvGraphicFramePr/>
          <p:nvPr>
            <p:extLst/>
          </p:nvPr>
        </p:nvGraphicFramePr>
        <p:xfrm>
          <a:off x="3319333" y="3400841"/>
          <a:ext cx="4690836" cy="2537340"/>
        </p:xfrm>
        <a:graphic>
          <a:graphicData uri="http://schemas.openxmlformats.org/drawingml/2006/chart">
            <c:chart xmlns:c="http://schemas.openxmlformats.org/drawingml/2006/chart" xmlns:r="http://schemas.openxmlformats.org/officeDocument/2006/relationships" r:id="rId3"/>
          </a:graphicData>
        </a:graphic>
      </p:graphicFrame>
      <p:sp>
        <p:nvSpPr>
          <p:cNvPr id="32" name="文本框 31"/>
          <p:cNvSpPr txBox="1"/>
          <p:nvPr/>
        </p:nvSpPr>
        <p:spPr>
          <a:xfrm>
            <a:off x="7862311" y="3630237"/>
            <a:ext cx="4082039" cy="2031325"/>
          </a:xfrm>
          <a:prstGeom prst="rect">
            <a:avLst/>
          </a:prstGeom>
          <a:noFill/>
        </p:spPr>
        <p:txBody>
          <a:bodyPr wrap="square" rtlCol="0">
            <a:spAutoFit/>
          </a:bodyPr>
          <a:lstStyle/>
          <a:p>
            <a:pPr indent="457200">
              <a:lnSpc>
                <a:spcPct val="150000"/>
              </a:lnSpc>
            </a:pPr>
            <a:r>
              <a:rPr lang="zh-CN" altLang="en-US" sz="1400" dirty="0" smtClean="0"/>
              <a:t>新的挑战：</a:t>
            </a:r>
            <a:endParaRPr lang="en-US" altLang="zh-CN" sz="1400" dirty="0" smtClean="0"/>
          </a:p>
          <a:p>
            <a:pPr marL="285750" indent="-285750">
              <a:lnSpc>
                <a:spcPct val="150000"/>
              </a:lnSpc>
              <a:buFont typeface="Arial" panose="020B0604020202020204" pitchFamily="34" charset="0"/>
              <a:buChar char="•"/>
            </a:pPr>
            <a:r>
              <a:rPr lang="zh-CN" altLang="en-US" sz="1400" dirty="0" smtClean="0"/>
              <a:t>海量监测</a:t>
            </a:r>
            <a:r>
              <a:rPr lang="en-US" altLang="zh-CN" sz="1400" dirty="0" smtClean="0"/>
              <a:t>KPI</a:t>
            </a:r>
            <a:r>
              <a:rPr lang="zh-CN" altLang="en-US" sz="1400" dirty="0" smtClean="0"/>
              <a:t>如何快速发现异常（带宽利用率、</a:t>
            </a:r>
            <a:r>
              <a:rPr lang="en-US" altLang="zh-CN" sz="1400" dirty="0" smtClean="0"/>
              <a:t>CPU</a:t>
            </a:r>
            <a:r>
              <a:rPr lang="zh-CN" altLang="en-US" sz="1400" dirty="0" smtClean="0"/>
              <a:t>利用率、家宽用户数等）</a:t>
            </a:r>
            <a:endParaRPr lang="en-US" altLang="zh-CN" sz="1400" dirty="0" smtClean="0"/>
          </a:p>
          <a:p>
            <a:pPr marL="285750" indent="-285750">
              <a:lnSpc>
                <a:spcPct val="150000"/>
              </a:lnSpc>
              <a:buFont typeface="Arial" panose="020B0604020202020204" pitchFamily="34" charset="0"/>
              <a:buChar char="•"/>
            </a:pPr>
            <a:r>
              <a:rPr lang="zh-CN" altLang="en-US" sz="1400" dirty="0" smtClean="0"/>
              <a:t>繁杂的报警信息（硬件设备、传输、环境、性能）</a:t>
            </a:r>
            <a:endParaRPr lang="en-US" altLang="zh-CN" sz="1400" dirty="0" smtClean="0">
              <a:solidFill>
                <a:srgbClr val="FF0000"/>
              </a:solidFill>
            </a:endParaRPr>
          </a:p>
          <a:p>
            <a:pPr marL="285750" indent="-285750">
              <a:lnSpc>
                <a:spcPct val="150000"/>
              </a:lnSpc>
              <a:buFont typeface="Arial" panose="020B0604020202020204" pitchFamily="34" charset="0"/>
              <a:buChar char="•"/>
            </a:pPr>
            <a:r>
              <a:rPr lang="zh-CN" altLang="en-US" sz="1400" dirty="0" smtClean="0"/>
              <a:t>故障发生如何定位（线网组成复杂）</a:t>
            </a:r>
            <a:endParaRPr lang="en-US" altLang="zh-CN" sz="1400" dirty="0" smtClean="0">
              <a:solidFill>
                <a:srgbClr val="FF0000"/>
              </a:solidFill>
            </a:endParaRPr>
          </a:p>
        </p:txBody>
      </p:sp>
      <p:sp>
        <p:nvSpPr>
          <p:cNvPr id="2" name="右箭头 1"/>
          <p:cNvSpPr/>
          <p:nvPr/>
        </p:nvSpPr>
        <p:spPr>
          <a:xfrm rot="5400000">
            <a:off x="5493282" y="2850463"/>
            <a:ext cx="680407" cy="571916"/>
          </a:xfrm>
          <a:prstGeom prst="rightArrow">
            <a:avLst/>
          </a:prstGeom>
          <a:solidFill>
            <a:srgbClr val="333F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971260" y="2832798"/>
            <a:ext cx="729031" cy="369332"/>
          </a:xfrm>
          <a:prstGeom prst="rect">
            <a:avLst/>
          </a:prstGeom>
          <a:noFill/>
        </p:spPr>
        <p:txBody>
          <a:bodyPr wrap="square" rtlCol="0">
            <a:spAutoFit/>
          </a:bodyPr>
          <a:lstStyle/>
          <a:p>
            <a:r>
              <a:rPr lang="zh-CN" altLang="en-US" dirty="0" smtClean="0"/>
              <a:t>解决</a:t>
            </a:r>
            <a:endParaRPr lang="zh-CN" altLang="en-US" dirty="0"/>
          </a:p>
        </p:txBody>
      </p:sp>
      <p:sp>
        <p:nvSpPr>
          <p:cNvPr id="9" name="下箭头 8"/>
          <p:cNvSpPr/>
          <p:nvPr/>
        </p:nvSpPr>
        <p:spPr>
          <a:xfrm rot="10800000">
            <a:off x="9326889" y="2758525"/>
            <a:ext cx="576441" cy="681246"/>
          </a:xfrm>
          <a:prstGeom prst="downArrow">
            <a:avLst/>
          </a:prstGeom>
          <a:solidFill>
            <a:srgbClr val="333F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9740190" y="3035382"/>
            <a:ext cx="729031" cy="369332"/>
          </a:xfrm>
          <a:prstGeom prst="rect">
            <a:avLst/>
          </a:prstGeom>
          <a:noFill/>
        </p:spPr>
        <p:txBody>
          <a:bodyPr wrap="square" rtlCol="0">
            <a:spAutoFit/>
          </a:bodyPr>
          <a:lstStyle/>
          <a:p>
            <a:r>
              <a:rPr lang="zh-CN" altLang="en-US" dirty="0" smtClean="0"/>
              <a:t>需要</a:t>
            </a:r>
            <a:endParaRPr lang="zh-CN" altLang="en-US" dirty="0"/>
          </a:p>
        </p:txBody>
      </p:sp>
      <p:sp>
        <p:nvSpPr>
          <p:cNvPr id="12" name="文本框 11"/>
          <p:cNvSpPr txBox="1"/>
          <p:nvPr/>
        </p:nvSpPr>
        <p:spPr>
          <a:xfrm>
            <a:off x="904793" y="3864304"/>
            <a:ext cx="2593198"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重复性劳动</a:t>
            </a:r>
            <a:endParaRPr lang="en-US" altLang="zh-CN" dirty="0" smtClean="0"/>
          </a:p>
          <a:p>
            <a:pPr marL="285750" indent="285750">
              <a:lnSpc>
                <a:spcPct val="150000"/>
              </a:lnSpc>
              <a:buFont typeface="Arial" panose="020B0604020202020204" pitchFamily="34" charset="0"/>
              <a:buChar char="•"/>
            </a:pPr>
            <a:r>
              <a:rPr lang="zh-CN" altLang="en-US" dirty="0" smtClean="0"/>
              <a:t>个人经验驱动</a:t>
            </a:r>
            <a:endParaRPr lang="en-US" altLang="zh-CN" dirty="0" smtClean="0"/>
          </a:p>
          <a:p>
            <a:pPr marL="285750" indent="285750">
              <a:lnSpc>
                <a:spcPct val="150000"/>
              </a:lnSpc>
              <a:buFont typeface="Arial" panose="020B0604020202020204" pitchFamily="34" charset="0"/>
              <a:buChar char="•"/>
            </a:pPr>
            <a:r>
              <a:rPr lang="zh-CN" altLang="en-US" dirty="0" smtClean="0"/>
              <a:t>人力资源耗费</a:t>
            </a:r>
            <a:endParaRPr lang="en-US" altLang="zh-CN" dirty="0" smtClean="0"/>
          </a:p>
        </p:txBody>
      </p:sp>
      <p:sp>
        <p:nvSpPr>
          <p:cNvPr id="22" name="矩形 21"/>
          <p:cNvSpPr/>
          <p:nvPr/>
        </p:nvSpPr>
        <p:spPr>
          <a:xfrm>
            <a:off x="0" y="2641226"/>
            <a:ext cx="12192000" cy="1594017"/>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sz="2400" b="1" dirty="0">
                <a:solidFill>
                  <a:srgbClr val="FF0000"/>
                </a:solidFill>
              </a:rPr>
              <a:t>在自动化运维的基础上，</a:t>
            </a:r>
            <a:r>
              <a:rPr lang="zh-CN" altLang="zh-CN" sz="2400" b="1" dirty="0">
                <a:solidFill>
                  <a:srgbClr val="FF0000"/>
                </a:solidFill>
              </a:rPr>
              <a:t>通过人工智能的方式，进一步提升运维效率，包括运维决策、故障预测</a:t>
            </a:r>
            <a:r>
              <a:rPr lang="zh-CN" altLang="zh-CN" sz="2400" b="1" dirty="0" smtClean="0">
                <a:solidFill>
                  <a:srgbClr val="FF0000"/>
                </a:solidFill>
              </a:rPr>
              <a:t>和</a:t>
            </a:r>
            <a:r>
              <a:rPr lang="zh-CN" altLang="en-US" sz="2400" b="1" dirty="0" smtClean="0">
                <a:solidFill>
                  <a:srgbClr val="FF0000"/>
                </a:solidFill>
              </a:rPr>
              <a:t>数据</a:t>
            </a:r>
            <a:r>
              <a:rPr lang="zh-CN" altLang="zh-CN" sz="2400" b="1" dirty="0" smtClean="0">
                <a:solidFill>
                  <a:srgbClr val="FF0000"/>
                </a:solidFill>
              </a:rPr>
              <a:t>分析</a:t>
            </a:r>
            <a:r>
              <a:rPr lang="zh-CN" altLang="zh-CN" sz="2400" b="1" dirty="0">
                <a:solidFill>
                  <a:srgbClr val="FF0000"/>
                </a:solidFill>
              </a:rPr>
              <a:t>等</a:t>
            </a:r>
            <a:endParaRPr lang="zh-CN" altLang="en-US" sz="2400" b="1" dirty="0">
              <a:solidFill>
                <a:srgbClr val="FF0000"/>
              </a:solidFill>
            </a:endParaRPr>
          </a:p>
        </p:txBody>
      </p:sp>
    </p:spTree>
    <p:extLst>
      <p:ext uri="{BB962C8B-B14F-4D97-AF65-F5344CB8AC3E}">
        <p14:creationId xmlns:p14="http://schemas.microsoft.com/office/powerpoint/2010/main" val="38624499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arn(inVertical)">
                                      <p:cBhvr>
                                        <p:cTn id="29" dur="500"/>
                                        <p:tgtEl>
                                          <p:spTgt spid="10"/>
                                        </p:tgtEl>
                                      </p:cBhvr>
                                    </p:animEffect>
                                  </p:childTnLst>
                                </p:cTn>
                              </p:par>
                              <p:par>
                                <p:cTn id="30" presetID="2" presetClass="entr" presetSubtype="4"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ppt_x"/>
                                          </p:val>
                                        </p:tav>
                                        <p:tav tm="100000">
                                          <p:val>
                                            <p:strVal val="#ppt_x"/>
                                          </p:val>
                                        </p:tav>
                                      </p:tavLst>
                                    </p:anim>
                                    <p:anim calcmode="lin" valueType="num">
                                      <p:cBhvr additive="base">
                                        <p:cTn id="3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barn(inVertical)">
                                      <p:cBhvr>
                                        <p:cTn id="38" dur="500"/>
                                        <p:tgtEl>
                                          <p:spTgt spid="32"/>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additive="base">
                                        <p:cTn id="53" dur="500" fill="hold"/>
                                        <p:tgtEl>
                                          <p:spTgt spid="23"/>
                                        </p:tgtEl>
                                        <p:attrNameLst>
                                          <p:attrName>ppt_x</p:attrName>
                                        </p:attrNameLst>
                                      </p:cBhvr>
                                      <p:tavLst>
                                        <p:tav tm="0">
                                          <p:val>
                                            <p:strVal val="#ppt_x"/>
                                          </p:val>
                                        </p:tav>
                                        <p:tav tm="100000">
                                          <p:val>
                                            <p:strVal val="#ppt_x"/>
                                          </p:val>
                                        </p:tav>
                                      </p:tavLst>
                                    </p:anim>
                                    <p:anim calcmode="lin" valueType="num">
                                      <p:cBhvr additive="base">
                                        <p:cTn id="5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additive="base">
                                        <p:cTn id="59" dur="500" fill="hold"/>
                                        <p:tgtEl>
                                          <p:spTgt spid="22"/>
                                        </p:tgtEl>
                                        <p:attrNameLst>
                                          <p:attrName>ppt_x</p:attrName>
                                        </p:attrNameLst>
                                      </p:cBhvr>
                                      <p:tavLst>
                                        <p:tav tm="0">
                                          <p:val>
                                            <p:strVal val="#ppt_x"/>
                                          </p:val>
                                        </p:tav>
                                        <p:tav tm="100000">
                                          <p:val>
                                            <p:strVal val="#ppt_x"/>
                                          </p:val>
                                        </p:tav>
                                      </p:tavLst>
                                    </p:anim>
                                    <p:anim calcmode="lin" valueType="num">
                                      <p:cBhvr additive="base">
                                        <p:cTn id="6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0" grpId="0" animBg="1"/>
      <p:bldP spid="21" grpId="0" animBg="1"/>
      <p:bldP spid="7" grpId="0" animBg="1"/>
      <p:bldP spid="23" grpId="0" animBg="1"/>
      <p:bldGraphic spid="10" grpId="0">
        <p:bldAsOne/>
      </p:bldGraphic>
      <p:bldP spid="32" grpId="0"/>
      <p:bldP spid="2" grpId="0" animBg="1"/>
      <p:bldP spid="8" grpId="0"/>
      <p:bldP spid="9" grpId="0" animBg="1"/>
      <p:bldP spid="19" grpId="0"/>
      <p:bldP spid="12" grpId="0"/>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3" y="10310"/>
            <a:ext cx="72911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平台应用</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智慧化网络运维（</a:t>
            </a:r>
            <a:r>
              <a:rPr lang="en-US" altLang="zh-CN" sz="2400" b="1" dirty="0" err="1" smtClean="0">
                <a:latin typeface="微软雅黑" panose="020B0503020204020204" pitchFamily="34" charset="-122"/>
                <a:ea typeface="微软雅黑" panose="020B0503020204020204" pitchFamily="34" charset="-122"/>
              </a:rPr>
              <a:t>AIOps</a:t>
            </a:r>
            <a:r>
              <a:rPr lang="zh-CN" altLang="en-US" sz="2400" b="1" dirty="0" smtClean="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919389" y="1570146"/>
            <a:ext cx="9362135"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解决自动化运维中规则需要人为制定的缺点</a:t>
            </a:r>
            <a:endParaRPr lang="en-US" altLang="zh-CN" dirty="0" smtClean="0"/>
          </a:p>
          <a:p>
            <a:pPr marL="285750" indent="-285750">
              <a:lnSpc>
                <a:spcPct val="150000"/>
              </a:lnSpc>
              <a:buFont typeface="Arial" panose="020B0604020202020204" pitchFamily="34" charset="0"/>
              <a:buChar char="•"/>
            </a:pPr>
            <a:r>
              <a:rPr lang="zh-CN" altLang="en-US" dirty="0" smtClean="0"/>
              <a:t>通过机器学习等方式自动</a:t>
            </a:r>
            <a:r>
              <a:rPr lang="zh-CN" altLang="en-US" dirty="0"/>
              <a:t>地从海量运维数据中不断地学习，不断地提炼并总结</a:t>
            </a:r>
            <a:r>
              <a:rPr lang="zh-CN" altLang="en-US" dirty="0" smtClean="0"/>
              <a:t>规则</a:t>
            </a:r>
            <a:endParaRPr lang="en-US" altLang="zh-CN" dirty="0" smtClean="0"/>
          </a:p>
          <a:p>
            <a:pPr marL="285750" indent="-285750">
              <a:lnSpc>
                <a:spcPct val="150000"/>
              </a:lnSpc>
              <a:buFont typeface="Arial" panose="020B0604020202020204" pitchFamily="34" charset="0"/>
              <a:buChar char="•"/>
            </a:pPr>
            <a:r>
              <a:rPr lang="zh-CN" altLang="en-US" dirty="0" smtClean="0"/>
              <a:t>能够更好更快的适应新的业务挑战</a:t>
            </a:r>
            <a:endParaRPr lang="zh-CN" altLang="en-US" dirty="0"/>
          </a:p>
        </p:txBody>
      </p:sp>
      <p:sp>
        <p:nvSpPr>
          <p:cNvPr id="25" name="矩形 24"/>
          <p:cNvSpPr/>
          <p:nvPr/>
        </p:nvSpPr>
        <p:spPr>
          <a:xfrm>
            <a:off x="919388" y="3782826"/>
            <a:ext cx="3722563" cy="2291759"/>
          </a:xfrm>
          <a:prstGeom prst="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26" name="文本框 25"/>
          <p:cNvSpPr txBox="1"/>
          <p:nvPr/>
        </p:nvSpPr>
        <p:spPr>
          <a:xfrm>
            <a:off x="944002" y="3843843"/>
            <a:ext cx="3556786" cy="21698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海量的数据</a:t>
            </a:r>
            <a:endParaRPr lang="en-US" altLang="zh-CN" dirty="0" smtClean="0"/>
          </a:p>
          <a:p>
            <a:pPr marL="285750" indent="285750">
              <a:lnSpc>
                <a:spcPct val="150000"/>
              </a:lnSpc>
              <a:buFont typeface="Arial" panose="020B0604020202020204" pitchFamily="34" charset="0"/>
              <a:buChar char="•"/>
            </a:pPr>
            <a:r>
              <a:rPr lang="zh-CN" altLang="en-US" dirty="0" smtClean="0"/>
              <a:t>适合的运维问题</a:t>
            </a:r>
            <a:endParaRPr lang="en-US" altLang="zh-CN" dirty="0" smtClean="0"/>
          </a:p>
          <a:p>
            <a:pPr marL="285750" indent="285750">
              <a:lnSpc>
                <a:spcPct val="150000"/>
              </a:lnSpc>
              <a:buFont typeface="Arial" panose="020B0604020202020204" pitchFamily="34" charset="0"/>
              <a:buChar char="•"/>
            </a:pPr>
            <a:r>
              <a:rPr lang="zh-CN" altLang="en-US" dirty="0" smtClean="0"/>
              <a:t>较为先进的算法</a:t>
            </a:r>
            <a:endParaRPr lang="en-US" altLang="zh-CN" dirty="0" smtClean="0"/>
          </a:p>
          <a:p>
            <a:pPr marL="285750" indent="285750">
              <a:lnSpc>
                <a:spcPct val="150000"/>
              </a:lnSpc>
              <a:buFont typeface="Arial" panose="020B0604020202020204" pitchFamily="34" charset="0"/>
              <a:buChar char="•"/>
            </a:pPr>
            <a:r>
              <a:rPr lang="zh-CN" altLang="en-US" dirty="0" smtClean="0"/>
              <a:t>高速的计算能力</a:t>
            </a:r>
            <a:endParaRPr lang="en-US" altLang="zh-CN" dirty="0" smtClean="0"/>
          </a:p>
          <a:p>
            <a:pPr marL="285750" indent="285750">
              <a:lnSpc>
                <a:spcPct val="150000"/>
              </a:lnSpc>
              <a:buFont typeface="Arial" panose="020B0604020202020204" pitchFamily="34" charset="0"/>
              <a:buChar char="•"/>
            </a:pPr>
            <a:r>
              <a:rPr lang="zh-CN" altLang="en-US" dirty="0" smtClean="0"/>
              <a:t>高度完善的自动化运维体系</a:t>
            </a:r>
            <a:endParaRPr lang="zh-CN" altLang="en-US" dirty="0"/>
          </a:p>
        </p:txBody>
      </p:sp>
      <p:sp>
        <p:nvSpPr>
          <p:cNvPr id="27" name="矩形 26"/>
          <p:cNvSpPr/>
          <p:nvPr/>
        </p:nvSpPr>
        <p:spPr>
          <a:xfrm>
            <a:off x="6908364" y="3782725"/>
            <a:ext cx="3500211" cy="2291860"/>
          </a:xfrm>
          <a:prstGeom prst="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28" name="圆角矩形 27"/>
          <p:cNvSpPr/>
          <p:nvPr/>
        </p:nvSpPr>
        <p:spPr>
          <a:xfrm>
            <a:off x="7181849" y="4011410"/>
            <a:ext cx="3004424" cy="276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海量运维</a:t>
            </a:r>
            <a:r>
              <a:rPr lang="zh-CN" altLang="en-US" sz="1100" dirty="0"/>
              <a:t>数</a:t>
            </a:r>
            <a:r>
              <a:rPr lang="zh-CN" altLang="en-US" sz="1100" dirty="0" smtClean="0"/>
              <a:t>据（事件、性能、资源、事件等）</a:t>
            </a:r>
            <a:endParaRPr lang="zh-CN" altLang="en-US" sz="1100" dirty="0"/>
          </a:p>
        </p:txBody>
      </p:sp>
      <p:sp>
        <p:nvSpPr>
          <p:cNvPr id="29" name="圆角矩形 28"/>
          <p:cNvSpPr/>
          <p:nvPr/>
        </p:nvSpPr>
        <p:spPr>
          <a:xfrm>
            <a:off x="7181849" y="4391733"/>
            <a:ext cx="3004424" cy="276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异常检测、故障定位、智能规划</a:t>
            </a:r>
            <a:endParaRPr lang="zh-CN" altLang="en-US" sz="1200" dirty="0"/>
          </a:p>
        </p:txBody>
      </p:sp>
      <p:sp>
        <p:nvSpPr>
          <p:cNvPr id="30" name="圆角矩形 29"/>
          <p:cNvSpPr/>
          <p:nvPr/>
        </p:nvSpPr>
        <p:spPr>
          <a:xfrm>
            <a:off x="7181849" y="4837126"/>
            <a:ext cx="3004424" cy="276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存在大量成熟的</a:t>
            </a:r>
            <a:r>
              <a:rPr lang="en-US" altLang="zh-CN" sz="1200" dirty="0" smtClean="0"/>
              <a:t>AI</a:t>
            </a:r>
            <a:r>
              <a:rPr lang="zh-CN" altLang="en-US" sz="1200" dirty="0" smtClean="0"/>
              <a:t>算法可以使用</a:t>
            </a:r>
            <a:endParaRPr lang="zh-CN" altLang="en-US" sz="1200" dirty="0"/>
          </a:p>
        </p:txBody>
      </p:sp>
      <p:sp>
        <p:nvSpPr>
          <p:cNvPr id="32" name="圆角矩形 31"/>
          <p:cNvSpPr/>
          <p:nvPr/>
        </p:nvSpPr>
        <p:spPr>
          <a:xfrm>
            <a:off x="7181849" y="5232019"/>
            <a:ext cx="3004424" cy="276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高速的服务器集群</a:t>
            </a:r>
            <a:endParaRPr lang="zh-CN" altLang="en-US" sz="1200" dirty="0"/>
          </a:p>
        </p:txBody>
      </p:sp>
      <p:sp>
        <p:nvSpPr>
          <p:cNvPr id="33" name="圆角矩形 32"/>
          <p:cNvSpPr/>
          <p:nvPr/>
        </p:nvSpPr>
        <p:spPr>
          <a:xfrm>
            <a:off x="7181849" y="5618543"/>
            <a:ext cx="3004424" cy="27622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目前自动化运维还未完善</a:t>
            </a:r>
            <a:endParaRPr lang="zh-CN" altLang="en-US" sz="1200" dirty="0"/>
          </a:p>
        </p:txBody>
      </p:sp>
      <p:sp>
        <p:nvSpPr>
          <p:cNvPr id="34" name="右箭头 33"/>
          <p:cNvSpPr/>
          <p:nvPr/>
        </p:nvSpPr>
        <p:spPr>
          <a:xfrm>
            <a:off x="4864253" y="4529845"/>
            <a:ext cx="1631796" cy="702174"/>
          </a:xfrm>
          <a:prstGeom prst="rightArrow">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919388" y="3155332"/>
            <a:ext cx="3944865" cy="369332"/>
          </a:xfrm>
          <a:prstGeom prst="rect">
            <a:avLst/>
          </a:prstGeom>
          <a:noFill/>
        </p:spPr>
        <p:txBody>
          <a:bodyPr wrap="square" rtlCol="0">
            <a:spAutoFit/>
          </a:bodyPr>
          <a:lstStyle/>
          <a:p>
            <a:r>
              <a:rPr lang="zh-CN" altLang="en-US" dirty="0" smtClean="0">
                <a:solidFill>
                  <a:srgbClr val="333F50"/>
                </a:solidFill>
              </a:rPr>
              <a:t>构建</a:t>
            </a:r>
            <a:r>
              <a:rPr lang="en-US" altLang="zh-CN" dirty="0" err="1" smtClean="0">
                <a:solidFill>
                  <a:srgbClr val="333F50"/>
                </a:solidFill>
              </a:rPr>
              <a:t>AIOps</a:t>
            </a:r>
            <a:r>
              <a:rPr lang="zh-CN" altLang="en-US" dirty="0" smtClean="0">
                <a:solidFill>
                  <a:srgbClr val="333F50"/>
                </a:solidFill>
              </a:rPr>
              <a:t>的前提条件</a:t>
            </a:r>
            <a:endParaRPr lang="zh-CN" altLang="en-US" dirty="0">
              <a:solidFill>
                <a:srgbClr val="333F50"/>
              </a:solidFill>
            </a:endParaRPr>
          </a:p>
        </p:txBody>
      </p:sp>
      <p:sp>
        <p:nvSpPr>
          <p:cNvPr id="36" name="文本框 35"/>
          <p:cNvSpPr txBox="1"/>
          <p:nvPr/>
        </p:nvSpPr>
        <p:spPr>
          <a:xfrm>
            <a:off x="919388" y="1092750"/>
            <a:ext cx="3944865" cy="369332"/>
          </a:xfrm>
          <a:prstGeom prst="rect">
            <a:avLst/>
          </a:prstGeom>
          <a:noFill/>
        </p:spPr>
        <p:txBody>
          <a:bodyPr wrap="square" rtlCol="0">
            <a:spAutoFit/>
          </a:bodyPr>
          <a:lstStyle/>
          <a:p>
            <a:r>
              <a:rPr lang="zh-CN" altLang="en-US" dirty="0" smtClean="0">
                <a:solidFill>
                  <a:srgbClr val="333F50"/>
                </a:solidFill>
              </a:rPr>
              <a:t>目标</a:t>
            </a:r>
            <a:endParaRPr lang="zh-CN" altLang="en-US" dirty="0">
              <a:solidFill>
                <a:srgbClr val="333F50"/>
              </a:solidFill>
            </a:endParaRPr>
          </a:p>
        </p:txBody>
      </p:sp>
    </p:spTree>
    <p:extLst>
      <p:ext uri="{BB962C8B-B14F-4D97-AF65-F5344CB8AC3E}">
        <p14:creationId xmlns:p14="http://schemas.microsoft.com/office/powerpoint/2010/main" val="184621032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down)">
                                      <p:cBhvr>
                                        <p:cTn id="10" dur="500"/>
                                        <p:tgtEl>
                                          <p:spTgt spid="3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animBg="1"/>
      <p:bldP spid="28" grpId="0" animBg="1"/>
      <p:bldP spid="29" grpId="0" animBg="1"/>
      <p:bldP spid="30" grpId="0" animBg="1"/>
      <p:bldP spid="32" grpId="0" animBg="1"/>
      <p:bldP spid="33" grpId="0" animBg="1"/>
      <p:bldP spid="34" grpId="0" animBg="1"/>
      <p:bldP spid="35" grpId="0"/>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2852512"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平台应用</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应用场景</a:t>
            </a: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133475" y="876300"/>
            <a:ext cx="2162175" cy="369332"/>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r>
              <a:rPr lang="zh-CN" altLang="en-US" dirty="0" smtClean="0"/>
              <a:t>平台投入使用之后</a:t>
            </a:r>
            <a:endParaRPr lang="zh-CN" altLang="en-US" dirty="0"/>
          </a:p>
        </p:txBody>
      </p:sp>
      <p:sp>
        <p:nvSpPr>
          <p:cNvPr id="9" name="文本框 8"/>
          <p:cNvSpPr txBox="1"/>
          <p:nvPr/>
        </p:nvSpPr>
        <p:spPr>
          <a:xfrm>
            <a:off x="1000125" y="2703966"/>
            <a:ext cx="3757386" cy="1708160"/>
          </a:xfrm>
          <a:prstGeom prst="rect">
            <a:avLst/>
          </a:prstGeom>
          <a:noFill/>
        </p:spPr>
        <p:txBody>
          <a:bodyPr wrap="square" rtlCol="0">
            <a:spAutoFit/>
          </a:bodyPr>
          <a:lstStyle/>
          <a:p>
            <a:pPr indent="457200">
              <a:lnSpc>
                <a:spcPct val="150000"/>
              </a:lnSpc>
            </a:pPr>
            <a:endParaRPr lang="en-US" altLang="zh-CN" sz="1400" b="1" dirty="0" smtClean="0"/>
          </a:p>
          <a:p>
            <a:pPr marL="285750" indent="-285750">
              <a:lnSpc>
                <a:spcPct val="150000"/>
              </a:lnSpc>
              <a:buFont typeface="Arial" panose="020B0604020202020204" pitchFamily="34" charset="0"/>
              <a:buChar char="•"/>
            </a:pPr>
            <a:r>
              <a:rPr lang="zh-CN" altLang="en-US" sz="1400" dirty="0" smtClean="0"/>
              <a:t>数据获取：</a:t>
            </a:r>
            <a:endParaRPr lang="en-US" altLang="zh-CN" sz="1400" dirty="0"/>
          </a:p>
          <a:p>
            <a:pPr marL="742950" lvl="1" indent="-285750">
              <a:lnSpc>
                <a:spcPct val="150000"/>
              </a:lnSpc>
              <a:buFont typeface="Arial" panose="020B0604020202020204" pitchFamily="34" charset="0"/>
              <a:buChar char="•"/>
            </a:pPr>
            <a:r>
              <a:rPr lang="zh-CN" altLang="en-US" sz="1400" dirty="0" smtClean="0"/>
              <a:t>数据统一获取</a:t>
            </a:r>
            <a:endParaRPr lang="en-US" altLang="zh-CN" sz="1400" dirty="0" smtClean="0"/>
          </a:p>
          <a:p>
            <a:pPr marL="742950" lvl="1" indent="-285750">
              <a:lnSpc>
                <a:spcPct val="150000"/>
              </a:lnSpc>
              <a:buFont typeface="Arial" panose="020B0604020202020204" pitchFamily="34" charset="0"/>
              <a:buChar char="•"/>
            </a:pPr>
            <a:r>
              <a:rPr lang="zh-CN" altLang="en-US" sz="1400" dirty="0" smtClean="0"/>
              <a:t>结构化存储和调用</a:t>
            </a:r>
            <a:endParaRPr lang="en-US" altLang="zh-CN" sz="1400" dirty="0" smtClean="0"/>
          </a:p>
          <a:p>
            <a:pPr marL="742950" lvl="1" indent="-285750">
              <a:lnSpc>
                <a:spcPct val="150000"/>
              </a:lnSpc>
              <a:buFont typeface="Arial" panose="020B0604020202020204" pitchFamily="34" charset="0"/>
              <a:buChar char="•"/>
            </a:pPr>
            <a:r>
              <a:rPr lang="zh-CN" altLang="en-US" sz="1400" dirty="0" smtClean="0"/>
              <a:t>一键调用导出</a:t>
            </a:r>
            <a:endParaRPr lang="en-US" altLang="zh-CN" sz="1400" dirty="0" smtClean="0"/>
          </a:p>
        </p:txBody>
      </p:sp>
      <p:sp>
        <p:nvSpPr>
          <p:cNvPr id="10" name="矩形 9"/>
          <p:cNvSpPr/>
          <p:nvPr/>
        </p:nvSpPr>
        <p:spPr>
          <a:xfrm>
            <a:off x="4495801" y="3814384"/>
            <a:ext cx="6743699" cy="488265"/>
          </a:xfrm>
          <a:prstGeom prst="rect">
            <a:avLst/>
          </a:prstGeom>
          <a:solidFill>
            <a:schemeClr val="accent1">
              <a:lumMod val="40000"/>
              <a:lumOff val="60000"/>
            </a:schemeClr>
          </a:solidFill>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40"/>
          <p:cNvSpPr txBox="1"/>
          <p:nvPr/>
        </p:nvSpPr>
        <p:spPr>
          <a:xfrm>
            <a:off x="4735812" y="3933317"/>
            <a:ext cx="1776060" cy="369332"/>
          </a:xfrm>
          <a:prstGeom prst="rect">
            <a:avLst/>
          </a:prstGeom>
          <a:noFill/>
        </p:spPr>
        <p:txBody>
          <a:bodyPr wrap="square" rtlCol="0">
            <a:spAutoFit/>
          </a:bodyPr>
          <a:lstStyle/>
          <a:p>
            <a:r>
              <a:rPr lang="en-US" altLang="zh-CN" dirty="0" smtClean="0"/>
              <a:t>Telnet</a:t>
            </a:r>
            <a:endParaRPr lang="zh-CN" altLang="en-US" dirty="0" smtClean="0"/>
          </a:p>
        </p:txBody>
      </p:sp>
      <p:sp>
        <p:nvSpPr>
          <p:cNvPr id="12" name="TextBox 41"/>
          <p:cNvSpPr txBox="1"/>
          <p:nvPr/>
        </p:nvSpPr>
        <p:spPr>
          <a:xfrm>
            <a:off x="6708481" y="3928063"/>
            <a:ext cx="4835819" cy="307777"/>
          </a:xfrm>
          <a:prstGeom prst="rect">
            <a:avLst/>
          </a:prstGeom>
          <a:noFill/>
        </p:spPr>
        <p:txBody>
          <a:bodyPr wrap="square" rtlCol="0">
            <a:spAutoFit/>
          </a:bodyPr>
          <a:lstStyle/>
          <a:p>
            <a:r>
              <a:rPr lang="en-US" altLang="zh-CN" sz="1400" b="1" dirty="0" err="1" smtClean="0"/>
              <a:t>WebServices</a:t>
            </a:r>
            <a:r>
              <a:rPr lang="en-US" altLang="zh-CN" sz="1400" b="1" dirty="0" smtClean="0"/>
              <a:t>/FTP/JDBC/ODBC/ESB/</a:t>
            </a:r>
            <a:r>
              <a:rPr lang="en-US" altLang="zh-CN" sz="1400" b="1" dirty="0" err="1" smtClean="0"/>
              <a:t>syslog</a:t>
            </a:r>
            <a:r>
              <a:rPr lang="en-US" altLang="zh-CN" sz="1400" b="1" dirty="0" smtClean="0"/>
              <a:t>/SNMP/</a:t>
            </a:r>
            <a:r>
              <a:rPr lang="en-US" altLang="zh-CN" sz="1400" b="1" dirty="0" err="1" smtClean="0"/>
              <a:t>Hadoop</a:t>
            </a:r>
            <a:r>
              <a:rPr lang="en-US" altLang="zh-CN" sz="1400" b="1" dirty="0" smtClean="0"/>
              <a:t>…</a:t>
            </a:r>
            <a:endParaRPr lang="zh-CN" altLang="en-US" sz="1400" dirty="0" smtClean="0"/>
          </a:p>
        </p:txBody>
      </p:sp>
      <p:sp>
        <p:nvSpPr>
          <p:cNvPr id="13" name="矩形 12"/>
          <p:cNvSpPr/>
          <p:nvPr/>
        </p:nvSpPr>
        <p:spPr>
          <a:xfrm>
            <a:off x="4495801" y="4970289"/>
            <a:ext cx="6736192" cy="492682"/>
          </a:xfrm>
          <a:prstGeom prst="rect">
            <a:avLst/>
          </a:prstGeom>
          <a:noFill/>
          <a:ln w="31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33"/>
          <p:cNvSpPr txBox="1"/>
          <p:nvPr/>
        </p:nvSpPr>
        <p:spPr>
          <a:xfrm>
            <a:off x="4674541" y="5046312"/>
            <a:ext cx="1472876" cy="416659"/>
          </a:xfrm>
          <a:prstGeom prst="roundRect">
            <a:avLst>
              <a:gd name="adj" fmla="val 20197"/>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wrap="none" lIns="36000" tIns="36000" rIns="36000" bIns="36000" anchor="ctr"/>
          <a:lstStyle>
            <a:defPPr>
              <a:defRPr lang="zh-CN"/>
            </a:defPPr>
            <a:lvl1pPr algn="ctr" defTabSz="457200">
              <a:defRPr sz="1600" b="1">
                <a:gradFill flip="none" rotWithShape="1">
                  <a:gsLst>
                    <a:gs pos="0">
                      <a:schemeClr val="bg1"/>
                    </a:gs>
                    <a:gs pos="99000">
                      <a:schemeClr val="accent1">
                        <a:lumMod val="20000"/>
                        <a:lumOff val="80000"/>
                      </a:schemeClr>
                    </a:gs>
                  </a:gsLst>
                  <a:lin ang="5400000" scaled="1"/>
                  <a:tileRect/>
                </a:gradFill>
                <a:effectLst>
                  <a:outerShdw blurRad="203200" dist="38100" dir="5400000" algn="t" rotWithShape="0">
                    <a:prstClr val="black">
                      <a:alpha val="70000"/>
                    </a:prstClr>
                  </a:outerShdw>
                </a:effectLst>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smtClean="0"/>
              <a:t>外部系统数据</a:t>
            </a:r>
            <a:endParaRPr lang="zh-CN" altLang="en-US" dirty="0"/>
          </a:p>
        </p:txBody>
      </p:sp>
      <p:sp>
        <p:nvSpPr>
          <p:cNvPr id="15" name="TextBox 34"/>
          <p:cNvSpPr txBox="1"/>
          <p:nvPr/>
        </p:nvSpPr>
        <p:spPr>
          <a:xfrm>
            <a:off x="6289790" y="5062078"/>
            <a:ext cx="1430544" cy="416659"/>
          </a:xfrm>
          <a:prstGeom prst="roundRect">
            <a:avLst>
              <a:gd name="adj" fmla="val 20197"/>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wrap="none" lIns="36000" tIns="36000" rIns="36000" bIns="36000" anchor="ctr"/>
          <a:lstStyle>
            <a:defPPr>
              <a:defRPr lang="zh-CN"/>
            </a:defPPr>
            <a:lvl1pPr algn="ctr" defTabSz="457200">
              <a:defRPr sz="1600" b="1">
                <a:gradFill flip="none" rotWithShape="1">
                  <a:gsLst>
                    <a:gs pos="0">
                      <a:schemeClr val="bg1"/>
                    </a:gs>
                    <a:gs pos="99000">
                      <a:schemeClr val="accent1">
                        <a:lumMod val="20000"/>
                        <a:lumOff val="80000"/>
                      </a:schemeClr>
                    </a:gs>
                  </a:gsLst>
                  <a:lin ang="5400000" scaled="1"/>
                  <a:tileRect/>
                </a:gradFill>
                <a:effectLst>
                  <a:outerShdw blurRad="203200" dist="38100" dir="5400000" algn="t" rotWithShape="0">
                    <a:prstClr val="black">
                      <a:alpha val="70000"/>
                    </a:prstClr>
                  </a:outerShdw>
                </a:effectLst>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smtClean="0"/>
              <a:t>网管系统数据</a:t>
            </a:r>
            <a:endParaRPr lang="zh-CN" altLang="en-US" dirty="0"/>
          </a:p>
        </p:txBody>
      </p:sp>
      <p:sp>
        <p:nvSpPr>
          <p:cNvPr id="16" name="TextBox 35"/>
          <p:cNvSpPr txBox="1"/>
          <p:nvPr/>
        </p:nvSpPr>
        <p:spPr>
          <a:xfrm>
            <a:off x="7907603" y="5056822"/>
            <a:ext cx="1874225" cy="416659"/>
          </a:xfrm>
          <a:prstGeom prst="roundRect">
            <a:avLst>
              <a:gd name="adj" fmla="val 20197"/>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wrap="none" lIns="36000" tIns="36000" rIns="36000" bIns="36000" anchor="ctr"/>
          <a:lstStyle>
            <a:defPPr>
              <a:defRPr lang="zh-CN"/>
            </a:defPPr>
            <a:lvl1pPr algn="ctr" defTabSz="457200">
              <a:defRPr sz="1600" b="1">
                <a:gradFill flip="none" rotWithShape="1">
                  <a:gsLst>
                    <a:gs pos="0">
                      <a:schemeClr val="bg1"/>
                    </a:gs>
                    <a:gs pos="99000">
                      <a:schemeClr val="accent1">
                        <a:lumMod val="20000"/>
                        <a:lumOff val="80000"/>
                      </a:schemeClr>
                    </a:gs>
                  </a:gsLst>
                  <a:lin ang="5400000" scaled="1"/>
                  <a:tileRect/>
                </a:gradFill>
                <a:effectLst>
                  <a:outerShdw blurRad="203200" dist="38100" dir="5400000" algn="t" rotWithShape="0">
                    <a:prstClr val="black">
                      <a:alpha val="70000"/>
                    </a:prstClr>
                  </a:outerShdw>
                </a:effectLst>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smtClean="0"/>
              <a:t>网元实时交互数据</a:t>
            </a:r>
            <a:endParaRPr lang="zh-CN" altLang="en-US" dirty="0"/>
          </a:p>
        </p:txBody>
      </p:sp>
      <p:sp>
        <p:nvSpPr>
          <p:cNvPr id="17" name="TextBox 45"/>
          <p:cNvSpPr txBox="1"/>
          <p:nvPr/>
        </p:nvSpPr>
        <p:spPr>
          <a:xfrm>
            <a:off x="9977465" y="5046311"/>
            <a:ext cx="1088252" cy="416659"/>
          </a:xfrm>
          <a:prstGeom prst="roundRect">
            <a:avLst>
              <a:gd name="adj" fmla="val 20197"/>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wrap="none" lIns="36000" tIns="36000" rIns="36000" bIns="36000" anchor="ctr"/>
          <a:lstStyle>
            <a:defPPr>
              <a:defRPr lang="zh-CN"/>
            </a:defPPr>
            <a:lvl1pPr algn="ctr" defTabSz="457200">
              <a:defRPr sz="1600" b="1">
                <a:gradFill flip="none" rotWithShape="1">
                  <a:gsLst>
                    <a:gs pos="0">
                      <a:schemeClr val="bg1"/>
                    </a:gs>
                    <a:gs pos="99000">
                      <a:schemeClr val="accent1">
                        <a:lumMod val="20000"/>
                        <a:lumOff val="80000"/>
                      </a:schemeClr>
                    </a:gs>
                  </a:gsLst>
                  <a:lin ang="5400000" scaled="1"/>
                  <a:tileRect/>
                </a:gradFill>
                <a:effectLst>
                  <a:outerShdw blurRad="203200" dist="38100" dir="5400000" algn="t" rotWithShape="0">
                    <a:prstClr val="black">
                      <a:alpha val="70000"/>
                    </a:prstClr>
                  </a:outerShdw>
                </a:effectLst>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smtClean="0"/>
              <a:t>其它数据</a:t>
            </a:r>
            <a:endParaRPr lang="zh-CN" altLang="en-US" dirty="0"/>
          </a:p>
        </p:txBody>
      </p:sp>
      <p:sp>
        <p:nvSpPr>
          <p:cNvPr id="3" name="上箭头 2"/>
          <p:cNvSpPr/>
          <p:nvPr/>
        </p:nvSpPr>
        <p:spPr>
          <a:xfrm>
            <a:off x="6664251" y="4345317"/>
            <a:ext cx="2399291" cy="55816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上箭头 20"/>
          <p:cNvSpPr/>
          <p:nvPr/>
        </p:nvSpPr>
        <p:spPr>
          <a:xfrm>
            <a:off x="6664250" y="3189412"/>
            <a:ext cx="2399291" cy="558163"/>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2" name="矩形 21"/>
          <p:cNvSpPr/>
          <p:nvPr/>
        </p:nvSpPr>
        <p:spPr>
          <a:xfrm>
            <a:off x="4495802" y="2539387"/>
            <a:ext cx="6736192" cy="558791"/>
          </a:xfrm>
          <a:prstGeom prst="rect">
            <a:avLst/>
          </a:prstGeom>
          <a:solidFill>
            <a:schemeClr val="tx2">
              <a:lumMod val="40000"/>
              <a:lumOff val="60000"/>
            </a:schemeClr>
          </a:solidFill>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7"/>
          <p:cNvSpPr txBox="1"/>
          <p:nvPr/>
        </p:nvSpPr>
        <p:spPr>
          <a:xfrm>
            <a:off x="4503455" y="2610452"/>
            <a:ext cx="6459820" cy="416659"/>
          </a:xfrm>
          <a:prstGeom prst="roundRect">
            <a:avLst>
              <a:gd name="adj" fmla="val 20197"/>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36000" tIns="36000" rIns="36000" bIns="36000" anchor="ctr"/>
          <a:lstStyle>
            <a:defPPr>
              <a:defRPr lang="zh-CN"/>
            </a:defPPr>
            <a:lvl1pPr algn="ctr" defTabSz="457200">
              <a:defRPr sz="1600" b="1">
                <a:gradFill flip="none" rotWithShape="1">
                  <a:gsLst>
                    <a:gs pos="0">
                      <a:schemeClr val="bg1"/>
                    </a:gs>
                    <a:gs pos="99000">
                      <a:schemeClr val="accent1">
                        <a:lumMod val="20000"/>
                        <a:lumOff val="80000"/>
                      </a:schemeClr>
                    </a:gs>
                  </a:gsLst>
                  <a:lin ang="5400000" scaled="1"/>
                  <a:tileRect/>
                </a:gradFill>
                <a:effectLst>
                  <a:outerShdw blurRad="203200" dist="38100" dir="5400000" algn="t" rotWithShape="0">
                    <a:prstClr val="black">
                      <a:alpha val="70000"/>
                    </a:prstClr>
                  </a:outerShdw>
                </a:effectLst>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1400" b="0" dirty="0" smtClean="0">
                <a:solidFill>
                  <a:schemeClr val="tx1"/>
                </a:solidFill>
                <a:effectLst/>
              </a:rPr>
              <a:t>   网元拓扑关系数据   指令数据    告警数据    指标数据    话统数据   其它数据</a:t>
            </a:r>
            <a:endParaRPr lang="zh-CN" altLang="en-US" sz="1400" b="0" dirty="0">
              <a:solidFill>
                <a:schemeClr val="tx1"/>
              </a:solidFill>
              <a:effectLst/>
            </a:endParaRPr>
          </a:p>
        </p:txBody>
      </p:sp>
      <p:sp>
        <p:nvSpPr>
          <p:cNvPr id="7" name="文本框 6"/>
          <p:cNvSpPr txBox="1"/>
          <p:nvPr/>
        </p:nvSpPr>
        <p:spPr>
          <a:xfrm>
            <a:off x="3775720" y="3897285"/>
            <a:ext cx="653405" cy="369332"/>
          </a:xfrm>
          <a:prstGeom prst="rect">
            <a:avLst/>
          </a:prstGeom>
          <a:noFill/>
        </p:spPr>
        <p:txBody>
          <a:bodyPr wrap="square" rtlCol="0">
            <a:spAutoFit/>
          </a:bodyPr>
          <a:lstStyle/>
          <a:p>
            <a:r>
              <a:rPr lang="zh-CN" altLang="en-US" dirty="0" smtClean="0"/>
              <a:t>采集</a:t>
            </a:r>
            <a:endParaRPr lang="zh-CN" altLang="en-US" dirty="0"/>
          </a:p>
        </p:txBody>
      </p:sp>
      <p:sp>
        <p:nvSpPr>
          <p:cNvPr id="25" name="文本框 24"/>
          <p:cNvSpPr txBox="1"/>
          <p:nvPr/>
        </p:nvSpPr>
        <p:spPr>
          <a:xfrm>
            <a:off x="3775719" y="2614120"/>
            <a:ext cx="653405" cy="369332"/>
          </a:xfrm>
          <a:prstGeom prst="rect">
            <a:avLst/>
          </a:prstGeom>
          <a:noFill/>
        </p:spPr>
        <p:txBody>
          <a:bodyPr wrap="square" rtlCol="0">
            <a:spAutoFit/>
          </a:bodyPr>
          <a:lstStyle/>
          <a:p>
            <a:r>
              <a:rPr lang="zh-CN" altLang="en-US" dirty="0" smtClean="0"/>
              <a:t>存储</a:t>
            </a:r>
            <a:endParaRPr lang="zh-CN" altLang="en-US" dirty="0"/>
          </a:p>
        </p:txBody>
      </p:sp>
      <p:pic>
        <p:nvPicPr>
          <p:cNvPr id="2050" name="Picture 2" descr="“one button icon”的图片搜索结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1690" y="549798"/>
            <a:ext cx="1157288" cy="1157288"/>
          </a:xfrm>
          <a:prstGeom prst="rect">
            <a:avLst/>
          </a:prstGeom>
          <a:noFill/>
          <a:extLst>
            <a:ext uri="{909E8E84-426E-40DD-AFC4-6F175D3DCCD1}">
              <a14:hiddenFill xmlns:a14="http://schemas.microsoft.com/office/drawing/2010/main">
                <a:solidFill>
                  <a:srgbClr val="FFFFFF"/>
                </a:solidFill>
              </a14:hiddenFill>
            </a:ext>
          </a:extLst>
        </p:spPr>
      </p:pic>
      <p:sp>
        <p:nvSpPr>
          <p:cNvPr id="27" name="上箭头 26"/>
          <p:cNvSpPr/>
          <p:nvPr/>
        </p:nvSpPr>
        <p:spPr>
          <a:xfrm>
            <a:off x="6533719" y="1903745"/>
            <a:ext cx="2399291" cy="55816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709044" y="1812933"/>
            <a:ext cx="8020057" cy="4006842"/>
          </a:xfrm>
          <a:prstGeom prst="roundRect">
            <a:avLst/>
          </a:prstGeom>
          <a:noFill/>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Tree>
    <p:extLst>
      <p:ext uri="{BB962C8B-B14F-4D97-AF65-F5344CB8AC3E}">
        <p14:creationId xmlns:p14="http://schemas.microsoft.com/office/powerpoint/2010/main" val="132907872"/>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2852512"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平台应用</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应用场景</a:t>
            </a: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133475" y="876300"/>
            <a:ext cx="2162175" cy="369332"/>
          </a:xfrm>
          <a:prstGeom prst="rect">
            <a:avLst/>
          </a:prstGeom>
          <a:noFill/>
        </p:spPr>
        <p:txBody>
          <a:bodyPr wrap="square" rtlCol="0">
            <a:spAutoFit/>
          </a:bodyPr>
          <a:lstStyle/>
          <a:p>
            <a:r>
              <a:rPr lang="zh-CN" altLang="en-US" dirty="0" smtClean="0"/>
              <a:t>平台投入使用之后</a:t>
            </a:r>
            <a:endParaRPr lang="zh-CN" altLang="en-US" dirty="0"/>
          </a:p>
        </p:txBody>
      </p:sp>
      <p:sp>
        <p:nvSpPr>
          <p:cNvPr id="9" name="文本框 8"/>
          <p:cNvSpPr txBox="1"/>
          <p:nvPr/>
        </p:nvSpPr>
        <p:spPr>
          <a:xfrm>
            <a:off x="1000125" y="2703966"/>
            <a:ext cx="3757386" cy="1708160"/>
          </a:xfrm>
          <a:prstGeom prst="rect">
            <a:avLst/>
          </a:prstGeom>
          <a:noFill/>
        </p:spPr>
        <p:txBody>
          <a:bodyPr wrap="square" rtlCol="0">
            <a:spAutoFit/>
          </a:bodyPr>
          <a:lstStyle/>
          <a:p>
            <a:pPr indent="457200">
              <a:lnSpc>
                <a:spcPct val="150000"/>
              </a:lnSpc>
            </a:pPr>
            <a:endParaRPr lang="en-US" altLang="zh-CN" sz="1400" b="1" dirty="0" smtClean="0"/>
          </a:p>
          <a:p>
            <a:pPr marL="285750" indent="-285750">
              <a:lnSpc>
                <a:spcPct val="150000"/>
              </a:lnSpc>
              <a:buFont typeface="Arial" panose="020B0604020202020204" pitchFamily="34" charset="0"/>
              <a:buChar char="•"/>
            </a:pPr>
            <a:r>
              <a:rPr lang="zh-CN" altLang="en-US" sz="1400" dirty="0" smtClean="0"/>
              <a:t>数据分析：</a:t>
            </a:r>
            <a:endParaRPr lang="en-US" altLang="zh-CN" sz="1400" dirty="0"/>
          </a:p>
          <a:p>
            <a:pPr marL="742950" lvl="1" indent="-285750">
              <a:lnSpc>
                <a:spcPct val="150000"/>
              </a:lnSpc>
              <a:buFont typeface="Arial" panose="020B0604020202020204" pitchFamily="34" charset="0"/>
              <a:buChar char="•"/>
            </a:pPr>
            <a:r>
              <a:rPr lang="zh-CN" altLang="en-US" sz="1400" dirty="0" smtClean="0"/>
              <a:t>常用</a:t>
            </a:r>
            <a:r>
              <a:rPr lang="zh-CN" altLang="en-US" sz="1400" dirty="0"/>
              <a:t>分析</a:t>
            </a:r>
            <a:r>
              <a:rPr lang="zh-CN" altLang="en-US" sz="1400" dirty="0" smtClean="0"/>
              <a:t>自动完成</a:t>
            </a:r>
            <a:endParaRPr lang="en-US" altLang="zh-CN" sz="1400" dirty="0" smtClean="0"/>
          </a:p>
          <a:p>
            <a:pPr marL="742950" lvl="1" indent="-285750">
              <a:lnSpc>
                <a:spcPct val="150000"/>
              </a:lnSpc>
              <a:buFont typeface="Arial" panose="020B0604020202020204" pitchFamily="34" charset="0"/>
              <a:buChar char="•"/>
            </a:pPr>
            <a:r>
              <a:rPr lang="zh-CN" altLang="en-US" sz="1400" dirty="0"/>
              <a:t>自动</a:t>
            </a:r>
            <a:r>
              <a:rPr lang="zh-CN" altLang="en-US" sz="1400" dirty="0" smtClean="0"/>
              <a:t>调整门限阈值</a:t>
            </a:r>
            <a:endParaRPr lang="en-US" altLang="zh-CN" sz="1400" dirty="0" smtClean="0"/>
          </a:p>
          <a:p>
            <a:pPr marL="742950" lvl="1" indent="-285750">
              <a:lnSpc>
                <a:spcPct val="150000"/>
              </a:lnSpc>
              <a:buFont typeface="Arial" panose="020B0604020202020204" pitchFamily="34" charset="0"/>
              <a:buChar char="•"/>
            </a:pPr>
            <a:endParaRPr lang="en-US" altLang="zh-CN" sz="1400" dirty="0" smtClean="0"/>
          </a:p>
        </p:txBody>
      </p:sp>
    </p:spTree>
    <p:extLst>
      <p:ext uri="{BB962C8B-B14F-4D97-AF65-F5344CB8AC3E}">
        <p14:creationId xmlns:p14="http://schemas.microsoft.com/office/powerpoint/2010/main" val="1363911426"/>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2852512"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平台应用</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应用场景</a:t>
            </a: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133475" y="876300"/>
            <a:ext cx="2162175" cy="369332"/>
          </a:xfrm>
          <a:prstGeom prst="rect">
            <a:avLst/>
          </a:prstGeom>
          <a:noFill/>
        </p:spPr>
        <p:txBody>
          <a:bodyPr wrap="square" rtlCol="0">
            <a:spAutoFit/>
          </a:bodyPr>
          <a:lstStyle/>
          <a:p>
            <a:r>
              <a:rPr lang="zh-CN" altLang="en-US" dirty="0" smtClean="0"/>
              <a:t>平台投入使用之后</a:t>
            </a:r>
            <a:endParaRPr lang="zh-CN" altLang="en-US" dirty="0"/>
          </a:p>
        </p:txBody>
      </p:sp>
      <p:sp>
        <p:nvSpPr>
          <p:cNvPr id="9" name="文本框 8"/>
          <p:cNvSpPr txBox="1"/>
          <p:nvPr/>
        </p:nvSpPr>
        <p:spPr>
          <a:xfrm>
            <a:off x="1000125" y="2703966"/>
            <a:ext cx="3757386" cy="1061829"/>
          </a:xfrm>
          <a:prstGeom prst="rect">
            <a:avLst/>
          </a:prstGeom>
          <a:noFill/>
        </p:spPr>
        <p:txBody>
          <a:bodyPr wrap="square" rtlCol="0">
            <a:spAutoFit/>
          </a:bodyPr>
          <a:lstStyle/>
          <a:p>
            <a:pPr indent="457200">
              <a:lnSpc>
                <a:spcPct val="150000"/>
              </a:lnSpc>
            </a:pPr>
            <a:endParaRPr lang="en-US" altLang="zh-CN" sz="1400" b="1" dirty="0" smtClean="0"/>
          </a:p>
          <a:p>
            <a:pPr marL="285750" indent="-285750">
              <a:lnSpc>
                <a:spcPct val="150000"/>
              </a:lnSpc>
              <a:buFont typeface="Arial" panose="020B0604020202020204" pitchFamily="34" charset="0"/>
              <a:buChar char="•"/>
            </a:pPr>
            <a:r>
              <a:rPr lang="zh-CN" altLang="en-US" sz="1400" dirty="0" smtClean="0"/>
              <a:t>呈现：</a:t>
            </a:r>
            <a:endParaRPr lang="en-US" altLang="zh-CN" sz="1400" dirty="0" smtClean="0"/>
          </a:p>
          <a:p>
            <a:pPr marL="742950" lvl="1" indent="-285750">
              <a:lnSpc>
                <a:spcPct val="150000"/>
              </a:lnSpc>
              <a:buFont typeface="Arial" panose="020B0604020202020204" pitchFamily="34" charset="0"/>
              <a:buChar char="•"/>
            </a:pPr>
            <a:r>
              <a:rPr lang="zh-CN" altLang="en-US" sz="1400" dirty="0" smtClean="0"/>
              <a:t>通过全景图直观全面呈现</a:t>
            </a:r>
            <a:endParaRPr lang="en-US" altLang="zh-CN" sz="1400" dirty="0"/>
          </a:p>
        </p:txBody>
      </p:sp>
      <p:sp>
        <p:nvSpPr>
          <p:cNvPr id="2" name="文本框 1"/>
          <p:cNvSpPr txBox="1"/>
          <p:nvPr/>
        </p:nvSpPr>
        <p:spPr>
          <a:xfrm>
            <a:off x="6429375" y="3373380"/>
            <a:ext cx="1838325" cy="369332"/>
          </a:xfrm>
          <a:prstGeom prst="rect">
            <a:avLst/>
          </a:prstGeom>
          <a:noFill/>
        </p:spPr>
        <p:txBody>
          <a:bodyPr wrap="square" rtlCol="0">
            <a:spAutoFit/>
          </a:bodyPr>
          <a:lstStyle/>
          <a:p>
            <a:r>
              <a:rPr lang="zh-CN" altLang="en-US" dirty="0" smtClean="0"/>
              <a:t>驾驶舱演示视频</a:t>
            </a:r>
            <a:endParaRPr lang="zh-CN" altLang="en-US" dirty="0"/>
          </a:p>
        </p:txBody>
      </p:sp>
    </p:spTree>
    <p:extLst>
      <p:ext uri="{BB962C8B-B14F-4D97-AF65-F5344CB8AC3E}">
        <p14:creationId xmlns:p14="http://schemas.microsoft.com/office/powerpoint/2010/main" val="924282353"/>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21810" y="943949"/>
            <a:ext cx="5469440" cy="368300"/>
          </a:xfrm>
          <a:prstGeom prst="rect">
            <a:avLst/>
          </a:prstGeom>
          <a:noFill/>
        </p:spPr>
        <p:txBody>
          <a:bodyPr wrap="square" rtlCol="0">
            <a:spAutoFit/>
          </a:bodyPr>
          <a:lstStyle/>
          <a:p>
            <a:r>
              <a:rPr lang="zh-CN" altLang="en-US" dirty="0" smtClean="0">
                <a:solidFill>
                  <a:srgbClr val="333F50"/>
                </a:solidFill>
              </a:rPr>
              <a:t>平台整体框架</a:t>
            </a:r>
            <a:endParaRPr lang="zh-CN" altLang="en-US" dirty="0">
              <a:solidFill>
                <a:srgbClr val="333F50"/>
              </a:solidFill>
            </a:endParaRPr>
          </a:p>
        </p:txBody>
      </p:sp>
      <p:sp>
        <p:nvSpPr>
          <p:cNvPr id="3" name="文本框 2"/>
          <p:cNvSpPr txBox="1"/>
          <p:nvPr/>
        </p:nvSpPr>
        <p:spPr>
          <a:xfrm>
            <a:off x="4237799" y="1874903"/>
            <a:ext cx="2653452" cy="34163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数据采集模块</a:t>
            </a:r>
          </a:p>
          <a:p>
            <a:pPr marL="285750" indent="-285750">
              <a:lnSpc>
                <a:spcPct val="150000"/>
              </a:lnSpc>
              <a:buFont typeface="Arial" panose="020B0604020202020204" pitchFamily="34" charset="0"/>
              <a:buChar char="•"/>
            </a:pPr>
            <a:r>
              <a:rPr lang="zh-CN" altLang="en-US" dirty="0"/>
              <a:t>数据解码模块</a:t>
            </a:r>
          </a:p>
          <a:p>
            <a:pPr marL="285750" indent="-285750">
              <a:lnSpc>
                <a:spcPct val="150000"/>
              </a:lnSpc>
              <a:buFont typeface="Arial" panose="020B0604020202020204" pitchFamily="34" charset="0"/>
              <a:buChar char="•"/>
            </a:pPr>
            <a:r>
              <a:rPr lang="zh-CN" altLang="en-US" dirty="0"/>
              <a:t>数据存储模块</a:t>
            </a:r>
          </a:p>
          <a:p>
            <a:pPr marL="285750" indent="-285750">
              <a:lnSpc>
                <a:spcPct val="150000"/>
              </a:lnSpc>
              <a:buFont typeface="Arial" panose="020B0604020202020204" pitchFamily="34" charset="0"/>
              <a:buChar char="•"/>
            </a:pPr>
            <a:r>
              <a:rPr lang="zh-CN" altLang="en-US" dirty="0" smtClean="0"/>
              <a:t>自主学习模块</a:t>
            </a:r>
            <a:endParaRPr lang="zh-CN" altLang="en-US" dirty="0"/>
          </a:p>
          <a:p>
            <a:pPr marL="285750" indent="-285750">
              <a:lnSpc>
                <a:spcPct val="150000"/>
              </a:lnSpc>
              <a:buFont typeface="Arial" panose="020B0604020202020204" pitchFamily="34" charset="0"/>
              <a:buChar char="•"/>
            </a:pPr>
            <a:r>
              <a:rPr lang="zh-CN" altLang="en-US" dirty="0"/>
              <a:t>业务管理模块</a:t>
            </a:r>
          </a:p>
          <a:p>
            <a:pPr marL="285750" indent="-285750">
              <a:lnSpc>
                <a:spcPct val="150000"/>
              </a:lnSpc>
              <a:buFont typeface="Arial" panose="020B0604020202020204" pitchFamily="34" charset="0"/>
              <a:buChar char="•"/>
            </a:pPr>
            <a:r>
              <a:rPr lang="zh-CN" altLang="en-US" dirty="0"/>
              <a:t>场景保障模块</a:t>
            </a:r>
          </a:p>
          <a:p>
            <a:pPr marL="285750" indent="-285750">
              <a:lnSpc>
                <a:spcPct val="150000"/>
              </a:lnSpc>
              <a:buFont typeface="Arial" panose="020B0604020202020204" pitchFamily="34" charset="0"/>
              <a:buChar char="•"/>
            </a:pPr>
            <a:r>
              <a:rPr lang="zh-CN" altLang="en-US" dirty="0"/>
              <a:t>故障处理模块</a:t>
            </a:r>
          </a:p>
          <a:p>
            <a:pPr marL="285750" indent="-285750">
              <a:lnSpc>
                <a:spcPct val="150000"/>
              </a:lnSpc>
              <a:buFont typeface="Arial" panose="020B0604020202020204" pitchFamily="34" charset="0"/>
              <a:buChar char="•"/>
            </a:pPr>
            <a:r>
              <a:rPr lang="zh-CN" altLang="en-US" dirty="0"/>
              <a:t>用户呈现模块</a:t>
            </a:r>
          </a:p>
        </p:txBody>
      </p:sp>
      <p:sp>
        <p:nvSpPr>
          <p:cNvPr id="2" name="文本框 1"/>
          <p:cNvSpPr txBox="1"/>
          <p:nvPr/>
        </p:nvSpPr>
        <p:spPr>
          <a:xfrm>
            <a:off x="7162800" y="3362325"/>
            <a:ext cx="2152650" cy="369332"/>
          </a:xfrm>
          <a:prstGeom prst="rect">
            <a:avLst/>
          </a:prstGeom>
          <a:noFill/>
        </p:spPr>
        <p:txBody>
          <a:bodyPr wrap="square" rtlCol="0">
            <a:spAutoFit/>
          </a:bodyPr>
          <a:lstStyle/>
          <a:p>
            <a:r>
              <a:rPr lang="zh-CN" altLang="en-US" dirty="0" smtClean="0">
                <a:solidFill>
                  <a:srgbClr val="FF0000"/>
                </a:solidFill>
              </a:rPr>
              <a:t>（待完善）</a:t>
            </a:r>
            <a:endParaRPr lang="zh-CN" altLang="en-US" dirty="0">
              <a:solidFill>
                <a:srgbClr val="FF0000"/>
              </a:solidFill>
            </a:endParaRPr>
          </a:p>
        </p:txBody>
      </p:sp>
      <p:sp>
        <p:nvSpPr>
          <p:cNvPr id="5" name="文本框 4"/>
          <p:cNvSpPr txBox="1"/>
          <p:nvPr/>
        </p:nvSpPr>
        <p:spPr>
          <a:xfrm>
            <a:off x="2629535" y="2390140"/>
            <a:ext cx="1097280" cy="368300"/>
          </a:xfrm>
          <a:prstGeom prst="rect">
            <a:avLst/>
          </a:prstGeom>
          <a:noFill/>
        </p:spPr>
        <p:txBody>
          <a:bodyPr wrap="none" rtlCol="0">
            <a:spAutoFit/>
          </a:bodyPr>
          <a:lstStyle/>
          <a:p>
            <a:r>
              <a:rPr lang="zh-CN" altLang="en-US"/>
              <a:t>感知系统</a:t>
            </a:r>
          </a:p>
        </p:txBody>
      </p:sp>
      <p:sp>
        <p:nvSpPr>
          <p:cNvPr id="9" name="文本框 8"/>
          <p:cNvSpPr txBox="1"/>
          <p:nvPr/>
        </p:nvSpPr>
        <p:spPr>
          <a:xfrm>
            <a:off x="2629535" y="3434080"/>
            <a:ext cx="1097280" cy="368300"/>
          </a:xfrm>
          <a:prstGeom prst="rect">
            <a:avLst/>
          </a:prstGeom>
          <a:noFill/>
        </p:spPr>
        <p:txBody>
          <a:bodyPr wrap="none" rtlCol="0">
            <a:spAutoFit/>
          </a:bodyPr>
          <a:lstStyle/>
          <a:p>
            <a:r>
              <a:rPr lang="zh-CN" altLang="en-US"/>
              <a:t>决策系统</a:t>
            </a:r>
          </a:p>
        </p:txBody>
      </p:sp>
      <p:sp>
        <p:nvSpPr>
          <p:cNvPr id="10" name="文本框 9"/>
          <p:cNvSpPr txBox="1"/>
          <p:nvPr/>
        </p:nvSpPr>
        <p:spPr>
          <a:xfrm>
            <a:off x="2629535" y="4465955"/>
            <a:ext cx="1097280" cy="368300"/>
          </a:xfrm>
          <a:prstGeom prst="rect">
            <a:avLst/>
          </a:prstGeom>
          <a:noFill/>
        </p:spPr>
        <p:txBody>
          <a:bodyPr wrap="none" rtlCol="0">
            <a:spAutoFit/>
          </a:bodyPr>
          <a:lstStyle/>
          <a:p>
            <a:r>
              <a:rPr lang="zh-CN" altLang="en-US"/>
              <a:t>控制系统</a:t>
            </a:r>
          </a:p>
        </p:txBody>
      </p:sp>
      <p:sp>
        <p:nvSpPr>
          <p:cNvPr id="18" name="左大括号 17"/>
          <p:cNvSpPr/>
          <p:nvPr/>
        </p:nvSpPr>
        <p:spPr>
          <a:xfrm>
            <a:off x="4003040" y="2138680"/>
            <a:ext cx="234950" cy="871220"/>
          </a:xfrm>
          <a:prstGeom prst="leftBrace">
            <a:avLst>
              <a:gd name="adj1" fmla="val 19729"/>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1" name="左大括号 10"/>
          <p:cNvSpPr/>
          <p:nvPr/>
        </p:nvSpPr>
        <p:spPr>
          <a:xfrm>
            <a:off x="4003040" y="3399155"/>
            <a:ext cx="234950" cy="438150"/>
          </a:xfrm>
          <a:prstGeom prst="leftBrace">
            <a:avLst>
              <a:gd name="adj1" fmla="val 19729"/>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2" name="左大括号 11"/>
          <p:cNvSpPr/>
          <p:nvPr/>
        </p:nvSpPr>
        <p:spPr>
          <a:xfrm>
            <a:off x="4003040" y="4214495"/>
            <a:ext cx="234950" cy="871220"/>
          </a:xfrm>
          <a:prstGeom prst="leftBrace">
            <a:avLst>
              <a:gd name="adj1" fmla="val 19729"/>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5" name="文本框 14"/>
          <p:cNvSpPr txBox="1"/>
          <p:nvPr/>
        </p:nvSpPr>
        <p:spPr>
          <a:xfrm>
            <a:off x="624114" y="10310"/>
            <a:ext cx="2852512"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平台框图</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5259614"/>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2437765" y="894080"/>
            <a:ext cx="2364105" cy="5107305"/>
          </a:xfrm>
          <a:prstGeom prst="roundRect">
            <a:avLst/>
          </a:prstGeom>
          <a:ln w="28575">
            <a:prstDash val="dash"/>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21810" y="943949"/>
            <a:ext cx="5469440" cy="368300"/>
          </a:xfrm>
          <a:prstGeom prst="rect">
            <a:avLst/>
          </a:prstGeom>
          <a:noFill/>
        </p:spPr>
        <p:txBody>
          <a:bodyPr wrap="square" rtlCol="0">
            <a:spAutoFit/>
          </a:bodyPr>
          <a:lstStyle/>
          <a:p>
            <a:r>
              <a:rPr lang="zh-CN" altLang="en-US" dirty="0" smtClean="0">
                <a:solidFill>
                  <a:srgbClr val="333F50"/>
                </a:solidFill>
              </a:rPr>
              <a:t>感知系统</a:t>
            </a:r>
            <a:endParaRPr lang="zh-CN" altLang="en-US" dirty="0">
              <a:solidFill>
                <a:srgbClr val="333F50"/>
              </a:solidFill>
            </a:endParaRPr>
          </a:p>
        </p:txBody>
      </p:sp>
      <p:grpSp>
        <p:nvGrpSpPr>
          <p:cNvPr id="5" name="组合 4"/>
          <p:cNvGrpSpPr/>
          <p:nvPr/>
        </p:nvGrpSpPr>
        <p:grpSpPr>
          <a:xfrm>
            <a:off x="446405" y="812165"/>
            <a:ext cx="11278870" cy="4902200"/>
            <a:chOff x="263" y="2075"/>
            <a:chExt cx="17762" cy="7720"/>
          </a:xfrm>
        </p:grpSpPr>
        <p:pic>
          <p:nvPicPr>
            <p:cNvPr id="9" name="图片 8" descr="brain_72px_1087349_easyicon.net"/>
            <p:cNvPicPr>
              <a:picLocks noChangeAspect="1"/>
            </p:cNvPicPr>
            <p:nvPr/>
          </p:nvPicPr>
          <p:blipFill>
            <a:blip r:embed="rId3"/>
            <a:stretch>
              <a:fillRect/>
            </a:stretch>
          </p:blipFill>
          <p:spPr>
            <a:xfrm>
              <a:off x="9727" y="3351"/>
              <a:ext cx="4098" cy="4098"/>
            </a:xfrm>
            <a:prstGeom prst="rect">
              <a:avLst/>
            </a:prstGeom>
          </p:spPr>
        </p:pic>
        <p:sp>
          <p:nvSpPr>
            <p:cNvPr id="10" name="文本框 9"/>
            <p:cNvSpPr txBox="1"/>
            <p:nvPr/>
          </p:nvSpPr>
          <p:spPr>
            <a:xfrm>
              <a:off x="263" y="5717"/>
              <a:ext cx="2088" cy="1016"/>
            </a:xfrm>
            <a:prstGeom prst="rect">
              <a:avLst/>
            </a:prstGeom>
            <a:noFill/>
          </p:spPr>
          <p:txBody>
            <a:bodyPr wrap="none" rtlCol="0">
              <a:spAutoFit/>
            </a:bodyPr>
            <a:lstStyle/>
            <a:p>
              <a:r>
                <a:rPr lang="zh-CN" altLang="en-US"/>
                <a:t>感知对象：</a:t>
              </a:r>
            </a:p>
            <a:p>
              <a:r>
                <a:rPr lang="zh-CN" altLang="en-US"/>
                <a:t>各类数据源</a:t>
              </a:r>
            </a:p>
          </p:txBody>
        </p:sp>
        <p:sp>
          <p:nvSpPr>
            <p:cNvPr id="11" name="KSO_Shape"/>
            <p:cNvSpPr/>
            <p:nvPr/>
          </p:nvSpPr>
          <p:spPr bwMode="auto">
            <a:xfrm>
              <a:off x="3763" y="2654"/>
              <a:ext cx="1457" cy="1115"/>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p:spPr>
          <p:style>
            <a:lnRef idx="0">
              <a:schemeClr val="dk1"/>
            </a:lnRef>
            <a:fillRef idx="3">
              <a:schemeClr val="dk1"/>
            </a:fillRef>
            <a:effectRef idx="3">
              <a:schemeClr val="dk1"/>
            </a:effectRef>
            <a:fontRef idx="minor">
              <a:schemeClr val="lt1"/>
            </a:fontRef>
          </p:style>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12" name="文本框 11"/>
            <p:cNvSpPr txBox="1"/>
            <p:nvPr/>
          </p:nvSpPr>
          <p:spPr>
            <a:xfrm>
              <a:off x="5394" y="2922"/>
              <a:ext cx="1728" cy="580"/>
            </a:xfrm>
            <a:prstGeom prst="rect">
              <a:avLst/>
            </a:prstGeom>
            <a:noFill/>
          </p:spPr>
          <p:txBody>
            <a:bodyPr wrap="none" rtlCol="0">
              <a:spAutoFit/>
            </a:bodyPr>
            <a:lstStyle/>
            <a:p>
              <a:r>
                <a:rPr lang="zh-CN" altLang="en-US"/>
                <a:t>用户数据</a:t>
              </a:r>
            </a:p>
          </p:txBody>
        </p:sp>
        <p:pic>
          <p:nvPicPr>
            <p:cNvPr id="13" name="图片 12" descr="business_Card_47.481081081081px_1197727_easyicon.net"/>
            <p:cNvPicPr>
              <a:picLocks noChangeAspect="1"/>
            </p:cNvPicPr>
            <p:nvPr/>
          </p:nvPicPr>
          <p:blipFill>
            <a:blip r:embed="rId4"/>
            <a:stretch>
              <a:fillRect/>
            </a:stretch>
          </p:blipFill>
          <p:spPr>
            <a:xfrm>
              <a:off x="3875" y="4340"/>
              <a:ext cx="1233" cy="1259"/>
            </a:xfrm>
            <a:prstGeom prst="rect">
              <a:avLst/>
            </a:prstGeom>
          </p:spPr>
        </p:pic>
        <p:sp>
          <p:nvSpPr>
            <p:cNvPr id="14" name="文本框 13"/>
            <p:cNvSpPr txBox="1"/>
            <p:nvPr/>
          </p:nvSpPr>
          <p:spPr>
            <a:xfrm>
              <a:off x="5394" y="4680"/>
              <a:ext cx="1728" cy="580"/>
            </a:xfrm>
            <a:prstGeom prst="rect">
              <a:avLst/>
            </a:prstGeom>
            <a:noFill/>
          </p:spPr>
          <p:txBody>
            <a:bodyPr wrap="none" rtlCol="0">
              <a:spAutoFit/>
            </a:bodyPr>
            <a:lstStyle/>
            <a:p>
              <a:r>
                <a:rPr lang="zh-CN" altLang="en-US"/>
                <a:t>业务数据</a:t>
              </a:r>
            </a:p>
          </p:txBody>
        </p:sp>
        <p:pic>
          <p:nvPicPr>
            <p:cNvPr id="15" name="图片 14" descr="electronic_132.97691373026px_1156647_easyicon.net"/>
            <p:cNvPicPr>
              <a:picLocks noChangeAspect="1"/>
            </p:cNvPicPr>
            <p:nvPr/>
          </p:nvPicPr>
          <p:blipFill>
            <a:blip r:embed="rId5"/>
            <a:stretch>
              <a:fillRect/>
            </a:stretch>
          </p:blipFill>
          <p:spPr>
            <a:xfrm>
              <a:off x="3699" y="8271"/>
              <a:ext cx="1584" cy="1524"/>
            </a:xfrm>
            <a:prstGeom prst="rect">
              <a:avLst/>
            </a:prstGeom>
          </p:spPr>
        </p:pic>
        <p:sp>
          <p:nvSpPr>
            <p:cNvPr id="16" name="文本框 15"/>
            <p:cNvSpPr txBox="1"/>
            <p:nvPr/>
          </p:nvSpPr>
          <p:spPr>
            <a:xfrm>
              <a:off x="5394" y="8561"/>
              <a:ext cx="1728" cy="580"/>
            </a:xfrm>
            <a:prstGeom prst="rect">
              <a:avLst/>
            </a:prstGeom>
            <a:noFill/>
          </p:spPr>
          <p:txBody>
            <a:bodyPr wrap="none" rtlCol="0">
              <a:spAutoFit/>
            </a:bodyPr>
            <a:lstStyle/>
            <a:p>
              <a:r>
                <a:rPr lang="zh-CN" altLang="en-US"/>
                <a:t>设备数据</a:t>
              </a:r>
            </a:p>
          </p:txBody>
        </p:sp>
        <p:pic>
          <p:nvPicPr>
            <p:cNvPr id="17" name="图片 16" descr="Network_Disconnected_128px_1104178_easyicon.net"/>
            <p:cNvPicPr>
              <a:picLocks noChangeAspect="1"/>
            </p:cNvPicPr>
            <p:nvPr/>
          </p:nvPicPr>
          <p:blipFill>
            <a:blip r:embed="rId6"/>
            <a:stretch>
              <a:fillRect/>
            </a:stretch>
          </p:blipFill>
          <p:spPr>
            <a:xfrm>
              <a:off x="3724" y="6167"/>
              <a:ext cx="1536" cy="1536"/>
            </a:xfrm>
            <a:prstGeom prst="rect">
              <a:avLst/>
            </a:prstGeom>
          </p:spPr>
        </p:pic>
        <p:sp>
          <p:nvSpPr>
            <p:cNvPr id="19" name="文本框 18"/>
            <p:cNvSpPr txBox="1"/>
            <p:nvPr/>
          </p:nvSpPr>
          <p:spPr>
            <a:xfrm>
              <a:off x="5394" y="6645"/>
              <a:ext cx="1728" cy="580"/>
            </a:xfrm>
            <a:prstGeom prst="rect">
              <a:avLst/>
            </a:prstGeom>
            <a:noFill/>
          </p:spPr>
          <p:txBody>
            <a:bodyPr wrap="none" rtlCol="0">
              <a:spAutoFit/>
            </a:bodyPr>
            <a:lstStyle/>
            <a:p>
              <a:r>
                <a:rPr lang="zh-CN" altLang="en-US"/>
                <a:t>网络数据</a:t>
              </a:r>
            </a:p>
          </p:txBody>
        </p:sp>
        <p:sp>
          <p:nvSpPr>
            <p:cNvPr id="20" name="左大括号 19"/>
            <p:cNvSpPr/>
            <p:nvPr/>
          </p:nvSpPr>
          <p:spPr>
            <a:xfrm>
              <a:off x="2453" y="2654"/>
              <a:ext cx="568" cy="7141"/>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21" name="燕尾形箭头 20"/>
            <p:cNvSpPr/>
            <p:nvPr/>
          </p:nvSpPr>
          <p:spPr>
            <a:xfrm rot="840000">
              <a:off x="7533" y="3357"/>
              <a:ext cx="2270" cy="563"/>
            </a:xfrm>
            <a:prstGeom prst="notch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2" name="燕尾形箭头 21"/>
            <p:cNvSpPr/>
            <p:nvPr/>
          </p:nvSpPr>
          <p:spPr>
            <a:xfrm rot="240000">
              <a:off x="7383" y="4689"/>
              <a:ext cx="1986" cy="563"/>
            </a:xfrm>
            <a:prstGeom prst="notch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3" name="燕尾形箭头 22"/>
            <p:cNvSpPr/>
            <p:nvPr/>
          </p:nvSpPr>
          <p:spPr>
            <a:xfrm rot="20340000">
              <a:off x="7390" y="6113"/>
              <a:ext cx="2313" cy="563"/>
            </a:xfrm>
            <a:prstGeom prst="notch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4" name="燕尾形箭头 23"/>
            <p:cNvSpPr/>
            <p:nvPr/>
          </p:nvSpPr>
          <p:spPr>
            <a:xfrm rot="19440000">
              <a:off x="7374" y="7481"/>
              <a:ext cx="3065" cy="563"/>
            </a:xfrm>
            <a:prstGeom prst="notch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6" name="文本框 25"/>
            <p:cNvSpPr txBox="1"/>
            <p:nvPr/>
          </p:nvSpPr>
          <p:spPr>
            <a:xfrm>
              <a:off x="8196" y="2075"/>
              <a:ext cx="2808" cy="1016"/>
            </a:xfrm>
            <a:prstGeom prst="rect">
              <a:avLst/>
            </a:prstGeom>
            <a:noFill/>
          </p:spPr>
          <p:txBody>
            <a:bodyPr wrap="none" rtlCol="0">
              <a:spAutoFit/>
            </a:bodyPr>
            <a:lstStyle/>
            <a:p>
              <a:r>
                <a:rPr lang="zh-CN" altLang="en-US"/>
                <a:t>感知渠道：</a:t>
              </a:r>
            </a:p>
            <a:p>
              <a:r>
                <a:rPr lang="zh-CN" altLang="en-US"/>
                <a:t>丰富的数据接口</a:t>
              </a:r>
            </a:p>
          </p:txBody>
        </p:sp>
        <p:sp>
          <p:nvSpPr>
            <p:cNvPr id="27" name="文本框 26"/>
            <p:cNvSpPr txBox="1"/>
            <p:nvPr/>
          </p:nvSpPr>
          <p:spPr>
            <a:xfrm>
              <a:off x="14857" y="3091"/>
              <a:ext cx="3168" cy="1016"/>
            </a:xfrm>
            <a:prstGeom prst="rect">
              <a:avLst/>
            </a:prstGeom>
            <a:noFill/>
          </p:spPr>
          <p:txBody>
            <a:bodyPr wrap="none" rtlCol="0">
              <a:spAutoFit/>
            </a:bodyPr>
            <a:lstStyle/>
            <a:p>
              <a:r>
                <a:rPr lang="zh-CN" altLang="en-US"/>
                <a:t>网络大脑的记忆：</a:t>
              </a:r>
            </a:p>
            <a:p>
              <a:r>
                <a:rPr lang="zh-CN" altLang="en-US"/>
                <a:t>结构化数据仓库</a:t>
              </a:r>
            </a:p>
          </p:txBody>
        </p:sp>
        <p:pic>
          <p:nvPicPr>
            <p:cNvPr id="28" name="图片 27" descr="STORAGE_135.26977687627px_1199104_easyicon.net"/>
            <p:cNvPicPr>
              <a:picLocks noChangeAspect="1"/>
            </p:cNvPicPr>
            <p:nvPr/>
          </p:nvPicPr>
          <p:blipFill>
            <a:blip r:embed="rId7"/>
            <a:stretch>
              <a:fillRect/>
            </a:stretch>
          </p:blipFill>
          <p:spPr>
            <a:xfrm>
              <a:off x="15857" y="4186"/>
              <a:ext cx="2168" cy="2056"/>
            </a:xfrm>
            <a:prstGeom prst="rect">
              <a:avLst/>
            </a:prstGeom>
          </p:spPr>
        </p:pic>
        <p:sp>
          <p:nvSpPr>
            <p:cNvPr id="29" name="燕尾形箭头 28"/>
            <p:cNvSpPr/>
            <p:nvPr/>
          </p:nvSpPr>
          <p:spPr>
            <a:xfrm>
              <a:off x="13825" y="5036"/>
              <a:ext cx="1562" cy="563"/>
            </a:xfrm>
            <a:prstGeom prst="notch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sp>
        <p:nvSpPr>
          <p:cNvPr id="30" name="文本框 29"/>
          <p:cNvSpPr txBox="1"/>
          <p:nvPr/>
        </p:nvSpPr>
        <p:spPr>
          <a:xfrm>
            <a:off x="2820035" y="6108065"/>
            <a:ext cx="1554480" cy="368300"/>
          </a:xfrm>
          <a:prstGeom prst="rect">
            <a:avLst/>
          </a:prstGeom>
          <a:noFill/>
        </p:spPr>
        <p:txBody>
          <a:bodyPr wrap="none" rtlCol="0">
            <a:spAutoFit/>
          </a:bodyPr>
          <a:lstStyle/>
          <a:p>
            <a:r>
              <a:rPr lang="zh-CN" altLang="en-US" b="1">
                <a:ln/>
                <a:solidFill>
                  <a:schemeClr val="accent1"/>
                </a:solidFill>
                <a:effectLst>
                  <a:outerShdw blurRad="38100" dist="25400" dir="5400000" algn="ctr" rotWithShape="0">
                    <a:srgbClr val="6E747A">
                      <a:alpha val="43000"/>
                    </a:srgbClr>
                  </a:outerShdw>
                </a:effectLst>
              </a:rPr>
              <a:t>数据采集模块</a:t>
            </a:r>
          </a:p>
        </p:txBody>
      </p:sp>
      <p:sp>
        <p:nvSpPr>
          <p:cNvPr id="32" name="文本框 31"/>
          <p:cNvSpPr txBox="1"/>
          <p:nvPr/>
        </p:nvSpPr>
        <p:spPr>
          <a:xfrm>
            <a:off x="6979920" y="4224655"/>
            <a:ext cx="1554480" cy="368300"/>
          </a:xfrm>
          <a:prstGeom prst="rect">
            <a:avLst/>
          </a:prstGeom>
          <a:noFill/>
        </p:spPr>
        <p:txBody>
          <a:bodyPr wrap="none" rtlCol="0">
            <a:spAutoFit/>
          </a:bodyPr>
          <a:lstStyle/>
          <a:p>
            <a:r>
              <a:rPr lang="zh-CN" altLang="en-US" b="1">
                <a:solidFill>
                  <a:schemeClr val="accent1"/>
                </a:solidFill>
                <a:effectLst>
                  <a:outerShdw blurRad="38100" dist="25400" dir="5400000" algn="ctr" rotWithShape="0">
                    <a:srgbClr val="6E747A">
                      <a:alpha val="43000"/>
                    </a:srgbClr>
                  </a:outerShdw>
                </a:effectLst>
              </a:rPr>
              <a:t>数据解码模块</a:t>
            </a:r>
          </a:p>
        </p:txBody>
      </p:sp>
      <p:sp>
        <p:nvSpPr>
          <p:cNvPr id="33" name="文本框 32"/>
          <p:cNvSpPr txBox="1"/>
          <p:nvPr/>
        </p:nvSpPr>
        <p:spPr>
          <a:xfrm>
            <a:off x="10259695" y="4224655"/>
            <a:ext cx="1554480" cy="368300"/>
          </a:xfrm>
          <a:prstGeom prst="rect">
            <a:avLst/>
          </a:prstGeom>
          <a:noFill/>
        </p:spPr>
        <p:txBody>
          <a:bodyPr wrap="none" rtlCol="0">
            <a:spAutoFit/>
          </a:bodyPr>
          <a:lstStyle/>
          <a:p>
            <a:r>
              <a:rPr lang="zh-CN" altLang="en-US" b="1">
                <a:solidFill>
                  <a:schemeClr val="accent1"/>
                </a:solidFill>
                <a:effectLst>
                  <a:outerShdw blurRad="38100" dist="25400" dir="5400000" algn="ctr" rotWithShape="0">
                    <a:srgbClr val="6E747A">
                      <a:alpha val="43000"/>
                    </a:srgbClr>
                  </a:outerShdw>
                </a:effectLst>
              </a:rPr>
              <a:t>数据存储模块</a:t>
            </a:r>
          </a:p>
        </p:txBody>
      </p:sp>
      <p:sp>
        <p:nvSpPr>
          <p:cNvPr id="34" name="文本框 33"/>
          <p:cNvSpPr txBox="1"/>
          <p:nvPr/>
        </p:nvSpPr>
        <p:spPr>
          <a:xfrm>
            <a:off x="624114" y="10310"/>
            <a:ext cx="2852512"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平台框图</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0771269"/>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21810" y="943949"/>
            <a:ext cx="5469440" cy="368300"/>
          </a:xfrm>
          <a:prstGeom prst="rect">
            <a:avLst/>
          </a:prstGeom>
          <a:noFill/>
        </p:spPr>
        <p:txBody>
          <a:bodyPr wrap="square" rtlCol="0">
            <a:spAutoFit/>
          </a:bodyPr>
          <a:lstStyle/>
          <a:p>
            <a:r>
              <a:rPr lang="zh-CN" altLang="en-US" dirty="0" smtClean="0">
                <a:solidFill>
                  <a:srgbClr val="333F50"/>
                </a:solidFill>
              </a:rPr>
              <a:t>数据采集模块</a:t>
            </a:r>
            <a:endParaRPr lang="zh-CN" altLang="en-US" dirty="0">
              <a:solidFill>
                <a:srgbClr val="333F50"/>
              </a:solidFill>
            </a:endParaRPr>
          </a:p>
        </p:txBody>
      </p:sp>
      <p:sp>
        <p:nvSpPr>
          <p:cNvPr id="2" name="文本框 1"/>
          <p:cNvSpPr txBox="1"/>
          <p:nvPr/>
        </p:nvSpPr>
        <p:spPr>
          <a:xfrm>
            <a:off x="1245235" y="1542415"/>
            <a:ext cx="9309735" cy="2168525"/>
          </a:xfrm>
          <a:prstGeom prst="rect">
            <a:avLst/>
          </a:prstGeom>
          <a:noFill/>
        </p:spPr>
        <p:txBody>
          <a:bodyPr wrap="square" rtlCol="0">
            <a:spAutoFit/>
          </a:bodyPr>
          <a:lstStyle/>
          <a:p>
            <a:pPr indent="457200" algn="l">
              <a:lnSpc>
                <a:spcPct val="150000"/>
              </a:lnSpc>
            </a:pPr>
            <a:r>
              <a:rPr lang="zh-CN" altLang="en-US" b="1" dirty="0"/>
              <a:t>模块简介</a:t>
            </a:r>
          </a:p>
          <a:p>
            <a:pPr indent="457200" algn="l">
              <a:lnSpc>
                <a:spcPct val="150000"/>
              </a:lnSpc>
            </a:pPr>
            <a:r>
              <a:rPr lang="zh-CN" altLang="en-US" dirty="0">
                <a:latin typeface="微软雅黑" panose="020B0503020204020204" pitchFamily="34" charset="-122"/>
                <a:ea typeface="微软雅黑" panose="020B0503020204020204" pitchFamily="34" charset="-122"/>
              </a:rPr>
              <a:t>    </a:t>
            </a:r>
            <a:r>
              <a:rPr lang="zh-CN" altLang="en-US" dirty="0">
                <a:effectLst/>
                <a:latin typeface="微软雅黑" panose="020B0503020204020204" pitchFamily="34" charset="-122"/>
                <a:ea typeface="微软雅黑" panose="020B0503020204020204" pitchFamily="34" charset="-122"/>
                <a:sym typeface="+mn-ea"/>
              </a:rPr>
              <a:t>网络运维所需处理的数据包括用户、业务、网络、设备四种，</a:t>
            </a:r>
            <a:r>
              <a:rPr lang="zh-CN" dirty="0">
                <a:effectLst/>
                <a:latin typeface="微软雅黑" panose="020B0503020204020204" pitchFamily="34" charset="-122"/>
                <a:ea typeface="微软雅黑" panose="020B0503020204020204" pitchFamily="34" charset="-122"/>
                <a:sym typeface="+mn-ea"/>
              </a:rPr>
              <a:t>日常工作中</a:t>
            </a:r>
            <a:r>
              <a:rPr lang="zh-CN" altLang="en-US" dirty="0">
                <a:effectLst/>
                <a:latin typeface="微软雅黑" panose="020B0503020204020204" pitchFamily="34" charset="-122"/>
                <a:ea typeface="微软雅黑" panose="020B0503020204020204" pitchFamily="34" charset="-122"/>
                <a:sym typeface="+mn-ea"/>
              </a:rPr>
              <a:t>需要手工选定，管理繁杂。</a:t>
            </a:r>
          </a:p>
          <a:p>
            <a:pPr indent="457200" algn="l">
              <a:lnSpc>
                <a:spcPct val="150000"/>
              </a:lnSpc>
            </a:pPr>
            <a:r>
              <a:rPr lang="zh-CN" altLang="en-US" dirty="0">
                <a:effectLst/>
                <a:latin typeface="微软雅黑" panose="020B0503020204020204" pitchFamily="34" charset="-122"/>
                <a:ea typeface="微软雅黑" panose="020B0503020204020204" pitchFamily="34" charset="-122"/>
                <a:sym typeface="+mn-ea"/>
              </a:rPr>
              <a:t>    采集系统可由用户自定义目标源，实现多个源同时自动实时上传下载文件，解决了数据异源端口，手工下载不统一等繁杂问题。</a:t>
            </a: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245235" y="4195764"/>
            <a:ext cx="9309735" cy="1338828"/>
          </a:xfrm>
          <a:prstGeom prst="rect">
            <a:avLst/>
          </a:prstGeom>
          <a:noFill/>
        </p:spPr>
        <p:txBody>
          <a:bodyPr wrap="square" rtlCol="0">
            <a:spAutoFit/>
          </a:bodyPr>
          <a:lstStyle/>
          <a:p>
            <a:pPr indent="457200" algn="l">
              <a:lnSpc>
                <a:spcPct val="150000"/>
              </a:lnSpc>
            </a:pPr>
            <a:r>
              <a:rPr lang="zh-CN" altLang="en-US" b="1" dirty="0"/>
              <a:t>模块功能</a:t>
            </a:r>
          </a:p>
          <a:p>
            <a:pPr indent="457200" algn="l">
              <a:lnSpc>
                <a:spcPct val="150000"/>
              </a:lnSpc>
            </a:pPr>
            <a:r>
              <a:rPr lang="zh-CN" altLang="en-US" dirty="0">
                <a:latin typeface="宋体" panose="02010600030101010101" pitchFamily="2" charset="-122"/>
                <a:ea typeface="宋体" panose="02010600030101010101" pitchFamily="2" charset="-122"/>
              </a:rPr>
              <a:t>    </a:t>
            </a:r>
            <a:r>
              <a:rPr lang="zh-CN" altLang="en-US" dirty="0">
                <a:latin typeface="微软雅黑" panose="020B0503020204020204" pitchFamily="34" charset="-122"/>
                <a:ea typeface="微软雅黑" panose="020B0503020204020204" pitchFamily="34" charset="-122"/>
                <a:sym typeface="+mn-ea"/>
              </a:rPr>
              <a:t>自定义任务数据源</a:t>
            </a:r>
          </a:p>
          <a:p>
            <a:pPr indent="457200" algn="l">
              <a:lnSpc>
                <a:spcPct val="150000"/>
              </a:lnSpc>
            </a:pPr>
            <a:r>
              <a:rPr lang="zh-CN" altLang="en-US" dirty="0">
                <a:latin typeface="微软雅黑" panose="020B0503020204020204" pitchFamily="34" charset="-122"/>
                <a:ea typeface="微软雅黑" panose="020B0503020204020204" pitchFamily="34" charset="-122"/>
                <a:sym typeface="+mn-ea"/>
              </a:rPr>
              <a:t>    </a:t>
            </a:r>
            <a:r>
              <a:rPr lang="en-US" altLang="zh-CN" dirty="0" smtClean="0">
                <a:latin typeface="微软雅黑" panose="020B0503020204020204" pitchFamily="34" charset="-122"/>
                <a:ea typeface="微软雅黑" panose="020B0503020204020204" pitchFamily="34" charset="-122"/>
                <a:sym typeface="+mn-ea"/>
              </a:rPr>
              <a:t>	</a:t>
            </a:r>
            <a:r>
              <a:rPr lang="zh-CN" altLang="en-US" dirty="0" smtClean="0">
                <a:latin typeface="微软雅黑" panose="020B0503020204020204" pitchFamily="34" charset="-122"/>
                <a:ea typeface="微软雅黑" panose="020B0503020204020204" pitchFamily="34" charset="-122"/>
                <a:sym typeface="+mn-ea"/>
              </a:rPr>
              <a:t>自主</a:t>
            </a:r>
            <a:r>
              <a:rPr lang="zh-CN" altLang="en-US" dirty="0">
                <a:latin typeface="微软雅黑" panose="020B0503020204020204" pitchFamily="34" charset="-122"/>
                <a:ea typeface="微软雅黑" panose="020B0503020204020204" pitchFamily="34" charset="-122"/>
                <a:sym typeface="+mn-ea"/>
              </a:rPr>
              <a:t>实时采集上传。</a:t>
            </a:r>
            <a:endParaRPr lang="zh-CN" altLang="en-US" dirty="0">
              <a:latin typeface="微软雅黑" panose="020B0503020204020204" pitchFamily="34" charset="-122"/>
              <a:ea typeface="微软雅黑" panose="020B0503020204020204" pitchFamily="34" charset="-122"/>
            </a:endParaRPr>
          </a:p>
        </p:txBody>
      </p:sp>
      <p:sp>
        <p:nvSpPr>
          <p:cNvPr id="9" name="文本框 8"/>
          <p:cNvSpPr txBox="1"/>
          <p:nvPr/>
        </p:nvSpPr>
        <p:spPr>
          <a:xfrm>
            <a:off x="624114" y="10310"/>
            <a:ext cx="2852512"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平台框图</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7067097"/>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21810" y="943949"/>
            <a:ext cx="5469440" cy="368300"/>
          </a:xfrm>
          <a:prstGeom prst="rect">
            <a:avLst/>
          </a:prstGeom>
          <a:noFill/>
        </p:spPr>
        <p:txBody>
          <a:bodyPr wrap="square" rtlCol="0">
            <a:spAutoFit/>
          </a:bodyPr>
          <a:lstStyle/>
          <a:p>
            <a:r>
              <a:rPr lang="zh-CN" altLang="en-US" dirty="0" smtClean="0">
                <a:solidFill>
                  <a:srgbClr val="333F50"/>
                </a:solidFill>
              </a:rPr>
              <a:t>数据解码模块</a:t>
            </a:r>
            <a:endParaRPr lang="zh-CN" altLang="en-US" dirty="0">
              <a:solidFill>
                <a:srgbClr val="333F50"/>
              </a:solidFill>
            </a:endParaRPr>
          </a:p>
        </p:txBody>
      </p:sp>
      <p:sp>
        <p:nvSpPr>
          <p:cNvPr id="2" name="文本框 1"/>
          <p:cNvSpPr txBox="1"/>
          <p:nvPr/>
        </p:nvSpPr>
        <p:spPr>
          <a:xfrm>
            <a:off x="1245235" y="1542415"/>
            <a:ext cx="9309735" cy="2168525"/>
          </a:xfrm>
          <a:prstGeom prst="rect">
            <a:avLst/>
          </a:prstGeom>
          <a:noFill/>
        </p:spPr>
        <p:txBody>
          <a:bodyPr wrap="square" rtlCol="0">
            <a:spAutoFit/>
          </a:bodyPr>
          <a:lstStyle/>
          <a:p>
            <a:pPr indent="457200" algn="l">
              <a:lnSpc>
                <a:spcPct val="150000"/>
              </a:lnSpc>
            </a:pPr>
            <a:r>
              <a:rPr lang="zh-CN" altLang="en-US" b="1" dirty="0">
                <a:latin typeface="+mn-ea"/>
              </a:rPr>
              <a:t>模块简介</a:t>
            </a:r>
          </a:p>
          <a:p>
            <a:pPr indent="457200" algn="l">
              <a:lnSpc>
                <a:spcPct val="150000"/>
              </a:lnSpc>
            </a:pPr>
            <a:r>
              <a:rPr lang="zh-CN" altLang="en-US" dirty="0">
                <a:latin typeface="+mn-ea"/>
              </a:rPr>
              <a:t>    </a:t>
            </a:r>
            <a:r>
              <a:rPr lang="zh-CN" altLang="en-US" dirty="0">
                <a:effectLst/>
                <a:latin typeface="+mn-ea"/>
                <a:sym typeface="+mn-ea"/>
              </a:rPr>
              <a:t>通过采集系统采集到的相关数据保留着网管侧的源格式，有</a:t>
            </a:r>
            <a:r>
              <a:rPr lang="en-US" altLang="zh-CN" dirty="0">
                <a:effectLst/>
                <a:latin typeface="+mn-ea"/>
                <a:sym typeface="+mn-ea"/>
              </a:rPr>
              <a:t>xml</a:t>
            </a:r>
            <a:r>
              <a:rPr lang="zh-CN" altLang="en-US" dirty="0">
                <a:effectLst/>
                <a:latin typeface="+mn-ea"/>
                <a:sym typeface="+mn-ea"/>
              </a:rPr>
              <a:t>等格式的非结构化数据，不具备良好的数据交互接口。</a:t>
            </a:r>
          </a:p>
          <a:p>
            <a:pPr indent="457200" algn="l">
              <a:lnSpc>
                <a:spcPct val="150000"/>
              </a:lnSpc>
            </a:pPr>
            <a:r>
              <a:rPr lang="zh-CN" altLang="en-US" dirty="0">
                <a:effectLst/>
                <a:latin typeface="+mn-ea"/>
                <a:sym typeface="+mn-ea"/>
              </a:rPr>
              <a:t>    解码模块将多端异源数据经不同规则解析</a:t>
            </a:r>
            <a:r>
              <a:rPr lang="en-US" altLang="zh-CN" dirty="0">
                <a:effectLst/>
                <a:latin typeface="+mn-ea"/>
                <a:sym typeface="+mn-ea"/>
              </a:rPr>
              <a:t>,</a:t>
            </a:r>
            <a:r>
              <a:rPr lang="zh-CN" altLang="en-US" dirty="0">
                <a:effectLst/>
                <a:latin typeface="+mn-ea"/>
                <a:sym typeface="+mn-ea"/>
              </a:rPr>
              <a:t>使原本不规则的数据汇总重整，变成结构化的可读数据，最终上传至数据仓库。</a:t>
            </a:r>
            <a:endParaRPr lang="zh-CN" altLang="en-US" dirty="0">
              <a:latin typeface="+mn-ea"/>
            </a:endParaRPr>
          </a:p>
        </p:txBody>
      </p:sp>
      <p:sp>
        <p:nvSpPr>
          <p:cNvPr id="5" name="文本框 4"/>
          <p:cNvSpPr txBox="1"/>
          <p:nvPr/>
        </p:nvSpPr>
        <p:spPr>
          <a:xfrm>
            <a:off x="1245235" y="4096965"/>
            <a:ext cx="9309735" cy="1754326"/>
          </a:xfrm>
          <a:prstGeom prst="rect">
            <a:avLst/>
          </a:prstGeom>
          <a:noFill/>
        </p:spPr>
        <p:txBody>
          <a:bodyPr wrap="square" rtlCol="0">
            <a:spAutoFit/>
          </a:bodyPr>
          <a:lstStyle/>
          <a:p>
            <a:pPr indent="457200" algn="l">
              <a:lnSpc>
                <a:spcPct val="150000"/>
              </a:lnSpc>
            </a:pPr>
            <a:r>
              <a:rPr lang="zh-CN" altLang="en-US" b="1" dirty="0">
                <a:latin typeface="+mn-ea"/>
              </a:rPr>
              <a:t>模块功能</a:t>
            </a:r>
          </a:p>
          <a:p>
            <a:pPr indent="457200" algn="l">
              <a:lnSpc>
                <a:spcPct val="150000"/>
              </a:lnSpc>
            </a:pPr>
            <a:r>
              <a:rPr lang="zh-CN" altLang="en-US" dirty="0">
                <a:latin typeface="+mn-ea"/>
              </a:rPr>
              <a:t>    </a:t>
            </a:r>
            <a:r>
              <a:rPr lang="zh-CN" altLang="en-US" dirty="0">
                <a:effectLst/>
                <a:latin typeface="+mn-ea"/>
                <a:sym typeface="+mn-ea"/>
              </a:rPr>
              <a:t>文件归类</a:t>
            </a:r>
          </a:p>
          <a:p>
            <a:pPr indent="457200" algn="l">
              <a:lnSpc>
                <a:spcPct val="150000"/>
              </a:lnSpc>
            </a:pPr>
            <a:r>
              <a:rPr lang="zh-CN" altLang="en-US" dirty="0">
                <a:effectLst/>
                <a:latin typeface="+mn-ea"/>
                <a:sym typeface="+mn-ea"/>
              </a:rPr>
              <a:t>    汇总解析</a:t>
            </a:r>
          </a:p>
          <a:p>
            <a:pPr indent="457200" algn="l">
              <a:lnSpc>
                <a:spcPct val="150000"/>
              </a:lnSpc>
            </a:pPr>
            <a:r>
              <a:rPr lang="zh-CN" altLang="en-US" dirty="0">
                <a:effectLst/>
                <a:latin typeface="+mn-ea"/>
                <a:sym typeface="+mn-ea"/>
              </a:rPr>
              <a:t>    数据入库。</a:t>
            </a:r>
            <a:endParaRPr lang="zh-CN" altLang="en-US" dirty="0">
              <a:latin typeface="+mn-ea"/>
            </a:endParaRPr>
          </a:p>
        </p:txBody>
      </p:sp>
      <p:sp>
        <p:nvSpPr>
          <p:cNvPr id="9" name="文本框 8"/>
          <p:cNvSpPr txBox="1"/>
          <p:nvPr/>
        </p:nvSpPr>
        <p:spPr>
          <a:xfrm>
            <a:off x="624114" y="10310"/>
            <a:ext cx="2852512"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平台框图</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2185676"/>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21810" y="943949"/>
            <a:ext cx="5469440" cy="368300"/>
          </a:xfrm>
          <a:prstGeom prst="rect">
            <a:avLst/>
          </a:prstGeom>
          <a:noFill/>
        </p:spPr>
        <p:txBody>
          <a:bodyPr wrap="square" rtlCol="0">
            <a:spAutoFit/>
          </a:bodyPr>
          <a:lstStyle/>
          <a:p>
            <a:r>
              <a:rPr lang="zh-CN" altLang="en-US" dirty="0" smtClean="0">
                <a:solidFill>
                  <a:srgbClr val="333F50"/>
                </a:solidFill>
              </a:rPr>
              <a:t>数据存储模块</a:t>
            </a:r>
            <a:endParaRPr lang="zh-CN" altLang="en-US" dirty="0">
              <a:solidFill>
                <a:srgbClr val="333F50"/>
              </a:solidFill>
            </a:endParaRPr>
          </a:p>
        </p:txBody>
      </p:sp>
      <p:sp>
        <p:nvSpPr>
          <p:cNvPr id="2" name="文本框 1"/>
          <p:cNvSpPr txBox="1"/>
          <p:nvPr/>
        </p:nvSpPr>
        <p:spPr>
          <a:xfrm>
            <a:off x="1245235" y="1542415"/>
            <a:ext cx="9309735" cy="1753235"/>
          </a:xfrm>
          <a:prstGeom prst="rect">
            <a:avLst/>
          </a:prstGeom>
          <a:noFill/>
        </p:spPr>
        <p:txBody>
          <a:bodyPr wrap="square" rtlCol="0">
            <a:spAutoFit/>
          </a:bodyPr>
          <a:lstStyle/>
          <a:p>
            <a:pPr indent="457200" algn="l">
              <a:lnSpc>
                <a:spcPct val="150000"/>
              </a:lnSpc>
            </a:pPr>
            <a:r>
              <a:rPr lang="zh-CN" altLang="en-US" b="1" dirty="0">
                <a:latin typeface="+mn-ea"/>
              </a:rPr>
              <a:t>模块简介</a:t>
            </a:r>
          </a:p>
          <a:p>
            <a:pPr indent="457200" algn="l">
              <a:lnSpc>
                <a:spcPct val="150000"/>
              </a:lnSpc>
            </a:pPr>
            <a:r>
              <a:rPr lang="zh-CN" altLang="en-US" dirty="0">
                <a:latin typeface="+mn-ea"/>
              </a:rPr>
              <a:t>    </a:t>
            </a:r>
            <a:r>
              <a:rPr lang="zh-CN" dirty="0">
                <a:effectLst/>
                <a:latin typeface="+mn-ea"/>
                <a:sym typeface="+mn-ea"/>
              </a:rPr>
              <a:t>该模块是网络大脑的记忆区，存放上传后的汇总数据，用于支撑上层决策等应用。</a:t>
            </a:r>
          </a:p>
          <a:p>
            <a:pPr indent="457200" algn="l">
              <a:lnSpc>
                <a:spcPct val="150000"/>
              </a:lnSpc>
            </a:pPr>
            <a:r>
              <a:rPr lang="zh-CN" dirty="0">
                <a:effectLst/>
                <a:latin typeface="+mn-ea"/>
                <a:sym typeface="+mn-ea"/>
              </a:rPr>
              <a:t>    网络基础</a:t>
            </a:r>
            <a:r>
              <a:rPr lang="zh-CN" altLang="en-US" dirty="0">
                <a:effectLst/>
                <a:latin typeface="+mn-ea"/>
                <a:sym typeface="+mn-ea"/>
              </a:rPr>
              <a:t>数据种类繁杂且体量巨大，需要结构化底层设计数据存储。</a:t>
            </a:r>
          </a:p>
          <a:p>
            <a:pPr indent="457200" algn="l">
              <a:lnSpc>
                <a:spcPct val="150000"/>
              </a:lnSpc>
            </a:pPr>
            <a:r>
              <a:rPr lang="zh-CN" altLang="en-US" dirty="0">
                <a:effectLst/>
                <a:latin typeface="+mn-ea"/>
                <a:sym typeface="+mn-ea"/>
              </a:rPr>
              <a:t>    经验库通过人工干预和自主学习进行不断丰富完善。</a:t>
            </a:r>
            <a:endParaRPr lang="zh-CN" dirty="0">
              <a:latin typeface="+mn-ea"/>
            </a:endParaRPr>
          </a:p>
        </p:txBody>
      </p:sp>
      <p:sp>
        <p:nvSpPr>
          <p:cNvPr id="5" name="文本框 4"/>
          <p:cNvSpPr txBox="1"/>
          <p:nvPr/>
        </p:nvSpPr>
        <p:spPr>
          <a:xfrm>
            <a:off x="1245234" y="4208626"/>
            <a:ext cx="9309735" cy="1291379"/>
          </a:xfrm>
          <a:prstGeom prst="rect">
            <a:avLst/>
          </a:prstGeom>
          <a:noFill/>
        </p:spPr>
        <p:txBody>
          <a:bodyPr wrap="square" rtlCol="0">
            <a:spAutoFit/>
          </a:bodyPr>
          <a:lstStyle/>
          <a:p>
            <a:pPr indent="457200" algn="l">
              <a:lnSpc>
                <a:spcPct val="150000"/>
              </a:lnSpc>
            </a:pPr>
            <a:r>
              <a:rPr lang="zh-CN" altLang="en-US" b="1" dirty="0">
                <a:latin typeface="+mn-ea"/>
              </a:rPr>
              <a:t>模块功能</a:t>
            </a:r>
          </a:p>
          <a:p>
            <a:pPr indent="457200" algn="l">
              <a:lnSpc>
                <a:spcPct val="150000"/>
              </a:lnSpc>
            </a:pPr>
            <a:r>
              <a:rPr lang="zh-CN" altLang="en-US" dirty="0">
                <a:latin typeface="+mn-ea"/>
              </a:rPr>
              <a:t>    </a:t>
            </a:r>
            <a:r>
              <a:rPr lang="zh-CN" altLang="en-US" dirty="0">
                <a:effectLst/>
                <a:latin typeface="+mn-ea"/>
                <a:sym typeface="+mn-ea"/>
              </a:rPr>
              <a:t>基础数据库：用于存放未加工的所有类型结构化数据</a:t>
            </a:r>
          </a:p>
          <a:p>
            <a:pPr indent="457200" algn="l">
              <a:lnSpc>
                <a:spcPct val="150000"/>
              </a:lnSpc>
            </a:pPr>
            <a:r>
              <a:rPr lang="zh-CN" altLang="en-US" dirty="0">
                <a:latin typeface="+mn-ea"/>
              </a:rPr>
              <a:t>    </a:t>
            </a:r>
            <a:r>
              <a:rPr lang="zh-CN" altLang="en-US" dirty="0">
                <a:effectLst/>
                <a:latin typeface="+mn-ea"/>
                <a:sym typeface="+mn-ea"/>
              </a:rPr>
              <a:t>经验库：算法库、模型库、场景库、指令库等</a:t>
            </a:r>
            <a:endParaRPr lang="zh-CN" altLang="en-US" dirty="0">
              <a:latin typeface="+mn-ea"/>
            </a:endParaRPr>
          </a:p>
        </p:txBody>
      </p:sp>
      <p:sp>
        <p:nvSpPr>
          <p:cNvPr id="9" name="文本框 8"/>
          <p:cNvSpPr txBox="1"/>
          <p:nvPr/>
        </p:nvSpPr>
        <p:spPr>
          <a:xfrm>
            <a:off x="624114" y="10310"/>
            <a:ext cx="2852512"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平台框图</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8324918"/>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17143" y="434157"/>
            <a:ext cx="2931123" cy="830997"/>
          </a:xfrm>
          <a:prstGeom prst="rect">
            <a:avLst/>
          </a:prstGeom>
          <a:noFill/>
        </p:spPr>
        <p:txBody>
          <a:bodyPr wrap="none" rtlCol="0">
            <a:spAutoFit/>
          </a:bodyPr>
          <a:lstStyle/>
          <a:p>
            <a:r>
              <a:rPr kumimoji="1" lang="en-US" altLang="zh-CN" sz="4800" b="1" dirty="0" smtClean="0">
                <a:solidFill>
                  <a:srgbClr val="103154"/>
                </a:solidFill>
              </a:rPr>
              <a:t>CONTENTS</a:t>
            </a:r>
            <a:endParaRPr kumimoji="1" lang="zh-CN" altLang="en-US" sz="4800" b="1" dirty="0">
              <a:solidFill>
                <a:srgbClr val="103154"/>
              </a:solidFill>
            </a:endParaRPr>
          </a:p>
        </p:txBody>
      </p:sp>
      <p:sp>
        <p:nvSpPr>
          <p:cNvPr id="6" name="文本框 5"/>
          <p:cNvSpPr txBox="1"/>
          <p:nvPr/>
        </p:nvSpPr>
        <p:spPr>
          <a:xfrm>
            <a:off x="1210674" y="2343933"/>
            <a:ext cx="1944370" cy="523220"/>
          </a:xfrm>
          <a:prstGeom prst="rect">
            <a:avLst/>
          </a:prstGeom>
          <a:solidFill>
            <a:srgbClr val="00B050"/>
          </a:solidFill>
        </p:spPr>
        <p:txBody>
          <a:bodyPr wrap="square" rtlCol="0">
            <a:spAutoFit/>
          </a:bodyPr>
          <a:lstStyle/>
          <a:p>
            <a:r>
              <a:rPr kumimoji="1" lang="en-US" altLang="zh-CN" sz="2800" b="1" dirty="0" smtClean="0">
                <a:solidFill>
                  <a:schemeClr val="bg1"/>
                </a:solidFill>
              </a:rPr>
              <a:t>PART</a:t>
            </a:r>
            <a:r>
              <a:rPr kumimoji="1" lang="zh-CN" altLang="en-US" sz="2800" b="1" dirty="0" smtClean="0">
                <a:solidFill>
                  <a:schemeClr val="bg1"/>
                </a:solidFill>
              </a:rPr>
              <a:t> </a:t>
            </a:r>
            <a:r>
              <a:rPr kumimoji="1" lang="en-US" altLang="zh-CN" sz="2800" b="1" dirty="0" smtClean="0">
                <a:solidFill>
                  <a:schemeClr val="bg1"/>
                </a:solidFill>
              </a:rPr>
              <a:t>ONE</a:t>
            </a:r>
            <a:endParaRPr kumimoji="1" lang="zh-CN" altLang="en-US" sz="2800" b="1" dirty="0">
              <a:solidFill>
                <a:schemeClr val="bg1"/>
              </a:solidFill>
            </a:endParaRPr>
          </a:p>
        </p:txBody>
      </p:sp>
      <p:sp>
        <p:nvSpPr>
          <p:cNvPr id="7" name="文本框 6"/>
          <p:cNvSpPr txBox="1"/>
          <p:nvPr/>
        </p:nvSpPr>
        <p:spPr>
          <a:xfrm>
            <a:off x="1210674" y="4165391"/>
            <a:ext cx="1944370" cy="523220"/>
          </a:xfrm>
          <a:prstGeom prst="rect">
            <a:avLst/>
          </a:prstGeom>
          <a:solidFill>
            <a:srgbClr val="00B050"/>
          </a:solidFill>
        </p:spPr>
        <p:txBody>
          <a:bodyPr wrap="square" rtlCol="0">
            <a:spAutoFit/>
          </a:bodyPr>
          <a:lstStyle/>
          <a:p>
            <a:r>
              <a:rPr kumimoji="1" lang="en-US" altLang="zh-CN" sz="2800" b="1" dirty="0" smtClean="0">
                <a:solidFill>
                  <a:schemeClr val="bg1"/>
                </a:solidFill>
              </a:rPr>
              <a:t>PART</a:t>
            </a:r>
            <a:r>
              <a:rPr kumimoji="1" lang="zh-CN" altLang="en-US" sz="2800" b="1" dirty="0" smtClean="0">
                <a:solidFill>
                  <a:schemeClr val="bg1"/>
                </a:solidFill>
              </a:rPr>
              <a:t> </a:t>
            </a:r>
            <a:r>
              <a:rPr kumimoji="1" lang="en-US" altLang="zh-CN" sz="2800" b="1" dirty="0" smtClean="0">
                <a:solidFill>
                  <a:schemeClr val="bg1"/>
                </a:solidFill>
              </a:rPr>
              <a:t>TWO</a:t>
            </a:r>
            <a:endParaRPr kumimoji="1" lang="zh-CN" altLang="en-US" sz="2800" b="1" dirty="0">
              <a:solidFill>
                <a:schemeClr val="bg1"/>
              </a:solidFill>
            </a:endParaRPr>
          </a:p>
        </p:txBody>
      </p:sp>
      <p:sp>
        <p:nvSpPr>
          <p:cNvPr id="8" name="矩形 7"/>
          <p:cNvSpPr/>
          <p:nvPr/>
        </p:nvSpPr>
        <p:spPr>
          <a:xfrm>
            <a:off x="1106920" y="2885705"/>
            <a:ext cx="4147305" cy="417358"/>
          </a:xfrm>
          <a:prstGeom prst="rect">
            <a:avLst/>
          </a:prstGeom>
        </p:spPr>
        <p:txBody>
          <a:bodyPr wrap="square">
            <a:spAutoFit/>
          </a:bodyPr>
          <a:lstStyle/>
          <a:p>
            <a:pPr>
              <a:lnSpc>
                <a:spcPct val="130000"/>
              </a:lnSpc>
            </a:pPr>
            <a:r>
              <a:rPr lang="zh-CN" altLang="en-US" dirty="0" smtClean="0">
                <a:solidFill>
                  <a:srgbClr val="103154"/>
                </a:solidFill>
                <a:latin typeface="微软雅黑" panose="020B0503020204020204" pitchFamily="34" charset="-122"/>
                <a:ea typeface="微软雅黑" panose="020B0503020204020204" pitchFamily="34" charset="-122"/>
              </a:rPr>
              <a:t>项目背景</a:t>
            </a:r>
            <a:endParaRPr lang="zh-CN" altLang="en-US" dirty="0">
              <a:solidFill>
                <a:srgbClr val="103154"/>
              </a:solidFill>
              <a:latin typeface="微软雅黑" panose="020B0503020204020204" pitchFamily="34" charset="-122"/>
              <a:ea typeface="微软雅黑" panose="020B0503020204020204" pitchFamily="34" charset="-122"/>
            </a:endParaRPr>
          </a:p>
        </p:txBody>
      </p:sp>
      <p:sp>
        <p:nvSpPr>
          <p:cNvPr id="9" name="矩形 8"/>
          <p:cNvSpPr/>
          <p:nvPr/>
        </p:nvSpPr>
        <p:spPr>
          <a:xfrm>
            <a:off x="1106920" y="4715063"/>
            <a:ext cx="4147305" cy="417358"/>
          </a:xfrm>
          <a:prstGeom prst="rect">
            <a:avLst/>
          </a:prstGeom>
        </p:spPr>
        <p:txBody>
          <a:bodyPr wrap="square">
            <a:spAutoFit/>
          </a:bodyPr>
          <a:lstStyle/>
          <a:p>
            <a:pPr>
              <a:lnSpc>
                <a:spcPct val="130000"/>
              </a:lnSpc>
            </a:pPr>
            <a:r>
              <a:rPr lang="zh-CN" altLang="en-US" dirty="0" smtClean="0">
                <a:solidFill>
                  <a:srgbClr val="103154"/>
                </a:solidFill>
                <a:latin typeface="微软雅黑" panose="020B0503020204020204" pitchFamily="34" charset="-122"/>
                <a:ea typeface="微软雅黑" panose="020B0503020204020204" pitchFamily="34" charset="-122"/>
              </a:rPr>
              <a:t>项目提出</a:t>
            </a:r>
            <a:endParaRPr lang="zh-CN" altLang="en-US" dirty="0">
              <a:solidFill>
                <a:srgbClr val="10315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7154396" y="2343933"/>
            <a:ext cx="1966018" cy="523220"/>
          </a:xfrm>
          <a:prstGeom prst="rect">
            <a:avLst/>
          </a:prstGeom>
          <a:solidFill>
            <a:srgbClr val="00B050"/>
          </a:solidFill>
        </p:spPr>
        <p:txBody>
          <a:bodyPr wrap="square" rtlCol="0">
            <a:spAutoFit/>
          </a:bodyPr>
          <a:lstStyle/>
          <a:p>
            <a:r>
              <a:rPr kumimoji="1" lang="en-US" altLang="zh-CN" sz="2800" b="1" dirty="0" smtClean="0">
                <a:solidFill>
                  <a:schemeClr val="bg1"/>
                </a:solidFill>
              </a:rPr>
              <a:t>PART</a:t>
            </a:r>
            <a:r>
              <a:rPr kumimoji="1" lang="zh-CN" altLang="en-US" sz="2800" b="1" dirty="0">
                <a:solidFill>
                  <a:schemeClr val="bg1"/>
                </a:solidFill>
              </a:rPr>
              <a:t> </a:t>
            </a:r>
            <a:r>
              <a:rPr kumimoji="1" lang="en-US" altLang="zh-CN" sz="2800" b="1" dirty="0" smtClean="0">
                <a:solidFill>
                  <a:schemeClr val="bg1"/>
                </a:solidFill>
              </a:rPr>
              <a:t>THREE</a:t>
            </a:r>
            <a:endParaRPr kumimoji="1" lang="zh-CN" altLang="en-US" sz="2800" b="1" dirty="0">
              <a:solidFill>
                <a:schemeClr val="bg1"/>
              </a:solidFill>
            </a:endParaRPr>
          </a:p>
        </p:txBody>
      </p:sp>
      <p:sp>
        <p:nvSpPr>
          <p:cNvPr id="11" name="文本框 10"/>
          <p:cNvSpPr txBox="1"/>
          <p:nvPr/>
        </p:nvSpPr>
        <p:spPr>
          <a:xfrm>
            <a:off x="7154396" y="4165391"/>
            <a:ext cx="1966018" cy="523220"/>
          </a:xfrm>
          <a:prstGeom prst="rect">
            <a:avLst/>
          </a:prstGeom>
          <a:solidFill>
            <a:srgbClr val="00B050"/>
          </a:solidFill>
        </p:spPr>
        <p:txBody>
          <a:bodyPr wrap="square" rtlCol="0">
            <a:spAutoFit/>
          </a:bodyPr>
          <a:lstStyle/>
          <a:p>
            <a:r>
              <a:rPr kumimoji="1" lang="en-US" altLang="zh-CN" sz="2800" b="1" dirty="0" smtClean="0">
                <a:solidFill>
                  <a:schemeClr val="bg1"/>
                </a:solidFill>
              </a:rPr>
              <a:t>PART</a:t>
            </a:r>
            <a:r>
              <a:rPr kumimoji="1" lang="zh-CN" altLang="en-US" sz="2800" b="1" dirty="0" smtClean="0">
                <a:solidFill>
                  <a:schemeClr val="bg1"/>
                </a:solidFill>
              </a:rPr>
              <a:t> </a:t>
            </a:r>
            <a:r>
              <a:rPr kumimoji="1" lang="en-US" altLang="zh-CN" sz="2800" b="1" dirty="0" smtClean="0">
                <a:solidFill>
                  <a:schemeClr val="bg1"/>
                </a:solidFill>
              </a:rPr>
              <a:t>FOUR</a:t>
            </a:r>
            <a:endParaRPr kumimoji="1" lang="zh-CN" altLang="en-US" sz="2800" b="1" dirty="0">
              <a:solidFill>
                <a:schemeClr val="bg1"/>
              </a:solidFill>
            </a:endParaRPr>
          </a:p>
        </p:txBody>
      </p:sp>
      <p:sp>
        <p:nvSpPr>
          <p:cNvPr id="12" name="矩形 11"/>
          <p:cNvSpPr/>
          <p:nvPr/>
        </p:nvSpPr>
        <p:spPr>
          <a:xfrm>
            <a:off x="7050642" y="2885705"/>
            <a:ext cx="4147305" cy="417358"/>
          </a:xfrm>
          <a:prstGeom prst="rect">
            <a:avLst/>
          </a:prstGeom>
        </p:spPr>
        <p:txBody>
          <a:bodyPr wrap="square">
            <a:spAutoFit/>
          </a:bodyPr>
          <a:lstStyle/>
          <a:p>
            <a:pPr>
              <a:lnSpc>
                <a:spcPct val="130000"/>
              </a:lnSpc>
            </a:pPr>
            <a:r>
              <a:rPr lang="zh-CN" altLang="en-US" dirty="0" smtClean="0">
                <a:solidFill>
                  <a:srgbClr val="103154"/>
                </a:solidFill>
                <a:latin typeface="微软雅黑" panose="020B0503020204020204" pitchFamily="34" charset="-122"/>
                <a:ea typeface="微软雅黑" panose="020B0503020204020204" pitchFamily="34" charset="-122"/>
              </a:rPr>
              <a:t>平台建设思路</a:t>
            </a:r>
            <a:endParaRPr lang="zh-CN" altLang="en-US" dirty="0">
              <a:solidFill>
                <a:srgbClr val="103154"/>
              </a:solidFill>
              <a:latin typeface="微软雅黑" panose="020B0503020204020204" pitchFamily="34" charset="-122"/>
              <a:ea typeface="微软雅黑" panose="020B0503020204020204" pitchFamily="34" charset="-122"/>
            </a:endParaRPr>
          </a:p>
        </p:txBody>
      </p:sp>
      <p:sp>
        <p:nvSpPr>
          <p:cNvPr id="13" name="矩形 12"/>
          <p:cNvSpPr/>
          <p:nvPr/>
        </p:nvSpPr>
        <p:spPr>
          <a:xfrm>
            <a:off x="7050642" y="4715063"/>
            <a:ext cx="4147305" cy="417358"/>
          </a:xfrm>
          <a:prstGeom prst="rect">
            <a:avLst/>
          </a:prstGeom>
        </p:spPr>
        <p:txBody>
          <a:bodyPr wrap="square">
            <a:spAutoFit/>
          </a:bodyPr>
          <a:lstStyle/>
          <a:p>
            <a:pPr>
              <a:lnSpc>
                <a:spcPct val="130000"/>
              </a:lnSpc>
            </a:pPr>
            <a:r>
              <a:rPr lang="zh-CN" altLang="en-US" dirty="0" smtClean="0">
                <a:solidFill>
                  <a:srgbClr val="103154"/>
                </a:solidFill>
                <a:latin typeface="微软雅黑" panose="020B0503020204020204" pitchFamily="34" charset="-122"/>
                <a:ea typeface="微软雅黑" panose="020B0503020204020204" pitchFamily="34" charset="-122"/>
              </a:rPr>
              <a:t>应用场景</a:t>
            </a:r>
            <a:endParaRPr lang="zh-CN" altLang="en-US" dirty="0">
              <a:solidFill>
                <a:srgbClr val="103154"/>
              </a:solidFill>
              <a:latin typeface="微软雅黑" panose="020B0503020204020204" pitchFamily="34" charset="-122"/>
              <a:ea typeface="微软雅黑" panose="020B0503020204020204" pitchFamily="34" charset="-122"/>
            </a:endParaRPr>
          </a:p>
        </p:txBody>
      </p:sp>
      <p:cxnSp>
        <p:nvCxnSpPr>
          <p:cNvPr id="14" name="直线连接符 16"/>
          <p:cNvCxnSpPr/>
          <p:nvPr/>
        </p:nvCxnSpPr>
        <p:spPr>
          <a:xfrm>
            <a:off x="6062301" y="2343933"/>
            <a:ext cx="0" cy="3092574"/>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6" name="矩形 15"/>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78796"/>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21810" y="943949"/>
            <a:ext cx="5469440" cy="368300"/>
          </a:xfrm>
          <a:prstGeom prst="rect">
            <a:avLst/>
          </a:prstGeom>
          <a:noFill/>
        </p:spPr>
        <p:txBody>
          <a:bodyPr wrap="square" rtlCol="0">
            <a:spAutoFit/>
          </a:bodyPr>
          <a:lstStyle/>
          <a:p>
            <a:r>
              <a:rPr lang="zh-CN" altLang="en-US" dirty="0" smtClean="0">
                <a:solidFill>
                  <a:srgbClr val="333F50"/>
                </a:solidFill>
              </a:rPr>
              <a:t>决策系统</a:t>
            </a:r>
            <a:endParaRPr lang="zh-CN" altLang="en-US" dirty="0">
              <a:solidFill>
                <a:srgbClr val="333F50"/>
              </a:solidFill>
            </a:endParaRPr>
          </a:p>
        </p:txBody>
      </p:sp>
      <p:sp>
        <p:nvSpPr>
          <p:cNvPr id="37" name="文本框 36"/>
          <p:cNvSpPr txBox="1"/>
          <p:nvPr/>
        </p:nvSpPr>
        <p:spPr>
          <a:xfrm>
            <a:off x="624205" y="3399790"/>
            <a:ext cx="1554480" cy="368300"/>
          </a:xfrm>
          <a:prstGeom prst="rect">
            <a:avLst/>
          </a:prstGeom>
          <a:noFill/>
        </p:spPr>
        <p:txBody>
          <a:bodyPr wrap="none" rtlCol="0">
            <a:spAutoFit/>
          </a:bodyPr>
          <a:lstStyle/>
          <a:p>
            <a:pPr algn="ctr"/>
            <a:r>
              <a:rPr lang="zh-CN" altLang="en-US"/>
              <a:t>数据存储模块</a:t>
            </a:r>
          </a:p>
        </p:txBody>
      </p:sp>
      <p:grpSp>
        <p:nvGrpSpPr>
          <p:cNvPr id="9" name="组合 8"/>
          <p:cNvGrpSpPr/>
          <p:nvPr/>
        </p:nvGrpSpPr>
        <p:grpSpPr>
          <a:xfrm>
            <a:off x="5866765" y="1781810"/>
            <a:ext cx="1554480" cy="1528445"/>
            <a:chOff x="7847" y="1740"/>
            <a:chExt cx="2448" cy="2407"/>
          </a:xfrm>
        </p:grpSpPr>
        <p:sp>
          <p:nvSpPr>
            <p:cNvPr id="30" name="文本框 29"/>
            <p:cNvSpPr txBox="1"/>
            <p:nvPr/>
          </p:nvSpPr>
          <p:spPr>
            <a:xfrm>
              <a:off x="7847" y="3567"/>
              <a:ext cx="2448" cy="580"/>
            </a:xfrm>
            <a:prstGeom prst="rect">
              <a:avLst/>
            </a:prstGeom>
            <a:noFill/>
          </p:spPr>
          <p:txBody>
            <a:bodyPr wrap="none" rtlCol="0">
              <a:spAutoFit/>
            </a:bodyPr>
            <a:lstStyle/>
            <a:p>
              <a:r>
                <a:rPr lang="zh-CN" altLang="en-US" b="1">
                  <a:solidFill>
                    <a:schemeClr val="accent1"/>
                  </a:solidFill>
                  <a:effectLst>
                    <a:outerShdw blurRad="38100" dist="25400" dir="5400000" algn="ctr" rotWithShape="0">
                      <a:srgbClr val="6E747A">
                        <a:alpha val="43000"/>
                      </a:srgbClr>
                    </a:outerShdw>
                  </a:effectLst>
                </a:rPr>
                <a:t>自主学习模块</a:t>
              </a:r>
            </a:p>
          </p:txBody>
        </p:sp>
        <p:sp>
          <p:nvSpPr>
            <p:cNvPr id="2" name="KSO_Shape"/>
            <p:cNvSpPr/>
            <p:nvPr/>
          </p:nvSpPr>
          <p:spPr bwMode="auto">
            <a:xfrm>
              <a:off x="8111" y="1740"/>
              <a:ext cx="2056" cy="1640"/>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p:spPr>
          <p:style>
            <a:lnRef idx="2">
              <a:schemeClr val="accent2">
                <a:shade val="50000"/>
              </a:schemeClr>
            </a:lnRef>
            <a:fillRef idx="1">
              <a:schemeClr val="accent2"/>
            </a:fillRef>
            <a:effectRef idx="0">
              <a:schemeClr val="accent2"/>
            </a:effectRef>
            <a:fontRef idx="minor">
              <a:schemeClr val="lt1"/>
            </a:fontRef>
          </p:style>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grpSp>
        <p:nvGrpSpPr>
          <p:cNvPr id="10" name="组合 9"/>
          <p:cNvGrpSpPr/>
          <p:nvPr/>
        </p:nvGrpSpPr>
        <p:grpSpPr>
          <a:xfrm>
            <a:off x="5866765" y="4056380"/>
            <a:ext cx="1554480" cy="1587500"/>
            <a:chOff x="8210" y="6203"/>
            <a:chExt cx="2448" cy="2500"/>
          </a:xfrm>
        </p:grpSpPr>
        <p:sp>
          <p:nvSpPr>
            <p:cNvPr id="51" name="文本框 50"/>
            <p:cNvSpPr txBox="1"/>
            <p:nvPr/>
          </p:nvSpPr>
          <p:spPr>
            <a:xfrm>
              <a:off x="8210" y="8123"/>
              <a:ext cx="2448" cy="580"/>
            </a:xfrm>
            <a:prstGeom prst="rect">
              <a:avLst/>
            </a:prstGeom>
            <a:noFill/>
          </p:spPr>
          <p:txBody>
            <a:bodyPr wrap="none" rtlCol="0">
              <a:spAutoFit/>
            </a:bodyPr>
            <a:lstStyle/>
            <a:p>
              <a:r>
                <a:rPr lang="zh-CN" altLang="en-US" b="1">
                  <a:solidFill>
                    <a:schemeClr val="accent1"/>
                  </a:solidFill>
                  <a:effectLst>
                    <a:outerShdw blurRad="38100" dist="25400" dir="5400000" algn="ctr" rotWithShape="0">
                      <a:srgbClr val="6E747A">
                        <a:alpha val="43000"/>
                      </a:srgbClr>
                    </a:outerShdw>
                  </a:effectLst>
                </a:rPr>
                <a:t>业务管理模块</a:t>
              </a:r>
            </a:p>
          </p:txBody>
        </p:sp>
        <p:pic>
          <p:nvPicPr>
            <p:cNvPr id="5" name="图片 4" descr="Monitor_128px_1178229_easyicon.net"/>
            <p:cNvPicPr>
              <a:picLocks noChangeAspect="1"/>
            </p:cNvPicPr>
            <p:nvPr/>
          </p:nvPicPr>
          <p:blipFill>
            <a:blip r:embed="rId3"/>
            <a:stretch>
              <a:fillRect/>
            </a:stretch>
          </p:blipFill>
          <p:spPr>
            <a:xfrm>
              <a:off x="8474" y="6203"/>
              <a:ext cx="1920" cy="1920"/>
            </a:xfrm>
            <a:prstGeom prst="rect">
              <a:avLst/>
            </a:prstGeom>
          </p:spPr>
        </p:pic>
      </p:grpSp>
      <p:grpSp>
        <p:nvGrpSpPr>
          <p:cNvPr id="13" name="组合 12"/>
          <p:cNvGrpSpPr/>
          <p:nvPr/>
        </p:nvGrpSpPr>
        <p:grpSpPr>
          <a:xfrm>
            <a:off x="4425950" y="1839595"/>
            <a:ext cx="1441450" cy="782320"/>
            <a:chOff x="5236" y="1874"/>
            <a:chExt cx="2270" cy="1232"/>
          </a:xfrm>
        </p:grpSpPr>
        <p:sp>
          <p:nvSpPr>
            <p:cNvPr id="11" name="右箭头 10"/>
            <p:cNvSpPr/>
            <p:nvPr/>
          </p:nvSpPr>
          <p:spPr>
            <a:xfrm>
              <a:off x="5236" y="2498"/>
              <a:ext cx="2270" cy="60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 name="文本框 11"/>
            <p:cNvSpPr txBox="1"/>
            <p:nvPr/>
          </p:nvSpPr>
          <p:spPr>
            <a:xfrm>
              <a:off x="5237" y="1874"/>
              <a:ext cx="2088" cy="580"/>
            </a:xfrm>
            <a:prstGeom prst="rect">
              <a:avLst/>
            </a:prstGeom>
            <a:noFill/>
          </p:spPr>
          <p:txBody>
            <a:bodyPr wrap="none" rtlCol="0">
              <a:spAutoFit/>
            </a:bodyPr>
            <a:lstStyle/>
            <a:p>
              <a:r>
                <a:rPr lang="zh-CN" altLang="en-US"/>
                <a:t>建立经验库</a:t>
              </a:r>
            </a:p>
          </p:txBody>
        </p:sp>
      </p:grpSp>
      <p:grpSp>
        <p:nvGrpSpPr>
          <p:cNvPr id="14" name="组合 13"/>
          <p:cNvGrpSpPr/>
          <p:nvPr/>
        </p:nvGrpSpPr>
        <p:grpSpPr>
          <a:xfrm>
            <a:off x="4425315" y="4056380"/>
            <a:ext cx="1441450" cy="803275"/>
            <a:chOff x="5236" y="1842"/>
            <a:chExt cx="2270" cy="1265"/>
          </a:xfrm>
        </p:grpSpPr>
        <p:sp>
          <p:nvSpPr>
            <p:cNvPr id="15" name="左右箭头 14"/>
            <p:cNvSpPr/>
            <p:nvPr/>
          </p:nvSpPr>
          <p:spPr>
            <a:xfrm>
              <a:off x="5236" y="2498"/>
              <a:ext cx="2270" cy="609"/>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6" name="文本框 15"/>
            <p:cNvSpPr txBox="1"/>
            <p:nvPr/>
          </p:nvSpPr>
          <p:spPr>
            <a:xfrm>
              <a:off x="5507" y="1842"/>
              <a:ext cx="1728" cy="580"/>
            </a:xfrm>
            <a:prstGeom prst="rect">
              <a:avLst/>
            </a:prstGeom>
            <a:noFill/>
          </p:spPr>
          <p:txBody>
            <a:bodyPr wrap="none" rtlCol="0">
              <a:spAutoFit/>
            </a:bodyPr>
            <a:lstStyle/>
            <a:p>
              <a:r>
                <a:rPr lang="zh-CN" altLang="en-US"/>
                <a:t>实时监测</a:t>
              </a:r>
            </a:p>
          </p:txBody>
        </p:sp>
      </p:grpSp>
      <p:grpSp>
        <p:nvGrpSpPr>
          <p:cNvPr id="17" name="组合 16"/>
          <p:cNvGrpSpPr/>
          <p:nvPr/>
        </p:nvGrpSpPr>
        <p:grpSpPr>
          <a:xfrm>
            <a:off x="7582535" y="1413510"/>
            <a:ext cx="1554480" cy="755015"/>
            <a:chOff x="5147" y="1918"/>
            <a:chExt cx="2448" cy="1189"/>
          </a:xfrm>
        </p:grpSpPr>
        <p:sp>
          <p:nvSpPr>
            <p:cNvPr id="19" name="左右箭头 18"/>
            <p:cNvSpPr/>
            <p:nvPr/>
          </p:nvSpPr>
          <p:spPr>
            <a:xfrm>
              <a:off x="5236" y="2498"/>
              <a:ext cx="2270" cy="609"/>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0" name="文本框 19"/>
            <p:cNvSpPr txBox="1"/>
            <p:nvPr/>
          </p:nvSpPr>
          <p:spPr>
            <a:xfrm>
              <a:off x="5147" y="1918"/>
              <a:ext cx="2448" cy="580"/>
            </a:xfrm>
            <a:prstGeom prst="rect">
              <a:avLst/>
            </a:prstGeom>
            <a:noFill/>
          </p:spPr>
          <p:txBody>
            <a:bodyPr wrap="none" rtlCol="0">
              <a:spAutoFit/>
            </a:bodyPr>
            <a:lstStyle/>
            <a:p>
              <a:r>
                <a:rPr lang="zh-CN" altLang="en-US"/>
                <a:t>历史数据建模</a:t>
              </a:r>
            </a:p>
          </p:txBody>
        </p:sp>
      </p:grpSp>
      <p:grpSp>
        <p:nvGrpSpPr>
          <p:cNvPr id="22" name="组合 21"/>
          <p:cNvGrpSpPr/>
          <p:nvPr/>
        </p:nvGrpSpPr>
        <p:grpSpPr>
          <a:xfrm>
            <a:off x="7582535" y="2644775"/>
            <a:ext cx="1554480" cy="755015"/>
            <a:chOff x="5147" y="1918"/>
            <a:chExt cx="2448" cy="1189"/>
          </a:xfrm>
        </p:grpSpPr>
        <p:sp>
          <p:nvSpPr>
            <p:cNvPr id="23" name="左右箭头 22"/>
            <p:cNvSpPr/>
            <p:nvPr/>
          </p:nvSpPr>
          <p:spPr>
            <a:xfrm>
              <a:off x="5236" y="2498"/>
              <a:ext cx="2270" cy="609"/>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4" name="文本框 23"/>
            <p:cNvSpPr txBox="1"/>
            <p:nvPr/>
          </p:nvSpPr>
          <p:spPr>
            <a:xfrm>
              <a:off x="5147" y="1918"/>
              <a:ext cx="2448" cy="580"/>
            </a:xfrm>
            <a:prstGeom prst="rect">
              <a:avLst/>
            </a:prstGeom>
            <a:noFill/>
          </p:spPr>
          <p:txBody>
            <a:bodyPr wrap="none" rtlCol="0">
              <a:spAutoFit/>
            </a:bodyPr>
            <a:lstStyle/>
            <a:p>
              <a:r>
                <a:rPr lang="zh-CN" altLang="en-US"/>
                <a:t>故障处理指令</a:t>
              </a:r>
            </a:p>
          </p:txBody>
        </p:sp>
      </p:grpSp>
      <p:grpSp>
        <p:nvGrpSpPr>
          <p:cNvPr id="29" name="组合 28"/>
          <p:cNvGrpSpPr/>
          <p:nvPr/>
        </p:nvGrpSpPr>
        <p:grpSpPr>
          <a:xfrm>
            <a:off x="7639050" y="4056380"/>
            <a:ext cx="1441450" cy="803275"/>
            <a:chOff x="5236" y="1842"/>
            <a:chExt cx="2270" cy="1265"/>
          </a:xfrm>
        </p:grpSpPr>
        <p:sp>
          <p:nvSpPr>
            <p:cNvPr id="32" name="右箭头 31"/>
            <p:cNvSpPr/>
            <p:nvPr/>
          </p:nvSpPr>
          <p:spPr>
            <a:xfrm>
              <a:off x="5236" y="2498"/>
              <a:ext cx="2270" cy="60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3" name="文本框 32"/>
            <p:cNvSpPr txBox="1"/>
            <p:nvPr/>
          </p:nvSpPr>
          <p:spPr>
            <a:xfrm>
              <a:off x="5507" y="1842"/>
              <a:ext cx="1728" cy="580"/>
            </a:xfrm>
            <a:prstGeom prst="rect">
              <a:avLst/>
            </a:prstGeom>
            <a:noFill/>
          </p:spPr>
          <p:txBody>
            <a:bodyPr wrap="none" rtlCol="0">
              <a:spAutoFit/>
            </a:bodyPr>
            <a:lstStyle/>
            <a:p>
              <a:r>
                <a:rPr lang="zh-CN" altLang="en-US"/>
                <a:t>异常上报</a:t>
              </a:r>
            </a:p>
          </p:txBody>
        </p:sp>
      </p:grpSp>
      <p:sp>
        <p:nvSpPr>
          <p:cNvPr id="52" name="圆角矩形 51"/>
          <p:cNvSpPr/>
          <p:nvPr/>
        </p:nvSpPr>
        <p:spPr>
          <a:xfrm>
            <a:off x="9450705" y="3013075"/>
            <a:ext cx="1017270" cy="191833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t>故障</a:t>
            </a:r>
          </a:p>
          <a:p>
            <a:pPr algn="ctr"/>
            <a:r>
              <a:rPr lang="zh-CN" altLang="en-US"/>
              <a:t>处理</a:t>
            </a:r>
          </a:p>
          <a:p>
            <a:pPr algn="ctr"/>
            <a:r>
              <a:rPr lang="zh-CN" altLang="en-US"/>
              <a:t>模块</a:t>
            </a:r>
          </a:p>
        </p:txBody>
      </p:sp>
      <p:pic>
        <p:nvPicPr>
          <p:cNvPr id="53" name="图片 52" descr="model_vrml_72px_1078125_easyicon.net"/>
          <p:cNvPicPr>
            <a:picLocks noChangeAspect="1"/>
          </p:cNvPicPr>
          <p:nvPr/>
        </p:nvPicPr>
        <p:blipFill>
          <a:blip r:embed="rId4"/>
          <a:stretch>
            <a:fillRect/>
          </a:stretch>
        </p:blipFill>
        <p:spPr>
          <a:xfrm>
            <a:off x="3046095" y="1791335"/>
            <a:ext cx="914400" cy="914400"/>
          </a:xfrm>
          <a:prstGeom prst="rect">
            <a:avLst/>
          </a:prstGeom>
        </p:spPr>
      </p:pic>
      <p:sp>
        <p:nvSpPr>
          <p:cNvPr id="54" name="文本框 53"/>
          <p:cNvSpPr txBox="1"/>
          <p:nvPr/>
        </p:nvSpPr>
        <p:spPr>
          <a:xfrm>
            <a:off x="2954020" y="2941955"/>
            <a:ext cx="1097280" cy="368300"/>
          </a:xfrm>
          <a:prstGeom prst="rect">
            <a:avLst/>
          </a:prstGeom>
          <a:noFill/>
        </p:spPr>
        <p:txBody>
          <a:bodyPr wrap="none" rtlCol="0">
            <a:spAutoFit/>
          </a:bodyPr>
          <a:lstStyle/>
          <a:p>
            <a:r>
              <a:rPr lang="zh-CN" altLang="en-US"/>
              <a:t>经验模型</a:t>
            </a:r>
          </a:p>
        </p:txBody>
      </p:sp>
      <p:pic>
        <p:nvPicPr>
          <p:cNvPr id="55" name="图片 54" descr="cogs_153.32620320856px_1185588_easyicon.net"/>
          <p:cNvPicPr>
            <a:picLocks noChangeAspect="1"/>
          </p:cNvPicPr>
          <p:nvPr/>
        </p:nvPicPr>
        <p:blipFill>
          <a:blip r:embed="rId5"/>
          <a:stretch>
            <a:fillRect/>
          </a:stretch>
        </p:blipFill>
        <p:spPr>
          <a:xfrm>
            <a:off x="2920365" y="3956050"/>
            <a:ext cx="1165860" cy="975360"/>
          </a:xfrm>
          <a:prstGeom prst="rect">
            <a:avLst/>
          </a:prstGeom>
        </p:spPr>
      </p:pic>
      <p:sp>
        <p:nvSpPr>
          <p:cNvPr id="56" name="文本框 55"/>
          <p:cNvSpPr txBox="1"/>
          <p:nvPr/>
        </p:nvSpPr>
        <p:spPr>
          <a:xfrm>
            <a:off x="2954655" y="5142865"/>
            <a:ext cx="1097280" cy="368300"/>
          </a:xfrm>
          <a:prstGeom prst="rect">
            <a:avLst/>
          </a:prstGeom>
          <a:noFill/>
        </p:spPr>
        <p:txBody>
          <a:bodyPr wrap="none" rtlCol="0">
            <a:spAutoFit/>
          </a:bodyPr>
          <a:lstStyle/>
          <a:p>
            <a:r>
              <a:rPr lang="zh-CN" altLang="en-US"/>
              <a:t>基础数据</a:t>
            </a:r>
          </a:p>
        </p:txBody>
      </p:sp>
      <p:sp>
        <p:nvSpPr>
          <p:cNvPr id="57" name="圆角矩形 56"/>
          <p:cNvSpPr/>
          <p:nvPr/>
        </p:nvSpPr>
        <p:spPr>
          <a:xfrm>
            <a:off x="9450705" y="1560830"/>
            <a:ext cx="1313815" cy="84518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t>场景保障模块</a:t>
            </a:r>
          </a:p>
        </p:txBody>
      </p:sp>
      <p:sp>
        <p:nvSpPr>
          <p:cNvPr id="58" name="左大括号 57"/>
          <p:cNvSpPr/>
          <p:nvPr/>
        </p:nvSpPr>
        <p:spPr>
          <a:xfrm>
            <a:off x="2450465" y="1843405"/>
            <a:ext cx="234950" cy="3478530"/>
          </a:xfrm>
          <a:prstGeom prst="leftBrace">
            <a:avLst>
              <a:gd name="adj1" fmla="val 19729"/>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59" name="圆角矩形 58"/>
          <p:cNvSpPr/>
          <p:nvPr/>
        </p:nvSpPr>
        <p:spPr>
          <a:xfrm>
            <a:off x="5728335" y="1412875"/>
            <a:ext cx="1830705" cy="4495800"/>
          </a:xfrm>
          <a:prstGeom prst="roundRect">
            <a:avLst/>
          </a:prstGeom>
          <a:noFill/>
          <a:ln w="28575">
            <a:prstDash val="lgDash"/>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0" name="文本框 59"/>
          <p:cNvSpPr txBox="1"/>
          <p:nvPr/>
        </p:nvSpPr>
        <p:spPr>
          <a:xfrm>
            <a:off x="5638165" y="6055995"/>
            <a:ext cx="2011680" cy="368300"/>
          </a:xfrm>
          <a:prstGeom prst="rect">
            <a:avLst/>
          </a:prstGeom>
          <a:noFill/>
        </p:spPr>
        <p:txBody>
          <a:bodyPr wrap="none" rtlCol="0">
            <a:spAutoFit/>
          </a:bodyPr>
          <a:lstStyle/>
          <a:p>
            <a:r>
              <a:rPr lang="zh-CN" altLang="en-US" b="1">
                <a:solidFill>
                  <a:schemeClr val="accent1"/>
                </a:solidFill>
                <a:effectLst>
                  <a:outerShdw blurRad="38100" dist="25400" dir="5400000" algn="ctr" rotWithShape="0">
                    <a:srgbClr val="6E747A">
                      <a:alpha val="43000"/>
                    </a:srgbClr>
                  </a:outerShdw>
                </a:effectLst>
              </a:rPr>
              <a:t>决策系统核心模块</a:t>
            </a:r>
          </a:p>
        </p:txBody>
      </p:sp>
      <p:sp>
        <p:nvSpPr>
          <p:cNvPr id="38" name="文本框 37"/>
          <p:cNvSpPr txBox="1"/>
          <p:nvPr/>
        </p:nvSpPr>
        <p:spPr>
          <a:xfrm>
            <a:off x="624114" y="10310"/>
            <a:ext cx="2852512"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平台框图</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6552112"/>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21810" y="943949"/>
            <a:ext cx="5469440" cy="368300"/>
          </a:xfrm>
          <a:prstGeom prst="rect">
            <a:avLst/>
          </a:prstGeom>
          <a:noFill/>
        </p:spPr>
        <p:txBody>
          <a:bodyPr wrap="square" rtlCol="0">
            <a:spAutoFit/>
          </a:bodyPr>
          <a:lstStyle/>
          <a:p>
            <a:r>
              <a:rPr lang="zh-CN" altLang="en-US" dirty="0">
                <a:solidFill>
                  <a:srgbClr val="333F50"/>
                </a:solidFill>
              </a:rPr>
              <a:t>自主</a:t>
            </a:r>
            <a:r>
              <a:rPr lang="zh-CN" altLang="en-US" dirty="0" smtClean="0">
                <a:solidFill>
                  <a:srgbClr val="333F50"/>
                </a:solidFill>
              </a:rPr>
              <a:t>学习模块</a:t>
            </a:r>
            <a:endParaRPr lang="zh-CN" altLang="en-US" dirty="0">
              <a:solidFill>
                <a:srgbClr val="333F50"/>
              </a:solidFill>
            </a:endParaRPr>
          </a:p>
        </p:txBody>
      </p:sp>
      <p:sp>
        <p:nvSpPr>
          <p:cNvPr id="2" name="文本框 1"/>
          <p:cNvSpPr txBox="1"/>
          <p:nvPr/>
        </p:nvSpPr>
        <p:spPr>
          <a:xfrm>
            <a:off x="1245235" y="1542415"/>
            <a:ext cx="9309735" cy="1753235"/>
          </a:xfrm>
          <a:prstGeom prst="rect">
            <a:avLst/>
          </a:prstGeom>
          <a:noFill/>
        </p:spPr>
        <p:txBody>
          <a:bodyPr wrap="square" rtlCol="0">
            <a:spAutoFit/>
          </a:bodyPr>
          <a:lstStyle/>
          <a:p>
            <a:pPr indent="457200" algn="l">
              <a:lnSpc>
                <a:spcPct val="150000"/>
              </a:lnSpc>
            </a:pPr>
            <a:r>
              <a:rPr lang="zh-CN" altLang="en-US" b="1" dirty="0">
                <a:latin typeface="+mn-ea"/>
              </a:rPr>
              <a:t>模块简介</a:t>
            </a:r>
          </a:p>
          <a:p>
            <a:pPr indent="457200" algn="l">
              <a:lnSpc>
                <a:spcPct val="150000"/>
              </a:lnSpc>
            </a:pPr>
            <a:r>
              <a:rPr lang="zh-CN" altLang="en-US" dirty="0">
                <a:latin typeface="+mn-ea"/>
              </a:rPr>
              <a:t>    </a:t>
            </a:r>
            <a:r>
              <a:rPr lang="zh-CN" dirty="0">
                <a:effectLst/>
                <a:latin typeface="+mn-ea"/>
                <a:sym typeface="+mn-ea"/>
              </a:rPr>
              <a:t>该模块是网络大脑执行决策的控制核心，以现有经验库为依据</a:t>
            </a:r>
            <a:r>
              <a:rPr lang="zh-CN" dirty="0" smtClean="0">
                <a:effectLst/>
                <a:latin typeface="+mn-ea"/>
                <a:sym typeface="+mn-ea"/>
              </a:rPr>
              <a:t>，</a:t>
            </a:r>
            <a:r>
              <a:rPr lang="zh-CN" altLang="en-US" dirty="0" smtClean="0">
                <a:effectLst/>
                <a:latin typeface="+mn-ea"/>
                <a:sym typeface="+mn-ea"/>
              </a:rPr>
              <a:t>包含大量成熟的机器学习相关算法，</a:t>
            </a:r>
            <a:r>
              <a:rPr lang="zh-CN" altLang="en-US" dirty="0" smtClean="0">
                <a:latin typeface="+mn-ea"/>
                <a:sym typeface="+mn-ea"/>
              </a:rPr>
              <a:t>生成的学习模型为上层模块的数据在线分析、异常检测等应用场景提供支撑。</a:t>
            </a:r>
            <a:endParaRPr lang="zh-CN" dirty="0">
              <a:latin typeface="+mn-ea"/>
            </a:endParaRPr>
          </a:p>
        </p:txBody>
      </p:sp>
      <p:sp>
        <p:nvSpPr>
          <p:cNvPr id="5" name="文本框 4"/>
          <p:cNvSpPr txBox="1"/>
          <p:nvPr/>
        </p:nvSpPr>
        <p:spPr>
          <a:xfrm>
            <a:off x="1245235" y="3711855"/>
            <a:ext cx="9309735" cy="2168525"/>
          </a:xfrm>
          <a:prstGeom prst="rect">
            <a:avLst/>
          </a:prstGeom>
          <a:noFill/>
        </p:spPr>
        <p:txBody>
          <a:bodyPr wrap="square" rtlCol="0">
            <a:spAutoFit/>
          </a:bodyPr>
          <a:lstStyle/>
          <a:p>
            <a:pPr indent="457200" algn="l">
              <a:lnSpc>
                <a:spcPct val="150000"/>
              </a:lnSpc>
            </a:pPr>
            <a:r>
              <a:rPr lang="zh-CN" altLang="en-US" b="1" dirty="0">
                <a:latin typeface="+mn-ea"/>
              </a:rPr>
              <a:t>模块功能</a:t>
            </a:r>
          </a:p>
          <a:p>
            <a:pPr indent="457200" algn="l">
              <a:lnSpc>
                <a:spcPct val="150000"/>
              </a:lnSpc>
            </a:pPr>
            <a:r>
              <a:rPr lang="zh-CN" altLang="en-US" dirty="0">
                <a:latin typeface="+mn-ea"/>
              </a:rPr>
              <a:t>    数据挖掘</a:t>
            </a:r>
          </a:p>
          <a:p>
            <a:pPr indent="457200" algn="l">
              <a:lnSpc>
                <a:spcPct val="150000"/>
              </a:lnSpc>
            </a:pPr>
            <a:r>
              <a:rPr lang="zh-CN" altLang="en-US" dirty="0">
                <a:latin typeface="+mn-ea"/>
              </a:rPr>
              <a:t>    </a:t>
            </a:r>
            <a:r>
              <a:rPr lang="zh-CN" altLang="en-US" dirty="0">
                <a:effectLst/>
                <a:latin typeface="+mn-ea"/>
                <a:sym typeface="+mn-ea"/>
              </a:rPr>
              <a:t>规则制定</a:t>
            </a:r>
          </a:p>
          <a:p>
            <a:pPr indent="457200" algn="l">
              <a:lnSpc>
                <a:spcPct val="150000"/>
              </a:lnSpc>
            </a:pPr>
            <a:r>
              <a:rPr lang="zh-CN" altLang="en-US" dirty="0">
                <a:effectLst/>
                <a:latin typeface="+mn-ea"/>
                <a:sym typeface="+mn-ea"/>
              </a:rPr>
              <a:t>    风险评估</a:t>
            </a:r>
          </a:p>
          <a:p>
            <a:pPr indent="457200" algn="l">
              <a:lnSpc>
                <a:spcPct val="150000"/>
              </a:lnSpc>
            </a:pPr>
            <a:r>
              <a:rPr lang="zh-CN" altLang="en-US" dirty="0">
                <a:effectLst/>
                <a:latin typeface="+mn-ea"/>
                <a:sym typeface="+mn-ea"/>
              </a:rPr>
              <a:t>    行为选择。</a:t>
            </a:r>
            <a:endParaRPr lang="zh-CN" altLang="en-US" dirty="0">
              <a:latin typeface="+mn-ea"/>
            </a:endParaRPr>
          </a:p>
        </p:txBody>
      </p:sp>
      <p:sp>
        <p:nvSpPr>
          <p:cNvPr id="9" name="文本框 8"/>
          <p:cNvSpPr txBox="1"/>
          <p:nvPr/>
        </p:nvSpPr>
        <p:spPr>
          <a:xfrm>
            <a:off x="624114" y="10310"/>
            <a:ext cx="2852512"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平台框图</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5854896"/>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21810" y="943949"/>
            <a:ext cx="5469440" cy="368300"/>
          </a:xfrm>
          <a:prstGeom prst="rect">
            <a:avLst/>
          </a:prstGeom>
          <a:noFill/>
        </p:spPr>
        <p:txBody>
          <a:bodyPr wrap="square" rtlCol="0">
            <a:spAutoFit/>
          </a:bodyPr>
          <a:lstStyle/>
          <a:p>
            <a:r>
              <a:rPr lang="zh-CN" altLang="en-US" dirty="0" smtClean="0">
                <a:solidFill>
                  <a:srgbClr val="333F50"/>
                </a:solidFill>
              </a:rPr>
              <a:t>业务管理模块</a:t>
            </a:r>
            <a:endParaRPr lang="zh-CN" altLang="en-US" dirty="0">
              <a:solidFill>
                <a:srgbClr val="333F50"/>
              </a:solidFill>
            </a:endParaRPr>
          </a:p>
        </p:txBody>
      </p:sp>
      <p:sp>
        <p:nvSpPr>
          <p:cNvPr id="2" name="文本框 1"/>
          <p:cNvSpPr txBox="1"/>
          <p:nvPr/>
        </p:nvSpPr>
        <p:spPr>
          <a:xfrm>
            <a:off x="1245235" y="1542415"/>
            <a:ext cx="9309735" cy="2168525"/>
          </a:xfrm>
          <a:prstGeom prst="rect">
            <a:avLst/>
          </a:prstGeom>
          <a:noFill/>
        </p:spPr>
        <p:txBody>
          <a:bodyPr wrap="square" rtlCol="0">
            <a:spAutoFit/>
          </a:bodyPr>
          <a:lstStyle/>
          <a:p>
            <a:pPr indent="457200" algn="l">
              <a:lnSpc>
                <a:spcPct val="150000"/>
              </a:lnSpc>
            </a:pPr>
            <a:r>
              <a:rPr lang="zh-CN" altLang="en-US" b="1" dirty="0">
                <a:latin typeface="+mn-ea"/>
              </a:rPr>
              <a:t>模块简介</a:t>
            </a:r>
          </a:p>
          <a:p>
            <a:pPr indent="457200" fontAlgn="auto">
              <a:lnSpc>
                <a:spcPct val="150000"/>
              </a:lnSpc>
              <a:spcBef>
                <a:spcPts val="0"/>
              </a:spcBef>
              <a:spcAft>
                <a:spcPts val="0"/>
              </a:spcAft>
              <a:defRPr/>
            </a:pPr>
            <a:r>
              <a:rPr lang="zh-CN" altLang="en-US" dirty="0">
                <a:latin typeface="+mn-ea"/>
              </a:rPr>
              <a:t>    </a:t>
            </a:r>
            <a:r>
              <a:rPr lang="zh-CN" altLang="en-US" dirty="0">
                <a:latin typeface="+mn-ea"/>
                <a:sym typeface="+mn-ea"/>
              </a:rPr>
              <a:t>网维中心各部门数据的格式、类型等不同，数据无法有效的被整合、归类。数据存储、管理、利用与分析工作效率低下。</a:t>
            </a:r>
          </a:p>
          <a:p>
            <a:pPr indent="457200" fontAlgn="auto">
              <a:lnSpc>
                <a:spcPct val="150000"/>
              </a:lnSpc>
              <a:spcBef>
                <a:spcPts val="0"/>
              </a:spcBef>
              <a:spcAft>
                <a:spcPts val="0"/>
              </a:spcAft>
              <a:defRPr/>
            </a:pPr>
            <a:r>
              <a:rPr lang="zh-CN" altLang="en-US" dirty="0">
                <a:latin typeface="+mn-ea"/>
                <a:sym typeface="+mn-ea"/>
              </a:rPr>
              <a:t>    业务查询模块为各部门提供开放的数据接口，</a:t>
            </a:r>
            <a:r>
              <a:rPr lang="zh-CN" altLang="en-US" dirty="0" smtClean="0">
                <a:latin typeface="+mn-ea"/>
                <a:sym typeface="+mn-ea"/>
              </a:rPr>
              <a:t>对</a:t>
            </a:r>
            <a:r>
              <a:rPr lang="zh-CN" altLang="en-US" dirty="0">
                <a:latin typeface="+mn-ea"/>
                <a:sym typeface="+mn-ea"/>
              </a:rPr>
              <a:t>业务</a:t>
            </a:r>
            <a:r>
              <a:rPr lang="zh-CN" altLang="en-US" dirty="0" smtClean="0">
                <a:latin typeface="+mn-ea"/>
                <a:sym typeface="+mn-ea"/>
              </a:rPr>
              <a:t>流量及用户体验情况</a:t>
            </a:r>
            <a:r>
              <a:rPr lang="zh-CN" altLang="en-US" dirty="0">
                <a:latin typeface="+mn-ea"/>
                <a:sym typeface="+mn-ea"/>
              </a:rPr>
              <a:t>进行实时主动的监控</a:t>
            </a:r>
            <a:r>
              <a:rPr lang="zh-CN" altLang="en-US" dirty="0" smtClean="0">
                <a:latin typeface="+mn-ea"/>
                <a:sym typeface="+mn-ea"/>
              </a:rPr>
              <a:t>管理，并按照分类周期性导出数据报表</a:t>
            </a:r>
            <a:r>
              <a:rPr lang="zh-CN" altLang="en-US" dirty="0">
                <a:latin typeface="+mn-ea"/>
                <a:sym typeface="+mn-ea"/>
              </a:rPr>
              <a:t>。</a:t>
            </a:r>
            <a:endParaRPr lang="zh-CN" dirty="0">
              <a:latin typeface="+mn-ea"/>
            </a:endParaRPr>
          </a:p>
        </p:txBody>
      </p:sp>
      <p:sp>
        <p:nvSpPr>
          <p:cNvPr id="5" name="文本框 4"/>
          <p:cNvSpPr txBox="1"/>
          <p:nvPr/>
        </p:nvSpPr>
        <p:spPr>
          <a:xfrm>
            <a:off x="1245234" y="4221292"/>
            <a:ext cx="9309735" cy="1754326"/>
          </a:xfrm>
          <a:prstGeom prst="rect">
            <a:avLst/>
          </a:prstGeom>
          <a:noFill/>
        </p:spPr>
        <p:txBody>
          <a:bodyPr wrap="square" rtlCol="0">
            <a:spAutoFit/>
          </a:bodyPr>
          <a:lstStyle/>
          <a:p>
            <a:pPr indent="457200" algn="l">
              <a:lnSpc>
                <a:spcPct val="150000"/>
              </a:lnSpc>
            </a:pPr>
            <a:r>
              <a:rPr lang="zh-CN" altLang="en-US" b="1" dirty="0">
                <a:latin typeface="+mn-ea"/>
              </a:rPr>
              <a:t>模块功能</a:t>
            </a:r>
          </a:p>
          <a:p>
            <a:pPr indent="457200" algn="l">
              <a:lnSpc>
                <a:spcPct val="150000"/>
              </a:lnSpc>
            </a:pPr>
            <a:r>
              <a:rPr lang="zh-CN" altLang="en-US" dirty="0">
                <a:latin typeface="+mn-ea"/>
              </a:rPr>
              <a:t>    </a:t>
            </a:r>
            <a:r>
              <a:rPr lang="zh-CN" altLang="en-US" dirty="0">
                <a:effectLst/>
                <a:latin typeface="+mn-ea"/>
                <a:sym typeface="+mn-ea"/>
              </a:rPr>
              <a:t>指标归类整合</a:t>
            </a:r>
          </a:p>
          <a:p>
            <a:pPr indent="457200" algn="l">
              <a:lnSpc>
                <a:spcPct val="150000"/>
              </a:lnSpc>
            </a:pPr>
            <a:r>
              <a:rPr lang="zh-CN" altLang="en-US" dirty="0">
                <a:effectLst/>
                <a:latin typeface="+mn-ea"/>
                <a:sym typeface="+mn-ea"/>
              </a:rPr>
              <a:t>    实时自主监控</a:t>
            </a:r>
          </a:p>
          <a:p>
            <a:pPr indent="457200" algn="l">
              <a:lnSpc>
                <a:spcPct val="150000"/>
              </a:lnSpc>
            </a:pPr>
            <a:r>
              <a:rPr lang="zh-CN" altLang="en-US" dirty="0">
                <a:effectLst/>
                <a:latin typeface="+mn-ea"/>
                <a:sym typeface="+mn-ea"/>
              </a:rPr>
              <a:t>    报表自动生成。</a:t>
            </a:r>
            <a:endParaRPr lang="zh-CN" altLang="en-US" dirty="0">
              <a:latin typeface="+mn-ea"/>
            </a:endParaRPr>
          </a:p>
        </p:txBody>
      </p:sp>
      <p:sp>
        <p:nvSpPr>
          <p:cNvPr id="9" name="文本框 8"/>
          <p:cNvSpPr txBox="1"/>
          <p:nvPr/>
        </p:nvSpPr>
        <p:spPr>
          <a:xfrm>
            <a:off x="624114" y="10310"/>
            <a:ext cx="2852512"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平台框图</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48007220"/>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21810" y="943949"/>
            <a:ext cx="5469440" cy="368300"/>
          </a:xfrm>
          <a:prstGeom prst="rect">
            <a:avLst/>
          </a:prstGeom>
          <a:noFill/>
        </p:spPr>
        <p:txBody>
          <a:bodyPr wrap="square" rtlCol="0">
            <a:spAutoFit/>
          </a:bodyPr>
          <a:lstStyle/>
          <a:p>
            <a:r>
              <a:rPr lang="zh-CN" altLang="en-US" dirty="0" smtClean="0">
                <a:solidFill>
                  <a:srgbClr val="333F50"/>
                </a:solidFill>
              </a:rPr>
              <a:t>控制系统</a:t>
            </a:r>
            <a:endParaRPr lang="zh-CN" altLang="en-US" dirty="0">
              <a:solidFill>
                <a:srgbClr val="333F50"/>
              </a:solidFill>
            </a:endParaRPr>
          </a:p>
        </p:txBody>
      </p:sp>
      <p:grpSp>
        <p:nvGrpSpPr>
          <p:cNvPr id="59" name="组合 58"/>
          <p:cNvGrpSpPr/>
          <p:nvPr/>
        </p:nvGrpSpPr>
        <p:grpSpPr>
          <a:xfrm>
            <a:off x="1684020" y="1809750"/>
            <a:ext cx="7820025" cy="3445510"/>
            <a:chOff x="2580" y="2211"/>
            <a:chExt cx="12315" cy="5426"/>
          </a:xfrm>
        </p:grpSpPr>
        <p:grpSp>
          <p:nvGrpSpPr>
            <p:cNvPr id="28" name="组合 27"/>
            <p:cNvGrpSpPr/>
            <p:nvPr/>
          </p:nvGrpSpPr>
          <p:grpSpPr>
            <a:xfrm>
              <a:off x="5155" y="2211"/>
              <a:ext cx="2270" cy="1189"/>
              <a:chOff x="5236" y="1918"/>
              <a:chExt cx="2270" cy="1189"/>
            </a:xfrm>
          </p:grpSpPr>
          <p:sp>
            <p:nvSpPr>
              <p:cNvPr id="34" name="右箭头 33"/>
              <p:cNvSpPr/>
              <p:nvPr/>
            </p:nvSpPr>
            <p:spPr>
              <a:xfrm>
                <a:off x="5236" y="2498"/>
                <a:ext cx="2270" cy="60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5" name="文本框 34"/>
              <p:cNvSpPr txBox="1"/>
              <p:nvPr/>
            </p:nvSpPr>
            <p:spPr>
              <a:xfrm>
                <a:off x="5403" y="1918"/>
                <a:ext cx="1728" cy="580"/>
              </a:xfrm>
              <a:prstGeom prst="rect">
                <a:avLst/>
              </a:prstGeom>
              <a:noFill/>
            </p:spPr>
            <p:txBody>
              <a:bodyPr wrap="none" rtlCol="0">
                <a:spAutoFit/>
              </a:bodyPr>
              <a:lstStyle/>
              <a:p>
                <a:r>
                  <a:rPr lang="zh-CN" altLang="en-US"/>
                  <a:t>决策指令</a:t>
                </a:r>
              </a:p>
            </p:txBody>
          </p:sp>
        </p:grpSp>
        <p:sp>
          <p:nvSpPr>
            <p:cNvPr id="38" name="右箭头 37"/>
            <p:cNvSpPr/>
            <p:nvPr/>
          </p:nvSpPr>
          <p:spPr>
            <a:xfrm>
              <a:off x="5155" y="4730"/>
              <a:ext cx="2270" cy="60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1" name="右箭头 40"/>
            <p:cNvSpPr/>
            <p:nvPr/>
          </p:nvSpPr>
          <p:spPr>
            <a:xfrm>
              <a:off x="5133" y="6666"/>
              <a:ext cx="7315" cy="60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3" name="圆角矩形 42"/>
            <p:cNvSpPr/>
            <p:nvPr/>
          </p:nvSpPr>
          <p:spPr>
            <a:xfrm>
              <a:off x="7681" y="4367"/>
              <a:ext cx="2069" cy="133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t>故障处理</a:t>
              </a:r>
            </a:p>
            <a:p>
              <a:pPr algn="ctr"/>
              <a:r>
                <a:rPr lang="zh-CN" altLang="en-US"/>
                <a:t>模块</a:t>
              </a:r>
            </a:p>
          </p:txBody>
        </p:sp>
        <p:sp>
          <p:nvSpPr>
            <p:cNvPr id="44" name="圆角矩形 43"/>
            <p:cNvSpPr/>
            <p:nvPr/>
          </p:nvSpPr>
          <p:spPr>
            <a:xfrm>
              <a:off x="7681" y="2430"/>
              <a:ext cx="2069" cy="133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t>场景保障模块</a:t>
              </a:r>
            </a:p>
          </p:txBody>
        </p:sp>
        <p:sp>
          <p:nvSpPr>
            <p:cNvPr id="45" name="圆角矩形 44"/>
            <p:cNvSpPr/>
            <p:nvPr/>
          </p:nvSpPr>
          <p:spPr>
            <a:xfrm>
              <a:off x="2580" y="6303"/>
              <a:ext cx="2069" cy="133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t>业务管理</a:t>
              </a:r>
            </a:p>
            <a:p>
              <a:pPr algn="ctr"/>
              <a:r>
                <a:rPr lang="zh-CN" altLang="en-US"/>
                <a:t>模块</a:t>
              </a:r>
            </a:p>
          </p:txBody>
        </p:sp>
        <p:sp>
          <p:nvSpPr>
            <p:cNvPr id="46" name="圆角矩形 45"/>
            <p:cNvSpPr/>
            <p:nvPr/>
          </p:nvSpPr>
          <p:spPr>
            <a:xfrm>
              <a:off x="2580" y="2430"/>
              <a:ext cx="2069" cy="327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t>决策系统</a:t>
              </a:r>
            </a:p>
          </p:txBody>
        </p:sp>
        <p:sp>
          <p:nvSpPr>
            <p:cNvPr id="47" name="右箭头 46"/>
            <p:cNvSpPr/>
            <p:nvPr/>
          </p:nvSpPr>
          <p:spPr>
            <a:xfrm>
              <a:off x="10050" y="2791"/>
              <a:ext cx="2398" cy="60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8" name="右箭头 47"/>
            <p:cNvSpPr/>
            <p:nvPr/>
          </p:nvSpPr>
          <p:spPr>
            <a:xfrm>
              <a:off x="10050" y="4730"/>
              <a:ext cx="2398" cy="60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9" name="文本框 48"/>
            <p:cNvSpPr txBox="1"/>
            <p:nvPr/>
          </p:nvSpPr>
          <p:spPr>
            <a:xfrm>
              <a:off x="10141" y="2211"/>
              <a:ext cx="2088" cy="580"/>
            </a:xfrm>
            <a:prstGeom prst="rect">
              <a:avLst/>
            </a:prstGeom>
            <a:noFill/>
          </p:spPr>
          <p:txBody>
            <a:bodyPr wrap="none" rtlCol="0">
              <a:spAutoFit/>
            </a:bodyPr>
            <a:lstStyle/>
            <a:p>
              <a:r>
                <a:rPr lang="zh-CN" altLang="en-US"/>
                <a:t>可视化呈现</a:t>
              </a:r>
            </a:p>
          </p:txBody>
        </p:sp>
        <p:sp>
          <p:nvSpPr>
            <p:cNvPr id="50" name="圆角矩形 49"/>
            <p:cNvSpPr/>
            <p:nvPr/>
          </p:nvSpPr>
          <p:spPr>
            <a:xfrm>
              <a:off x="12827" y="2430"/>
              <a:ext cx="2069" cy="520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t>用户</a:t>
              </a:r>
            </a:p>
            <a:p>
              <a:pPr algn="ctr"/>
              <a:r>
                <a:rPr lang="zh-CN" altLang="en-US"/>
                <a:t>呈现</a:t>
              </a:r>
            </a:p>
            <a:p>
              <a:pPr algn="ctr"/>
              <a:r>
                <a:rPr lang="zh-CN" altLang="en-US"/>
                <a:t>模块</a:t>
              </a:r>
            </a:p>
          </p:txBody>
        </p:sp>
      </p:grpSp>
      <p:sp>
        <p:nvSpPr>
          <p:cNvPr id="60" name="圆角矩形 59"/>
          <p:cNvSpPr/>
          <p:nvPr/>
        </p:nvSpPr>
        <p:spPr>
          <a:xfrm>
            <a:off x="4760595" y="1503680"/>
            <a:ext cx="5026025" cy="4158615"/>
          </a:xfrm>
          <a:prstGeom prst="roundRect">
            <a:avLst/>
          </a:prstGeom>
          <a:noFill/>
          <a:ln w="28575">
            <a:prstDash val="lgDash"/>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1" name="文本框 60"/>
          <p:cNvSpPr txBox="1"/>
          <p:nvPr/>
        </p:nvSpPr>
        <p:spPr>
          <a:xfrm>
            <a:off x="6268085" y="5932805"/>
            <a:ext cx="2011680" cy="368300"/>
          </a:xfrm>
          <a:prstGeom prst="rect">
            <a:avLst/>
          </a:prstGeom>
          <a:noFill/>
        </p:spPr>
        <p:txBody>
          <a:bodyPr wrap="none" rtlCol="0">
            <a:spAutoFit/>
          </a:bodyPr>
          <a:lstStyle/>
          <a:p>
            <a:r>
              <a:rPr lang="zh-CN" altLang="en-US" b="1">
                <a:solidFill>
                  <a:schemeClr val="accent1"/>
                </a:solidFill>
                <a:effectLst>
                  <a:outerShdw blurRad="38100" dist="25400" dir="5400000" algn="ctr" rotWithShape="0">
                    <a:srgbClr val="6E747A">
                      <a:alpha val="43000"/>
                    </a:srgbClr>
                  </a:outerShdw>
                </a:effectLst>
              </a:rPr>
              <a:t>控制系统核心模块</a:t>
            </a:r>
          </a:p>
        </p:txBody>
      </p:sp>
      <p:sp>
        <p:nvSpPr>
          <p:cNvPr id="23" name="文本框 22"/>
          <p:cNvSpPr txBox="1"/>
          <p:nvPr/>
        </p:nvSpPr>
        <p:spPr>
          <a:xfrm>
            <a:off x="624114" y="10310"/>
            <a:ext cx="2852512"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平台框图</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3647825"/>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21810" y="943949"/>
            <a:ext cx="5469440" cy="368300"/>
          </a:xfrm>
          <a:prstGeom prst="rect">
            <a:avLst/>
          </a:prstGeom>
          <a:noFill/>
        </p:spPr>
        <p:txBody>
          <a:bodyPr wrap="square" rtlCol="0">
            <a:spAutoFit/>
          </a:bodyPr>
          <a:lstStyle/>
          <a:p>
            <a:r>
              <a:rPr lang="zh-CN" altLang="en-US" dirty="0" smtClean="0">
                <a:solidFill>
                  <a:srgbClr val="333F50"/>
                </a:solidFill>
              </a:rPr>
              <a:t>场景保障模块</a:t>
            </a:r>
            <a:endParaRPr lang="zh-CN" altLang="en-US" dirty="0">
              <a:solidFill>
                <a:srgbClr val="333F50"/>
              </a:solidFill>
            </a:endParaRPr>
          </a:p>
        </p:txBody>
      </p:sp>
      <p:sp>
        <p:nvSpPr>
          <p:cNvPr id="2" name="文本框 1"/>
          <p:cNvSpPr txBox="1"/>
          <p:nvPr/>
        </p:nvSpPr>
        <p:spPr>
          <a:xfrm>
            <a:off x="1245235" y="1542415"/>
            <a:ext cx="9309735" cy="1705403"/>
          </a:xfrm>
          <a:prstGeom prst="rect">
            <a:avLst/>
          </a:prstGeom>
          <a:noFill/>
        </p:spPr>
        <p:txBody>
          <a:bodyPr wrap="square" rtlCol="0">
            <a:spAutoFit/>
          </a:bodyPr>
          <a:lstStyle/>
          <a:p>
            <a:pPr indent="457200" algn="l">
              <a:lnSpc>
                <a:spcPct val="150000"/>
              </a:lnSpc>
            </a:pPr>
            <a:r>
              <a:rPr lang="zh-CN" altLang="en-US" b="1" dirty="0">
                <a:latin typeface="+mn-ea"/>
              </a:rPr>
              <a:t>模块简介</a:t>
            </a:r>
          </a:p>
          <a:p>
            <a:pPr indent="457200" fontAlgn="auto">
              <a:lnSpc>
                <a:spcPct val="150000"/>
              </a:lnSpc>
              <a:spcBef>
                <a:spcPts val="0"/>
              </a:spcBef>
              <a:spcAft>
                <a:spcPts val="0"/>
              </a:spcAft>
              <a:defRPr/>
            </a:pPr>
            <a:r>
              <a:rPr lang="zh-CN" altLang="en-US" dirty="0">
                <a:latin typeface="+mn-ea"/>
              </a:rPr>
              <a:t>    </a:t>
            </a:r>
            <a:r>
              <a:rPr lang="zh-CN" altLang="en-US" dirty="0">
                <a:latin typeface="+mn-ea"/>
                <a:sym typeface="+mn-ea"/>
              </a:rPr>
              <a:t>该模块通过对历史数据建模分析，预测场景话务，评估资源瓶颈，主动优化调整，扭转传统场景保障只能被动监控应急处理的局面，可基于样本点的网络质量指标，自动统计问题小区与弱覆盖区域。</a:t>
            </a:r>
            <a:endParaRPr lang="zh-CN" dirty="0">
              <a:latin typeface="+mn-ea"/>
            </a:endParaRPr>
          </a:p>
        </p:txBody>
      </p:sp>
      <p:sp>
        <p:nvSpPr>
          <p:cNvPr id="5" name="文本框 4"/>
          <p:cNvSpPr txBox="1"/>
          <p:nvPr/>
        </p:nvSpPr>
        <p:spPr>
          <a:xfrm>
            <a:off x="1245235" y="3804285"/>
            <a:ext cx="9309735" cy="2122376"/>
          </a:xfrm>
          <a:prstGeom prst="rect">
            <a:avLst/>
          </a:prstGeom>
          <a:noFill/>
        </p:spPr>
        <p:txBody>
          <a:bodyPr wrap="square" rtlCol="0">
            <a:spAutoFit/>
          </a:bodyPr>
          <a:lstStyle/>
          <a:p>
            <a:pPr indent="457200" algn="l">
              <a:lnSpc>
                <a:spcPct val="150000"/>
              </a:lnSpc>
            </a:pPr>
            <a:r>
              <a:rPr lang="zh-CN" altLang="en-US" b="1" dirty="0">
                <a:latin typeface="+mn-ea"/>
              </a:rPr>
              <a:t>模块功能</a:t>
            </a:r>
          </a:p>
          <a:p>
            <a:pPr indent="457200" algn="l">
              <a:lnSpc>
                <a:spcPct val="150000"/>
              </a:lnSpc>
            </a:pPr>
            <a:r>
              <a:rPr lang="zh-CN" altLang="en-US" dirty="0">
                <a:latin typeface="+mn-ea"/>
              </a:rPr>
              <a:t>    </a:t>
            </a:r>
            <a:r>
              <a:rPr lang="zh-CN" altLang="en-US" dirty="0">
                <a:effectLst/>
                <a:latin typeface="+mn-ea"/>
                <a:sym typeface="+mn-ea"/>
              </a:rPr>
              <a:t>场景预测</a:t>
            </a:r>
          </a:p>
          <a:p>
            <a:pPr indent="457200" algn="l">
              <a:lnSpc>
                <a:spcPct val="150000"/>
              </a:lnSpc>
            </a:pPr>
            <a:r>
              <a:rPr lang="zh-CN" altLang="en-US" dirty="0">
                <a:effectLst/>
                <a:latin typeface="+mn-ea"/>
                <a:sym typeface="+mn-ea"/>
              </a:rPr>
              <a:t>    网络结构优化</a:t>
            </a:r>
          </a:p>
          <a:p>
            <a:pPr indent="457200" algn="l">
              <a:lnSpc>
                <a:spcPct val="150000"/>
              </a:lnSpc>
            </a:pPr>
            <a:r>
              <a:rPr lang="zh-CN" altLang="en-US" dirty="0">
                <a:effectLst/>
                <a:latin typeface="+mn-ea"/>
                <a:sym typeface="+mn-ea"/>
              </a:rPr>
              <a:t>    投诉预警与回溯分析</a:t>
            </a:r>
          </a:p>
          <a:p>
            <a:pPr indent="457200" algn="l">
              <a:lnSpc>
                <a:spcPct val="150000"/>
              </a:lnSpc>
            </a:pPr>
            <a:r>
              <a:rPr lang="zh-CN" altLang="en-US" dirty="0">
                <a:effectLst/>
                <a:latin typeface="+mn-ea"/>
                <a:sym typeface="+mn-ea"/>
              </a:rPr>
              <a:t>    重要场景应用。</a:t>
            </a:r>
            <a:endParaRPr lang="zh-CN" altLang="en-US" dirty="0">
              <a:latin typeface="+mn-ea"/>
            </a:endParaRPr>
          </a:p>
        </p:txBody>
      </p:sp>
      <p:sp>
        <p:nvSpPr>
          <p:cNvPr id="9" name="文本框 8"/>
          <p:cNvSpPr txBox="1"/>
          <p:nvPr/>
        </p:nvSpPr>
        <p:spPr>
          <a:xfrm>
            <a:off x="624114" y="10310"/>
            <a:ext cx="2852512"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平台框图</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83098393"/>
      </p:ext>
    </p:extLst>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21810" y="943949"/>
            <a:ext cx="5469440" cy="368300"/>
          </a:xfrm>
          <a:prstGeom prst="rect">
            <a:avLst/>
          </a:prstGeom>
          <a:noFill/>
        </p:spPr>
        <p:txBody>
          <a:bodyPr wrap="square" rtlCol="0">
            <a:spAutoFit/>
          </a:bodyPr>
          <a:lstStyle/>
          <a:p>
            <a:r>
              <a:rPr lang="zh-CN" altLang="en-US" dirty="0" smtClean="0">
                <a:solidFill>
                  <a:srgbClr val="333F50"/>
                </a:solidFill>
              </a:rPr>
              <a:t>故障处理模块</a:t>
            </a:r>
            <a:endParaRPr lang="zh-CN" altLang="en-US" dirty="0">
              <a:solidFill>
                <a:srgbClr val="333F50"/>
              </a:solidFill>
            </a:endParaRPr>
          </a:p>
        </p:txBody>
      </p:sp>
      <p:sp>
        <p:nvSpPr>
          <p:cNvPr id="2" name="文本框 1"/>
          <p:cNvSpPr txBox="1"/>
          <p:nvPr/>
        </p:nvSpPr>
        <p:spPr>
          <a:xfrm>
            <a:off x="1245235" y="1542415"/>
            <a:ext cx="5258435" cy="1753235"/>
          </a:xfrm>
          <a:prstGeom prst="rect">
            <a:avLst/>
          </a:prstGeom>
          <a:noFill/>
        </p:spPr>
        <p:txBody>
          <a:bodyPr wrap="square" rtlCol="0">
            <a:spAutoFit/>
          </a:bodyPr>
          <a:lstStyle/>
          <a:p>
            <a:pPr indent="457200" algn="l">
              <a:lnSpc>
                <a:spcPct val="150000"/>
              </a:lnSpc>
            </a:pPr>
            <a:r>
              <a:rPr lang="zh-CN" altLang="en-US" b="1" dirty="0">
                <a:latin typeface="+mn-ea"/>
              </a:rPr>
              <a:t>模块简介</a:t>
            </a:r>
          </a:p>
          <a:p>
            <a:pPr indent="457200" fontAlgn="auto">
              <a:lnSpc>
                <a:spcPct val="150000"/>
              </a:lnSpc>
              <a:spcBef>
                <a:spcPts val="0"/>
              </a:spcBef>
              <a:spcAft>
                <a:spcPts val="0"/>
              </a:spcAft>
              <a:defRPr/>
            </a:pPr>
            <a:r>
              <a:rPr lang="zh-CN" altLang="en-US" dirty="0">
                <a:latin typeface="+mn-ea"/>
              </a:rPr>
              <a:t>    </a:t>
            </a:r>
            <a:r>
              <a:rPr lang="zh-CN" altLang="en-US" dirty="0">
                <a:latin typeface="+mn-ea"/>
                <a:sym typeface="+mn-ea"/>
              </a:rPr>
              <a:t>该模块目的是实现智能化故障处理，</a:t>
            </a:r>
          </a:p>
          <a:p>
            <a:pPr indent="457200" fontAlgn="auto">
              <a:lnSpc>
                <a:spcPct val="150000"/>
              </a:lnSpc>
              <a:spcBef>
                <a:spcPts val="0"/>
              </a:spcBef>
              <a:spcAft>
                <a:spcPts val="0"/>
              </a:spcAft>
              <a:defRPr/>
            </a:pPr>
            <a:r>
              <a:rPr lang="zh-CN" altLang="en-US" dirty="0">
                <a:latin typeface="+mn-ea"/>
                <a:sym typeface="+mn-ea"/>
              </a:rPr>
              <a:t>具体流程如图。</a:t>
            </a:r>
          </a:p>
          <a:p>
            <a:pPr indent="457200" fontAlgn="auto">
              <a:lnSpc>
                <a:spcPct val="150000"/>
              </a:lnSpc>
              <a:spcBef>
                <a:spcPts val="0"/>
              </a:spcBef>
              <a:spcAft>
                <a:spcPts val="0"/>
              </a:spcAft>
              <a:defRPr/>
            </a:pPr>
            <a:r>
              <a:rPr lang="zh-CN" altLang="en-US" dirty="0">
                <a:latin typeface="+mn-ea"/>
                <a:sym typeface="+mn-ea"/>
              </a:rPr>
              <a:t>    </a:t>
            </a:r>
            <a:endParaRPr lang="zh-CN" dirty="0">
              <a:latin typeface="+mn-ea"/>
            </a:endParaRPr>
          </a:p>
        </p:txBody>
      </p:sp>
      <p:sp>
        <p:nvSpPr>
          <p:cNvPr id="5" name="文本框 4"/>
          <p:cNvSpPr txBox="1"/>
          <p:nvPr/>
        </p:nvSpPr>
        <p:spPr>
          <a:xfrm>
            <a:off x="1245234" y="3897396"/>
            <a:ext cx="9309735" cy="2122376"/>
          </a:xfrm>
          <a:prstGeom prst="rect">
            <a:avLst/>
          </a:prstGeom>
          <a:noFill/>
        </p:spPr>
        <p:txBody>
          <a:bodyPr wrap="square" rtlCol="0">
            <a:spAutoFit/>
          </a:bodyPr>
          <a:lstStyle/>
          <a:p>
            <a:pPr indent="457200" algn="l">
              <a:lnSpc>
                <a:spcPct val="150000"/>
              </a:lnSpc>
            </a:pPr>
            <a:r>
              <a:rPr lang="zh-CN" altLang="en-US" b="1" dirty="0">
                <a:latin typeface="+mn-ea"/>
              </a:rPr>
              <a:t>模块功能</a:t>
            </a:r>
          </a:p>
          <a:p>
            <a:pPr indent="457200" algn="l">
              <a:lnSpc>
                <a:spcPct val="150000"/>
              </a:lnSpc>
            </a:pPr>
            <a:r>
              <a:rPr lang="zh-CN" altLang="en-US" dirty="0">
                <a:latin typeface="+mn-ea"/>
              </a:rPr>
              <a:t>    </a:t>
            </a:r>
            <a:r>
              <a:rPr lang="zh-CN" altLang="en-US" dirty="0">
                <a:effectLst/>
                <a:latin typeface="+mn-ea"/>
                <a:sym typeface="+mn-ea"/>
              </a:rPr>
              <a:t>智能告警识别</a:t>
            </a:r>
          </a:p>
          <a:p>
            <a:pPr indent="457200" algn="l">
              <a:lnSpc>
                <a:spcPct val="150000"/>
              </a:lnSpc>
            </a:pPr>
            <a:r>
              <a:rPr lang="zh-CN" altLang="en-US" dirty="0">
                <a:effectLst/>
                <a:latin typeface="+mn-ea"/>
                <a:sym typeface="+mn-ea"/>
              </a:rPr>
              <a:t>    异常根因分析与故障定位</a:t>
            </a:r>
          </a:p>
          <a:p>
            <a:pPr indent="457200" algn="l">
              <a:lnSpc>
                <a:spcPct val="150000"/>
              </a:lnSpc>
            </a:pPr>
            <a:r>
              <a:rPr lang="zh-CN" altLang="en-US" dirty="0">
                <a:effectLst/>
                <a:latin typeface="+mn-ea"/>
                <a:sym typeface="+mn-ea"/>
              </a:rPr>
              <a:t>    自主故障处理</a:t>
            </a:r>
          </a:p>
          <a:p>
            <a:pPr indent="457200" algn="l">
              <a:lnSpc>
                <a:spcPct val="150000"/>
              </a:lnSpc>
            </a:pPr>
            <a:r>
              <a:rPr lang="zh-CN" altLang="en-US" dirty="0">
                <a:effectLst/>
                <a:latin typeface="+mn-ea"/>
                <a:sym typeface="+mn-ea"/>
              </a:rPr>
              <a:t>    故障告警上报。</a:t>
            </a:r>
            <a:endParaRPr lang="zh-CN" altLang="en-US" dirty="0">
              <a:latin typeface="+mn-ea"/>
            </a:endParaRPr>
          </a:p>
        </p:txBody>
      </p:sp>
      <p:sp>
        <p:nvSpPr>
          <p:cNvPr id="3" name="矩形 2"/>
          <p:cNvSpPr/>
          <p:nvPr/>
        </p:nvSpPr>
        <p:spPr>
          <a:xfrm>
            <a:off x="8477885" y="775335"/>
            <a:ext cx="1452880" cy="550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异常检测</a:t>
            </a:r>
          </a:p>
        </p:txBody>
      </p:sp>
      <p:sp>
        <p:nvSpPr>
          <p:cNvPr id="9" name="矩形 8"/>
          <p:cNvSpPr/>
          <p:nvPr/>
        </p:nvSpPr>
        <p:spPr>
          <a:xfrm>
            <a:off x="8364855" y="2256155"/>
            <a:ext cx="1678940" cy="550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故障定位</a:t>
            </a:r>
          </a:p>
        </p:txBody>
      </p:sp>
      <p:sp>
        <p:nvSpPr>
          <p:cNvPr id="10" name="文本框 9"/>
          <p:cNvSpPr txBox="1"/>
          <p:nvPr/>
        </p:nvSpPr>
        <p:spPr>
          <a:xfrm>
            <a:off x="9516110" y="1443355"/>
            <a:ext cx="1554480" cy="645160"/>
          </a:xfrm>
          <a:prstGeom prst="rect">
            <a:avLst/>
          </a:prstGeom>
          <a:noFill/>
        </p:spPr>
        <p:txBody>
          <a:bodyPr wrap="none" rtlCol="0">
            <a:spAutoFit/>
          </a:bodyPr>
          <a:lstStyle/>
          <a:p>
            <a:r>
              <a:rPr lang="zh-CN" altLang="en-US"/>
              <a:t>按故障传播链</a:t>
            </a:r>
          </a:p>
          <a:p>
            <a:r>
              <a:rPr lang="zh-CN" altLang="en-US"/>
              <a:t>依次查找</a:t>
            </a:r>
          </a:p>
        </p:txBody>
      </p:sp>
      <p:sp>
        <p:nvSpPr>
          <p:cNvPr id="11" name="矩形 10"/>
          <p:cNvSpPr/>
          <p:nvPr/>
        </p:nvSpPr>
        <p:spPr>
          <a:xfrm>
            <a:off x="5676900" y="775335"/>
            <a:ext cx="1633220" cy="550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业务管理模块</a:t>
            </a:r>
          </a:p>
        </p:txBody>
      </p:sp>
      <p:sp>
        <p:nvSpPr>
          <p:cNvPr id="12" name="矩形 11"/>
          <p:cNvSpPr/>
          <p:nvPr/>
        </p:nvSpPr>
        <p:spPr>
          <a:xfrm>
            <a:off x="5676900" y="3614420"/>
            <a:ext cx="1633220" cy="550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自主学习模块</a:t>
            </a:r>
          </a:p>
        </p:txBody>
      </p:sp>
      <p:sp>
        <p:nvSpPr>
          <p:cNvPr id="13" name="矩形 12"/>
          <p:cNvSpPr/>
          <p:nvPr/>
        </p:nvSpPr>
        <p:spPr>
          <a:xfrm>
            <a:off x="8328660" y="3524250"/>
            <a:ext cx="1804670" cy="730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查找预设经验库</a:t>
            </a:r>
          </a:p>
          <a:p>
            <a:pPr algn="ctr"/>
            <a:r>
              <a:rPr lang="zh-CN" altLang="en-US"/>
              <a:t>解决方案</a:t>
            </a:r>
          </a:p>
        </p:txBody>
      </p:sp>
      <p:sp>
        <p:nvSpPr>
          <p:cNvPr id="15" name="矩形 14"/>
          <p:cNvSpPr/>
          <p:nvPr/>
        </p:nvSpPr>
        <p:spPr>
          <a:xfrm>
            <a:off x="6523990" y="5180330"/>
            <a:ext cx="1804670" cy="730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自动化脚本</a:t>
            </a:r>
          </a:p>
          <a:p>
            <a:pPr algn="ctr"/>
            <a:r>
              <a:rPr lang="zh-CN" altLang="en-US"/>
              <a:t>止损处理</a:t>
            </a:r>
          </a:p>
        </p:txBody>
      </p:sp>
      <p:sp>
        <p:nvSpPr>
          <p:cNvPr id="16" name="矩形 15"/>
          <p:cNvSpPr/>
          <p:nvPr/>
        </p:nvSpPr>
        <p:spPr>
          <a:xfrm>
            <a:off x="10043795" y="5180330"/>
            <a:ext cx="1804670" cy="730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上报至相关运维</a:t>
            </a:r>
          </a:p>
          <a:p>
            <a:pPr algn="ctr"/>
            <a:r>
              <a:rPr lang="zh-CN" altLang="en-US"/>
              <a:t>责任人员</a:t>
            </a:r>
          </a:p>
        </p:txBody>
      </p:sp>
      <p:sp>
        <p:nvSpPr>
          <p:cNvPr id="17" name="下箭头 16"/>
          <p:cNvSpPr/>
          <p:nvPr/>
        </p:nvSpPr>
        <p:spPr>
          <a:xfrm>
            <a:off x="9055735" y="1443355"/>
            <a:ext cx="297815" cy="7302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7"/>
          <p:cNvSpPr/>
          <p:nvPr/>
        </p:nvSpPr>
        <p:spPr>
          <a:xfrm>
            <a:off x="9055100" y="2880360"/>
            <a:ext cx="297815" cy="5676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rot="1740000">
            <a:off x="8204835" y="4359275"/>
            <a:ext cx="297815" cy="7264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7593330" y="4519930"/>
            <a:ext cx="640080" cy="368300"/>
          </a:xfrm>
          <a:prstGeom prst="rect">
            <a:avLst/>
          </a:prstGeom>
          <a:noFill/>
        </p:spPr>
        <p:txBody>
          <a:bodyPr wrap="none" rtlCol="0">
            <a:spAutoFit/>
          </a:bodyPr>
          <a:lstStyle/>
          <a:p>
            <a:r>
              <a:rPr lang="zh-CN" altLang="en-US"/>
              <a:t>存在</a:t>
            </a:r>
          </a:p>
        </p:txBody>
      </p:sp>
      <p:sp>
        <p:nvSpPr>
          <p:cNvPr id="21" name="下箭头 20"/>
          <p:cNvSpPr/>
          <p:nvPr/>
        </p:nvSpPr>
        <p:spPr>
          <a:xfrm rot="19860000" flipH="1">
            <a:off x="10003155" y="4359275"/>
            <a:ext cx="297815" cy="7264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0336530" y="4519930"/>
            <a:ext cx="868680" cy="368300"/>
          </a:xfrm>
          <a:prstGeom prst="rect">
            <a:avLst/>
          </a:prstGeom>
          <a:noFill/>
        </p:spPr>
        <p:txBody>
          <a:bodyPr wrap="none" rtlCol="0">
            <a:spAutoFit/>
          </a:bodyPr>
          <a:lstStyle/>
          <a:p>
            <a:r>
              <a:rPr lang="zh-CN" altLang="en-US"/>
              <a:t>不存在</a:t>
            </a:r>
          </a:p>
        </p:txBody>
      </p:sp>
      <p:sp>
        <p:nvSpPr>
          <p:cNvPr id="23" name="左右箭头 22"/>
          <p:cNvSpPr/>
          <p:nvPr/>
        </p:nvSpPr>
        <p:spPr>
          <a:xfrm>
            <a:off x="7403465" y="915035"/>
            <a:ext cx="972820" cy="27114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左右箭头 23"/>
          <p:cNvSpPr/>
          <p:nvPr/>
        </p:nvSpPr>
        <p:spPr>
          <a:xfrm>
            <a:off x="7403465" y="3754120"/>
            <a:ext cx="829945" cy="27114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624114" y="10310"/>
            <a:ext cx="2852512"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平台框图</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8009450"/>
      </p:ext>
    </p:extLst>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21810" y="943949"/>
            <a:ext cx="5469440" cy="368300"/>
          </a:xfrm>
          <a:prstGeom prst="rect">
            <a:avLst/>
          </a:prstGeom>
          <a:noFill/>
        </p:spPr>
        <p:txBody>
          <a:bodyPr wrap="square" rtlCol="0">
            <a:spAutoFit/>
          </a:bodyPr>
          <a:lstStyle/>
          <a:p>
            <a:r>
              <a:rPr lang="zh-CN" altLang="en-US" dirty="0" smtClean="0">
                <a:solidFill>
                  <a:srgbClr val="333F50"/>
                </a:solidFill>
              </a:rPr>
              <a:t>用户呈现模块</a:t>
            </a:r>
            <a:endParaRPr lang="zh-CN" altLang="en-US" dirty="0">
              <a:solidFill>
                <a:srgbClr val="333F50"/>
              </a:solidFill>
            </a:endParaRPr>
          </a:p>
        </p:txBody>
      </p:sp>
      <p:sp>
        <p:nvSpPr>
          <p:cNvPr id="2" name="文本框 1"/>
          <p:cNvSpPr txBox="1"/>
          <p:nvPr/>
        </p:nvSpPr>
        <p:spPr>
          <a:xfrm>
            <a:off x="1245235" y="1542415"/>
            <a:ext cx="9309735" cy="1337945"/>
          </a:xfrm>
          <a:prstGeom prst="rect">
            <a:avLst/>
          </a:prstGeom>
          <a:noFill/>
        </p:spPr>
        <p:txBody>
          <a:bodyPr wrap="square" rtlCol="0">
            <a:spAutoFit/>
          </a:bodyPr>
          <a:lstStyle/>
          <a:p>
            <a:pPr indent="457200" algn="l">
              <a:lnSpc>
                <a:spcPct val="150000"/>
              </a:lnSpc>
            </a:pPr>
            <a:r>
              <a:rPr lang="zh-CN" altLang="en-US" b="1" dirty="0">
                <a:latin typeface="+mn-ea"/>
              </a:rPr>
              <a:t>模块简介</a:t>
            </a:r>
            <a:endParaRPr lang="zh-CN" altLang="en-US" dirty="0">
              <a:effectLst/>
              <a:latin typeface="+mn-ea"/>
              <a:sym typeface="+mn-ea"/>
            </a:endParaRPr>
          </a:p>
          <a:p>
            <a:pPr indent="457200" fontAlgn="auto">
              <a:lnSpc>
                <a:spcPct val="150000"/>
              </a:lnSpc>
              <a:spcBef>
                <a:spcPts val="0"/>
              </a:spcBef>
              <a:spcAft>
                <a:spcPts val="0"/>
              </a:spcAft>
              <a:defRPr/>
            </a:pPr>
            <a:r>
              <a:rPr lang="zh-CN" altLang="en-US" dirty="0">
                <a:effectLst/>
                <a:latin typeface="+mn-ea"/>
                <a:sym typeface="+mn-ea"/>
              </a:rPr>
              <a:t>    该模块利用数据可视化技术，实时呈现网络整体情况，为当下决策提供数据支撑，为运维工作提供强有力的指导作用，实现全网综合全面评价分析，科学高效运维管理</a:t>
            </a:r>
            <a:r>
              <a:rPr lang="zh-CN" altLang="en-US" dirty="0">
                <a:latin typeface="+mn-ea"/>
                <a:sym typeface="+mn-ea"/>
              </a:rPr>
              <a:t>。</a:t>
            </a:r>
            <a:endParaRPr lang="zh-CN" dirty="0">
              <a:latin typeface="+mn-ea"/>
            </a:endParaRPr>
          </a:p>
        </p:txBody>
      </p:sp>
      <p:sp>
        <p:nvSpPr>
          <p:cNvPr id="5" name="文本框 4"/>
          <p:cNvSpPr txBox="1"/>
          <p:nvPr/>
        </p:nvSpPr>
        <p:spPr>
          <a:xfrm>
            <a:off x="1245235" y="3626180"/>
            <a:ext cx="9309735" cy="1754326"/>
          </a:xfrm>
          <a:prstGeom prst="rect">
            <a:avLst/>
          </a:prstGeom>
          <a:noFill/>
        </p:spPr>
        <p:txBody>
          <a:bodyPr wrap="square" rtlCol="0">
            <a:spAutoFit/>
          </a:bodyPr>
          <a:lstStyle/>
          <a:p>
            <a:pPr indent="457200" algn="l">
              <a:lnSpc>
                <a:spcPct val="150000"/>
              </a:lnSpc>
            </a:pPr>
            <a:r>
              <a:rPr lang="zh-CN" altLang="en-US" b="1" dirty="0">
                <a:latin typeface="+mn-ea"/>
              </a:rPr>
              <a:t>模块功能</a:t>
            </a:r>
          </a:p>
          <a:p>
            <a:pPr indent="457200" algn="l">
              <a:lnSpc>
                <a:spcPct val="150000"/>
              </a:lnSpc>
            </a:pPr>
            <a:r>
              <a:rPr lang="zh-CN" altLang="en-US" dirty="0">
                <a:latin typeface="+mn-ea"/>
              </a:rPr>
              <a:t>    </a:t>
            </a:r>
            <a:r>
              <a:rPr lang="zh-CN" altLang="en-US" dirty="0">
                <a:effectLst/>
                <a:latin typeface="+mn-ea"/>
                <a:sym typeface="+mn-ea"/>
              </a:rPr>
              <a:t>网络全景概览</a:t>
            </a:r>
          </a:p>
          <a:p>
            <a:pPr indent="457200" algn="l">
              <a:lnSpc>
                <a:spcPct val="150000"/>
              </a:lnSpc>
            </a:pPr>
            <a:r>
              <a:rPr lang="zh-CN" altLang="en-US" dirty="0">
                <a:effectLst/>
                <a:latin typeface="+mn-ea"/>
                <a:sym typeface="+mn-ea"/>
              </a:rPr>
              <a:t>    指标量化评估与统计呈现</a:t>
            </a:r>
          </a:p>
          <a:p>
            <a:pPr indent="457200" algn="l">
              <a:lnSpc>
                <a:spcPct val="150000"/>
              </a:lnSpc>
            </a:pPr>
            <a:r>
              <a:rPr lang="zh-CN" altLang="en-US" dirty="0">
                <a:effectLst/>
                <a:latin typeface="+mn-ea"/>
                <a:sym typeface="+mn-ea"/>
              </a:rPr>
              <a:t>    设备拓扑结构呈现。</a:t>
            </a:r>
            <a:endParaRPr lang="zh-CN" altLang="en-US" dirty="0">
              <a:latin typeface="+mn-ea"/>
            </a:endParaRPr>
          </a:p>
        </p:txBody>
      </p:sp>
      <p:sp>
        <p:nvSpPr>
          <p:cNvPr id="9" name="文本框 8"/>
          <p:cNvSpPr txBox="1"/>
          <p:nvPr/>
        </p:nvSpPr>
        <p:spPr>
          <a:xfrm>
            <a:off x="624114" y="10310"/>
            <a:ext cx="2852512"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平台框图</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0594432"/>
      </p:ext>
    </p:extLst>
  </p:cSld>
  <p:clrMapOvr>
    <a:masterClrMapping/>
  </p:clrMapOvr>
  <p:transition spd="med">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2852512"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71792117"/>
      </p:ext>
    </p:extLst>
  </p:cSld>
  <p:clrMapOvr>
    <a:masterClrMapping/>
  </p:clrMapOvr>
  <p:transition spd="med">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83621" y="3332696"/>
            <a:ext cx="2030979" cy="507831"/>
          </a:xfrm>
          <a:prstGeom prst="rect">
            <a:avLst/>
          </a:prstGeom>
          <a:solidFill>
            <a:schemeClr val="tx2">
              <a:lumMod val="75000"/>
            </a:schemeClr>
          </a:solidFill>
        </p:spPr>
        <p:txBody>
          <a:bodyPr wrap="square" rtlCol="0">
            <a:spAutoFit/>
          </a:bodyPr>
          <a:lstStyle/>
          <a:p>
            <a:pPr marL="285750" algn="ctr">
              <a:lnSpc>
                <a:spcPct val="150000"/>
              </a:lnSpc>
            </a:pPr>
            <a:r>
              <a:rPr lang="zh-CN" altLang="en-US" dirty="0" smtClean="0">
                <a:solidFill>
                  <a:schemeClr val="bg1"/>
                </a:solidFill>
              </a:rPr>
              <a:t>故障管理</a:t>
            </a:r>
            <a:endParaRPr lang="en-US" altLang="zh-CN" dirty="0" smtClean="0">
              <a:solidFill>
                <a:schemeClr val="bg1"/>
              </a:solidFill>
            </a:endParaRPr>
          </a:p>
        </p:txBody>
      </p:sp>
      <p:sp>
        <p:nvSpPr>
          <p:cNvPr id="9" name="圆角矩形 8"/>
          <p:cNvSpPr/>
          <p:nvPr/>
        </p:nvSpPr>
        <p:spPr>
          <a:xfrm>
            <a:off x="4748439" y="1193115"/>
            <a:ext cx="3385911" cy="4735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5058000" y="4659081"/>
            <a:ext cx="2766787" cy="109582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异常检测（</a:t>
            </a:r>
            <a:r>
              <a:rPr lang="zh-CN" altLang="en-US" dirty="0" smtClean="0">
                <a:solidFill>
                  <a:schemeClr val="tx1"/>
                </a:solidFill>
              </a:rPr>
              <a:t>感知</a:t>
            </a:r>
            <a:r>
              <a:rPr lang="zh-CN" altLang="en-US" dirty="0" smtClean="0"/>
              <a:t>）</a:t>
            </a:r>
            <a:endParaRPr lang="zh-CN" altLang="en-US" dirty="0"/>
          </a:p>
        </p:txBody>
      </p:sp>
      <p:sp>
        <p:nvSpPr>
          <p:cNvPr id="11" name="圆角矩形 10"/>
          <p:cNvSpPr/>
          <p:nvPr/>
        </p:nvSpPr>
        <p:spPr>
          <a:xfrm>
            <a:off x="5058002" y="3071128"/>
            <a:ext cx="2766786" cy="105409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根因分析（</a:t>
            </a:r>
            <a:r>
              <a:rPr lang="zh-CN" altLang="en-US" dirty="0" smtClean="0">
                <a:solidFill>
                  <a:schemeClr val="tx1"/>
                </a:solidFill>
              </a:rPr>
              <a:t>决策</a:t>
            </a:r>
            <a:r>
              <a:rPr lang="zh-CN" altLang="en-US" dirty="0" smtClean="0"/>
              <a:t>）</a:t>
            </a:r>
            <a:endParaRPr lang="zh-CN" altLang="en-US" dirty="0"/>
          </a:p>
        </p:txBody>
      </p:sp>
      <p:sp>
        <p:nvSpPr>
          <p:cNvPr id="12" name="圆角矩形 11"/>
          <p:cNvSpPr/>
          <p:nvPr/>
        </p:nvSpPr>
        <p:spPr>
          <a:xfrm>
            <a:off x="5058000" y="1418313"/>
            <a:ext cx="2766787" cy="111895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故障预测（</a:t>
            </a:r>
            <a:r>
              <a:rPr lang="zh-CN" altLang="en-US" dirty="0" smtClean="0">
                <a:solidFill>
                  <a:schemeClr val="tx1"/>
                </a:solidFill>
              </a:rPr>
              <a:t>控制</a:t>
            </a:r>
            <a:r>
              <a:rPr lang="zh-CN" altLang="en-US" dirty="0" smtClean="0"/>
              <a:t>）</a:t>
            </a:r>
            <a:endParaRPr lang="zh-CN" altLang="en-US" dirty="0"/>
          </a:p>
        </p:txBody>
      </p:sp>
      <p:sp>
        <p:nvSpPr>
          <p:cNvPr id="13" name="左大括号 12"/>
          <p:cNvSpPr/>
          <p:nvPr/>
        </p:nvSpPr>
        <p:spPr>
          <a:xfrm>
            <a:off x="3248025" y="1135279"/>
            <a:ext cx="1009650" cy="4925796"/>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p:cNvSpPr txBox="1"/>
          <p:nvPr/>
        </p:nvSpPr>
        <p:spPr>
          <a:xfrm>
            <a:off x="8625114" y="2340116"/>
            <a:ext cx="3228975" cy="3000821"/>
          </a:xfrm>
          <a:prstGeom prst="rect">
            <a:avLst/>
          </a:prstGeom>
          <a:noFill/>
        </p:spPr>
        <p:txBody>
          <a:bodyPr wrap="square" rtlCol="0">
            <a:spAutoFit/>
          </a:bodyPr>
          <a:lstStyle/>
          <a:p>
            <a:pPr indent="457200">
              <a:lnSpc>
                <a:spcPct val="150000"/>
              </a:lnSpc>
            </a:pPr>
            <a:r>
              <a:rPr lang="zh-CN" altLang="en-US" dirty="0" smtClean="0"/>
              <a:t>智能化故障管理由异常检测、根因分析、以及故障预测组成，这三部分分别对应了大脑“感知决策控制”三元组。同时这三个模块又各自也存在着三元组，即故障管理中每一部分都能体现网络大脑的智慧。</a:t>
            </a:r>
            <a:endParaRPr lang="zh-CN" altLang="en-US" dirty="0"/>
          </a:p>
        </p:txBody>
      </p:sp>
    </p:spTree>
    <p:extLst>
      <p:ext uri="{BB962C8B-B14F-4D97-AF65-F5344CB8AC3E}">
        <p14:creationId xmlns:p14="http://schemas.microsoft.com/office/powerpoint/2010/main" val="3348270215"/>
      </p:ext>
    </p:extLst>
  </p:cSld>
  <p:clrMapOvr>
    <a:masterClrMapping/>
  </p:clrMapOvr>
  <p:transition spd="med">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24114" y="657028"/>
            <a:ext cx="394486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异常检测</a:t>
            </a:r>
            <a:endParaRPr lang="zh-CN" altLang="en-US" dirty="0">
              <a:solidFill>
                <a:srgbClr val="333F50"/>
              </a:solidFill>
            </a:endParaRPr>
          </a:p>
        </p:txBody>
      </p:sp>
      <p:sp>
        <p:nvSpPr>
          <p:cNvPr id="7" name="文本框 6"/>
          <p:cNvSpPr txBox="1"/>
          <p:nvPr/>
        </p:nvSpPr>
        <p:spPr>
          <a:xfrm>
            <a:off x="721810" y="1958290"/>
            <a:ext cx="4610100" cy="15261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在城域网维护过程中，存在着大量的</a:t>
            </a:r>
            <a:r>
              <a:rPr lang="en-US" altLang="zh-CN" sz="1600" dirty="0" smtClean="0">
                <a:latin typeface="微软雅黑" panose="020B0503020204020204" pitchFamily="34" charset="-122"/>
                <a:ea typeface="微软雅黑" panose="020B0503020204020204" pitchFamily="34" charset="-122"/>
              </a:rPr>
              <a:t>KPI</a:t>
            </a:r>
            <a:r>
              <a:rPr lang="zh-CN" altLang="en-US" sz="1600" dirty="0" smtClean="0">
                <a:latin typeface="微软雅黑" panose="020B0503020204020204" pitchFamily="34" charset="-122"/>
                <a:ea typeface="微软雅黑" panose="020B0503020204020204" pitchFamily="34" charset="-122"/>
              </a:rPr>
              <a:t>指标（链路利用率、端口状态、</a:t>
            </a:r>
            <a:r>
              <a:rPr lang="en-US" altLang="zh-CN" sz="1600" dirty="0" smtClean="0">
                <a:latin typeface="微软雅黑" panose="020B0503020204020204" pitchFamily="34" charset="-122"/>
                <a:ea typeface="微软雅黑" panose="020B0503020204020204" pitchFamily="34" charset="-122"/>
              </a:rPr>
              <a:t>CPU</a:t>
            </a:r>
            <a:r>
              <a:rPr lang="zh-CN" altLang="en-US" sz="1600" dirty="0" smtClean="0">
                <a:latin typeface="微软雅黑" panose="020B0503020204020204" pitchFamily="34" charset="-122"/>
                <a:ea typeface="微软雅黑" panose="020B0503020204020204" pitchFamily="34" charset="-122"/>
              </a:rPr>
              <a:t>利用率、内存利用率</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），当这些</a:t>
            </a:r>
            <a:r>
              <a:rPr lang="en-US" altLang="zh-CN" sz="1600" dirty="0" smtClean="0">
                <a:latin typeface="微软雅黑" panose="020B0503020204020204" pitchFamily="34" charset="-122"/>
                <a:ea typeface="微软雅黑" panose="020B0503020204020204" pitchFamily="34" charset="-122"/>
              </a:rPr>
              <a:t>KPI</a:t>
            </a:r>
            <a:r>
              <a:rPr lang="zh-CN" altLang="en-US" sz="1600" dirty="0" smtClean="0">
                <a:latin typeface="微软雅黑" panose="020B0503020204020204" pitchFamily="34" charset="-122"/>
                <a:ea typeface="微软雅黑" panose="020B0503020204020204" pitchFamily="34" charset="-122"/>
              </a:rPr>
              <a:t>指标发生异常时，如何能够快速检测。</a:t>
            </a:r>
            <a:endParaRPr lang="en-US" altLang="zh-CN" sz="1600" dirty="0" smtClean="0">
              <a:latin typeface="微软雅黑" panose="020B0503020204020204" pitchFamily="34" charset="-122"/>
              <a:ea typeface="微软雅黑" panose="020B0503020204020204" pitchFamily="34" charset="-122"/>
            </a:endParaRPr>
          </a:p>
        </p:txBody>
      </p:sp>
      <p:pic>
        <p:nvPicPr>
          <p:cNvPr id="1026" name="Picture 2" descr="“aiops 异常检测”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5300" y="1827212"/>
            <a:ext cx="6074759" cy="3392034"/>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1033823" y="3514483"/>
            <a:ext cx="2552344" cy="5078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输入</a:t>
            </a:r>
            <a:endParaRPr lang="en-US" altLang="zh-CN" dirty="0"/>
          </a:p>
        </p:txBody>
      </p:sp>
      <p:sp>
        <p:nvSpPr>
          <p:cNvPr id="13" name="矩形 12"/>
          <p:cNvSpPr/>
          <p:nvPr/>
        </p:nvSpPr>
        <p:spPr>
          <a:xfrm>
            <a:off x="1033823" y="5111781"/>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输出</a:t>
            </a:r>
            <a:endParaRPr lang="en-US" altLang="zh-CN" dirty="0"/>
          </a:p>
        </p:txBody>
      </p:sp>
      <p:sp>
        <p:nvSpPr>
          <p:cNvPr id="14" name="文本框 13"/>
          <p:cNvSpPr txBox="1"/>
          <p:nvPr/>
        </p:nvSpPr>
        <p:spPr>
          <a:xfrm>
            <a:off x="721810" y="4149277"/>
            <a:ext cx="4010025" cy="879087"/>
          </a:xfrm>
          <a:prstGeom prst="rect">
            <a:avLst/>
          </a:prstGeom>
          <a:noFill/>
        </p:spPr>
        <p:txBody>
          <a:bodyPr wrap="square" rtlCol="0">
            <a:spAutoFit/>
          </a:bodyPr>
          <a:lstStyle/>
          <a:p>
            <a:pPr marL="285750" indent="457200">
              <a:lnSpc>
                <a:spcPct val="150000"/>
              </a:lnSpc>
              <a:buFont typeface="Arial" panose="020B0604020202020204" pitchFamily="34" charset="0"/>
              <a:buChar char="•"/>
            </a:pPr>
            <a:r>
              <a:rPr lang="zh-CN" altLang="en-US" dirty="0"/>
              <a:t>一根待标注的</a:t>
            </a:r>
            <a:r>
              <a:rPr lang="en-US" altLang="zh-CN" dirty="0"/>
              <a:t>KPI</a:t>
            </a:r>
            <a:r>
              <a:rPr lang="zh-CN" altLang="en-US" dirty="0"/>
              <a:t>曲线和一段已经标注出的异常</a:t>
            </a:r>
            <a:r>
              <a:rPr lang="zh-CN" altLang="en-US" dirty="0" smtClean="0"/>
              <a:t>片段</a:t>
            </a:r>
            <a:r>
              <a:rPr lang="zh-CN" altLang="en-US" dirty="0"/>
              <a:t>（模板）</a:t>
            </a:r>
            <a:endParaRPr lang="en-US" altLang="zh-CN" dirty="0" smtClean="0"/>
          </a:p>
        </p:txBody>
      </p:sp>
      <p:sp>
        <p:nvSpPr>
          <p:cNvPr id="15" name="文本框 14"/>
          <p:cNvSpPr txBox="1"/>
          <p:nvPr/>
        </p:nvSpPr>
        <p:spPr>
          <a:xfrm>
            <a:off x="721810" y="5693164"/>
            <a:ext cx="4010025" cy="879087"/>
          </a:xfrm>
          <a:prstGeom prst="rect">
            <a:avLst/>
          </a:prstGeom>
          <a:noFill/>
        </p:spPr>
        <p:txBody>
          <a:bodyPr wrap="square" rtlCol="0">
            <a:spAutoFit/>
          </a:bodyPr>
          <a:lstStyle/>
          <a:p>
            <a:pPr marL="285750" indent="457200">
              <a:lnSpc>
                <a:spcPct val="150000"/>
              </a:lnSpc>
              <a:buFont typeface="Arial" panose="020B0604020202020204" pitchFamily="34" charset="0"/>
              <a:buChar char="•"/>
            </a:pPr>
            <a:r>
              <a:rPr lang="en-US" altLang="zh-CN" dirty="0"/>
              <a:t>KPI</a:t>
            </a:r>
            <a:r>
              <a:rPr lang="zh-CN" altLang="en-US" dirty="0"/>
              <a:t>曲线上与模板相似的异常片段 </a:t>
            </a:r>
            <a:endParaRPr lang="en-US" altLang="zh-CN" dirty="0" smtClean="0"/>
          </a:p>
        </p:txBody>
      </p:sp>
      <p:sp>
        <p:nvSpPr>
          <p:cNvPr id="16" name="矩形 15"/>
          <p:cNvSpPr/>
          <p:nvPr/>
        </p:nvSpPr>
        <p:spPr>
          <a:xfrm>
            <a:off x="1033823" y="1577419"/>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
        <p:nvSpPr>
          <p:cNvPr id="17" name="文本框 16"/>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9113598"/>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1838593"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项目背景</a:t>
            </a:r>
            <a:endParaRPr lang="zh-CN" altLang="en-US" sz="32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21810" y="943949"/>
            <a:ext cx="3944865" cy="369332"/>
          </a:xfrm>
          <a:prstGeom prst="rect">
            <a:avLst/>
          </a:prstGeom>
          <a:noFill/>
        </p:spPr>
        <p:txBody>
          <a:bodyPr wrap="square" rtlCol="0">
            <a:spAutoFit/>
          </a:bodyPr>
          <a:lstStyle/>
          <a:p>
            <a:r>
              <a:rPr lang="zh-CN" altLang="en-US" dirty="0" smtClean="0">
                <a:solidFill>
                  <a:srgbClr val="333F50"/>
                </a:solidFill>
              </a:rPr>
              <a:t>网维工作的现状</a:t>
            </a:r>
            <a:endParaRPr lang="zh-CN" altLang="en-US" dirty="0">
              <a:solidFill>
                <a:srgbClr val="333F50"/>
              </a:solidFill>
            </a:endParaRPr>
          </a:p>
        </p:txBody>
      </p:sp>
      <p:grpSp>
        <p:nvGrpSpPr>
          <p:cNvPr id="54" name="Group 13"/>
          <p:cNvGrpSpPr>
            <a:grpSpLocks noChangeAspect="1"/>
          </p:cNvGrpSpPr>
          <p:nvPr/>
        </p:nvGrpSpPr>
        <p:grpSpPr bwMode="auto">
          <a:xfrm>
            <a:off x="4462463" y="2525713"/>
            <a:ext cx="2689225" cy="2711450"/>
            <a:chOff x="1219" y="-53"/>
            <a:chExt cx="3321" cy="3348"/>
          </a:xfrm>
        </p:grpSpPr>
        <p:sp>
          <p:nvSpPr>
            <p:cNvPr id="55" name="Freeform 14"/>
            <p:cNvSpPr>
              <a:spLocks/>
            </p:cNvSpPr>
            <p:nvPr/>
          </p:nvSpPr>
          <p:spPr bwMode="auto">
            <a:xfrm>
              <a:off x="1219" y="265"/>
              <a:ext cx="1680" cy="1899"/>
            </a:xfrm>
            <a:custGeom>
              <a:avLst/>
              <a:gdLst>
                <a:gd name="T0" fmla="*/ 2311 w 2311"/>
                <a:gd name="T1" fmla="*/ 440 h 2611"/>
                <a:gd name="T2" fmla="*/ 1335 w 2311"/>
                <a:gd name="T3" fmla="*/ 1278 h 2611"/>
                <a:gd name="T4" fmla="*/ 865 w 2311"/>
                <a:gd name="T5" fmla="*/ 1829 h 2611"/>
                <a:gd name="T6" fmla="*/ 488 w 2311"/>
                <a:gd name="T7" fmla="*/ 2599 h 2611"/>
                <a:gd name="T8" fmla="*/ 470 w 2311"/>
                <a:gd name="T9" fmla="*/ 2611 h 2611"/>
                <a:gd name="T10" fmla="*/ 87 w 2311"/>
                <a:gd name="T11" fmla="*/ 1937 h 2611"/>
                <a:gd name="T12" fmla="*/ 933 w 2311"/>
                <a:gd name="T13" fmla="*/ 616 h 2611"/>
                <a:gd name="T14" fmla="*/ 1535 w 2311"/>
                <a:gd name="T15" fmla="*/ 47 h 2611"/>
                <a:gd name="T16" fmla="*/ 2311 w 2311"/>
                <a:gd name="T17" fmla="*/ 440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1" h="2611">
                  <a:moveTo>
                    <a:pt x="2311" y="440"/>
                  </a:moveTo>
                  <a:cubicBezTo>
                    <a:pt x="2062" y="586"/>
                    <a:pt x="1700" y="891"/>
                    <a:pt x="1335" y="1278"/>
                  </a:cubicBezTo>
                  <a:cubicBezTo>
                    <a:pt x="1156" y="1469"/>
                    <a:pt x="996" y="1657"/>
                    <a:pt x="865" y="1829"/>
                  </a:cubicBezTo>
                  <a:cubicBezTo>
                    <a:pt x="582" y="2201"/>
                    <a:pt x="429" y="2501"/>
                    <a:pt x="488" y="2599"/>
                  </a:cubicBezTo>
                  <a:cubicBezTo>
                    <a:pt x="470" y="2611"/>
                    <a:pt x="470" y="2611"/>
                    <a:pt x="470" y="2611"/>
                  </a:cubicBezTo>
                  <a:cubicBezTo>
                    <a:pt x="244" y="2334"/>
                    <a:pt x="87" y="1937"/>
                    <a:pt x="87" y="1937"/>
                  </a:cubicBezTo>
                  <a:cubicBezTo>
                    <a:pt x="0" y="1793"/>
                    <a:pt x="368" y="1216"/>
                    <a:pt x="933" y="616"/>
                  </a:cubicBezTo>
                  <a:cubicBezTo>
                    <a:pt x="1142" y="395"/>
                    <a:pt x="1349" y="201"/>
                    <a:pt x="1535" y="47"/>
                  </a:cubicBezTo>
                  <a:cubicBezTo>
                    <a:pt x="1642" y="0"/>
                    <a:pt x="1943" y="157"/>
                    <a:pt x="2311" y="440"/>
                  </a:cubicBezTo>
                  <a:close/>
                </a:path>
              </a:pathLst>
            </a:custGeom>
            <a:solidFill>
              <a:schemeClr val="accent3"/>
            </a:solidFill>
            <a:ln w="9525">
              <a:solidFill>
                <a:schemeClr val="bg1"/>
              </a:solidFill>
              <a:round/>
              <a:headEnd/>
              <a:tailEnd/>
            </a:ln>
            <a:extLst/>
          </p:spPr>
          <p:txBody>
            <a:bodyPr/>
            <a:lstStyle/>
            <a:p>
              <a:pPr fontAlgn="auto">
                <a:spcBef>
                  <a:spcPts val="0"/>
                </a:spcBef>
                <a:spcAft>
                  <a:spcPts val="0"/>
                </a:spcAft>
                <a:defRPr/>
              </a:pPr>
              <a:endParaRPr lang="en-US" dirty="0">
                <a:solidFill>
                  <a:schemeClr val="tx1">
                    <a:lumMod val="85000"/>
                    <a:lumOff val="15000"/>
                  </a:schemeClr>
                </a:solidFill>
                <a:latin typeface="Arial"/>
                <a:ea typeface="微软雅黑 Light"/>
                <a:cs typeface="+mn-ea"/>
                <a:sym typeface="Arial"/>
              </a:endParaRPr>
            </a:p>
          </p:txBody>
        </p:sp>
        <p:sp>
          <p:nvSpPr>
            <p:cNvPr id="56" name="Freeform 15"/>
            <p:cNvSpPr>
              <a:spLocks/>
            </p:cNvSpPr>
            <p:nvPr/>
          </p:nvSpPr>
          <p:spPr bwMode="auto">
            <a:xfrm>
              <a:off x="1519" y="1596"/>
              <a:ext cx="1904" cy="1699"/>
            </a:xfrm>
            <a:custGeom>
              <a:avLst/>
              <a:gdLst>
                <a:gd name="T0" fmla="*/ 2618 w 2618"/>
                <a:gd name="T1" fmla="*/ 1852 h 2337"/>
                <a:gd name="T2" fmla="*/ 2615 w 2618"/>
                <a:gd name="T3" fmla="*/ 1855 h 2337"/>
                <a:gd name="T4" fmla="*/ 1965 w 2618"/>
                <a:gd name="T5" fmla="*/ 2250 h 2337"/>
                <a:gd name="T6" fmla="*/ 644 w 2618"/>
                <a:gd name="T7" fmla="*/ 1403 h 2337"/>
                <a:gd name="T8" fmla="*/ 59 w 2618"/>
                <a:gd name="T9" fmla="*/ 782 h 2337"/>
                <a:gd name="T10" fmla="*/ 59 w 2618"/>
                <a:gd name="T11" fmla="*/ 782 h 2337"/>
                <a:gd name="T12" fmla="*/ 454 w 2618"/>
                <a:gd name="T13" fmla="*/ 0 h 2337"/>
                <a:gd name="T14" fmla="*/ 1306 w 2618"/>
                <a:gd name="T15" fmla="*/ 1001 h 2337"/>
                <a:gd name="T16" fmla="*/ 1842 w 2618"/>
                <a:gd name="T17" fmla="*/ 1460 h 2337"/>
                <a:gd name="T18" fmla="*/ 2618 w 2618"/>
                <a:gd name="T19" fmla="*/ 1852 h 2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8" h="2337">
                  <a:moveTo>
                    <a:pt x="2618" y="1852"/>
                  </a:moveTo>
                  <a:cubicBezTo>
                    <a:pt x="2617" y="1853"/>
                    <a:pt x="2616" y="1854"/>
                    <a:pt x="2615" y="1855"/>
                  </a:cubicBezTo>
                  <a:cubicBezTo>
                    <a:pt x="2360" y="2065"/>
                    <a:pt x="1965" y="2250"/>
                    <a:pt x="1965" y="2250"/>
                  </a:cubicBezTo>
                  <a:cubicBezTo>
                    <a:pt x="1821" y="2337"/>
                    <a:pt x="1244" y="1968"/>
                    <a:pt x="644" y="1403"/>
                  </a:cubicBezTo>
                  <a:cubicBezTo>
                    <a:pt x="415" y="1187"/>
                    <a:pt x="215" y="973"/>
                    <a:pt x="59" y="782"/>
                  </a:cubicBezTo>
                  <a:cubicBezTo>
                    <a:pt x="59" y="782"/>
                    <a:pt x="59" y="782"/>
                    <a:pt x="59" y="782"/>
                  </a:cubicBezTo>
                  <a:cubicBezTo>
                    <a:pt x="0" y="684"/>
                    <a:pt x="171" y="372"/>
                    <a:pt x="454" y="0"/>
                  </a:cubicBezTo>
                  <a:cubicBezTo>
                    <a:pt x="593" y="251"/>
                    <a:pt x="906" y="624"/>
                    <a:pt x="1306" y="1001"/>
                  </a:cubicBezTo>
                  <a:cubicBezTo>
                    <a:pt x="1491" y="1176"/>
                    <a:pt x="1674" y="1331"/>
                    <a:pt x="1842" y="1460"/>
                  </a:cubicBezTo>
                  <a:cubicBezTo>
                    <a:pt x="2211" y="1743"/>
                    <a:pt x="2511" y="1900"/>
                    <a:pt x="2618" y="1852"/>
                  </a:cubicBezTo>
                  <a:close/>
                </a:path>
              </a:pathLst>
            </a:custGeom>
            <a:solidFill>
              <a:schemeClr val="accent2"/>
            </a:solidFill>
            <a:ln w="9525">
              <a:solidFill>
                <a:schemeClr val="bg1"/>
              </a:solidFill>
              <a:round/>
              <a:headEnd/>
              <a:tailEnd/>
            </a:ln>
            <a:extLst/>
          </p:spPr>
          <p:txBody>
            <a:bodyPr/>
            <a:lstStyle/>
            <a:p>
              <a:pPr fontAlgn="auto">
                <a:spcBef>
                  <a:spcPts val="0"/>
                </a:spcBef>
                <a:spcAft>
                  <a:spcPts val="0"/>
                </a:spcAft>
                <a:defRPr/>
              </a:pPr>
              <a:endParaRPr lang="en-US" dirty="0">
                <a:solidFill>
                  <a:schemeClr val="tx1">
                    <a:lumMod val="85000"/>
                    <a:lumOff val="15000"/>
                  </a:schemeClr>
                </a:solidFill>
                <a:latin typeface="Arial"/>
                <a:ea typeface="微软雅黑 Light"/>
                <a:cs typeface="+mn-ea"/>
                <a:sym typeface="Arial"/>
              </a:endParaRPr>
            </a:p>
          </p:txBody>
        </p:sp>
        <p:sp>
          <p:nvSpPr>
            <p:cNvPr id="57" name="Freeform 16"/>
            <p:cNvSpPr>
              <a:spLocks/>
            </p:cNvSpPr>
            <p:nvPr/>
          </p:nvSpPr>
          <p:spPr bwMode="auto">
            <a:xfrm>
              <a:off x="3421" y="2938"/>
              <a:ext cx="8" cy="6"/>
            </a:xfrm>
            <a:custGeom>
              <a:avLst/>
              <a:gdLst>
                <a:gd name="T0" fmla="*/ 12 w 12"/>
                <a:gd name="T1" fmla="*/ 0 h 7"/>
                <a:gd name="T2" fmla="*/ 0 w 12"/>
                <a:gd name="T3" fmla="*/ 7 h 7"/>
                <a:gd name="T4" fmla="*/ 3 w 12"/>
                <a:gd name="T5" fmla="*/ 4 h 7"/>
                <a:gd name="T6" fmla="*/ 4 w 12"/>
                <a:gd name="T7" fmla="*/ 4 h 7"/>
                <a:gd name="T8" fmla="*/ 12 w 12"/>
                <a:gd name="T9" fmla="*/ 0 h 7"/>
              </a:gdLst>
              <a:ahLst/>
              <a:cxnLst>
                <a:cxn ang="0">
                  <a:pos x="T0" y="T1"/>
                </a:cxn>
                <a:cxn ang="0">
                  <a:pos x="T2" y="T3"/>
                </a:cxn>
                <a:cxn ang="0">
                  <a:pos x="T4" y="T5"/>
                </a:cxn>
                <a:cxn ang="0">
                  <a:pos x="T6" y="T7"/>
                </a:cxn>
                <a:cxn ang="0">
                  <a:pos x="T8" y="T9"/>
                </a:cxn>
              </a:cxnLst>
              <a:rect l="0" t="0" r="r" b="b"/>
              <a:pathLst>
                <a:path w="12" h="7">
                  <a:moveTo>
                    <a:pt x="12" y="0"/>
                  </a:moveTo>
                  <a:cubicBezTo>
                    <a:pt x="0" y="7"/>
                    <a:pt x="0" y="7"/>
                    <a:pt x="0" y="7"/>
                  </a:cubicBezTo>
                  <a:cubicBezTo>
                    <a:pt x="1" y="6"/>
                    <a:pt x="2" y="5"/>
                    <a:pt x="3" y="4"/>
                  </a:cubicBezTo>
                  <a:cubicBezTo>
                    <a:pt x="4" y="4"/>
                    <a:pt x="4" y="4"/>
                    <a:pt x="4" y="4"/>
                  </a:cubicBezTo>
                  <a:cubicBezTo>
                    <a:pt x="6" y="3"/>
                    <a:pt x="9" y="2"/>
                    <a:pt x="12" y="0"/>
                  </a:cubicBezTo>
                  <a:close/>
                </a:path>
              </a:pathLst>
            </a:custGeom>
            <a:solidFill>
              <a:srgbClr val="ED5463"/>
            </a:solidFill>
            <a:ln w="9525">
              <a:solidFill>
                <a:schemeClr val="bg1"/>
              </a:solidFill>
              <a:round/>
              <a:headEnd/>
              <a:tailEnd/>
            </a:ln>
            <a:extLst/>
          </p:spPr>
          <p:txBody>
            <a:bodyPr/>
            <a:lstStyle/>
            <a:p>
              <a:pPr fontAlgn="auto">
                <a:spcBef>
                  <a:spcPts val="0"/>
                </a:spcBef>
                <a:spcAft>
                  <a:spcPts val="0"/>
                </a:spcAft>
                <a:defRPr/>
              </a:pPr>
              <a:endParaRPr lang="en-US" dirty="0">
                <a:solidFill>
                  <a:schemeClr val="tx1">
                    <a:lumMod val="85000"/>
                    <a:lumOff val="15000"/>
                  </a:schemeClr>
                </a:solidFill>
                <a:latin typeface="Arial"/>
                <a:ea typeface="微软雅黑 Light"/>
                <a:cs typeface="+mn-ea"/>
                <a:sym typeface="Arial"/>
              </a:endParaRPr>
            </a:p>
          </p:txBody>
        </p:sp>
        <p:sp>
          <p:nvSpPr>
            <p:cNvPr id="58" name="Freeform 17"/>
            <p:cNvSpPr>
              <a:spLocks/>
            </p:cNvSpPr>
            <p:nvPr/>
          </p:nvSpPr>
          <p:spPr bwMode="auto">
            <a:xfrm>
              <a:off x="2858" y="1078"/>
              <a:ext cx="1682" cy="1899"/>
            </a:xfrm>
            <a:custGeom>
              <a:avLst/>
              <a:gdLst>
                <a:gd name="T0" fmla="*/ 2225 w 2312"/>
                <a:gd name="T1" fmla="*/ 674 h 2611"/>
                <a:gd name="T2" fmla="*/ 1378 w 2312"/>
                <a:gd name="T3" fmla="*/ 1994 h 2611"/>
                <a:gd name="T4" fmla="*/ 777 w 2312"/>
                <a:gd name="T5" fmla="*/ 2563 h 2611"/>
                <a:gd name="T6" fmla="*/ 776 w 2312"/>
                <a:gd name="T7" fmla="*/ 2563 h 2611"/>
                <a:gd name="T8" fmla="*/ 0 w 2312"/>
                <a:gd name="T9" fmla="*/ 2171 h 2611"/>
                <a:gd name="T10" fmla="*/ 976 w 2312"/>
                <a:gd name="T11" fmla="*/ 1332 h 2611"/>
                <a:gd name="T12" fmla="*/ 1447 w 2312"/>
                <a:gd name="T13" fmla="*/ 781 h 2611"/>
                <a:gd name="T14" fmla="*/ 1823 w 2312"/>
                <a:gd name="T15" fmla="*/ 12 h 2611"/>
                <a:gd name="T16" fmla="*/ 1841 w 2312"/>
                <a:gd name="T17" fmla="*/ 0 h 2611"/>
                <a:gd name="T18" fmla="*/ 2225 w 2312"/>
                <a:gd name="T19" fmla="*/ 674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2" h="2611">
                  <a:moveTo>
                    <a:pt x="2225" y="674"/>
                  </a:moveTo>
                  <a:cubicBezTo>
                    <a:pt x="2312" y="817"/>
                    <a:pt x="1943" y="1395"/>
                    <a:pt x="1378" y="1994"/>
                  </a:cubicBezTo>
                  <a:cubicBezTo>
                    <a:pt x="1170" y="2216"/>
                    <a:pt x="962" y="2410"/>
                    <a:pt x="777" y="2563"/>
                  </a:cubicBezTo>
                  <a:cubicBezTo>
                    <a:pt x="776" y="2563"/>
                    <a:pt x="776" y="2563"/>
                    <a:pt x="776" y="2563"/>
                  </a:cubicBezTo>
                  <a:cubicBezTo>
                    <a:pt x="669" y="2611"/>
                    <a:pt x="369" y="2454"/>
                    <a:pt x="0" y="2171"/>
                  </a:cubicBezTo>
                  <a:cubicBezTo>
                    <a:pt x="250" y="2025"/>
                    <a:pt x="611" y="1720"/>
                    <a:pt x="976" y="1332"/>
                  </a:cubicBezTo>
                  <a:cubicBezTo>
                    <a:pt x="1156" y="1142"/>
                    <a:pt x="1315" y="954"/>
                    <a:pt x="1447" y="781"/>
                  </a:cubicBezTo>
                  <a:cubicBezTo>
                    <a:pt x="1729" y="410"/>
                    <a:pt x="1882" y="110"/>
                    <a:pt x="1823" y="12"/>
                  </a:cubicBezTo>
                  <a:cubicBezTo>
                    <a:pt x="1841" y="0"/>
                    <a:pt x="1841" y="0"/>
                    <a:pt x="1841" y="0"/>
                  </a:cubicBezTo>
                  <a:cubicBezTo>
                    <a:pt x="2067" y="277"/>
                    <a:pt x="2225" y="674"/>
                    <a:pt x="2225" y="674"/>
                  </a:cubicBezTo>
                  <a:close/>
                </a:path>
              </a:pathLst>
            </a:custGeom>
            <a:solidFill>
              <a:schemeClr val="accent1"/>
            </a:solidFill>
            <a:ln w="9525">
              <a:solidFill>
                <a:schemeClr val="bg1"/>
              </a:solidFill>
              <a:round/>
              <a:headEnd/>
              <a:tailEnd/>
            </a:ln>
            <a:extLst/>
          </p:spPr>
          <p:txBody>
            <a:bodyPr/>
            <a:lstStyle/>
            <a:p>
              <a:pPr fontAlgn="auto">
                <a:spcBef>
                  <a:spcPts val="0"/>
                </a:spcBef>
                <a:spcAft>
                  <a:spcPts val="0"/>
                </a:spcAft>
                <a:defRPr/>
              </a:pPr>
              <a:endParaRPr lang="en-US" dirty="0">
                <a:solidFill>
                  <a:schemeClr val="tx1">
                    <a:lumMod val="85000"/>
                    <a:lumOff val="15000"/>
                  </a:schemeClr>
                </a:solidFill>
                <a:latin typeface="Arial"/>
                <a:ea typeface="微软雅黑 Light"/>
                <a:cs typeface="+mn-ea"/>
                <a:sym typeface="Arial"/>
              </a:endParaRPr>
            </a:p>
          </p:txBody>
        </p:sp>
        <p:sp>
          <p:nvSpPr>
            <p:cNvPr id="59" name="Freeform 18"/>
            <p:cNvSpPr>
              <a:spLocks/>
            </p:cNvSpPr>
            <p:nvPr/>
          </p:nvSpPr>
          <p:spPr bwMode="auto">
            <a:xfrm>
              <a:off x="2336" y="-53"/>
              <a:ext cx="1904" cy="1699"/>
            </a:xfrm>
            <a:custGeom>
              <a:avLst/>
              <a:gdLst>
                <a:gd name="T0" fmla="*/ 2559 w 2618"/>
                <a:gd name="T1" fmla="*/ 1555 h 2336"/>
                <a:gd name="T2" fmla="*/ 2559 w 2618"/>
                <a:gd name="T3" fmla="*/ 1555 h 2336"/>
                <a:gd name="T4" fmla="*/ 2165 w 2618"/>
                <a:gd name="T5" fmla="*/ 2336 h 2336"/>
                <a:gd name="T6" fmla="*/ 1312 w 2618"/>
                <a:gd name="T7" fmla="*/ 1335 h 2336"/>
                <a:gd name="T8" fmla="*/ 776 w 2618"/>
                <a:gd name="T9" fmla="*/ 877 h 2336"/>
                <a:gd name="T10" fmla="*/ 0 w 2618"/>
                <a:gd name="T11" fmla="*/ 484 h 2336"/>
                <a:gd name="T12" fmla="*/ 3 w 2618"/>
                <a:gd name="T13" fmla="*/ 482 h 2336"/>
                <a:gd name="T14" fmla="*/ 654 w 2618"/>
                <a:gd name="T15" fmla="*/ 87 h 2336"/>
                <a:gd name="T16" fmla="*/ 1974 w 2618"/>
                <a:gd name="T17" fmla="*/ 933 h 2336"/>
                <a:gd name="T18" fmla="*/ 2559 w 2618"/>
                <a:gd name="T19" fmla="*/ 1555 h 2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8" h="2336">
                  <a:moveTo>
                    <a:pt x="2559" y="1555"/>
                  </a:moveTo>
                  <a:cubicBezTo>
                    <a:pt x="2559" y="1555"/>
                    <a:pt x="2559" y="1555"/>
                    <a:pt x="2559" y="1555"/>
                  </a:cubicBezTo>
                  <a:cubicBezTo>
                    <a:pt x="2618" y="1652"/>
                    <a:pt x="2447" y="1965"/>
                    <a:pt x="2165" y="2336"/>
                  </a:cubicBezTo>
                  <a:cubicBezTo>
                    <a:pt x="2025" y="2086"/>
                    <a:pt x="1713" y="1713"/>
                    <a:pt x="1312" y="1335"/>
                  </a:cubicBezTo>
                  <a:cubicBezTo>
                    <a:pt x="1127" y="1161"/>
                    <a:pt x="945" y="1006"/>
                    <a:pt x="776" y="877"/>
                  </a:cubicBezTo>
                  <a:cubicBezTo>
                    <a:pt x="408" y="594"/>
                    <a:pt x="107" y="437"/>
                    <a:pt x="0" y="484"/>
                  </a:cubicBezTo>
                  <a:cubicBezTo>
                    <a:pt x="1" y="483"/>
                    <a:pt x="2" y="483"/>
                    <a:pt x="3" y="482"/>
                  </a:cubicBezTo>
                  <a:cubicBezTo>
                    <a:pt x="258" y="272"/>
                    <a:pt x="654" y="87"/>
                    <a:pt x="654" y="87"/>
                  </a:cubicBezTo>
                  <a:cubicBezTo>
                    <a:pt x="797" y="0"/>
                    <a:pt x="1375" y="368"/>
                    <a:pt x="1974" y="933"/>
                  </a:cubicBezTo>
                  <a:cubicBezTo>
                    <a:pt x="2203" y="1149"/>
                    <a:pt x="2403" y="1364"/>
                    <a:pt x="2559" y="1555"/>
                  </a:cubicBezTo>
                  <a:close/>
                </a:path>
              </a:pathLst>
            </a:custGeom>
            <a:solidFill>
              <a:schemeClr val="accent2"/>
            </a:solidFill>
            <a:ln w="9525">
              <a:solidFill>
                <a:schemeClr val="bg1"/>
              </a:solidFill>
              <a:round/>
              <a:headEnd/>
              <a:tailEnd/>
            </a:ln>
            <a:extLst/>
          </p:spPr>
          <p:txBody>
            <a:bodyPr/>
            <a:lstStyle/>
            <a:p>
              <a:pPr fontAlgn="auto">
                <a:spcBef>
                  <a:spcPts val="0"/>
                </a:spcBef>
                <a:spcAft>
                  <a:spcPts val="0"/>
                </a:spcAft>
                <a:defRPr/>
              </a:pPr>
              <a:endParaRPr lang="en-US" dirty="0">
                <a:solidFill>
                  <a:schemeClr val="tx1">
                    <a:lumMod val="85000"/>
                    <a:lumOff val="15000"/>
                  </a:schemeClr>
                </a:solidFill>
                <a:latin typeface="Arial"/>
                <a:ea typeface="微软雅黑 Light"/>
                <a:cs typeface="+mn-ea"/>
                <a:sym typeface="Arial"/>
              </a:endParaRPr>
            </a:p>
          </p:txBody>
        </p:sp>
        <p:sp>
          <p:nvSpPr>
            <p:cNvPr id="60" name="Freeform 19"/>
            <p:cNvSpPr>
              <a:spLocks/>
            </p:cNvSpPr>
            <p:nvPr/>
          </p:nvSpPr>
          <p:spPr bwMode="auto">
            <a:xfrm>
              <a:off x="2331" y="298"/>
              <a:ext cx="8" cy="6"/>
            </a:xfrm>
            <a:custGeom>
              <a:avLst/>
              <a:gdLst>
                <a:gd name="T0" fmla="*/ 11 w 11"/>
                <a:gd name="T1" fmla="*/ 0 h 7"/>
                <a:gd name="T2" fmla="*/ 8 w 11"/>
                <a:gd name="T3" fmla="*/ 2 h 7"/>
                <a:gd name="T4" fmla="*/ 0 w 11"/>
                <a:gd name="T5" fmla="*/ 7 h 7"/>
                <a:gd name="T6" fmla="*/ 11 w 11"/>
                <a:gd name="T7" fmla="*/ 0 h 7"/>
              </a:gdLst>
              <a:ahLst/>
              <a:cxnLst>
                <a:cxn ang="0">
                  <a:pos x="T0" y="T1"/>
                </a:cxn>
                <a:cxn ang="0">
                  <a:pos x="T2" y="T3"/>
                </a:cxn>
                <a:cxn ang="0">
                  <a:pos x="T4" y="T5"/>
                </a:cxn>
                <a:cxn ang="0">
                  <a:pos x="T6" y="T7"/>
                </a:cxn>
              </a:cxnLst>
              <a:rect l="0" t="0" r="r" b="b"/>
              <a:pathLst>
                <a:path w="11" h="7">
                  <a:moveTo>
                    <a:pt x="11" y="0"/>
                  </a:moveTo>
                  <a:cubicBezTo>
                    <a:pt x="10" y="1"/>
                    <a:pt x="9" y="1"/>
                    <a:pt x="8" y="2"/>
                  </a:cubicBezTo>
                  <a:cubicBezTo>
                    <a:pt x="5" y="4"/>
                    <a:pt x="2" y="5"/>
                    <a:pt x="0" y="7"/>
                  </a:cubicBezTo>
                  <a:lnTo>
                    <a:pt x="11" y="0"/>
                  </a:lnTo>
                  <a:close/>
                </a:path>
              </a:pathLst>
            </a:custGeom>
            <a:solidFill>
              <a:srgbClr val="A1D469"/>
            </a:solidFill>
            <a:ln w="9525">
              <a:solidFill>
                <a:schemeClr val="bg1"/>
              </a:solidFill>
              <a:round/>
              <a:headEnd/>
              <a:tailEnd/>
            </a:ln>
            <a:extLst/>
          </p:spPr>
          <p:txBody>
            <a:bodyPr/>
            <a:lstStyle/>
            <a:p>
              <a:pPr fontAlgn="auto">
                <a:spcBef>
                  <a:spcPts val="0"/>
                </a:spcBef>
                <a:spcAft>
                  <a:spcPts val="0"/>
                </a:spcAft>
                <a:defRPr/>
              </a:pPr>
              <a:endParaRPr lang="en-US" dirty="0">
                <a:solidFill>
                  <a:schemeClr val="tx1">
                    <a:lumMod val="85000"/>
                    <a:lumOff val="15000"/>
                  </a:schemeClr>
                </a:solidFill>
                <a:latin typeface="Arial"/>
                <a:ea typeface="微软雅黑 Light"/>
                <a:cs typeface="+mn-ea"/>
                <a:sym typeface="Arial"/>
              </a:endParaRPr>
            </a:p>
          </p:txBody>
        </p:sp>
      </p:grpSp>
      <p:sp>
        <p:nvSpPr>
          <p:cNvPr id="61" name="Oval 17"/>
          <p:cNvSpPr>
            <a:spLocks noChangeArrowheads="1"/>
          </p:cNvSpPr>
          <p:nvPr/>
        </p:nvSpPr>
        <p:spPr bwMode="auto">
          <a:xfrm>
            <a:off x="2206625" y="2651125"/>
            <a:ext cx="100013" cy="101600"/>
          </a:xfrm>
          <a:prstGeom prst="ellipse">
            <a:avLst/>
          </a:prstGeom>
          <a:solidFill>
            <a:schemeClr val="accent1"/>
          </a:solidFill>
          <a:ln>
            <a:solidFill>
              <a:schemeClr val="accent1"/>
            </a:solidFill>
          </a:ln>
          <a:extLst/>
        </p:spPr>
        <p:txBody>
          <a:bodyPr lIns="68580" tIns="34290" rIns="68580" bIns="34290"/>
          <a:lstStyle/>
          <a:p>
            <a:pPr fontAlgn="auto">
              <a:spcBef>
                <a:spcPts val="0"/>
              </a:spcBef>
              <a:spcAft>
                <a:spcPts val="0"/>
              </a:spcAft>
              <a:defRPr/>
            </a:pPr>
            <a:endParaRPr lang="id-ID">
              <a:solidFill>
                <a:schemeClr val="tx1">
                  <a:lumMod val="85000"/>
                  <a:lumOff val="15000"/>
                </a:schemeClr>
              </a:solidFill>
              <a:latin typeface="Arial"/>
              <a:ea typeface="微软雅黑 Light"/>
              <a:cs typeface="+mn-ea"/>
              <a:sym typeface="Arial"/>
            </a:endParaRPr>
          </a:p>
        </p:txBody>
      </p:sp>
      <p:grpSp>
        <p:nvGrpSpPr>
          <p:cNvPr id="62" name="Group 18"/>
          <p:cNvGrpSpPr>
            <a:grpSpLocks/>
          </p:cNvGrpSpPr>
          <p:nvPr/>
        </p:nvGrpSpPr>
        <p:grpSpPr bwMode="auto">
          <a:xfrm>
            <a:off x="2419350" y="2517775"/>
            <a:ext cx="2286042" cy="1339642"/>
            <a:chOff x="2249510" y="1913096"/>
            <a:chExt cx="3049934" cy="1785923"/>
          </a:xfrm>
        </p:grpSpPr>
        <p:sp>
          <p:nvSpPr>
            <p:cNvPr id="63" name="Rectangle 19"/>
            <p:cNvSpPr/>
            <p:nvPr/>
          </p:nvSpPr>
          <p:spPr>
            <a:xfrm>
              <a:off x="2249510" y="1913096"/>
              <a:ext cx="1872286" cy="493110"/>
            </a:xfrm>
            <a:prstGeom prst="rect">
              <a:avLst/>
            </a:prstGeom>
          </p:spPr>
          <p:txBody>
            <a:bodyPr>
              <a:spAutoFit/>
            </a:bodyPr>
            <a:lstStyle/>
            <a:p>
              <a:pPr>
                <a:defRPr/>
              </a:pPr>
              <a:r>
                <a:rPr lang="zh-CN" altLang="en-US" b="1" dirty="0">
                  <a:solidFill>
                    <a:schemeClr val="tx1">
                      <a:lumMod val="75000"/>
                      <a:lumOff val="25000"/>
                    </a:schemeClr>
                  </a:solidFill>
                  <a:latin typeface="Arial"/>
                  <a:ea typeface="微软雅黑 Light"/>
                  <a:cs typeface="+mn-ea"/>
                  <a:sym typeface="Arial"/>
                </a:rPr>
                <a:t>分散管理</a:t>
              </a:r>
              <a:endParaRPr lang="en-US" b="1" dirty="0">
                <a:solidFill>
                  <a:schemeClr val="tx1">
                    <a:lumMod val="75000"/>
                    <a:lumOff val="25000"/>
                  </a:schemeClr>
                </a:solidFill>
                <a:latin typeface="Arial"/>
                <a:ea typeface="微软雅黑 Light"/>
                <a:cs typeface="+mn-ea"/>
                <a:sym typeface="Arial"/>
              </a:endParaRPr>
            </a:p>
          </p:txBody>
        </p:sp>
        <p:sp>
          <p:nvSpPr>
            <p:cNvPr id="64" name="TextBox 154"/>
            <p:cNvSpPr txBox="1"/>
            <p:nvPr/>
          </p:nvSpPr>
          <p:spPr>
            <a:xfrm>
              <a:off x="2249510" y="2283458"/>
              <a:ext cx="3049934" cy="1415561"/>
            </a:xfrm>
            <a:prstGeom prst="rect">
              <a:avLst/>
            </a:prstGeom>
            <a:noFill/>
          </p:spPr>
          <p:txBody>
            <a:bodyPr wrap="square">
              <a:spAutoFit/>
            </a:bodyPr>
            <a:lstStyle/>
            <a:p>
              <a:pPr>
                <a:lnSpc>
                  <a:spcPct val="150000"/>
                </a:lnSpc>
                <a:defRPr/>
              </a:pPr>
              <a:r>
                <a:rPr lang="zh-CN" altLang="en-US" sz="1400" dirty="0">
                  <a:latin typeface="+mn-lt"/>
                  <a:ea typeface="微软雅黑 Light"/>
                  <a:sym typeface="Arial"/>
                </a:rPr>
                <a:t>各专业“各自为政”，投入产出比不高，无人掌控全网网络质量</a:t>
              </a:r>
              <a:endParaRPr lang="en-US" altLang="zh-CN" sz="1400" dirty="0">
                <a:latin typeface="+mn-lt"/>
                <a:ea typeface="微软雅黑 Light"/>
                <a:cs typeface="Lato Light" charset="0"/>
                <a:sym typeface="Arial"/>
              </a:endParaRPr>
            </a:p>
          </p:txBody>
        </p:sp>
      </p:grpSp>
      <p:sp>
        <p:nvSpPr>
          <p:cNvPr id="65" name="Oval 21"/>
          <p:cNvSpPr>
            <a:spLocks noChangeArrowheads="1"/>
          </p:cNvSpPr>
          <p:nvPr/>
        </p:nvSpPr>
        <p:spPr bwMode="auto">
          <a:xfrm>
            <a:off x="2206625" y="3978275"/>
            <a:ext cx="100013" cy="100013"/>
          </a:xfrm>
          <a:prstGeom prst="ellipse">
            <a:avLst/>
          </a:prstGeom>
          <a:solidFill>
            <a:schemeClr val="accent1"/>
          </a:solidFill>
          <a:ln>
            <a:solidFill>
              <a:schemeClr val="accent1"/>
            </a:solidFill>
          </a:ln>
          <a:extLst/>
        </p:spPr>
        <p:txBody>
          <a:bodyPr lIns="68580" tIns="34290" rIns="68580" bIns="34290"/>
          <a:lstStyle/>
          <a:p>
            <a:pPr fontAlgn="auto">
              <a:spcBef>
                <a:spcPts val="0"/>
              </a:spcBef>
              <a:spcAft>
                <a:spcPts val="0"/>
              </a:spcAft>
              <a:defRPr/>
            </a:pPr>
            <a:endParaRPr lang="id-ID">
              <a:solidFill>
                <a:schemeClr val="tx1">
                  <a:lumMod val="85000"/>
                  <a:lumOff val="15000"/>
                </a:schemeClr>
              </a:solidFill>
              <a:latin typeface="Arial"/>
              <a:ea typeface="微软雅黑 Light"/>
              <a:cs typeface="+mn-ea"/>
              <a:sym typeface="Arial"/>
            </a:endParaRPr>
          </a:p>
        </p:txBody>
      </p:sp>
      <p:grpSp>
        <p:nvGrpSpPr>
          <p:cNvPr id="66" name="Group 22"/>
          <p:cNvGrpSpPr>
            <a:grpSpLocks/>
          </p:cNvGrpSpPr>
          <p:nvPr/>
        </p:nvGrpSpPr>
        <p:grpSpPr bwMode="auto">
          <a:xfrm>
            <a:off x="2432050" y="3890963"/>
            <a:ext cx="2431430" cy="1328529"/>
            <a:chOff x="2249510" y="1913092"/>
            <a:chExt cx="2846792" cy="1770700"/>
          </a:xfrm>
        </p:grpSpPr>
        <p:sp>
          <p:nvSpPr>
            <p:cNvPr id="67" name="Rectangle 23"/>
            <p:cNvSpPr/>
            <p:nvPr/>
          </p:nvSpPr>
          <p:spPr>
            <a:xfrm>
              <a:off x="2249510" y="1913092"/>
              <a:ext cx="2100324" cy="492996"/>
            </a:xfrm>
            <a:prstGeom prst="rect">
              <a:avLst/>
            </a:prstGeom>
          </p:spPr>
          <p:txBody>
            <a:bodyPr>
              <a:spAutoFit/>
            </a:bodyPr>
            <a:lstStyle/>
            <a:p>
              <a:pPr>
                <a:defRPr/>
              </a:pPr>
              <a:r>
                <a:rPr lang="zh-CN" altLang="en-US" b="1" dirty="0">
                  <a:solidFill>
                    <a:schemeClr val="tx1">
                      <a:lumMod val="75000"/>
                      <a:lumOff val="25000"/>
                    </a:schemeClr>
                  </a:solidFill>
                  <a:latin typeface="Arial"/>
                  <a:ea typeface="微软雅黑 Light"/>
                  <a:cs typeface="+mn-ea"/>
                  <a:sym typeface="Arial"/>
                </a:rPr>
                <a:t>被动管理</a:t>
              </a:r>
              <a:endParaRPr lang="en-US" b="1" dirty="0">
                <a:solidFill>
                  <a:schemeClr val="tx1">
                    <a:lumMod val="75000"/>
                    <a:lumOff val="25000"/>
                  </a:schemeClr>
                </a:solidFill>
                <a:latin typeface="Arial"/>
                <a:ea typeface="微软雅黑 Light"/>
                <a:cs typeface="+mn-ea"/>
                <a:sym typeface="Arial"/>
              </a:endParaRPr>
            </a:p>
          </p:txBody>
        </p:sp>
        <p:sp>
          <p:nvSpPr>
            <p:cNvPr id="68" name="TextBox 158"/>
            <p:cNvSpPr txBox="1"/>
            <p:nvPr/>
          </p:nvSpPr>
          <p:spPr>
            <a:xfrm>
              <a:off x="2249510" y="2268557"/>
              <a:ext cx="2846792" cy="1415235"/>
            </a:xfrm>
            <a:prstGeom prst="rect">
              <a:avLst/>
            </a:prstGeom>
            <a:noFill/>
          </p:spPr>
          <p:txBody>
            <a:bodyPr wrap="square">
              <a:spAutoFit/>
            </a:bodyPr>
            <a:lstStyle/>
            <a:p>
              <a:pPr>
                <a:lnSpc>
                  <a:spcPct val="150000"/>
                </a:lnSpc>
                <a:defRPr/>
              </a:pPr>
              <a:r>
                <a:rPr lang="zh-CN" altLang="en-US" sz="1400" dirty="0">
                  <a:latin typeface="+mn-lt"/>
                  <a:ea typeface="微软雅黑 Light"/>
                  <a:sym typeface="Arial"/>
                </a:rPr>
                <a:t>接到故障申告后才进行测试和故障分析，不能满足主动监控和主动维护需求</a:t>
              </a:r>
            </a:p>
          </p:txBody>
        </p:sp>
      </p:grpSp>
      <p:sp>
        <p:nvSpPr>
          <p:cNvPr id="69" name="Oval 25"/>
          <p:cNvSpPr>
            <a:spLocks noChangeArrowheads="1"/>
          </p:cNvSpPr>
          <p:nvPr/>
        </p:nvSpPr>
        <p:spPr bwMode="auto">
          <a:xfrm>
            <a:off x="7415213" y="2651125"/>
            <a:ext cx="101600" cy="101600"/>
          </a:xfrm>
          <a:prstGeom prst="ellipse">
            <a:avLst/>
          </a:prstGeom>
          <a:solidFill>
            <a:schemeClr val="accent2"/>
          </a:solidFill>
          <a:ln>
            <a:solidFill>
              <a:schemeClr val="accent2"/>
            </a:solidFill>
          </a:ln>
          <a:extLst/>
        </p:spPr>
        <p:txBody>
          <a:bodyPr lIns="68580" tIns="34290" rIns="68580" bIns="34290"/>
          <a:lstStyle/>
          <a:p>
            <a:pPr fontAlgn="auto">
              <a:spcBef>
                <a:spcPts val="0"/>
              </a:spcBef>
              <a:spcAft>
                <a:spcPts val="0"/>
              </a:spcAft>
              <a:defRPr/>
            </a:pPr>
            <a:endParaRPr lang="id-ID">
              <a:solidFill>
                <a:schemeClr val="tx1">
                  <a:lumMod val="85000"/>
                  <a:lumOff val="15000"/>
                </a:schemeClr>
              </a:solidFill>
              <a:latin typeface="Arial"/>
              <a:ea typeface="微软雅黑 Light"/>
              <a:cs typeface="+mn-ea"/>
              <a:sym typeface="Arial"/>
            </a:endParaRPr>
          </a:p>
        </p:txBody>
      </p:sp>
      <p:grpSp>
        <p:nvGrpSpPr>
          <p:cNvPr id="70" name="Group 26"/>
          <p:cNvGrpSpPr>
            <a:grpSpLocks/>
          </p:cNvGrpSpPr>
          <p:nvPr/>
        </p:nvGrpSpPr>
        <p:grpSpPr bwMode="auto">
          <a:xfrm>
            <a:off x="7640637" y="2525713"/>
            <a:ext cx="2376953" cy="1342816"/>
            <a:chOff x="2249509" y="1913092"/>
            <a:chExt cx="2826259" cy="1789807"/>
          </a:xfrm>
        </p:grpSpPr>
        <p:sp>
          <p:nvSpPr>
            <p:cNvPr id="71" name="Rectangle 27"/>
            <p:cNvSpPr/>
            <p:nvPr/>
          </p:nvSpPr>
          <p:spPr>
            <a:xfrm>
              <a:off x="2249510" y="1913092"/>
              <a:ext cx="1872478" cy="493013"/>
            </a:xfrm>
            <a:prstGeom prst="rect">
              <a:avLst/>
            </a:prstGeom>
          </p:spPr>
          <p:txBody>
            <a:bodyPr>
              <a:spAutoFit/>
            </a:bodyPr>
            <a:lstStyle/>
            <a:p>
              <a:pPr>
                <a:defRPr/>
              </a:pPr>
              <a:r>
                <a:rPr lang="zh-CN" altLang="en-US" b="1" dirty="0">
                  <a:solidFill>
                    <a:schemeClr val="tx1">
                      <a:lumMod val="75000"/>
                      <a:lumOff val="25000"/>
                    </a:schemeClr>
                  </a:solidFill>
                  <a:latin typeface="Arial"/>
                  <a:ea typeface="微软雅黑 Light"/>
                  <a:cs typeface="+mn-ea"/>
                  <a:sym typeface="Arial"/>
                </a:rPr>
                <a:t>人工管理</a:t>
              </a:r>
              <a:endParaRPr lang="en-US" b="1" dirty="0">
                <a:solidFill>
                  <a:schemeClr val="tx1">
                    <a:lumMod val="75000"/>
                    <a:lumOff val="25000"/>
                  </a:schemeClr>
                </a:solidFill>
                <a:latin typeface="Arial"/>
                <a:ea typeface="微软雅黑 Light"/>
                <a:cs typeface="+mn-ea"/>
                <a:sym typeface="Arial"/>
              </a:endParaRPr>
            </a:p>
          </p:txBody>
        </p:sp>
        <p:sp>
          <p:nvSpPr>
            <p:cNvPr id="72" name="TextBox 162"/>
            <p:cNvSpPr txBox="1"/>
            <p:nvPr/>
          </p:nvSpPr>
          <p:spPr>
            <a:xfrm>
              <a:off x="2249509" y="2287613"/>
              <a:ext cx="2826259" cy="1415286"/>
            </a:xfrm>
            <a:prstGeom prst="rect">
              <a:avLst/>
            </a:prstGeom>
            <a:noFill/>
          </p:spPr>
          <p:txBody>
            <a:bodyPr wrap="square">
              <a:spAutoFit/>
            </a:bodyPr>
            <a:lstStyle/>
            <a:p>
              <a:pPr>
                <a:lnSpc>
                  <a:spcPct val="150000"/>
                </a:lnSpc>
                <a:defRPr/>
              </a:pPr>
              <a:r>
                <a:rPr lang="zh-CN" altLang="en-US" sz="1400" dirty="0">
                  <a:latin typeface="+mn-lt"/>
                  <a:ea typeface="微软雅黑 Light"/>
                  <a:sym typeface="Arial"/>
                </a:rPr>
                <a:t>依靠个人经验管理网络，工作重复性高，难以满足日益增长的网络运维需求</a:t>
              </a:r>
              <a:endParaRPr lang="en-US" altLang="zh-CN" sz="1400" dirty="0">
                <a:latin typeface="+mn-lt"/>
                <a:ea typeface="微软雅黑 Light"/>
                <a:sym typeface="Arial"/>
              </a:endParaRPr>
            </a:p>
          </p:txBody>
        </p:sp>
      </p:grpSp>
      <p:sp>
        <p:nvSpPr>
          <p:cNvPr id="73" name="Oval 29"/>
          <p:cNvSpPr>
            <a:spLocks noChangeArrowheads="1"/>
          </p:cNvSpPr>
          <p:nvPr/>
        </p:nvSpPr>
        <p:spPr bwMode="auto">
          <a:xfrm>
            <a:off x="7415213" y="4029075"/>
            <a:ext cx="101600" cy="101600"/>
          </a:xfrm>
          <a:prstGeom prst="ellipse">
            <a:avLst/>
          </a:prstGeom>
          <a:solidFill>
            <a:schemeClr val="accent2"/>
          </a:solidFill>
          <a:ln>
            <a:solidFill>
              <a:schemeClr val="accent2"/>
            </a:solidFill>
          </a:ln>
          <a:extLst/>
        </p:spPr>
        <p:txBody>
          <a:bodyPr lIns="68580" tIns="34290" rIns="68580" bIns="34290"/>
          <a:lstStyle/>
          <a:p>
            <a:pPr fontAlgn="auto">
              <a:spcBef>
                <a:spcPts val="0"/>
              </a:spcBef>
              <a:spcAft>
                <a:spcPts val="0"/>
              </a:spcAft>
              <a:defRPr/>
            </a:pPr>
            <a:endParaRPr lang="id-ID">
              <a:solidFill>
                <a:schemeClr val="tx1">
                  <a:lumMod val="85000"/>
                  <a:lumOff val="15000"/>
                </a:schemeClr>
              </a:solidFill>
              <a:latin typeface="Arial"/>
              <a:ea typeface="微软雅黑 Light"/>
              <a:cs typeface="+mn-ea"/>
              <a:sym typeface="Arial"/>
            </a:endParaRPr>
          </a:p>
        </p:txBody>
      </p:sp>
      <p:grpSp>
        <p:nvGrpSpPr>
          <p:cNvPr id="74" name="Group 30"/>
          <p:cNvGrpSpPr>
            <a:grpSpLocks/>
          </p:cNvGrpSpPr>
          <p:nvPr/>
        </p:nvGrpSpPr>
        <p:grpSpPr bwMode="auto">
          <a:xfrm>
            <a:off x="7640638" y="3890963"/>
            <a:ext cx="2695450" cy="1328529"/>
            <a:chOff x="2249510" y="1913092"/>
            <a:chExt cx="2681913" cy="1771882"/>
          </a:xfrm>
        </p:grpSpPr>
        <p:sp>
          <p:nvSpPr>
            <p:cNvPr id="75" name="Rectangle 31"/>
            <p:cNvSpPr/>
            <p:nvPr/>
          </p:nvSpPr>
          <p:spPr>
            <a:xfrm>
              <a:off x="2249510" y="1913092"/>
              <a:ext cx="2099191" cy="368406"/>
            </a:xfrm>
            <a:prstGeom prst="rect">
              <a:avLst/>
            </a:prstGeom>
          </p:spPr>
          <p:txBody>
            <a:bodyPr>
              <a:spAutoFit/>
            </a:bodyPr>
            <a:lstStyle/>
            <a:p>
              <a:pPr>
                <a:defRPr/>
              </a:pPr>
              <a:endParaRPr lang="en-US" sz="1200" dirty="0">
                <a:solidFill>
                  <a:schemeClr val="tx1">
                    <a:lumMod val="75000"/>
                    <a:lumOff val="25000"/>
                  </a:schemeClr>
                </a:solidFill>
                <a:latin typeface="Arial"/>
                <a:ea typeface="微软雅黑 Light"/>
                <a:cs typeface="+mn-ea"/>
                <a:sym typeface="Arial"/>
              </a:endParaRPr>
            </a:p>
          </p:txBody>
        </p:sp>
        <p:sp>
          <p:nvSpPr>
            <p:cNvPr id="76" name="TextBox 166"/>
            <p:cNvSpPr txBox="1"/>
            <p:nvPr/>
          </p:nvSpPr>
          <p:spPr>
            <a:xfrm>
              <a:off x="2249510" y="2268794"/>
              <a:ext cx="2681913" cy="1416180"/>
            </a:xfrm>
            <a:prstGeom prst="rect">
              <a:avLst/>
            </a:prstGeom>
            <a:noFill/>
          </p:spPr>
          <p:txBody>
            <a:bodyPr wrap="square">
              <a:spAutoFit/>
            </a:bodyPr>
            <a:lstStyle/>
            <a:p>
              <a:pPr>
                <a:lnSpc>
                  <a:spcPct val="150000"/>
                </a:lnSpc>
                <a:defRPr/>
              </a:pPr>
              <a:r>
                <a:rPr lang="zh-CN" altLang="en-US" sz="1400" dirty="0">
                  <a:latin typeface="+mn-lt"/>
                  <a:ea typeface="微软雅黑 Light"/>
                  <a:sym typeface="Arial"/>
                </a:rPr>
                <a:t>未充分发挥新技术在规划、维护、优化、分析、用户感知管理中的技术优势，管理效率低下</a:t>
              </a:r>
              <a:endParaRPr lang="en-US" altLang="zh-CN" sz="1400" dirty="0">
                <a:latin typeface="+mn-lt"/>
                <a:ea typeface="微软雅黑 Light"/>
                <a:sym typeface="Arial"/>
              </a:endParaRPr>
            </a:p>
          </p:txBody>
        </p:sp>
      </p:grpSp>
      <p:sp>
        <p:nvSpPr>
          <p:cNvPr id="77" name="Rectangle 27"/>
          <p:cNvSpPr/>
          <p:nvPr/>
        </p:nvSpPr>
        <p:spPr>
          <a:xfrm>
            <a:off x="7640638" y="3889375"/>
            <a:ext cx="1403350" cy="368300"/>
          </a:xfrm>
          <a:prstGeom prst="rect">
            <a:avLst/>
          </a:prstGeom>
        </p:spPr>
        <p:txBody>
          <a:bodyPr>
            <a:spAutoFit/>
          </a:bodyPr>
          <a:lstStyle/>
          <a:p>
            <a:pPr>
              <a:defRPr/>
            </a:pPr>
            <a:r>
              <a:rPr lang="zh-CN" altLang="en-US" b="1" dirty="0">
                <a:solidFill>
                  <a:schemeClr val="tx1">
                    <a:lumMod val="75000"/>
                    <a:lumOff val="25000"/>
                  </a:schemeClr>
                </a:solidFill>
                <a:latin typeface="Arial"/>
                <a:ea typeface="微软雅黑 Light"/>
                <a:cs typeface="+mn-ea"/>
                <a:sym typeface="Arial"/>
              </a:rPr>
              <a:t>传统管理</a:t>
            </a:r>
            <a:endParaRPr lang="en-US" b="1" dirty="0">
              <a:solidFill>
                <a:schemeClr val="tx1">
                  <a:lumMod val="75000"/>
                  <a:lumOff val="25000"/>
                </a:schemeClr>
              </a:solidFill>
              <a:latin typeface="Arial"/>
              <a:ea typeface="微软雅黑 Light"/>
              <a:cs typeface="+mn-ea"/>
              <a:sym typeface="Arial"/>
            </a:endParaRPr>
          </a:p>
        </p:txBody>
      </p:sp>
      <p:sp>
        <p:nvSpPr>
          <p:cNvPr id="78" name="Text Placeholder 4"/>
          <p:cNvSpPr txBox="1"/>
          <p:nvPr/>
        </p:nvSpPr>
        <p:spPr>
          <a:xfrm>
            <a:off x="5276850" y="3716338"/>
            <a:ext cx="1025525" cy="298450"/>
          </a:xfrm>
          <a:prstGeom prst="rect">
            <a:avLst/>
          </a:prstGeom>
        </p:spPr>
        <p:txBody>
          <a:bodyPr lIns="68580" tIns="34290" rIns="68580" bIns="34290"/>
          <a:lstStyle>
            <a:lvl1pPr marL="342900" indent="-342900" algn="l" defTabSz="914400" rtl="0" eaLnBrk="1" latinLnBrk="0" hangingPunct="1">
              <a:spcBef>
                <a:spcPct val="20000"/>
              </a:spcBef>
              <a:buFont typeface="Arial" panose="020B0604020202020204" pitchFamily="34" charset="0"/>
              <a:buChar char="•"/>
              <a:defRPr sz="18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6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2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2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fontAlgn="auto">
              <a:lnSpc>
                <a:spcPts val="1380"/>
              </a:lnSpc>
              <a:spcAft>
                <a:spcPts val="0"/>
              </a:spcAft>
              <a:buFont typeface="Arial" panose="020B0604020202020204" pitchFamily="34" charset="0"/>
              <a:buNone/>
              <a:defRPr/>
            </a:pPr>
            <a:r>
              <a:rPr lang="zh-CN" altLang="en-US" sz="2000" dirty="0">
                <a:solidFill>
                  <a:schemeClr val="tx1">
                    <a:lumMod val="50000"/>
                    <a:lumOff val="50000"/>
                  </a:schemeClr>
                </a:solidFill>
                <a:cs typeface="+mn-ea"/>
              </a:rPr>
              <a:t>现状</a:t>
            </a:r>
            <a:endParaRPr lang="en-US" sz="2000" dirty="0">
              <a:solidFill>
                <a:schemeClr val="tx1">
                  <a:lumMod val="50000"/>
                  <a:lumOff val="50000"/>
                </a:schemeClr>
              </a:solidFill>
              <a:cs typeface="+mn-ea"/>
            </a:endParaRPr>
          </a:p>
        </p:txBody>
      </p: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80680556"/>
      </p:ext>
    </p:extLst>
  </p:cSld>
  <p:clrMapOvr>
    <a:masterClrMapping/>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394486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异常检测</a:t>
            </a:r>
            <a:endParaRPr lang="zh-CN" altLang="en-US" dirty="0">
              <a:solidFill>
                <a:srgbClr val="333F50"/>
              </a:solidFill>
            </a:endParaRPr>
          </a:p>
        </p:txBody>
      </p:sp>
      <p:sp>
        <p:nvSpPr>
          <p:cNvPr id="7" name="文本框 6"/>
          <p:cNvSpPr txBox="1"/>
          <p:nvPr/>
        </p:nvSpPr>
        <p:spPr>
          <a:xfrm>
            <a:off x="3310164" y="1972725"/>
            <a:ext cx="4610100" cy="3416320"/>
          </a:xfrm>
          <a:prstGeom prst="rect">
            <a:avLst/>
          </a:prstGeom>
          <a:noFill/>
        </p:spPr>
        <p:txBody>
          <a:bodyPr wrap="square" rtlCol="0">
            <a:spAutoFit/>
          </a:bodyPr>
          <a:lstStyle/>
          <a:p>
            <a:pPr indent="457200">
              <a:lnSpc>
                <a:spcPct val="150000"/>
              </a:lnSpc>
            </a:pPr>
            <a:r>
              <a:rPr lang="en-US" altLang="zh-CN" dirty="0" err="1" smtClean="0"/>
              <a:t>AIOps</a:t>
            </a:r>
            <a:r>
              <a:rPr lang="zh-CN" altLang="en-US" dirty="0" smtClean="0"/>
              <a:t>搭建后解决思路：</a:t>
            </a:r>
            <a:endParaRPr lang="en-US" altLang="zh-CN" dirty="0" smtClean="0"/>
          </a:p>
          <a:p>
            <a:pPr marL="285750" indent="-285750">
              <a:lnSpc>
                <a:spcPct val="150000"/>
              </a:lnSpc>
              <a:buFont typeface="Arial" panose="020B0604020202020204" pitchFamily="34" charset="0"/>
              <a:buChar char="•"/>
            </a:pPr>
            <a:r>
              <a:rPr lang="zh-CN" altLang="en-US" dirty="0" smtClean="0"/>
              <a:t>对于原始数据，先经过一个无监督分类算法对数据进行预筛选，提高标记效率</a:t>
            </a:r>
            <a:endParaRPr lang="en-US" altLang="zh-CN" dirty="0" smtClean="0"/>
          </a:p>
          <a:p>
            <a:pPr marL="285750" indent="-285750">
              <a:lnSpc>
                <a:spcPct val="150000"/>
              </a:lnSpc>
              <a:buFont typeface="Arial" panose="020B0604020202020204" pitchFamily="34" charset="0"/>
              <a:buChar char="•"/>
            </a:pPr>
            <a:r>
              <a:rPr lang="zh-CN" altLang="en-US" dirty="0" smtClean="0"/>
              <a:t>然后通过运维工程师在预筛选好的数据上对于异常的时序段进行标记</a:t>
            </a:r>
            <a:endParaRPr lang="en-US" altLang="zh-CN" dirty="0" smtClean="0"/>
          </a:p>
          <a:p>
            <a:pPr marL="285750" indent="-285750">
              <a:lnSpc>
                <a:spcPct val="150000"/>
              </a:lnSpc>
              <a:buFont typeface="Arial" panose="020B0604020202020204" pitchFamily="34" charset="0"/>
              <a:buChar char="•"/>
            </a:pPr>
            <a:r>
              <a:rPr lang="zh-CN" altLang="en-US" dirty="0" smtClean="0"/>
              <a:t>将数据、标记、以及工程师制定的对于算法的准确性期望输入到机器学习算法中，让算法对这一过程进行学习和参数调整。</a:t>
            </a:r>
            <a:endParaRPr lang="en-US" altLang="zh-CN" dirty="0" smtClean="0"/>
          </a:p>
        </p:txBody>
      </p:sp>
      <p:sp>
        <p:nvSpPr>
          <p:cNvPr id="9" name="文本框 8"/>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23751297"/>
      </p:ext>
    </p:extLst>
  </p:cSld>
  <p:clrMapOvr>
    <a:masterClrMapping/>
  </p:clrMapOvr>
  <p:transition spd="med">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24114" y="686265"/>
            <a:ext cx="394486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异常检测</a:t>
            </a:r>
            <a:endParaRPr lang="zh-CN" altLang="en-US" dirty="0">
              <a:solidFill>
                <a:srgbClr val="333F50"/>
              </a:solidFill>
            </a:endParaRPr>
          </a:p>
        </p:txBody>
      </p:sp>
      <p:sp>
        <p:nvSpPr>
          <p:cNvPr id="40" name="矩形 39"/>
          <p:cNvSpPr/>
          <p:nvPr/>
        </p:nvSpPr>
        <p:spPr>
          <a:xfrm>
            <a:off x="2912533" y="5804120"/>
            <a:ext cx="8141670" cy="990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50" name="圆柱形 49"/>
          <p:cNvSpPr/>
          <p:nvPr/>
        </p:nvSpPr>
        <p:spPr>
          <a:xfrm>
            <a:off x="3175316" y="5960736"/>
            <a:ext cx="1062606" cy="69415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3392584" y="6169188"/>
            <a:ext cx="723900" cy="369332"/>
          </a:xfrm>
          <a:prstGeom prst="rect">
            <a:avLst/>
          </a:prstGeom>
          <a:noFill/>
        </p:spPr>
        <p:txBody>
          <a:bodyPr wrap="square" rtlCol="0">
            <a:spAutoFit/>
          </a:bodyPr>
          <a:lstStyle/>
          <a:p>
            <a:r>
              <a:rPr lang="zh-CN" altLang="en-US" dirty="0" smtClean="0"/>
              <a:t>数据</a:t>
            </a:r>
            <a:endParaRPr lang="zh-CN" altLang="en-US" dirty="0"/>
          </a:p>
        </p:txBody>
      </p:sp>
      <p:cxnSp>
        <p:nvCxnSpPr>
          <p:cNvPr id="52" name="直接箭头连接符 51"/>
          <p:cNvCxnSpPr/>
          <p:nvPr/>
        </p:nvCxnSpPr>
        <p:spPr>
          <a:xfrm>
            <a:off x="4237922" y="6341941"/>
            <a:ext cx="245281"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4511624" y="6162960"/>
            <a:ext cx="923925"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t>检测器</a:t>
            </a:r>
          </a:p>
        </p:txBody>
      </p:sp>
      <p:sp>
        <p:nvSpPr>
          <p:cNvPr id="54" name="文本框 53"/>
          <p:cNvSpPr txBox="1"/>
          <p:nvPr/>
        </p:nvSpPr>
        <p:spPr>
          <a:xfrm>
            <a:off x="5867308" y="6162960"/>
            <a:ext cx="681038" cy="369332"/>
          </a:xfrm>
          <a:prstGeom prst="rect">
            <a:avLst/>
          </a:prstGeom>
          <a:ln w="19050">
            <a:solidFill>
              <a:srgbClr val="00AC4E"/>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特征</a:t>
            </a:r>
            <a:endParaRPr lang="zh-CN" altLang="en-US" dirty="0"/>
          </a:p>
        </p:txBody>
      </p:sp>
      <p:cxnSp>
        <p:nvCxnSpPr>
          <p:cNvPr id="56" name="直接箭头连接符 55"/>
          <p:cNvCxnSpPr>
            <a:endCxn id="54" idx="1"/>
          </p:cNvCxnSpPr>
          <p:nvPr/>
        </p:nvCxnSpPr>
        <p:spPr>
          <a:xfrm>
            <a:off x="5435549" y="6333375"/>
            <a:ext cx="431759" cy="1425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9" name="圆角矩形 58"/>
          <p:cNvSpPr/>
          <p:nvPr/>
        </p:nvSpPr>
        <p:spPr>
          <a:xfrm>
            <a:off x="4205514" y="176897"/>
            <a:ext cx="7277100" cy="550169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60" name="圆柱形 59"/>
          <p:cNvSpPr/>
          <p:nvPr/>
        </p:nvSpPr>
        <p:spPr>
          <a:xfrm>
            <a:off x="4856331" y="836653"/>
            <a:ext cx="1062606" cy="69415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p:cNvSpPr txBox="1"/>
          <p:nvPr/>
        </p:nvSpPr>
        <p:spPr>
          <a:xfrm>
            <a:off x="5073599" y="1045105"/>
            <a:ext cx="723900" cy="369332"/>
          </a:xfrm>
          <a:prstGeom prst="rect">
            <a:avLst/>
          </a:prstGeom>
          <a:noFill/>
        </p:spPr>
        <p:txBody>
          <a:bodyPr wrap="square" rtlCol="0">
            <a:spAutoFit/>
          </a:bodyPr>
          <a:lstStyle/>
          <a:p>
            <a:r>
              <a:rPr lang="zh-CN" altLang="en-US" dirty="0" smtClean="0"/>
              <a:t>数据</a:t>
            </a:r>
            <a:endParaRPr lang="zh-CN" altLang="en-US" dirty="0"/>
          </a:p>
        </p:txBody>
      </p:sp>
      <p:sp>
        <p:nvSpPr>
          <p:cNvPr id="62" name="文本框 61"/>
          <p:cNvSpPr txBox="1"/>
          <p:nvPr/>
        </p:nvSpPr>
        <p:spPr>
          <a:xfrm>
            <a:off x="4952155" y="1983009"/>
            <a:ext cx="923925"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t>检测器</a:t>
            </a:r>
          </a:p>
        </p:txBody>
      </p:sp>
      <p:sp>
        <p:nvSpPr>
          <p:cNvPr id="63" name="文本框 62"/>
          <p:cNvSpPr txBox="1"/>
          <p:nvPr/>
        </p:nvSpPr>
        <p:spPr>
          <a:xfrm>
            <a:off x="5073599" y="2993747"/>
            <a:ext cx="681038" cy="369332"/>
          </a:xfrm>
          <a:prstGeom prst="rect">
            <a:avLst/>
          </a:prstGeom>
          <a:ln w="19050">
            <a:solidFill>
              <a:srgbClr val="00AC4E"/>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特征</a:t>
            </a:r>
            <a:endParaRPr lang="zh-CN" altLang="en-US" dirty="0"/>
          </a:p>
        </p:txBody>
      </p:sp>
      <p:sp>
        <p:nvSpPr>
          <p:cNvPr id="64" name="文本框 63"/>
          <p:cNvSpPr txBox="1"/>
          <p:nvPr/>
        </p:nvSpPr>
        <p:spPr>
          <a:xfrm>
            <a:off x="6164218" y="1051962"/>
            <a:ext cx="1638300"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无监督分类器</a:t>
            </a:r>
            <a:endParaRPr lang="zh-CN" altLang="en-US" dirty="0"/>
          </a:p>
        </p:txBody>
      </p:sp>
      <p:sp>
        <p:nvSpPr>
          <p:cNvPr id="65" name="文本框 64"/>
          <p:cNvSpPr txBox="1"/>
          <p:nvPr/>
        </p:nvSpPr>
        <p:spPr>
          <a:xfrm>
            <a:off x="7844064" y="1731772"/>
            <a:ext cx="1219200"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solidFill>
                  <a:schemeClr val="dk1"/>
                </a:solidFill>
              </a:rPr>
              <a:t>标记工具</a:t>
            </a:r>
          </a:p>
        </p:txBody>
      </p:sp>
      <p:sp>
        <p:nvSpPr>
          <p:cNvPr id="66" name="文本框 65"/>
          <p:cNvSpPr txBox="1"/>
          <p:nvPr/>
        </p:nvSpPr>
        <p:spPr>
          <a:xfrm>
            <a:off x="9457480" y="3009404"/>
            <a:ext cx="1400175"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准确性倾向</a:t>
            </a:r>
            <a:endParaRPr lang="zh-CN" altLang="en-US" dirty="0"/>
          </a:p>
        </p:txBody>
      </p:sp>
      <p:pic>
        <p:nvPicPr>
          <p:cNvPr id="67" name="Picture 6" descr="“person icon”的图片搜索结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36410" y="210596"/>
            <a:ext cx="834509" cy="834509"/>
          </a:xfrm>
          <a:prstGeom prst="rect">
            <a:avLst/>
          </a:prstGeom>
          <a:noFill/>
          <a:extLst>
            <a:ext uri="{909E8E84-426E-40DD-AFC4-6F175D3DCCD1}">
              <a14:hiddenFill xmlns:a14="http://schemas.microsoft.com/office/drawing/2010/main">
                <a:solidFill>
                  <a:srgbClr val="FFFFFF"/>
                </a:solidFill>
              </a14:hiddenFill>
            </a:ext>
          </a:extLst>
        </p:spPr>
      </p:pic>
      <p:sp>
        <p:nvSpPr>
          <p:cNvPr id="68" name="文本框 67"/>
          <p:cNvSpPr txBox="1"/>
          <p:nvPr/>
        </p:nvSpPr>
        <p:spPr>
          <a:xfrm>
            <a:off x="8091714" y="3027789"/>
            <a:ext cx="723900"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t>标记</a:t>
            </a:r>
          </a:p>
        </p:txBody>
      </p:sp>
      <p:sp>
        <p:nvSpPr>
          <p:cNvPr id="69" name="矩形 68"/>
          <p:cNvSpPr/>
          <p:nvPr/>
        </p:nvSpPr>
        <p:spPr>
          <a:xfrm>
            <a:off x="5064073" y="3722604"/>
            <a:ext cx="6012657" cy="1156163"/>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p:cNvSpPr txBox="1"/>
          <p:nvPr/>
        </p:nvSpPr>
        <p:spPr>
          <a:xfrm>
            <a:off x="4903956" y="4038575"/>
            <a:ext cx="4933950" cy="461665"/>
          </a:xfrm>
          <a:prstGeom prst="rect">
            <a:avLst/>
          </a:prstGeom>
          <a:noFill/>
        </p:spPr>
        <p:txBody>
          <a:bodyPr wrap="square" rtlCol="0">
            <a:spAutoFit/>
          </a:bodyPr>
          <a:lstStyle/>
          <a:p>
            <a:pPr algn="ctr"/>
            <a:r>
              <a:rPr lang="zh-CN" altLang="en-US" sz="2400" dirty="0" smtClean="0"/>
              <a:t>机器学习算法（如随机森林）</a:t>
            </a:r>
            <a:endParaRPr lang="zh-CN" altLang="en-US" sz="2400" dirty="0"/>
          </a:p>
        </p:txBody>
      </p:sp>
      <p:cxnSp>
        <p:nvCxnSpPr>
          <p:cNvPr id="71" name="直接箭头连接符 70"/>
          <p:cNvCxnSpPr/>
          <p:nvPr/>
        </p:nvCxnSpPr>
        <p:spPr>
          <a:xfrm>
            <a:off x="9988435" y="3378736"/>
            <a:ext cx="0" cy="659839"/>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60" idx="3"/>
          </p:cNvCxnSpPr>
          <p:nvPr/>
        </p:nvCxnSpPr>
        <p:spPr>
          <a:xfrm>
            <a:off x="5387634" y="1530807"/>
            <a:ext cx="0" cy="51190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62" idx="2"/>
            <a:endCxn id="63" idx="0"/>
          </p:cNvCxnSpPr>
          <p:nvPr/>
        </p:nvCxnSpPr>
        <p:spPr>
          <a:xfrm>
            <a:off x="5414118" y="2352341"/>
            <a:ext cx="0" cy="641406"/>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endCxn id="68" idx="0"/>
          </p:cNvCxnSpPr>
          <p:nvPr/>
        </p:nvCxnSpPr>
        <p:spPr>
          <a:xfrm>
            <a:off x="8453664" y="2101104"/>
            <a:ext cx="0" cy="92668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a:off x="5435549" y="3371336"/>
            <a:ext cx="0" cy="351268"/>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8479857" y="3397121"/>
            <a:ext cx="0" cy="351268"/>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60" idx="4"/>
          </p:cNvCxnSpPr>
          <p:nvPr/>
        </p:nvCxnSpPr>
        <p:spPr>
          <a:xfrm>
            <a:off x="5918937" y="1183730"/>
            <a:ext cx="245281"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64" idx="2"/>
          </p:cNvCxnSpPr>
          <p:nvPr/>
        </p:nvCxnSpPr>
        <p:spPr>
          <a:xfrm>
            <a:off x="6983368" y="1421294"/>
            <a:ext cx="0" cy="365463"/>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6373768" y="1798343"/>
            <a:ext cx="1219200" cy="338554"/>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1600" dirty="0"/>
              <a:t>预分</a:t>
            </a:r>
            <a:r>
              <a:rPr lang="zh-CN" altLang="en-US" sz="1600" dirty="0" smtClean="0"/>
              <a:t>类数据</a:t>
            </a:r>
            <a:endParaRPr lang="zh-CN" altLang="en-US" sz="1600" dirty="0">
              <a:solidFill>
                <a:schemeClr val="dk1"/>
              </a:solidFill>
            </a:endParaRPr>
          </a:p>
        </p:txBody>
      </p:sp>
      <p:cxnSp>
        <p:nvCxnSpPr>
          <p:cNvPr id="80" name="直接箭头连接符 79"/>
          <p:cNvCxnSpPr/>
          <p:nvPr/>
        </p:nvCxnSpPr>
        <p:spPr>
          <a:xfrm>
            <a:off x="7598783" y="1928524"/>
            <a:ext cx="245281"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a:off x="8453664" y="1165343"/>
            <a:ext cx="0" cy="51190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8486324" y="1170634"/>
            <a:ext cx="270688" cy="430887"/>
          </a:xfrm>
          <a:prstGeom prst="rect">
            <a:avLst/>
          </a:prstGeom>
          <a:noFill/>
        </p:spPr>
        <p:txBody>
          <a:bodyPr wrap="square" rtlCol="0">
            <a:spAutoFit/>
          </a:bodyPr>
          <a:lstStyle/>
          <a:p>
            <a:r>
              <a:rPr lang="zh-CN" altLang="en-US" sz="1100" dirty="0" smtClean="0"/>
              <a:t>使用</a:t>
            </a:r>
            <a:endParaRPr lang="zh-CN" altLang="en-US" sz="1100" dirty="0"/>
          </a:p>
        </p:txBody>
      </p:sp>
      <p:cxnSp>
        <p:nvCxnSpPr>
          <p:cNvPr id="83" name="直接连接符 82"/>
          <p:cNvCxnSpPr>
            <a:stCxn id="67" idx="3"/>
          </p:cNvCxnSpPr>
          <p:nvPr/>
        </p:nvCxnSpPr>
        <p:spPr>
          <a:xfrm>
            <a:off x="8870919" y="627851"/>
            <a:ext cx="1088941" cy="6835"/>
          </a:xfrm>
          <a:prstGeom prst="line">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a:off x="9969385" y="632456"/>
            <a:ext cx="19050" cy="2395333"/>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5" name="文本框 84"/>
          <p:cNvSpPr txBox="1"/>
          <p:nvPr/>
        </p:nvSpPr>
        <p:spPr>
          <a:xfrm>
            <a:off x="9959860" y="1497324"/>
            <a:ext cx="270688" cy="430887"/>
          </a:xfrm>
          <a:prstGeom prst="rect">
            <a:avLst/>
          </a:prstGeom>
          <a:noFill/>
        </p:spPr>
        <p:txBody>
          <a:bodyPr wrap="square" rtlCol="0">
            <a:spAutoFit/>
          </a:bodyPr>
          <a:lstStyle/>
          <a:p>
            <a:r>
              <a:rPr lang="zh-CN" altLang="en-US" sz="1100" dirty="0"/>
              <a:t>指定</a:t>
            </a:r>
          </a:p>
        </p:txBody>
      </p:sp>
      <p:sp>
        <p:nvSpPr>
          <p:cNvPr id="86" name="文本框 85"/>
          <p:cNvSpPr txBox="1"/>
          <p:nvPr/>
        </p:nvSpPr>
        <p:spPr>
          <a:xfrm>
            <a:off x="9416998" y="4121053"/>
            <a:ext cx="1162050" cy="276999"/>
          </a:xfrm>
          <a:prstGeom prst="rect">
            <a:avLst/>
          </a:prstGeom>
          <a:solidFill>
            <a:schemeClr val="tx1">
              <a:lumMod val="65000"/>
              <a:lumOff val="35000"/>
            </a:schemeClr>
          </a:solidFill>
          <a:ln>
            <a:solidFill>
              <a:srgbClr val="00206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1200" dirty="0" smtClean="0">
                <a:solidFill>
                  <a:schemeClr val="bg1"/>
                </a:solidFill>
              </a:rPr>
              <a:t>分类阈值调整</a:t>
            </a:r>
            <a:endParaRPr lang="zh-CN" altLang="en-US" sz="1200" dirty="0">
              <a:solidFill>
                <a:schemeClr val="bg1"/>
              </a:solidFill>
            </a:endParaRPr>
          </a:p>
        </p:txBody>
      </p:sp>
      <p:sp>
        <p:nvSpPr>
          <p:cNvPr id="87" name="下箭头 86"/>
          <p:cNvSpPr/>
          <p:nvPr/>
        </p:nvSpPr>
        <p:spPr>
          <a:xfrm>
            <a:off x="7796377" y="4859974"/>
            <a:ext cx="657287" cy="4136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文本框 87"/>
          <p:cNvSpPr txBox="1"/>
          <p:nvPr/>
        </p:nvSpPr>
        <p:spPr>
          <a:xfrm>
            <a:off x="7190947" y="5282373"/>
            <a:ext cx="1868146"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最新异常分类器</a:t>
            </a:r>
            <a:endParaRPr lang="zh-CN" altLang="en-US" dirty="0"/>
          </a:p>
        </p:txBody>
      </p:sp>
      <p:sp>
        <p:nvSpPr>
          <p:cNvPr id="89" name="文本框 88"/>
          <p:cNvSpPr txBox="1"/>
          <p:nvPr/>
        </p:nvSpPr>
        <p:spPr>
          <a:xfrm>
            <a:off x="925644" y="6112103"/>
            <a:ext cx="1156314" cy="374633"/>
          </a:xfrm>
          <a:prstGeom prst="rect">
            <a:avLst/>
          </a:prstGeom>
          <a:noFill/>
        </p:spPr>
        <p:txBody>
          <a:bodyPr wrap="square" rtlCol="0">
            <a:spAutoFit/>
          </a:bodyPr>
          <a:lstStyle/>
          <a:p>
            <a:r>
              <a:rPr lang="zh-CN" altLang="en-US" dirty="0" smtClean="0">
                <a:solidFill>
                  <a:srgbClr val="7030A0"/>
                </a:solidFill>
              </a:rPr>
              <a:t>在线检测</a:t>
            </a:r>
            <a:endParaRPr lang="zh-CN" altLang="en-US" dirty="0">
              <a:solidFill>
                <a:srgbClr val="7030A0"/>
              </a:solidFill>
            </a:endParaRPr>
          </a:p>
        </p:txBody>
      </p:sp>
      <p:sp>
        <p:nvSpPr>
          <p:cNvPr id="90" name="文本框 89"/>
          <p:cNvSpPr txBox="1"/>
          <p:nvPr/>
        </p:nvSpPr>
        <p:spPr>
          <a:xfrm>
            <a:off x="7055387" y="6155834"/>
            <a:ext cx="1868146"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最新异常分类器</a:t>
            </a:r>
            <a:endParaRPr lang="zh-CN" altLang="en-US" dirty="0"/>
          </a:p>
        </p:txBody>
      </p:sp>
      <p:cxnSp>
        <p:nvCxnSpPr>
          <p:cNvPr id="91" name="直接箭头连接符 90"/>
          <p:cNvCxnSpPr>
            <a:endCxn id="90" idx="1"/>
          </p:cNvCxnSpPr>
          <p:nvPr/>
        </p:nvCxnSpPr>
        <p:spPr>
          <a:xfrm>
            <a:off x="6552122" y="6333375"/>
            <a:ext cx="503265" cy="712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a:off x="8963489" y="6351843"/>
            <a:ext cx="625805" cy="1332"/>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6" name="文本框 95"/>
          <p:cNvSpPr txBox="1"/>
          <p:nvPr/>
        </p:nvSpPr>
        <p:spPr>
          <a:xfrm>
            <a:off x="9589293" y="6195586"/>
            <a:ext cx="1268361" cy="369332"/>
          </a:xfrm>
          <a:prstGeom prst="rect">
            <a:avLst/>
          </a:prstGeom>
          <a:noFill/>
        </p:spPr>
        <p:txBody>
          <a:bodyPr wrap="square" rtlCol="0">
            <a:spAutoFit/>
          </a:bodyPr>
          <a:lstStyle/>
          <a:p>
            <a:r>
              <a:rPr lang="zh-CN" altLang="en-US" dirty="0" smtClean="0"/>
              <a:t>检测结果</a:t>
            </a:r>
            <a:endParaRPr lang="zh-CN" altLang="en-US" dirty="0"/>
          </a:p>
        </p:txBody>
      </p:sp>
      <p:sp>
        <p:nvSpPr>
          <p:cNvPr id="97" name="文本框 96"/>
          <p:cNvSpPr txBox="1"/>
          <p:nvPr/>
        </p:nvSpPr>
        <p:spPr>
          <a:xfrm>
            <a:off x="924898" y="2558412"/>
            <a:ext cx="1157060" cy="369332"/>
          </a:xfrm>
          <a:prstGeom prst="rect">
            <a:avLst/>
          </a:prstGeom>
          <a:noFill/>
        </p:spPr>
        <p:txBody>
          <a:bodyPr wrap="square" rtlCol="0">
            <a:spAutoFit/>
          </a:bodyPr>
          <a:lstStyle/>
          <a:p>
            <a:r>
              <a:rPr lang="zh-CN" altLang="en-US" dirty="0" smtClean="0">
                <a:solidFill>
                  <a:schemeClr val="accent1">
                    <a:lumMod val="50000"/>
                  </a:schemeClr>
                </a:solidFill>
              </a:rPr>
              <a:t>离线训练</a:t>
            </a:r>
            <a:endParaRPr lang="zh-CN" altLang="en-US" dirty="0">
              <a:solidFill>
                <a:schemeClr val="accent1">
                  <a:lumMod val="50000"/>
                </a:schemeClr>
              </a:solidFill>
            </a:endParaRPr>
          </a:p>
        </p:txBody>
      </p:sp>
      <p:sp>
        <p:nvSpPr>
          <p:cNvPr id="55" name="文本框 54"/>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251750"/>
      </p:ext>
    </p:extLst>
  </p:cSld>
  <p:clrMapOvr>
    <a:masterClrMapping/>
  </p:clrMapOvr>
  <p:transition spd="med">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394486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异常检测</a:t>
            </a:r>
            <a:endParaRPr lang="zh-CN" altLang="en-US" dirty="0">
              <a:solidFill>
                <a:srgbClr val="333F50"/>
              </a:solidFill>
            </a:endParaRPr>
          </a:p>
        </p:txBody>
      </p:sp>
      <p:sp>
        <p:nvSpPr>
          <p:cNvPr id="7" name="文本框 6"/>
          <p:cNvSpPr txBox="1"/>
          <p:nvPr/>
        </p:nvSpPr>
        <p:spPr>
          <a:xfrm>
            <a:off x="624114" y="1554654"/>
            <a:ext cx="4610100" cy="1338828"/>
          </a:xfrm>
          <a:prstGeom prst="rect">
            <a:avLst/>
          </a:prstGeom>
          <a:noFill/>
        </p:spPr>
        <p:txBody>
          <a:bodyPr wrap="square" rtlCol="0">
            <a:spAutoFit/>
          </a:bodyPr>
          <a:lstStyle/>
          <a:p>
            <a:pPr indent="457200">
              <a:lnSpc>
                <a:spcPct val="150000"/>
              </a:lnSpc>
            </a:pPr>
            <a:r>
              <a:rPr lang="zh-CN" altLang="en-US" dirty="0" smtClean="0"/>
              <a:t>问题：</a:t>
            </a:r>
            <a:endParaRPr lang="en-US" altLang="zh-CN" dirty="0" smtClean="0"/>
          </a:p>
          <a:p>
            <a:pPr marL="285750" indent="-285750">
              <a:lnSpc>
                <a:spcPct val="150000"/>
              </a:lnSpc>
              <a:buFont typeface="Arial" panose="020B0604020202020204" pitchFamily="34" charset="0"/>
              <a:buChar char="•"/>
            </a:pPr>
            <a:r>
              <a:rPr lang="zh-CN" altLang="en-US" dirty="0" smtClean="0"/>
              <a:t>对于几千条监控</a:t>
            </a:r>
            <a:r>
              <a:rPr lang="en-US" altLang="zh-CN" dirty="0" smtClean="0"/>
              <a:t>KPI</a:t>
            </a:r>
            <a:r>
              <a:rPr lang="zh-CN" altLang="en-US" dirty="0" smtClean="0"/>
              <a:t>，是否对于每一条曲线都需要通过反复测验确定算法呢</a:t>
            </a:r>
            <a:r>
              <a:rPr lang="zh-CN" altLang="en-US" dirty="0"/>
              <a:t>？</a:t>
            </a:r>
            <a:endParaRPr lang="en-US" altLang="zh-CN" dirty="0" smtClean="0"/>
          </a:p>
        </p:txBody>
      </p:sp>
      <p:sp>
        <p:nvSpPr>
          <p:cNvPr id="2" name="文本框 1"/>
          <p:cNvSpPr txBox="1"/>
          <p:nvPr/>
        </p:nvSpPr>
        <p:spPr>
          <a:xfrm>
            <a:off x="338364" y="3280303"/>
            <a:ext cx="5181600" cy="2585323"/>
          </a:xfrm>
          <a:prstGeom prst="rect">
            <a:avLst/>
          </a:prstGeom>
          <a:noFill/>
        </p:spPr>
        <p:txBody>
          <a:bodyPr wrap="square" rtlCol="0">
            <a:spAutoFit/>
          </a:bodyPr>
          <a:lstStyle/>
          <a:p>
            <a:pPr indent="457200">
              <a:lnSpc>
                <a:spcPct val="150000"/>
              </a:lnSpc>
            </a:pPr>
            <a:r>
              <a:rPr lang="zh-CN" altLang="en-US" dirty="0" smtClean="0"/>
              <a:t>答： 不需要！</a:t>
            </a:r>
            <a:endParaRPr lang="en-US" altLang="zh-CN" dirty="0" smtClean="0"/>
          </a:p>
          <a:p>
            <a:pPr indent="457200">
              <a:lnSpc>
                <a:spcPct val="150000"/>
              </a:lnSpc>
            </a:pPr>
            <a:r>
              <a:rPr lang="zh-CN" altLang="en-US" dirty="0" smtClean="0"/>
              <a:t>虽然监控</a:t>
            </a:r>
            <a:r>
              <a:rPr lang="en-US" altLang="zh-CN" dirty="0" smtClean="0"/>
              <a:t>KPI</a:t>
            </a:r>
            <a:r>
              <a:rPr lang="zh-CN" altLang="en-US" dirty="0" smtClean="0"/>
              <a:t>数量很多，但是种类却不多。</a:t>
            </a:r>
            <a:endParaRPr lang="en-US" altLang="zh-CN" dirty="0" smtClean="0"/>
          </a:p>
          <a:p>
            <a:pPr indent="457200">
              <a:lnSpc>
                <a:spcPct val="150000"/>
              </a:lnSpc>
            </a:pPr>
            <a:r>
              <a:rPr lang="zh-CN" altLang="en-US" dirty="0" smtClean="0"/>
              <a:t>可以使用</a:t>
            </a:r>
            <a:r>
              <a:rPr lang="en-US" altLang="zh-CN" dirty="0" smtClean="0"/>
              <a:t>KPI</a:t>
            </a:r>
            <a:r>
              <a:rPr lang="zh-CN" altLang="en-US" dirty="0" smtClean="0"/>
              <a:t>聚合算法，对</a:t>
            </a:r>
            <a:r>
              <a:rPr lang="en-US" altLang="zh-CN" dirty="0" smtClean="0"/>
              <a:t>KPI</a:t>
            </a:r>
            <a:r>
              <a:rPr lang="zh-CN" altLang="en-US" dirty="0" smtClean="0"/>
              <a:t>进行分类，然</a:t>
            </a:r>
            <a:r>
              <a:rPr lang="zh-CN" altLang="en-US" dirty="0"/>
              <a:t>后</a:t>
            </a:r>
            <a:r>
              <a:rPr lang="zh-CN" altLang="en-US" dirty="0" smtClean="0"/>
              <a:t>对于每一类选择合适的算法，使用迁移学习的方法，将一个训练好的模型迁移到同类曲线的监控上，同时还可大大减少训练时间。</a:t>
            </a:r>
            <a:endParaRPr lang="zh-CN" altLang="en-US" dirty="0"/>
          </a:p>
        </p:txBody>
      </p:sp>
      <p:pic>
        <p:nvPicPr>
          <p:cNvPr id="4098" name="Picture 2" descr="https://github.com/iopsai/iops/blob/master/pictures/anomaly_detection/figure2.png?raw=tr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403252"/>
            <a:ext cx="6148161" cy="78101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github.com/iopsai/iops/blob/master/pictures/anomaly_detection/figure3.png?raw=tr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313343"/>
            <a:ext cx="6148161" cy="42862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github.com/iopsai/iops/blob/master/pictures/anomaly_detection/figure4.png?raw=tru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4408601"/>
            <a:ext cx="5991225" cy="1076637"/>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7781925" y="2733675"/>
            <a:ext cx="2400300" cy="261610"/>
          </a:xfrm>
          <a:prstGeom prst="rect">
            <a:avLst/>
          </a:prstGeom>
          <a:noFill/>
        </p:spPr>
        <p:txBody>
          <a:bodyPr wrap="square" rtlCol="0">
            <a:spAutoFit/>
          </a:bodyPr>
          <a:lstStyle/>
          <a:p>
            <a:pPr algn="ctr"/>
            <a:r>
              <a:rPr lang="zh-CN" altLang="en-US" sz="1100" dirty="0" smtClean="0"/>
              <a:t>周期性</a:t>
            </a:r>
            <a:r>
              <a:rPr lang="en-US" altLang="zh-CN" sz="1100" dirty="0" smtClean="0"/>
              <a:t>KPI</a:t>
            </a:r>
            <a:endParaRPr lang="zh-CN" altLang="en-US" sz="1100" dirty="0"/>
          </a:p>
        </p:txBody>
      </p:sp>
      <p:sp>
        <p:nvSpPr>
          <p:cNvPr id="15" name="文本框 14"/>
          <p:cNvSpPr txBox="1"/>
          <p:nvPr/>
        </p:nvSpPr>
        <p:spPr>
          <a:xfrm>
            <a:off x="7781925" y="3886232"/>
            <a:ext cx="2400300" cy="261610"/>
          </a:xfrm>
          <a:prstGeom prst="rect">
            <a:avLst/>
          </a:prstGeom>
          <a:noFill/>
        </p:spPr>
        <p:txBody>
          <a:bodyPr wrap="square" rtlCol="0">
            <a:spAutoFit/>
          </a:bodyPr>
          <a:lstStyle/>
          <a:p>
            <a:pPr algn="ctr"/>
            <a:r>
              <a:rPr lang="zh-CN" altLang="en-US" sz="1100" dirty="0" smtClean="0"/>
              <a:t>稳定性</a:t>
            </a:r>
            <a:r>
              <a:rPr lang="en-US" altLang="zh-CN" sz="1100" dirty="0" smtClean="0"/>
              <a:t>KPI</a:t>
            </a:r>
            <a:endParaRPr lang="zh-CN" altLang="en-US" sz="1100" dirty="0"/>
          </a:p>
        </p:txBody>
      </p:sp>
      <p:sp>
        <p:nvSpPr>
          <p:cNvPr id="16" name="文本框 15"/>
          <p:cNvSpPr txBox="1"/>
          <p:nvPr/>
        </p:nvSpPr>
        <p:spPr>
          <a:xfrm>
            <a:off x="7781925" y="5734821"/>
            <a:ext cx="2400300" cy="261610"/>
          </a:xfrm>
          <a:prstGeom prst="rect">
            <a:avLst/>
          </a:prstGeom>
          <a:noFill/>
        </p:spPr>
        <p:txBody>
          <a:bodyPr wrap="square" rtlCol="0">
            <a:spAutoFit/>
          </a:bodyPr>
          <a:lstStyle/>
          <a:p>
            <a:pPr algn="ctr"/>
            <a:r>
              <a:rPr lang="zh-CN" altLang="en-US" sz="1100" dirty="0" smtClean="0"/>
              <a:t>不稳定性</a:t>
            </a:r>
            <a:r>
              <a:rPr lang="en-US" altLang="zh-CN" sz="1100" dirty="0" smtClean="0"/>
              <a:t>KPI</a:t>
            </a:r>
            <a:endParaRPr lang="zh-CN" altLang="en-US" sz="1100" dirty="0"/>
          </a:p>
        </p:txBody>
      </p:sp>
      <p:sp>
        <p:nvSpPr>
          <p:cNvPr id="18" name="文本框 17"/>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5078278"/>
      </p:ext>
    </p:extLst>
  </p:cSld>
  <p:clrMapOvr>
    <a:masterClrMapping/>
  </p:clrMapOvr>
  <p:transition spd="med">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394486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根因分析</a:t>
            </a:r>
            <a:endParaRPr lang="zh-CN" altLang="en-US" dirty="0">
              <a:solidFill>
                <a:srgbClr val="333F50"/>
              </a:solidFill>
            </a:endParaRPr>
          </a:p>
        </p:txBody>
      </p:sp>
      <p:sp>
        <p:nvSpPr>
          <p:cNvPr id="7" name="文本框 6"/>
          <p:cNvSpPr txBox="1"/>
          <p:nvPr/>
        </p:nvSpPr>
        <p:spPr>
          <a:xfrm>
            <a:off x="624114" y="3004048"/>
            <a:ext cx="4610100" cy="17121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latin typeface="等线 Light" panose="02010600030101010101" pitchFamily="2" charset="-122"/>
                <a:ea typeface="等线 Light" panose="02010600030101010101" pitchFamily="2" charset="-122"/>
              </a:rPr>
              <a:t>当一个</a:t>
            </a:r>
            <a:r>
              <a:rPr lang="en-US" altLang="zh-CN" dirty="0" smtClean="0">
                <a:latin typeface="等线 Light" panose="02010600030101010101" pitchFamily="2" charset="-122"/>
                <a:ea typeface="等线 Light" panose="02010600030101010101" pitchFamily="2" charset="-122"/>
              </a:rPr>
              <a:t>KPI</a:t>
            </a:r>
            <a:r>
              <a:rPr lang="zh-CN" altLang="en-US" dirty="0" smtClean="0">
                <a:latin typeface="等线 Light" panose="02010600030101010101" pitchFamily="2" charset="-122"/>
                <a:ea typeface="等线 Light" panose="02010600030101010101" pitchFamily="2" charset="-122"/>
              </a:rPr>
              <a:t>指标发生异常时，往往伴随着其他</a:t>
            </a:r>
            <a:r>
              <a:rPr lang="en-US" altLang="zh-CN" dirty="0" smtClean="0">
                <a:latin typeface="等线 Light" panose="02010600030101010101" pitchFamily="2" charset="-122"/>
                <a:ea typeface="等线 Light" panose="02010600030101010101" pitchFamily="2" charset="-122"/>
              </a:rPr>
              <a:t>KPI</a:t>
            </a:r>
            <a:r>
              <a:rPr lang="zh-CN" altLang="en-US" dirty="0" smtClean="0">
                <a:latin typeface="等线 Light" panose="02010600030101010101" pitchFamily="2" charset="-122"/>
                <a:ea typeface="等线 Light" panose="02010600030101010101" pitchFamily="2" charset="-122"/>
              </a:rPr>
              <a:t>指标的变化，这些变化的</a:t>
            </a:r>
            <a:r>
              <a:rPr lang="en-US" altLang="zh-CN" dirty="0" smtClean="0">
                <a:latin typeface="等线 Light" panose="02010600030101010101" pitchFamily="2" charset="-122"/>
                <a:ea typeface="等线 Light" panose="02010600030101010101" pitchFamily="2" charset="-122"/>
              </a:rPr>
              <a:t>KPI</a:t>
            </a:r>
            <a:r>
              <a:rPr lang="zh-CN" altLang="en-US" dirty="0" smtClean="0">
                <a:latin typeface="等线 Light" panose="02010600030101010101" pitchFamily="2" charset="-122"/>
                <a:ea typeface="等线 Light" panose="02010600030101010101" pitchFamily="2" charset="-122"/>
              </a:rPr>
              <a:t>之间是否存在着关联？如何快速定位某一个</a:t>
            </a:r>
            <a:r>
              <a:rPr lang="en-US" altLang="zh-CN" dirty="0" smtClean="0">
                <a:latin typeface="等线 Light" panose="02010600030101010101" pitchFamily="2" charset="-122"/>
                <a:ea typeface="等线 Light" panose="02010600030101010101" pitchFamily="2" charset="-122"/>
              </a:rPr>
              <a:t>KPI</a:t>
            </a:r>
            <a:r>
              <a:rPr lang="zh-CN" altLang="en-US" dirty="0" smtClean="0">
                <a:latin typeface="等线 Light" panose="02010600030101010101" pitchFamily="2" charset="-122"/>
                <a:ea typeface="等线 Light" panose="02010600030101010101" pitchFamily="2" charset="-122"/>
              </a:rPr>
              <a:t>指标异常的原因？</a:t>
            </a:r>
            <a:endParaRPr lang="en-US" altLang="zh-CN" dirty="0" smtClean="0">
              <a:latin typeface="等线 Light" panose="02010600030101010101" pitchFamily="2" charset="-122"/>
              <a:ea typeface="等线 Light" panose="02010600030101010101" pitchFamily="2" charset="-122"/>
            </a:endParaRPr>
          </a:p>
        </p:txBody>
      </p:sp>
      <p:pic>
        <p:nvPicPr>
          <p:cNvPr id="3" name="图片 2"/>
          <p:cNvPicPr>
            <a:picLocks noChangeAspect="1"/>
          </p:cNvPicPr>
          <p:nvPr/>
        </p:nvPicPr>
        <p:blipFill>
          <a:blip r:embed="rId3"/>
          <a:stretch>
            <a:fillRect/>
          </a:stretch>
        </p:blipFill>
        <p:spPr>
          <a:xfrm>
            <a:off x="6761162" y="2213428"/>
            <a:ext cx="3937635" cy="2692400"/>
          </a:xfrm>
          <a:prstGeom prst="rect">
            <a:avLst/>
          </a:prstGeom>
        </p:spPr>
      </p:pic>
      <p:sp>
        <p:nvSpPr>
          <p:cNvPr id="10" name="矩形 9"/>
          <p:cNvSpPr/>
          <p:nvPr/>
        </p:nvSpPr>
        <p:spPr>
          <a:xfrm>
            <a:off x="721810" y="2357718"/>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
        <p:nvSpPr>
          <p:cNvPr id="11" name="文本框 10"/>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1801087"/>
      </p:ext>
    </p:extLst>
  </p:cSld>
  <p:clrMapOvr>
    <a:masterClrMapping/>
  </p:clrMapOvr>
  <p:transition spd="med">
    <p:pul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394486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根因分析</a:t>
            </a:r>
            <a:endParaRPr lang="zh-CN" altLang="en-US" dirty="0">
              <a:solidFill>
                <a:srgbClr val="333F50"/>
              </a:solidFill>
            </a:endParaRPr>
          </a:p>
        </p:txBody>
      </p:sp>
      <p:sp>
        <p:nvSpPr>
          <p:cNvPr id="2" name="文本框 1"/>
          <p:cNvSpPr txBox="1"/>
          <p:nvPr/>
        </p:nvSpPr>
        <p:spPr>
          <a:xfrm>
            <a:off x="721811" y="2379888"/>
            <a:ext cx="4574090" cy="2585323"/>
          </a:xfrm>
          <a:prstGeom prst="rect">
            <a:avLst/>
          </a:prstGeom>
          <a:noFill/>
        </p:spPr>
        <p:txBody>
          <a:bodyPr wrap="square" rtlCol="0">
            <a:spAutoFit/>
          </a:bodyPr>
          <a:lstStyle/>
          <a:p>
            <a:pPr indent="457200">
              <a:lnSpc>
                <a:spcPct val="150000"/>
              </a:lnSpc>
            </a:pPr>
            <a:r>
              <a:rPr lang="zh-CN" altLang="en-US" dirty="0" smtClean="0"/>
              <a:t>根因分析 </a:t>
            </a:r>
            <a:r>
              <a:rPr lang="en-US" altLang="zh-CN" dirty="0" smtClean="0"/>
              <a:t>= </a:t>
            </a:r>
            <a:r>
              <a:rPr lang="zh-CN" altLang="en-US" dirty="0" smtClean="0"/>
              <a:t>异常分析 </a:t>
            </a:r>
            <a:r>
              <a:rPr lang="en-US" altLang="zh-CN" dirty="0" smtClean="0"/>
              <a:t>+ </a:t>
            </a:r>
            <a:r>
              <a:rPr lang="zh-CN" altLang="en-US" dirty="0" smtClean="0"/>
              <a:t>故障传播链构建</a:t>
            </a:r>
            <a:endParaRPr lang="en-US" altLang="zh-CN" dirty="0" smtClean="0"/>
          </a:p>
          <a:p>
            <a:pPr indent="457200">
              <a:lnSpc>
                <a:spcPct val="150000"/>
              </a:lnSpc>
            </a:pPr>
            <a:r>
              <a:rPr lang="zh-CN" altLang="en-US" dirty="0" smtClean="0"/>
              <a:t>对于故障定位问题，如果有一个及时的监测和准确的报警，又有一个完整的故障传播链，那么根因的分析就很简单了，只需顺着故障传播链依次查找，就能找到故障的根因。</a:t>
            </a:r>
            <a:endParaRPr lang="en-US" altLang="zh-CN" dirty="0" smtClean="0"/>
          </a:p>
        </p:txBody>
      </p:sp>
      <p:sp>
        <p:nvSpPr>
          <p:cNvPr id="9" name="文本框 8"/>
          <p:cNvSpPr txBox="1"/>
          <p:nvPr/>
        </p:nvSpPr>
        <p:spPr>
          <a:xfrm>
            <a:off x="6648450" y="943949"/>
            <a:ext cx="4267200" cy="923330"/>
          </a:xfrm>
          <a:prstGeom prst="rect">
            <a:avLst/>
          </a:prstGeom>
          <a:noFill/>
        </p:spPr>
        <p:txBody>
          <a:bodyPr wrap="square" rtlCol="0">
            <a:spAutoFit/>
          </a:bodyPr>
          <a:lstStyle/>
          <a:p>
            <a:pPr indent="457200">
              <a:lnSpc>
                <a:spcPct val="150000"/>
              </a:lnSpc>
            </a:pPr>
            <a:r>
              <a:rPr lang="zh-CN" altLang="en-US" dirty="0" smtClean="0"/>
              <a:t>解决思路：</a:t>
            </a:r>
            <a:endParaRPr lang="en-US" altLang="zh-CN" dirty="0" smtClean="0"/>
          </a:p>
          <a:p>
            <a:pPr marL="285750" indent="-285750">
              <a:lnSpc>
                <a:spcPct val="150000"/>
              </a:lnSpc>
              <a:buFont typeface="Arial" panose="020B0604020202020204" pitchFamily="34" charset="0"/>
              <a:buChar char="•"/>
            </a:pPr>
            <a:endParaRPr lang="zh-CN" altLang="en-US" dirty="0"/>
          </a:p>
        </p:txBody>
      </p:sp>
      <p:sp>
        <p:nvSpPr>
          <p:cNvPr id="11" name="圆角矩形 10"/>
          <p:cNvSpPr/>
          <p:nvPr/>
        </p:nvSpPr>
        <p:spPr>
          <a:xfrm>
            <a:off x="7094035" y="1472241"/>
            <a:ext cx="3539871" cy="1681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nSpc>
                <a:spcPct val="150000"/>
              </a:lnSpc>
            </a:pPr>
            <a:r>
              <a:rPr lang="zh-CN" altLang="en-US" dirty="0"/>
              <a:t>是否存在像异常检测一样，直接通过一个算法使用类似于黑盒方法进行解决？</a:t>
            </a:r>
            <a:endParaRPr lang="en-US" altLang="zh-CN" dirty="0"/>
          </a:p>
        </p:txBody>
      </p:sp>
      <p:pic>
        <p:nvPicPr>
          <p:cNvPr id="12" name="Picture 2" descr="“wrong icon”的图片搜索结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9766" y="1280473"/>
            <a:ext cx="2064567" cy="2064567"/>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p:nvPr/>
        </p:nvSpPr>
        <p:spPr>
          <a:xfrm>
            <a:off x="6773232" y="4407170"/>
            <a:ext cx="4181475" cy="879087"/>
          </a:xfrm>
          <a:prstGeom prst="rect">
            <a:avLst/>
          </a:prstGeom>
          <a:noFill/>
        </p:spPr>
        <p:txBody>
          <a:bodyPr wrap="square" rtlCol="0">
            <a:spAutoFit/>
          </a:bodyPr>
          <a:lstStyle/>
          <a:p>
            <a:pPr indent="457200">
              <a:lnSpc>
                <a:spcPct val="150000"/>
              </a:lnSpc>
            </a:pPr>
            <a:r>
              <a:rPr lang="zh-CN" altLang="en-US" dirty="0" smtClean="0"/>
              <a:t>由于根因分析问题较为复杂，使用单独的</a:t>
            </a:r>
            <a:r>
              <a:rPr lang="en-US" altLang="zh-CN" dirty="0" smtClean="0"/>
              <a:t>AI</a:t>
            </a:r>
            <a:r>
              <a:rPr lang="zh-CN" altLang="en-US" dirty="0" smtClean="0"/>
              <a:t>算法无法解决</a:t>
            </a:r>
            <a:endParaRPr lang="zh-CN" altLang="en-US" dirty="0"/>
          </a:p>
        </p:txBody>
      </p:sp>
      <p:sp>
        <p:nvSpPr>
          <p:cNvPr id="14" name="文本框 13"/>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726584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21810" y="943949"/>
            <a:ext cx="3944865" cy="369332"/>
          </a:xfrm>
          <a:prstGeom prst="rect">
            <a:avLst/>
          </a:prstGeom>
          <a:noFill/>
        </p:spPr>
        <p:txBody>
          <a:bodyPr wrap="square" rtlCol="0">
            <a:spAutoFit/>
          </a:bodyPr>
          <a:lstStyle/>
          <a:p>
            <a:r>
              <a:rPr lang="zh-CN" altLang="en-US" dirty="0" smtClean="0">
                <a:solidFill>
                  <a:srgbClr val="333F50"/>
                </a:solidFill>
              </a:rPr>
              <a:t>庖丁解牛</a:t>
            </a:r>
            <a:endParaRPr lang="zh-CN" altLang="en-US" dirty="0">
              <a:solidFill>
                <a:srgbClr val="333F50"/>
              </a:solidFill>
            </a:endParaRPr>
          </a:p>
        </p:txBody>
      </p:sp>
      <p:pic>
        <p:nvPicPr>
          <p:cNvPr id="3074" name="Picture 2" descr="“庖丁解牛 漫画”的图片搜索结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114" y="1723701"/>
            <a:ext cx="5711716" cy="4049518"/>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7093819" y="1880653"/>
            <a:ext cx="4100362" cy="369332"/>
          </a:xfrm>
          <a:prstGeom prst="rect">
            <a:avLst/>
          </a:prstGeom>
          <a:noFill/>
        </p:spPr>
        <p:txBody>
          <a:bodyPr wrap="square" rtlCol="0">
            <a:spAutoFit/>
          </a:bodyPr>
          <a:lstStyle/>
          <a:p>
            <a:pPr lvl="0">
              <a:defRPr/>
            </a:pPr>
            <a:r>
              <a:rPr lang="zh-CN" altLang="en-US"/>
              <a:t>目无全牛 官止神行</a:t>
            </a:r>
            <a:endParaRPr lang="en-US" altLang="zh-CN" dirty="0"/>
          </a:p>
        </p:txBody>
      </p:sp>
      <p:sp>
        <p:nvSpPr>
          <p:cNvPr id="3" name="文本框 2"/>
          <p:cNvSpPr txBox="1"/>
          <p:nvPr/>
        </p:nvSpPr>
        <p:spPr>
          <a:xfrm>
            <a:off x="7093819" y="3285164"/>
            <a:ext cx="3811604" cy="369332"/>
          </a:xfrm>
          <a:prstGeom prst="rect">
            <a:avLst/>
          </a:prstGeom>
          <a:noFill/>
        </p:spPr>
        <p:txBody>
          <a:bodyPr wrap="square" rtlCol="0">
            <a:spAutoFit/>
          </a:bodyPr>
          <a:lstStyle/>
          <a:p>
            <a:r>
              <a:rPr lang="zh-CN" altLang="en-US" dirty="0" smtClean="0"/>
              <a:t>批郤导窾</a:t>
            </a:r>
            <a:r>
              <a:rPr lang="en-US" altLang="zh-CN" dirty="0"/>
              <a:t> </a:t>
            </a:r>
            <a:r>
              <a:rPr lang="zh-CN" altLang="en-US" dirty="0" smtClean="0"/>
              <a:t>切中</a:t>
            </a:r>
            <a:r>
              <a:rPr lang="zh-CN" altLang="en-US" dirty="0"/>
              <a:t>肯綮</a:t>
            </a:r>
          </a:p>
        </p:txBody>
      </p:sp>
      <p:sp>
        <p:nvSpPr>
          <p:cNvPr id="10" name="文本框 9"/>
          <p:cNvSpPr txBox="1"/>
          <p:nvPr/>
        </p:nvSpPr>
        <p:spPr>
          <a:xfrm>
            <a:off x="7093819" y="4689675"/>
            <a:ext cx="3811604" cy="369332"/>
          </a:xfrm>
          <a:prstGeom prst="rect">
            <a:avLst/>
          </a:prstGeom>
          <a:noFill/>
        </p:spPr>
        <p:txBody>
          <a:bodyPr wrap="square" rtlCol="0">
            <a:spAutoFit/>
          </a:bodyPr>
          <a:lstStyle/>
          <a:p>
            <a:r>
              <a:rPr lang="zh-CN" altLang="en-US" dirty="0" smtClean="0"/>
              <a:t>游刃有余 踌躇满志</a:t>
            </a:r>
            <a:endParaRPr lang="zh-CN" altLang="en-US" dirty="0"/>
          </a:p>
        </p:txBody>
      </p:sp>
      <p:sp>
        <p:nvSpPr>
          <p:cNvPr id="12" name="矩形 11"/>
          <p:cNvSpPr/>
          <p:nvPr/>
        </p:nvSpPr>
        <p:spPr>
          <a:xfrm>
            <a:off x="0" y="2887749"/>
            <a:ext cx="12192000" cy="1743631"/>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497518" y="3344065"/>
            <a:ext cx="8875207" cy="830997"/>
          </a:xfrm>
          <a:prstGeom prst="rect">
            <a:avLst/>
          </a:prstGeom>
          <a:noFill/>
        </p:spPr>
        <p:txBody>
          <a:bodyPr wrap="square" rtlCol="0">
            <a:spAutoFit/>
          </a:bodyPr>
          <a:lstStyle/>
          <a:p>
            <a:r>
              <a:rPr lang="zh-CN" altLang="en-US" sz="2400" dirty="0" smtClean="0">
                <a:solidFill>
                  <a:schemeClr val="bg1"/>
                </a:solidFill>
              </a:rPr>
              <a:t>将一个整体的大问题分解成许多具有“确定性（</a:t>
            </a:r>
            <a:r>
              <a:rPr lang="en-US" altLang="zh-CN" sz="2400" dirty="0" smtClean="0">
                <a:solidFill>
                  <a:schemeClr val="bg1"/>
                </a:solidFill>
              </a:rPr>
              <a:t>well defined</a:t>
            </a:r>
            <a:r>
              <a:rPr lang="zh-CN" altLang="en-US" sz="2400" dirty="0" smtClean="0">
                <a:solidFill>
                  <a:schemeClr val="bg1"/>
                </a:solidFill>
              </a:rPr>
              <a:t>）”的问题，这些问题就都变成</a:t>
            </a:r>
            <a:r>
              <a:rPr lang="en-US" altLang="zh-CN" sz="2400" dirty="0" smtClean="0">
                <a:solidFill>
                  <a:schemeClr val="bg1"/>
                </a:solidFill>
              </a:rPr>
              <a:t>AI</a:t>
            </a:r>
            <a:r>
              <a:rPr lang="zh-CN" altLang="en-US" sz="2400" dirty="0" smtClean="0">
                <a:solidFill>
                  <a:schemeClr val="bg1"/>
                </a:solidFill>
              </a:rPr>
              <a:t>算法可以解决的了</a:t>
            </a:r>
            <a:endParaRPr lang="zh-CN" altLang="en-US" sz="2400" dirty="0">
              <a:solidFill>
                <a:schemeClr val="bg1"/>
              </a:solidFill>
            </a:endParaRPr>
          </a:p>
        </p:txBody>
      </p:sp>
      <p:sp>
        <p:nvSpPr>
          <p:cNvPr id="14" name="文本框 13"/>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7928324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P spid="12" grpId="0" animBg="1"/>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21810" y="943949"/>
            <a:ext cx="3944865" cy="369332"/>
          </a:xfrm>
          <a:prstGeom prst="rect">
            <a:avLst/>
          </a:prstGeom>
          <a:noFill/>
        </p:spPr>
        <p:txBody>
          <a:bodyPr wrap="square" rtlCol="0">
            <a:spAutoFit/>
          </a:bodyPr>
          <a:lstStyle/>
          <a:p>
            <a:r>
              <a:rPr lang="zh-CN" altLang="en-US" dirty="0" smtClean="0">
                <a:solidFill>
                  <a:srgbClr val="333F50"/>
                </a:solidFill>
              </a:rPr>
              <a:t>根因分析</a:t>
            </a:r>
            <a:r>
              <a:rPr lang="en-US" altLang="zh-CN" dirty="0" smtClean="0">
                <a:solidFill>
                  <a:srgbClr val="333F50"/>
                </a:solidFill>
              </a:rPr>
              <a:t>– </a:t>
            </a:r>
            <a:r>
              <a:rPr lang="zh-CN" altLang="en-US" dirty="0" smtClean="0">
                <a:solidFill>
                  <a:srgbClr val="333F50"/>
                </a:solidFill>
              </a:rPr>
              <a:t>庖丁解牛</a:t>
            </a:r>
            <a:endParaRPr lang="zh-CN" altLang="en-US" dirty="0">
              <a:solidFill>
                <a:srgbClr val="333F50"/>
              </a:solidFill>
            </a:endParaRPr>
          </a:p>
        </p:txBody>
      </p:sp>
      <p:graphicFrame>
        <p:nvGraphicFramePr>
          <p:cNvPr id="2" name="图示 1"/>
          <p:cNvGraphicFramePr/>
          <p:nvPr>
            <p:extLst/>
          </p:nvPr>
        </p:nvGraphicFramePr>
        <p:xfrm>
          <a:off x="2070099" y="2862641"/>
          <a:ext cx="7378701" cy="3995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图示 9"/>
          <p:cNvGraphicFramePr/>
          <p:nvPr>
            <p:extLst/>
          </p:nvPr>
        </p:nvGraphicFramePr>
        <p:xfrm>
          <a:off x="2222499" y="3015041"/>
          <a:ext cx="7378701" cy="39953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1" name="图示 10"/>
          <p:cNvGraphicFramePr/>
          <p:nvPr>
            <p:extLst/>
          </p:nvPr>
        </p:nvGraphicFramePr>
        <p:xfrm>
          <a:off x="1705278" y="2521206"/>
          <a:ext cx="1640717" cy="936021"/>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2" name="图示 11"/>
          <p:cNvGraphicFramePr/>
          <p:nvPr>
            <p:extLst/>
          </p:nvPr>
        </p:nvGraphicFramePr>
        <p:xfrm>
          <a:off x="5116437" y="2470831"/>
          <a:ext cx="1640717" cy="936021"/>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5" name="右箭头 4"/>
          <p:cNvSpPr/>
          <p:nvPr/>
        </p:nvSpPr>
        <p:spPr>
          <a:xfrm>
            <a:off x="3258001" y="2718663"/>
            <a:ext cx="1383393" cy="3042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502932" y="2124075"/>
            <a:ext cx="702582" cy="369332"/>
          </a:xfrm>
          <a:prstGeom prst="rect">
            <a:avLst/>
          </a:prstGeom>
          <a:noFill/>
        </p:spPr>
        <p:txBody>
          <a:bodyPr wrap="square" rtlCol="0">
            <a:spAutoFit/>
          </a:bodyPr>
          <a:lstStyle/>
          <a:p>
            <a:r>
              <a:rPr lang="zh-CN" altLang="en-US" dirty="0" smtClean="0"/>
              <a:t>输入</a:t>
            </a:r>
            <a:endParaRPr lang="zh-CN" altLang="en-US" dirty="0"/>
          </a:p>
        </p:txBody>
      </p:sp>
      <p:sp>
        <p:nvSpPr>
          <p:cNvPr id="13" name="下箭头 12"/>
          <p:cNvSpPr/>
          <p:nvPr/>
        </p:nvSpPr>
        <p:spPr>
          <a:xfrm>
            <a:off x="5568494" y="3293458"/>
            <a:ext cx="333375" cy="5315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5901869" y="3400407"/>
            <a:ext cx="708481" cy="369332"/>
          </a:xfrm>
          <a:prstGeom prst="rect">
            <a:avLst/>
          </a:prstGeom>
          <a:noFill/>
        </p:spPr>
        <p:txBody>
          <a:bodyPr wrap="square" rtlCol="0">
            <a:spAutoFit/>
          </a:bodyPr>
          <a:lstStyle/>
          <a:p>
            <a:r>
              <a:rPr lang="zh-CN" altLang="en-US" dirty="0" smtClean="0"/>
              <a:t>方法</a:t>
            </a:r>
            <a:endParaRPr lang="zh-CN" altLang="en-US" dirty="0"/>
          </a:p>
        </p:txBody>
      </p:sp>
      <p:sp>
        <p:nvSpPr>
          <p:cNvPr id="15" name="文本框 14"/>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04679956"/>
      </p:ext>
    </p:extLst>
  </p:cSld>
  <p:clrMapOvr>
    <a:masterClrMapping/>
  </p:clrMapOvr>
  <p:transition spd="med">
    <p:pull/>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721810" y="943949"/>
            <a:ext cx="5469440"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根因分析</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故障传播树构建</a:t>
            </a:r>
            <a:endParaRPr lang="zh-CN" altLang="en-US" dirty="0">
              <a:solidFill>
                <a:srgbClr val="333F50"/>
              </a:solidFill>
            </a:endParaRPr>
          </a:p>
        </p:txBody>
      </p:sp>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735" y="1564212"/>
            <a:ext cx="8965115" cy="4412953"/>
          </a:xfrm>
          <a:prstGeom prst="rect">
            <a:avLst/>
          </a:prstGeom>
        </p:spPr>
      </p:pic>
      <p:sp>
        <p:nvSpPr>
          <p:cNvPr id="9" name="文本框 8"/>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62652913"/>
      </p:ext>
    </p:extLst>
  </p:cSld>
  <p:clrMapOvr>
    <a:masterClrMapping/>
  </p:clrMapOvr>
  <p:transition spd="med">
    <p:pull/>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6288590"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根因分析</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故障传播树构建</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异常事件关联挖掘</a:t>
            </a:r>
            <a:endParaRPr lang="zh-CN" altLang="en-US" dirty="0">
              <a:solidFill>
                <a:srgbClr val="333F50"/>
              </a:solidFill>
            </a:endParaRPr>
          </a:p>
        </p:txBody>
      </p:sp>
      <p:sp>
        <p:nvSpPr>
          <p:cNvPr id="13" name="矩形 12"/>
          <p:cNvSpPr/>
          <p:nvPr/>
        </p:nvSpPr>
        <p:spPr>
          <a:xfrm>
            <a:off x="1033823" y="3514483"/>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a:t>输入</a:t>
            </a:r>
            <a:endParaRPr lang="en-US" altLang="zh-CN" dirty="0"/>
          </a:p>
        </p:txBody>
      </p:sp>
      <p:sp>
        <p:nvSpPr>
          <p:cNvPr id="14" name="矩形 13"/>
          <p:cNvSpPr/>
          <p:nvPr/>
        </p:nvSpPr>
        <p:spPr>
          <a:xfrm>
            <a:off x="1033823" y="5111781"/>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输出</a:t>
            </a:r>
            <a:endParaRPr lang="en-US" altLang="zh-CN" dirty="0"/>
          </a:p>
        </p:txBody>
      </p:sp>
      <p:sp>
        <p:nvSpPr>
          <p:cNvPr id="15" name="文本框 14"/>
          <p:cNvSpPr txBox="1"/>
          <p:nvPr/>
        </p:nvSpPr>
        <p:spPr>
          <a:xfrm>
            <a:off x="721810" y="4149277"/>
            <a:ext cx="4010025" cy="480901"/>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smtClean="0"/>
              <a:t>近</a:t>
            </a:r>
            <a:r>
              <a:rPr lang="zh-CN" altLang="en-US" dirty="0"/>
              <a:t>段时间发生的异常事件 </a:t>
            </a:r>
            <a:endParaRPr lang="en-US" altLang="zh-CN" dirty="0" smtClean="0"/>
          </a:p>
        </p:txBody>
      </p:sp>
      <p:sp>
        <p:nvSpPr>
          <p:cNvPr id="16" name="文本框 15"/>
          <p:cNvSpPr txBox="1"/>
          <p:nvPr/>
        </p:nvSpPr>
        <p:spPr>
          <a:xfrm>
            <a:off x="721810" y="5693164"/>
            <a:ext cx="4010025" cy="463588"/>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smtClean="0"/>
              <a:t>异常事件的关联规则</a:t>
            </a:r>
            <a:endParaRPr lang="en-US" altLang="zh-CN" dirty="0" smtClean="0"/>
          </a:p>
        </p:txBody>
      </p:sp>
      <p:sp>
        <p:nvSpPr>
          <p:cNvPr id="17" name="矩形 16"/>
          <p:cNvSpPr/>
          <p:nvPr/>
        </p:nvSpPr>
        <p:spPr>
          <a:xfrm>
            <a:off x="1033823" y="1675384"/>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
        <p:nvSpPr>
          <p:cNvPr id="3" name="文本框 2"/>
          <p:cNvSpPr txBox="1"/>
          <p:nvPr/>
        </p:nvSpPr>
        <p:spPr>
          <a:xfrm>
            <a:off x="721810" y="2473358"/>
            <a:ext cx="3698012" cy="9233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分析异常事件两两之间的关联关系 </a:t>
            </a:r>
          </a:p>
        </p:txBody>
      </p:sp>
      <p:pic>
        <p:nvPicPr>
          <p:cNvPr id="18" name="图片 17"/>
          <p:cNvPicPr>
            <a:picLocks noChangeAspect="1"/>
          </p:cNvPicPr>
          <p:nvPr/>
        </p:nvPicPr>
        <p:blipFill>
          <a:blip r:embed="rId3"/>
          <a:stretch>
            <a:fillRect/>
          </a:stretch>
        </p:blipFill>
        <p:spPr>
          <a:xfrm>
            <a:off x="5953125" y="1143205"/>
            <a:ext cx="5214938" cy="5206144"/>
          </a:xfrm>
          <a:prstGeom prst="rect">
            <a:avLst/>
          </a:prstGeom>
        </p:spPr>
      </p:pic>
      <p:sp>
        <p:nvSpPr>
          <p:cNvPr id="20" name="矩形 19"/>
          <p:cNvSpPr/>
          <p:nvPr/>
        </p:nvSpPr>
        <p:spPr>
          <a:xfrm>
            <a:off x="-1" y="2652184"/>
            <a:ext cx="12192000" cy="1743631"/>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414814" y="3220158"/>
            <a:ext cx="8875207" cy="461665"/>
          </a:xfrm>
          <a:prstGeom prst="rect">
            <a:avLst/>
          </a:prstGeom>
          <a:noFill/>
        </p:spPr>
        <p:txBody>
          <a:bodyPr wrap="square" rtlCol="0">
            <a:spAutoFit/>
          </a:bodyPr>
          <a:lstStyle/>
          <a:p>
            <a:r>
              <a:rPr lang="zh-CN" altLang="en-US" sz="2400" dirty="0" smtClean="0">
                <a:solidFill>
                  <a:schemeClr val="bg1"/>
                </a:solidFill>
              </a:rPr>
              <a:t>解决算法：</a:t>
            </a:r>
            <a:r>
              <a:rPr lang="en-US" altLang="zh-CN" sz="2400" dirty="0" smtClean="0">
                <a:solidFill>
                  <a:schemeClr val="bg1"/>
                </a:solidFill>
              </a:rPr>
              <a:t>FP-Growth</a:t>
            </a:r>
            <a:r>
              <a:rPr lang="zh-CN" altLang="en-US" sz="2400" dirty="0" smtClean="0">
                <a:solidFill>
                  <a:schemeClr val="bg1"/>
                </a:solidFill>
              </a:rPr>
              <a:t>、</a:t>
            </a:r>
            <a:r>
              <a:rPr lang="en-US" altLang="zh-CN" sz="2400" dirty="0" err="1" smtClean="0">
                <a:solidFill>
                  <a:schemeClr val="bg1"/>
                </a:solidFill>
              </a:rPr>
              <a:t>Apriori</a:t>
            </a:r>
            <a:r>
              <a:rPr lang="zh-CN" altLang="en-US" sz="2400" dirty="0" smtClean="0">
                <a:solidFill>
                  <a:schemeClr val="bg1"/>
                </a:solidFill>
              </a:rPr>
              <a:t>、随机森林</a:t>
            </a:r>
            <a:endParaRPr lang="zh-CN" altLang="en-US" sz="2400" dirty="0">
              <a:solidFill>
                <a:schemeClr val="bg1"/>
              </a:solidFill>
            </a:endParaRPr>
          </a:p>
        </p:txBody>
      </p:sp>
      <p:sp>
        <p:nvSpPr>
          <p:cNvPr id="22" name="文本框 21"/>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387822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par>
                                <p:cTn id="23" presetID="22" presetClass="entr" presetSubtype="4"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7" grpId="0" animBg="1"/>
      <p:bldP spid="3" grpId="0"/>
      <p:bldP spid="20" grpId="0" animBg="1"/>
      <p:bldP spid="2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5603595" y="1515545"/>
            <a:ext cx="6197879" cy="4094363"/>
          </a:xfrm>
          <a:prstGeom prst="rect">
            <a:avLst/>
          </a:prstGeom>
        </p:spPr>
      </p:pic>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6117140"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根因分析</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故障传播树构建</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事件</a:t>
            </a:r>
            <a:r>
              <a:rPr lang="en-US" altLang="zh-CN" dirty="0" smtClean="0">
                <a:solidFill>
                  <a:srgbClr val="333F50"/>
                </a:solidFill>
                <a:sym typeface="Wingdings" panose="05000000000000000000" pitchFamily="2" charset="2"/>
              </a:rPr>
              <a:t>-KPI</a:t>
            </a:r>
            <a:r>
              <a:rPr lang="zh-CN" altLang="en-US" dirty="0" smtClean="0">
                <a:solidFill>
                  <a:srgbClr val="333F50"/>
                </a:solidFill>
                <a:sym typeface="Wingdings" panose="05000000000000000000" pitchFamily="2" charset="2"/>
              </a:rPr>
              <a:t>关联挖掘</a:t>
            </a:r>
            <a:endParaRPr lang="zh-CN" altLang="en-US" dirty="0">
              <a:solidFill>
                <a:srgbClr val="333F50"/>
              </a:solidFill>
            </a:endParaRPr>
          </a:p>
        </p:txBody>
      </p:sp>
      <p:sp>
        <p:nvSpPr>
          <p:cNvPr id="13" name="矩形 12"/>
          <p:cNvSpPr/>
          <p:nvPr/>
        </p:nvSpPr>
        <p:spPr>
          <a:xfrm>
            <a:off x="1033823" y="3514483"/>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a:t>输入</a:t>
            </a:r>
            <a:endParaRPr lang="en-US" altLang="zh-CN" dirty="0"/>
          </a:p>
        </p:txBody>
      </p:sp>
      <p:sp>
        <p:nvSpPr>
          <p:cNvPr id="14" name="矩形 13"/>
          <p:cNvSpPr/>
          <p:nvPr/>
        </p:nvSpPr>
        <p:spPr>
          <a:xfrm>
            <a:off x="1033823" y="5111781"/>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输出</a:t>
            </a:r>
            <a:endParaRPr lang="en-US" altLang="zh-CN" dirty="0"/>
          </a:p>
        </p:txBody>
      </p:sp>
      <p:sp>
        <p:nvSpPr>
          <p:cNvPr id="15" name="文本框 14"/>
          <p:cNvSpPr txBox="1"/>
          <p:nvPr/>
        </p:nvSpPr>
        <p:spPr>
          <a:xfrm>
            <a:off x="721810" y="4149277"/>
            <a:ext cx="4010025" cy="480901"/>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smtClean="0"/>
              <a:t>一条</a:t>
            </a:r>
            <a:r>
              <a:rPr lang="en-US" altLang="zh-CN" dirty="0" smtClean="0"/>
              <a:t>KPI</a:t>
            </a:r>
            <a:r>
              <a:rPr lang="zh-CN" altLang="en-US" dirty="0" smtClean="0"/>
              <a:t>曲线，一条事件数据源</a:t>
            </a:r>
            <a:endParaRPr lang="en-US" altLang="zh-CN" dirty="0" smtClean="0"/>
          </a:p>
        </p:txBody>
      </p:sp>
      <p:sp>
        <p:nvSpPr>
          <p:cNvPr id="16" name="文本框 15"/>
          <p:cNvSpPr txBox="1"/>
          <p:nvPr/>
        </p:nvSpPr>
        <p:spPr>
          <a:xfrm>
            <a:off x="721810" y="5693164"/>
            <a:ext cx="4526465" cy="507831"/>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smtClean="0"/>
              <a:t>是否相关、先后顺序、变化方向关系</a:t>
            </a:r>
            <a:endParaRPr lang="en-US" altLang="zh-CN" dirty="0" smtClean="0"/>
          </a:p>
        </p:txBody>
      </p:sp>
      <p:sp>
        <p:nvSpPr>
          <p:cNvPr id="17" name="矩形 16"/>
          <p:cNvSpPr/>
          <p:nvPr/>
        </p:nvSpPr>
        <p:spPr>
          <a:xfrm>
            <a:off x="1033823" y="1675384"/>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
        <p:nvSpPr>
          <p:cNvPr id="3" name="文本框 2"/>
          <p:cNvSpPr txBox="1"/>
          <p:nvPr/>
        </p:nvSpPr>
        <p:spPr>
          <a:xfrm>
            <a:off x="721810" y="2473358"/>
            <a:ext cx="3698012" cy="9233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分析事件与</a:t>
            </a:r>
            <a:r>
              <a:rPr lang="en-US" altLang="zh-CN" dirty="0" smtClean="0"/>
              <a:t>KPI</a:t>
            </a:r>
            <a:r>
              <a:rPr lang="zh-CN" altLang="en-US" dirty="0" smtClean="0"/>
              <a:t>之间</a:t>
            </a:r>
            <a:r>
              <a:rPr lang="zh-CN" altLang="en-US" dirty="0"/>
              <a:t>的关联关系 </a:t>
            </a:r>
          </a:p>
        </p:txBody>
      </p:sp>
      <p:sp>
        <p:nvSpPr>
          <p:cNvPr id="20" name="矩形 19"/>
          <p:cNvSpPr/>
          <p:nvPr/>
        </p:nvSpPr>
        <p:spPr>
          <a:xfrm>
            <a:off x="0" y="2579174"/>
            <a:ext cx="12192000" cy="1743631"/>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414814" y="3220158"/>
            <a:ext cx="8875207" cy="461665"/>
          </a:xfrm>
          <a:prstGeom prst="rect">
            <a:avLst/>
          </a:prstGeom>
          <a:noFill/>
        </p:spPr>
        <p:txBody>
          <a:bodyPr wrap="square" rtlCol="0">
            <a:spAutoFit/>
          </a:bodyPr>
          <a:lstStyle/>
          <a:p>
            <a:r>
              <a:rPr lang="zh-CN" altLang="en-US" sz="2400" dirty="0" smtClean="0">
                <a:solidFill>
                  <a:schemeClr val="bg1"/>
                </a:solidFill>
              </a:rPr>
              <a:t>解决算法：</a:t>
            </a:r>
            <a:r>
              <a:rPr lang="en-US" altLang="zh-CN" sz="2400" dirty="0">
                <a:solidFill>
                  <a:schemeClr val="bg1"/>
                </a:solidFill>
              </a:rPr>
              <a:t>Pearson </a:t>
            </a:r>
            <a:r>
              <a:rPr lang="en-US" altLang="zh-CN" sz="2400" dirty="0" smtClean="0">
                <a:solidFill>
                  <a:schemeClr val="bg1"/>
                </a:solidFill>
              </a:rPr>
              <a:t>Correlation</a:t>
            </a:r>
            <a:r>
              <a:rPr lang="zh-CN" altLang="en-US" sz="2400" dirty="0" smtClean="0">
                <a:solidFill>
                  <a:schemeClr val="bg1"/>
                </a:solidFill>
              </a:rPr>
              <a:t>、</a:t>
            </a:r>
            <a:r>
              <a:rPr lang="en-US" altLang="zh-CN" sz="2400" dirty="0" smtClean="0">
                <a:solidFill>
                  <a:schemeClr val="bg1"/>
                </a:solidFill>
              </a:rPr>
              <a:t>KNN</a:t>
            </a:r>
            <a:r>
              <a:rPr lang="zh-CN" altLang="en-US" sz="2400" dirty="0" smtClean="0">
                <a:solidFill>
                  <a:schemeClr val="bg1"/>
                </a:solidFill>
              </a:rPr>
              <a:t>、</a:t>
            </a:r>
            <a:r>
              <a:rPr lang="en-US" altLang="zh-CN" sz="2400" dirty="0" smtClean="0">
                <a:solidFill>
                  <a:schemeClr val="bg1"/>
                </a:solidFill>
              </a:rPr>
              <a:t>A/</a:t>
            </a:r>
            <a:r>
              <a:rPr lang="en-US" altLang="zh-CN" sz="2400" dirty="0" err="1" smtClean="0">
                <a:solidFill>
                  <a:schemeClr val="bg1"/>
                </a:solidFill>
              </a:rPr>
              <a:t>Btest</a:t>
            </a:r>
            <a:endParaRPr lang="zh-CN" altLang="en-US" sz="2400" dirty="0">
              <a:solidFill>
                <a:schemeClr val="bg1"/>
              </a:solidFill>
            </a:endParaRPr>
          </a:p>
        </p:txBody>
      </p:sp>
      <p:sp>
        <p:nvSpPr>
          <p:cNvPr id="19" name="文本框 18"/>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7251566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500"/>
                                        <p:tgtEl>
                                          <p:spTgt spid="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7" grpId="0" animBg="1"/>
      <p:bldP spid="3" grpId="0"/>
      <p:bldP spid="20" grpId="0" animBg="1"/>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右箭头 63"/>
          <p:cNvSpPr/>
          <p:nvPr/>
        </p:nvSpPr>
        <p:spPr>
          <a:xfrm rot="9843389">
            <a:off x="9145698" y="2198928"/>
            <a:ext cx="838200" cy="1905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58" name="右箭头 57"/>
          <p:cNvSpPr/>
          <p:nvPr/>
        </p:nvSpPr>
        <p:spPr>
          <a:xfrm rot="12406015">
            <a:off x="9083072" y="3107233"/>
            <a:ext cx="1018295" cy="18084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53" name="右箭头 52"/>
          <p:cNvSpPr/>
          <p:nvPr/>
        </p:nvSpPr>
        <p:spPr>
          <a:xfrm rot="11830718">
            <a:off x="9145901" y="2755720"/>
            <a:ext cx="838200" cy="1905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9" name="上箭头 8"/>
          <p:cNvSpPr/>
          <p:nvPr/>
        </p:nvSpPr>
        <p:spPr>
          <a:xfrm rot="14588095" flipH="1">
            <a:off x="9422419" y="1560132"/>
            <a:ext cx="252435" cy="945097"/>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1838593"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项目背景</a:t>
            </a:r>
            <a:endParaRPr lang="zh-CN" altLang="en-US" sz="32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21810" y="943949"/>
            <a:ext cx="4945565" cy="369332"/>
          </a:xfrm>
          <a:prstGeom prst="rect">
            <a:avLst/>
          </a:prstGeom>
          <a:noFill/>
        </p:spPr>
        <p:txBody>
          <a:bodyPr wrap="square" rtlCol="0">
            <a:spAutoFit/>
          </a:bodyPr>
          <a:lstStyle/>
          <a:p>
            <a:r>
              <a:rPr lang="zh-CN" altLang="en-US" dirty="0" smtClean="0">
                <a:solidFill>
                  <a:srgbClr val="333F50"/>
                </a:solidFill>
              </a:rPr>
              <a:t>网维工作的现况</a:t>
            </a:r>
            <a:r>
              <a:rPr lang="en-US" altLang="zh-CN" dirty="0" smtClean="0">
                <a:solidFill>
                  <a:srgbClr val="333F50"/>
                </a:solidFill>
              </a:rPr>
              <a:t>-</a:t>
            </a:r>
            <a:r>
              <a:rPr lang="zh-CN" altLang="en-US" dirty="0" smtClean="0">
                <a:solidFill>
                  <a:srgbClr val="333F50"/>
                </a:solidFill>
              </a:rPr>
              <a:t>（以城域网维护报表制作为例）</a:t>
            </a:r>
            <a:endParaRPr lang="zh-CN" altLang="en-US" dirty="0">
              <a:solidFill>
                <a:srgbClr val="333F50"/>
              </a:solidFill>
            </a:endParaRPr>
          </a:p>
        </p:txBody>
      </p: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24114" y="1857375"/>
            <a:ext cx="4676775" cy="738664"/>
          </a:xfrm>
          <a:prstGeom prst="rect">
            <a:avLst/>
          </a:prstGeom>
          <a:noFill/>
        </p:spPr>
        <p:txBody>
          <a:bodyPr wrap="square" rtlCol="0">
            <a:spAutoFit/>
          </a:bodyPr>
          <a:lstStyle/>
          <a:p>
            <a:pPr indent="457200">
              <a:lnSpc>
                <a:spcPct val="150000"/>
              </a:lnSpc>
            </a:pPr>
            <a:r>
              <a:rPr lang="zh-CN" altLang="en-US" sz="1400" b="1" dirty="0" smtClean="0"/>
              <a:t>目的</a:t>
            </a:r>
            <a:r>
              <a:rPr lang="zh-CN" altLang="en-US" sz="1400" dirty="0" smtClean="0"/>
              <a:t>：了解城域网网络运行情况，为日常的网络维护和分析提供基础数据及建议。</a:t>
            </a:r>
            <a:endParaRPr lang="zh-CN" altLang="en-US" sz="1400" dirty="0"/>
          </a:p>
        </p:txBody>
      </p:sp>
      <p:sp>
        <p:nvSpPr>
          <p:cNvPr id="12" name="文本框 11"/>
          <p:cNvSpPr txBox="1"/>
          <p:nvPr/>
        </p:nvSpPr>
        <p:spPr>
          <a:xfrm>
            <a:off x="620865" y="3231037"/>
            <a:ext cx="4738461" cy="2031325"/>
          </a:xfrm>
          <a:prstGeom prst="rect">
            <a:avLst/>
          </a:prstGeom>
          <a:noFill/>
        </p:spPr>
        <p:txBody>
          <a:bodyPr wrap="square" rtlCol="0">
            <a:spAutoFit/>
          </a:bodyPr>
          <a:lstStyle/>
          <a:p>
            <a:pPr indent="457200">
              <a:lnSpc>
                <a:spcPct val="150000"/>
              </a:lnSpc>
            </a:pPr>
            <a:r>
              <a:rPr lang="zh-CN" altLang="en-US" sz="1400" b="1" dirty="0" smtClean="0"/>
              <a:t>内容</a:t>
            </a:r>
            <a:r>
              <a:rPr lang="zh-CN" altLang="en-US" sz="1400" dirty="0" smtClean="0"/>
              <a:t>：分为日报及月报。</a:t>
            </a:r>
            <a:endParaRPr lang="en-US" altLang="zh-CN" sz="1400" dirty="0" smtClean="0"/>
          </a:p>
          <a:p>
            <a:pPr indent="457200">
              <a:lnSpc>
                <a:spcPct val="150000"/>
              </a:lnSpc>
            </a:pPr>
            <a:r>
              <a:rPr lang="zh-CN" altLang="en-US" sz="1400" dirty="0" smtClean="0"/>
              <a:t>日报：对网络一日内的总体情况介绍，包括网络总体情况、设备运行情况、其他事件（如工程切割情况）等；</a:t>
            </a:r>
            <a:endParaRPr lang="en-US" altLang="zh-CN" sz="1400" dirty="0" smtClean="0"/>
          </a:p>
          <a:p>
            <a:pPr indent="457200">
              <a:lnSpc>
                <a:spcPct val="150000"/>
              </a:lnSpc>
            </a:pPr>
            <a:r>
              <a:rPr lang="zh-CN" altLang="en-US" sz="1400" dirty="0" smtClean="0"/>
              <a:t>月报：对一个自然月内的城域网总体情况分析，包括网络基本情况、流量分析、容量分析、业务容量预测、链路扩容计划、设备性能优化。</a:t>
            </a:r>
            <a:endParaRPr lang="zh-CN" altLang="en-US" sz="1400" dirty="0"/>
          </a:p>
        </p:txBody>
      </p:sp>
      <p:sp>
        <p:nvSpPr>
          <p:cNvPr id="13" name="文本框 12"/>
          <p:cNvSpPr txBox="1"/>
          <p:nvPr/>
        </p:nvSpPr>
        <p:spPr>
          <a:xfrm>
            <a:off x="2543175" y="2447925"/>
            <a:ext cx="184731" cy="369332"/>
          </a:xfrm>
          <a:prstGeom prst="rect">
            <a:avLst/>
          </a:prstGeom>
          <a:noFill/>
        </p:spPr>
        <p:txBody>
          <a:bodyPr wrap="none" rtlCol="0">
            <a:spAutoFit/>
          </a:bodyPr>
          <a:lstStyle/>
          <a:p>
            <a:endParaRPr lang="zh-CN" altLang="en-US" dirty="0"/>
          </a:p>
        </p:txBody>
      </p:sp>
      <p:pic>
        <p:nvPicPr>
          <p:cNvPr id="1026" name="Picture 2" descr="“IT engineer icon”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7050" y="2030566"/>
            <a:ext cx="838818" cy="838818"/>
          </a:xfrm>
          <a:prstGeom prst="rect">
            <a:avLst/>
          </a:prstGeom>
          <a:noFill/>
          <a:extLst>
            <a:ext uri="{909E8E84-426E-40DD-AFC4-6F175D3DCCD1}">
              <a14:hiddenFill xmlns:a14="http://schemas.microsoft.com/office/drawing/2010/main">
                <a:solidFill>
                  <a:srgbClr val="FFFFFF"/>
                </a:solidFill>
              </a14:hiddenFill>
            </a:ext>
          </a:extLst>
        </p:spPr>
      </p:pic>
      <p:sp>
        <p:nvSpPr>
          <p:cNvPr id="14" name="右箭头 13"/>
          <p:cNvSpPr/>
          <p:nvPr/>
        </p:nvSpPr>
        <p:spPr>
          <a:xfrm rot="10800000">
            <a:off x="9186474" y="2489323"/>
            <a:ext cx="838200" cy="1905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5" name="圆角矩形 14"/>
          <p:cNvSpPr/>
          <p:nvPr/>
        </p:nvSpPr>
        <p:spPr>
          <a:xfrm>
            <a:off x="10144125" y="2001921"/>
            <a:ext cx="788453" cy="255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IPNET</a:t>
            </a:r>
            <a:endParaRPr lang="zh-CN" altLang="en-US" dirty="0"/>
          </a:p>
        </p:txBody>
      </p:sp>
      <p:sp>
        <p:nvSpPr>
          <p:cNvPr id="21" name="矩形 20"/>
          <p:cNvSpPr/>
          <p:nvPr/>
        </p:nvSpPr>
        <p:spPr>
          <a:xfrm>
            <a:off x="11453589" y="1259806"/>
            <a:ext cx="408574" cy="3228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22" name="右箭头 21"/>
          <p:cNvSpPr/>
          <p:nvPr/>
        </p:nvSpPr>
        <p:spPr>
          <a:xfrm rot="10800000">
            <a:off x="9408803" y="4035767"/>
            <a:ext cx="1965743" cy="24440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3" name="下箭头 22"/>
          <p:cNvSpPr/>
          <p:nvPr/>
        </p:nvSpPr>
        <p:spPr>
          <a:xfrm>
            <a:off x="8449890" y="2940368"/>
            <a:ext cx="233137" cy="87795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4" name="文本框 23"/>
          <p:cNvSpPr txBox="1"/>
          <p:nvPr/>
        </p:nvSpPr>
        <p:spPr>
          <a:xfrm>
            <a:off x="8666471" y="3275371"/>
            <a:ext cx="668029" cy="307777"/>
          </a:xfrm>
          <a:prstGeom prst="rect">
            <a:avLst/>
          </a:prstGeom>
          <a:noFill/>
        </p:spPr>
        <p:txBody>
          <a:bodyPr wrap="square" rtlCol="0">
            <a:spAutoFit/>
          </a:bodyPr>
          <a:lstStyle/>
          <a:p>
            <a:r>
              <a:rPr lang="zh-CN" altLang="en-US" sz="1400" dirty="0" smtClean="0"/>
              <a:t>使用</a:t>
            </a:r>
            <a:endParaRPr lang="zh-CN" altLang="en-US" sz="1400" dirty="0"/>
          </a:p>
        </p:txBody>
      </p:sp>
      <p:sp>
        <p:nvSpPr>
          <p:cNvPr id="25" name="圆角矩形 24"/>
          <p:cNvSpPr/>
          <p:nvPr/>
        </p:nvSpPr>
        <p:spPr>
          <a:xfrm>
            <a:off x="7836847" y="3878915"/>
            <a:ext cx="1459221" cy="6089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Excel</a:t>
            </a:r>
            <a:r>
              <a:rPr lang="zh-CN" altLang="en-US" sz="1400" dirty="0" smtClean="0"/>
              <a:t>表格工具</a:t>
            </a:r>
            <a:endParaRPr lang="zh-CN" altLang="en-US" sz="1400" dirty="0"/>
          </a:p>
        </p:txBody>
      </p:sp>
      <p:sp>
        <p:nvSpPr>
          <p:cNvPr id="26" name="文本框 25"/>
          <p:cNvSpPr txBox="1"/>
          <p:nvPr/>
        </p:nvSpPr>
        <p:spPr>
          <a:xfrm>
            <a:off x="10322433" y="3834185"/>
            <a:ext cx="671511" cy="276999"/>
          </a:xfrm>
          <a:prstGeom prst="rect">
            <a:avLst/>
          </a:prstGeom>
          <a:noFill/>
        </p:spPr>
        <p:txBody>
          <a:bodyPr wrap="square" rtlCol="0">
            <a:spAutoFit/>
          </a:bodyPr>
          <a:lstStyle/>
          <a:p>
            <a:r>
              <a:rPr lang="zh-CN" altLang="en-US" sz="1200" dirty="0" smtClean="0"/>
              <a:t>输入</a:t>
            </a:r>
            <a:endParaRPr lang="zh-CN" altLang="en-US" sz="1200" dirty="0"/>
          </a:p>
        </p:txBody>
      </p:sp>
      <p:sp>
        <p:nvSpPr>
          <p:cNvPr id="27" name="文本框 26"/>
          <p:cNvSpPr txBox="1"/>
          <p:nvPr/>
        </p:nvSpPr>
        <p:spPr>
          <a:xfrm>
            <a:off x="5853320" y="1382964"/>
            <a:ext cx="2177452" cy="307777"/>
          </a:xfrm>
          <a:prstGeom prst="rect">
            <a:avLst/>
          </a:prstGeom>
          <a:noFill/>
        </p:spPr>
        <p:txBody>
          <a:bodyPr wrap="square" rtlCol="0">
            <a:spAutoFit/>
          </a:bodyPr>
          <a:lstStyle/>
          <a:p>
            <a:r>
              <a:rPr lang="zh-CN" altLang="en-US" sz="1400" b="1" dirty="0" smtClean="0"/>
              <a:t>日报制作流程示意</a:t>
            </a:r>
            <a:endParaRPr lang="zh-CN" altLang="en-US" sz="1400" b="1" dirty="0"/>
          </a:p>
        </p:txBody>
      </p:sp>
      <p:sp>
        <p:nvSpPr>
          <p:cNvPr id="32" name="右箭头 31"/>
          <p:cNvSpPr/>
          <p:nvPr/>
        </p:nvSpPr>
        <p:spPr>
          <a:xfrm rot="10800000">
            <a:off x="7054395" y="4035767"/>
            <a:ext cx="697221" cy="21477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3" name="矩形 32"/>
          <p:cNvSpPr/>
          <p:nvPr/>
        </p:nvSpPr>
        <p:spPr>
          <a:xfrm>
            <a:off x="5617217" y="2550189"/>
            <a:ext cx="1400175" cy="1883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二次处理后的数据</a:t>
            </a:r>
            <a:endParaRPr lang="zh-CN" altLang="en-US" sz="1200" dirty="0"/>
          </a:p>
        </p:txBody>
      </p:sp>
      <p:sp>
        <p:nvSpPr>
          <p:cNvPr id="29" name="文本框 28"/>
          <p:cNvSpPr txBox="1"/>
          <p:nvPr/>
        </p:nvSpPr>
        <p:spPr>
          <a:xfrm>
            <a:off x="7211610" y="3529777"/>
            <a:ext cx="512616" cy="577081"/>
          </a:xfrm>
          <a:prstGeom prst="rect">
            <a:avLst/>
          </a:prstGeom>
          <a:noFill/>
        </p:spPr>
        <p:txBody>
          <a:bodyPr wrap="square" rtlCol="0">
            <a:spAutoFit/>
          </a:bodyPr>
          <a:lstStyle/>
          <a:p>
            <a:r>
              <a:rPr lang="zh-CN" altLang="en-US" sz="1050" dirty="0" smtClean="0"/>
              <a:t>筛选、统计、分析</a:t>
            </a:r>
            <a:endParaRPr lang="zh-CN" altLang="en-US" sz="1050" dirty="0"/>
          </a:p>
        </p:txBody>
      </p:sp>
      <p:sp>
        <p:nvSpPr>
          <p:cNvPr id="35" name="圆角右箭头 34"/>
          <p:cNvSpPr/>
          <p:nvPr/>
        </p:nvSpPr>
        <p:spPr>
          <a:xfrm flipV="1">
            <a:off x="6189571" y="4718220"/>
            <a:ext cx="1504950" cy="876300"/>
          </a:xfrm>
          <a:prstGeom prst="ben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sp>
        <p:nvSpPr>
          <p:cNvPr id="37" name="文本框 36"/>
          <p:cNvSpPr txBox="1"/>
          <p:nvPr/>
        </p:nvSpPr>
        <p:spPr>
          <a:xfrm>
            <a:off x="6764209" y="4919882"/>
            <a:ext cx="894801" cy="307777"/>
          </a:xfrm>
          <a:prstGeom prst="rect">
            <a:avLst/>
          </a:prstGeom>
          <a:noFill/>
        </p:spPr>
        <p:txBody>
          <a:bodyPr wrap="square" rtlCol="0">
            <a:spAutoFit/>
          </a:bodyPr>
          <a:lstStyle/>
          <a:p>
            <a:r>
              <a:rPr lang="zh-CN" altLang="en-US" sz="1400" dirty="0" smtClean="0"/>
              <a:t>撰写</a:t>
            </a:r>
            <a:endParaRPr lang="zh-CN" altLang="en-US" sz="1400" dirty="0"/>
          </a:p>
        </p:txBody>
      </p:sp>
      <p:sp>
        <p:nvSpPr>
          <p:cNvPr id="39" name="矩形 38"/>
          <p:cNvSpPr/>
          <p:nvPr/>
        </p:nvSpPr>
        <p:spPr>
          <a:xfrm>
            <a:off x="7895893" y="5114393"/>
            <a:ext cx="1400175" cy="581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维护报表</a:t>
            </a:r>
            <a:endParaRPr lang="zh-CN" altLang="en-US" sz="1200" dirty="0"/>
          </a:p>
        </p:txBody>
      </p:sp>
      <p:sp>
        <p:nvSpPr>
          <p:cNvPr id="40" name="右箭头 39"/>
          <p:cNvSpPr/>
          <p:nvPr/>
        </p:nvSpPr>
        <p:spPr>
          <a:xfrm>
            <a:off x="9448800" y="5322638"/>
            <a:ext cx="838200" cy="1905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1" name="文本框 40"/>
          <p:cNvSpPr txBox="1"/>
          <p:nvPr/>
        </p:nvSpPr>
        <p:spPr>
          <a:xfrm>
            <a:off x="9591675" y="5043742"/>
            <a:ext cx="552450" cy="276999"/>
          </a:xfrm>
          <a:prstGeom prst="rect">
            <a:avLst/>
          </a:prstGeom>
          <a:noFill/>
        </p:spPr>
        <p:txBody>
          <a:bodyPr wrap="square" rtlCol="0">
            <a:spAutoFit/>
          </a:bodyPr>
          <a:lstStyle/>
          <a:p>
            <a:r>
              <a:rPr lang="zh-CN" altLang="en-US" sz="1200" dirty="0" smtClean="0"/>
              <a:t>通报</a:t>
            </a:r>
            <a:endParaRPr lang="zh-CN" altLang="en-US" sz="1200" dirty="0"/>
          </a:p>
        </p:txBody>
      </p:sp>
      <p:sp>
        <p:nvSpPr>
          <p:cNvPr id="38" name="文本框 37"/>
          <p:cNvSpPr txBox="1"/>
          <p:nvPr/>
        </p:nvSpPr>
        <p:spPr>
          <a:xfrm>
            <a:off x="10391773" y="5286743"/>
            <a:ext cx="1257300" cy="307777"/>
          </a:xfrm>
          <a:prstGeom prst="rect">
            <a:avLst/>
          </a:prstGeom>
          <a:noFill/>
        </p:spPr>
        <p:txBody>
          <a:bodyPr wrap="square" rtlCol="0">
            <a:spAutoFit/>
          </a:bodyPr>
          <a:lstStyle/>
          <a:p>
            <a:r>
              <a:rPr lang="zh-CN" altLang="en-US" sz="1400" dirty="0" smtClean="0"/>
              <a:t>网络管理中心</a:t>
            </a:r>
            <a:endParaRPr lang="zh-CN" altLang="en-US" sz="1400" dirty="0"/>
          </a:p>
        </p:txBody>
      </p:sp>
      <p:sp>
        <p:nvSpPr>
          <p:cNvPr id="36" name="矩形 35"/>
          <p:cNvSpPr/>
          <p:nvPr/>
        </p:nvSpPr>
        <p:spPr>
          <a:xfrm>
            <a:off x="5517470" y="2030566"/>
            <a:ext cx="3750354" cy="2522455"/>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sp>
        <p:nvSpPr>
          <p:cNvPr id="42" name="矩形 41"/>
          <p:cNvSpPr/>
          <p:nvPr/>
        </p:nvSpPr>
        <p:spPr>
          <a:xfrm>
            <a:off x="5517470" y="4650873"/>
            <a:ext cx="6255648" cy="1550747"/>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sp>
        <p:nvSpPr>
          <p:cNvPr id="7" name="文本框 6"/>
          <p:cNvSpPr txBox="1"/>
          <p:nvPr/>
        </p:nvSpPr>
        <p:spPr>
          <a:xfrm>
            <a:off x="8176571" y="1690741"/>
            <a:ext cx="838818" cy="276999"/>
          </a:xfrm>
          <a:prstGeom prst="rect">
            <a:avLst/>
          </a:prstGeom>
          <a:noFill/>
        </p:spPr>
        <p:txBody>
          <a:bodyPr wrap="square" rtlCol="0">
            <a:spAutoFit/>
          </a:bodyPr>
          <a:lstStyle/>
          <a:p>
            <a:r>
              <a:rPr lang="zh-CN" altLang="en-US" sz="1200" dirty="0"/>
              <a:t>代维</a:t>
            </a:r>
            <a:r>
              <a:rPr lang="zh-CN" altLang="en-US" sz="1200" dirty="0" smtClean="0"/>
              <a:t>人员</a:t>
            </a:r>
            <a:endParaRPr lang="zh-CN" altLang="en-US" sz="1200" dirty="0"/>
          </a:p>
        </p:txBody>
      </p:sp>
      <p:sp>
        <p:nvSpPr>
          <p:cNvPr id="8" name="圆角矩形 7"/>
          <p:cNvSpPr/>
          <p:nvPr/>
        </p:nvSpPr>
        <p:spPr>
          <a:xfrm>
            <a:off x="11476676" y="1285904"/>
            <a:ext cx="344793" cy="48756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00" dirty="0" smtClean="0"/>
              <a:t>流量</a:t>
            </a:r>
            <a:endParaRPr lang="zh-CN" altLang="en-US" sz="1000" dirty="0"/>
          </a:p>
        </p:txBody>
      </p:sp>
      <p:sp>
        <p:nvSpPr>
          <p:cNvPr id="48" name="圆角矩形 47"/>
          <p:cNvSpPr/>
          <p:nvPr/>
        </p:nvSpPr>
        <p:spPr>
          <a:xfrm>
            <a:off x="11491372" y="1800843"/>
            <a:ext cx="344793" cy="43709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00" dirty="0" smtClean="0"/>
              <a:t>带宽</a:t>
            </a:r>
            <a:endParaRPr lang="zh-CN" altLang="en-US" sz="800" dirty="0"/>
          </a:p>
        </p:txBody>
      </p:sp>
      <p:sp>
        <p:nvSpPr>
          <p:cNvPr id="49" name="圆角矩形 48"/>
          <p:cNvSpPr/>
          <p:nvPr/>
        </p:nvSpPr>
        <p:spPr>
          <a:xfrm>
            <a:off x="11483832" y="2292692"/>
            <a:ext cx="344793" cy="4424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00" dirty="0" smtClean="0"/>
              <a:t>端口</a:t>
            </a:r>
            <a:endParaRPr lang="zh-CN" altLang="en-US" sz="1000" dirty="0"/>
          </a:p>
        </p:txBody>
      </p:sp>
      <p:sp>
        <p:nvSpPr>
          <p:cNvPr id="50" name="圆角矩形 49"/>
          <p:cNvSpPr/>
          <p:nvPr/>
        </p:nvSpPr>
        <p:spPr>
          <a:xfrm>
            <a:off x="11476676" y="2816660"/>
            <a:ext cx="385058" cy="50758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800" dirty="0" smtClean="0"/>
              <a:t>用户数</a:t>
            </a:r>
            <a:endParaRPr lang="zh-CN" altLang="en-US" sz="800" dirty="0"/>
          </a:p>
        </p:txBody>
      </p:sp>
      <p:sp>
        <p:nvSpPr>
          <p:cNvPr id="2" name="矩形 1"/>
          <p:cNvSpPr/>
          <p:nvPr/>
        </p:nvSpPr>
        <p:spPr>
          <a:xfrm>
            <a:off x="9346866" y="828675"/>
            <a:ext cx="2578782" cy="3767443"/>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sp>
        <p:nvSpPr>
          <p:cNvPr id="51" name="圆角矩形 50"/>
          <p:cNvSpPr/>
          <p:nvPr/>
        </p:nvSpPr>
        <p:spPr>
          <a:xfrm>
            <a:off x="10102799" y="1532714"/>
            <a:ext cx="803655" cy="3164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网佳</a:t>
            </a:r>
            <a:endParaRPr lang="zh-CN" altLang="en-US" dirty="0"/>
          </a:p>
        </p:txBody>
      </p:sp>
      <p:sp>
        <p:nvSpPr>
          <p:cNvPr id="54" name="圆角矩形 53"/>
          <p:cNvSpPr/>
          <p:nvPr/>
        </p:nvSpPr>
        <p:spPr>
          <a:xfrm>
            <a:off x="10105364" y="2373821"/>
            <a:ext cx="850876" cy="361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省亚信</a:t>
            </a:r>
            <a:r>
              <a:rPr lang="en-US" altLang="zh-CN" sz="1400" dirty="0" smtClean="0"/>
              <a:t>DHCP</a:t>
            </a:r>
            <a:endParaRPr lang="zh-CN" altLang="en-US" sz="1400" dirty="0"/>
          </a:p>
        </p:txBody>
      </p:sp>
      <p:sp>
        <p:nvSpPr>
          <p:cNvPr id="55" name="圆角矩形 54"/>
          <p:cNvSpPr/>
          <p:nvPr/>
        </p:nvSpPr>
        <p:spPr>
          <a:xfrm>
            <a:off x="11476676" y="3430565"/>
            <a:ext cx="385058" cy="4871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800" dirty="0" smtClean="0"/>
              <a:t>工程信息</a:t>
            </a:r>
            <a:endParaRPr lang="zh-CN" altLang="en-US" sz="800" dirty="0"/>
          </a:p>
        </p:txBody>
      </p:sp>
      <p:sp>
        <p:nvSpPr>
          <p:cNvPr id="56" name="圆角矩形 55"/>
          <p:cNvSpPr/>
          <p:nvPr/>
        </p:nvSpPr>
        <p:spPr>
          <a:xfrm>
            <a:off x="11466678" y="4080742"/>
            <a:ext cx="385058" cy="29828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dirty="0" smtClean="0"/>
              <a:t>…</a:t>
            </a:r>
            <a:endParaRPr lang="zh-CN" altLang="en-US" sz="1600" dirty="0"/>
          </a:p>
        </p:txBody>
      </p:sp>
      <p:sp>
        <p:nvSpPr>
          <p:cNvPr id="59" name="圆角矩形 58"/>
          <p:cNvSpPr/>
          <p:nvPr/>
        </p:nvSpPr>
        <p:spPr>
          <a:xfrm>
            <a:off x="10102799" y="2839015"/>
            <a:ext cx="828323" cy="3026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工程中心</a:t>
            </a:r>
            <a:endParaRPr lang="zh-CN" altLang="en-US" sz="1200" dirty="0"/>
          </a:p>
        </p:txBody>
      </p:sp>
      <p:sp>
        <p:nvSpPr>
          <p:cNvPr id="60" name="右箭头 59"/>
          <p:cNvSpPr/>
          <p:nvPr/>
        </p:nvSpPr>
        <p:spPr>
          <a:xfrm flipH="1">
            <a:off x="11007704" y="1587012"/>
            <a:ext cx="382400" cy="21383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1" name="右箭头 60"/>
          <p:cNvSpPr/>
          <p:nvPr/>
        </p:nvSpPr>
        <p:spPr>
          <a:xfrm flipH="1">
            <a:off x="11007779" y="2044056"/>
            <a:ext cx="382400" cy="21383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2" name="右箭头 61"/>
          <p:cNvSpPr/>
          <p:nvPr/>
        </p:nvSpPr>
        <p:spPr>
          <a:xfrm flipH="1">
            <a:off x="11017154" y="2451411"/>
            <a:ext cx="382400" cy="21383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3" name="右箭头 62"/>
          <p:cNvSpPr/>
          <p:nvPr/>
        </p:nvSpPr>
        <p:spPr>
          <a:xfrm flipH="1">
            <a:off x="10997814" y="2896901"/>
            <a:ext cx="382400" cy="21383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5" name="圆角矩形 64"/>
          <p:cNvSpPr/>
          <p:nvPr/>
        </p:nvSpPr>
        <p:spPr>
          <a:xfrm>
            <a:off x="10115252" y="3248640"/>
            <a:ext cx="828323" cy="3026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代维</a:t>
            </a:r>
            <a:endParaRPr lang="zh-CN" altLang="en-US" sz="1200" dirty="0"/>
          </a:p>
        </p:txBody>
      </p:sp>
      <p:sp>
        <p:nvSpPr>
          <p:cNvPr id="66" name="右箭头 65"/>
          <p:cNvSpPr/>
          <p:nvPr/>
        </p:nvSpPr>
        <p:spPr>
          <a:xfrm flipH="1">
            <a:off x="11017154" y="3362443"/>
            <a:ext cx="382400" cy="21383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7" name="圆角矩形 66"/>
          <p:cNvSpPr/>
          <p:nvPr/>
        </p:nvSpPr>
        <p:spPr>
          <a:xfrm>
            <a:off x="9489789" y="952395"/>
            <a:ext cx="901984" cy="25799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200" dirty="0" smtClean="0"/>
              <a:t>数据获取</a:t>
            </a:r>
            <a:endParaRPr lang="zh-CN" altLang="en-US" sz="1200" dirty="0"/>
          </a:p>
        </p:txBody>
      </p:sp>
      <p:sp>
        <p:nvSpPr>
          <p:cNvPr id="68" name="圆角矩形 67"/>
          <p:cNvSpPr/>
          <p:nvPr/>
        </p:nvSpPr>
        <p:spPr>
          <a:xfrm>
            <a:off x="5629099" y="2143163"/>
            <a:ext cx="901984" cy="25799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200" dirty="0" smtClean="0"/>
              <a:t>数据分析</a:t>
            </a:r>
            <a:endParaRPr lang="zh-CN" altLang="en-US" sz="1200" dirty="0"/>
          </a:p>
        </p:txBody>
      </p:sp>
      <p:sp>
        <p:nvSpPr>
          <p:cNvPr id="69" name="圆角矩形 68"/>
          <p:cNvSpPr/>
          <p:nvPr/>
        </p:nvSpPr>
        <p:spPr>
          <a:xfrm>
            <a:off x="5667375" y="5743555"/>
            <a:ext cx="901984" cy="25799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200" dirty="0" smtClean="0"/>
              <a:t>数据呈现</a:t>
            </a:r>
            <a:endParaRPr lang="zh-CN" altLang="en-US" sz="1200" dirty="0"/>
          </a:p>
        </p:txBody>
      </p:sp>
    </p:spTree>
    <p:extLst>
      <p:ext uri="{BB962C8B-B14F-4D97-AF65-F5344CB8AC3E}">
        <p14:creationId xmlns:p14="http://schemas.microsoft.com/office/powerpoint/2010/main" val="812894468"/>
      </p:ext>
    </p:extLst>
  </p:cSld>
  <p:clrMapOvr>
    <a:masterClrMapping/>
  </p:clrMapOvr>
  <p:transition spd="med">
    <p:pull/>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6000982" y="1675384"/>
            <a:ext cx="5400675" cy="3962400"/>
          </a:xfrm>
          <a:prstGeom prst="rect">
            <a:avLst/>
          </a:prstGeom>
        </p:spPr>
      </p:pic>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523131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根因分析</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故障传播树构建</a:t>
            </a:r>
            <a:r>
              <a:rPr lang="en-US" altLang="zh-CN" dirty="0" smtClean="0">
                <a:solidFill>
                  <a:srgbClr val="333F50"/>
                </a:solidFill>
                <a:sym typeface="Wingdings" panose="05000000000000000000" pitchFamily="2" charset="2"/>
              </a:rPr>
              <a:t>KPI</a:t>
            </a:r>
            <a:r>
              <a:rPr lang="zh-CN" altLang="en-US" dirty="0" smtClean="0">
                <a:solidFill>
                  <a:srgbClr val="333F50"/>
                </a:solidFill>
                <a:sym typeface="Wingdings" panose="05000000000000000000" pitchFamily="2" charset="2"/>
              </a:rPr>
              <a:t>聚类</a:t>
            </a:r>
            <a:endParaRPr lang="zh-CN" altLang="en-US" dirty="0">
              <a:solidFill>
                <a:srgbClr val="333F50"/>
              </a:solidFill>
            </a:endParaRPr>
          </a:p>
        </p:txBody>
      </p:sp>
      <p:sp>
        <p:nvSpPr>
          <p:cNvPr id="13" name="矩形 12"/>
          <p:cNvSpPr/>
          <p:nvPr/>
        </p:nvSpPr>
        <p:spPr>
          <a:xfrm>
            <a:off x="1033823" y="3514483"/>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a:t>输入</a:t>
            </a:r>
            <a:endParaRPr lang="en-US" altLang="zh-CN" dirty="0"/>
          </a:p>
        </p:txBody>
      </p:sp>
      <p:sp>
        <p:nvSpPr>
          <p:cNvPr id="14" name="矩形 13"/>
          <p:cNvSpPr/>
          <p:nvPr/>
        </p:nvSpPr>
        <p:spPr>
          <a:xfrm>
            <a:off x="1033823" y="5111781"/>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输出</a:t>
            </a:r>
            <a:endParaRPr lang="en-US" altLang="zh-CN" dirty="0"/>
          </a:p>
        </p:txBody>
      </p:sp>
      <p:sp>
        <p:nvSpPr>
          <p:cNvPr id="15" name="文本框 14"/>
          <p:cNvSpPr txBox="1"/>
          <p:nvPr/>
        </p:nvSpPr>
        <p:spPr>
          <a:xfrm>
            <a:off x="721810" y="4149277"/>
            <a:ext cx="4010025" cy="463588"/>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a:t>大量</a:t>
            </a:r>
            <a:r>
              <a:rPr lang="en-US" altLang="zh-CN" dirty="0"/>
              <a:t>KPI</a:t>
            </a:r>
            <a:r>
              <a:rPr lang="zh-CN" altLang="en-US" dirty="0"/>
              <a:t>时序数据曲线 </a:t>
            </a:r>
            <a:endParaRPr lang="en-US" altLang="zh-CN" dirty="0" smtClean="0"/>
          </a:p>
        </p:txBody>
      </p:sp>
      <p:sp>
        <p:nvSpPr>
          <p:cNvPr id="16" name="文本框 15"/>
          <p:cNvSpPr txBox="1"/>
          <p:nvPr/>
        </p:nvSpPr>
        <p:spPr>
          <a:xfrm>
            <a:off x="721810" y="5693164"/>
            <a:ext cx="4010025" cy="463588"/>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a:t>每条曲线所属的类别</a:t>
            </a:r>
            <a:endParaRPr lang="en-US" altLang="zh-CN" dirty="0" smtClean="0"/>
          </a:p>
        </p:txBody>
      </p:sp>
      <p:sp>
        <p:nvSpPr>
          <p:cNvPr id="17" name="矩形 16"/>
          <p:cNvSpPr/>
          <p:nvPr/>
        </p:nvSpPr>
        <p:spPr>
          <a:xfrm>
            <a:off x="1033823" y="1675384"/>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
        <p:nvSpPr>
          <p:cNvPr id="3" name="文本框 2"/>
          <p:cNvSpPr txBox="1"/>
          <p:nvPr/>
        </p:nvSpPr>
        <p:spPr>
          <a:xfrm>
            <a:off x="624114" y="2304343"/>
            <a:ext cx="3698012" cy="102739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dirty="0"/>
              <a:t>面对大规模</a:t>
            </a:r>
            <a:r>
              <a:rPr lang="en-US" altLang="zh-CN" sz="1400" dirty="0"/>
              <a:t>KPI</a:t>
            </a:r>
            <a:r>
              <a:rPr lang="zh-CN" altLang="en-US" sz="1400" dirty="0"/>
              <a:t>时序数据曲线，选取合适</a:t>
            </a:r>
            <a:r>
              <a:rPr lang="zh-CN" altLang="en-US" sz="1400" dirty="0" smtClean="0"/>
              <a:t>的度量</a:t>
            </a:r>
            <a:r>
              <a:rPr lang="zh-CN" altLang="en-US" sz="1400" dirty="0"/>
              <a:t>刻画曲线间的相似性，采用聚类与</a:t>
            </a:r>
            <a:r>
              <a:rPr lang="zh-CN" altLang="en-US" sz="1400" dirty="0" smtClean="0"/>
              <a:t>分派算法</a:t>
            </a:r>
            <a:r>
              <a:rPr lang="zh-CN" altLang="en-US" sz="1400" dirty="0"/>
              <a:t>快速确定曲线类别。</a:t>
            </a:r>
          </a:p>
        </p:txBody>
      </p:sp>
      <p:sp>
        <p:nvSpPr>
          <p:cNvPr id="20" name="矩形 19"/>
          <p:cNvSpPr/>
          <p:nvPr/>
        </p:nvSpPr>
        <p:spPr>
          <a:xfrm>
            <a:off x="0" y="2579171"/>
            <a:ext cx="12192000" cy="1743631"/>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414815" y="3207107"/>
            <a:ext cx="8875207" cy="461665"/>
          </a:xfrm>
          <a:prstGeom prst="rect">
            <a:avLst/>
          </a:prstGeom>
          <a:noFill/>
        </p:spPr>
        <p:txBody>
          <a:bodyPr wrap="square" rtlCol="0">
            <a:spAutoFit/>
          </a:bodyPr>
          <a:lstStyle/>
          <a:p>
            <a:r>
              <a:rPr lang="zh-CN" altLang="en-US" sz="2400" dirty="0" smtClean="0">
                <a:solidFill>
                  <a:schemeClr val="bg1"/>
                </a:solidFill>
              </a:rPr>
              <a:t>解决算法：</a:t>
            </a:r>
            <a:r>
              <a:rPr lang="en-US" altLang="zh-CN" sz="2400" dirty="0">
                <a:solidFill>
                  <a:schemeClr val="bg1"/>
                </a:solidFill>
              </a:rPr>
              <a:t>DBSCAN</a:t>
            </a:r>
            <a:r>
              <a:rPr lang="zh-CN" altLang="en-US" sz="2400" dirty="0" smtClean="0">
                <a:solidFill>
                  <a:schemeClr val="bg1"/>
                </a:solidFill>
              </a:rPr>
              <a:t>、</a:t>
            </a:r>
            <a:r>
              <a:rPr lang="en-US" altLang="zh-CN" sz="2400" dirty="0">
                <a:solidFill>
                  <a:schemeClr val="bg1"/>
                </a:solidFill>
              </a:rPr>
              <a:t>K-</a:t>
            </a:r>
            <a:r>
              <a:rPr lang="en-US" altLang="zh-CN" sz="2400" dirty="0" err="1">
                <a:solidFill>
                  <a:schemeClr val="bg1"/>
                </a:solidFill>
              </a:rPr>
              <a:t>medoids</a:t>
            </a:r>
            <a:r>
              <a:rPr lang="zh-CN" altLang="en-US" sz="2400" dirty="0" smtClean="0">
                <a:solidFill>
                  <a:schemeClr val="bg1"/>
                </a:solidFill>
              </a:rPr>
              <a:t>、</a:t>
            </a:r>
            <a:r>
              <a:rPr lang="en-US" altLang="zh-CN" sz="2400" dirty="0">
                <a:solidFill>
                  <a:schemeClr val="bg1"/>
                </a:solidFill>
              </a:rPr>
              <a:t>CLARANS</a:t>
            </a:r>
            <a:endParaRPr lang="zh-CN" altLang="en-US" sz="2400" dirty="0">
              <a:solidFill>
                <a:schemeClr val="bg1"/>
              </a:solidFill>
            </a:endParaRPr>
          </a:p>
        </p:txBody>
      </p:sp>
      <p:sp>
        <p:nvSpPr>
          <p:cNvPr id="19" name="文本框 18"/>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804042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500"/>
                                        <p:tgtEl>
                                          <p:spTgt spid="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7" grpId="0" animBg="1"/>
      <p:bldP spid="3" grpId="0"/>
      <p:bldP spid="20" grpId="0" animBg="1"/>
      <p:bldP spid="2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5703117" y="1486310"/>
            <a:ext cx="5410200" cy="4391025"/>
          </a:xfrm>
          <a:prstGeom prst="rect">
            <a:avLst/>
          </a:prstGeom>
        </p:spPr>
      </p:pic>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5605422" cy="369332"/>
          </a:xfrm>
          <a:prstGeom prst="rect">
            <a:avLst/>
          </a:prstGeom>
          <a:noFill/>
        </p:spPr>
        <p:txBody>
          <a:bodyPr wrap="square" rtlCol="0">
            <a:spAutoFit/>
          </a:bodyPr>
          <a:lstStyle/>
          <a:p>
            <a:r>
              <a:rPr lang="zh-CN" altLang="en-US" dirty="0">
                <a:solidFill>
                  <a:srgbClr val="333F50"/>
                </a:solidFill>
              </a:rPr>
              <a:t>故障</a:t>
            </a:r>
            <a:r>
              <a:rPr lang="zh-CN" altLang="en-US" dirty="0" smtClean="0">
                <a:solidFill>
                  <a:srgbClr val="333F50"/>
                </a:solidFill>
              </a:rPr>
              <a:t>管理</a:t>
            </a:r>
            <a:r>
              <a:rPr lang="en-US" altLang="zh-CN" dirty="0" smtClean="0">
                <a:solidFill>
                  <a:srgbClr val="333F50"/>
                </a:solidFill>
                <a:sym typeface="Wingdings" panose="05000000000000000000" pitchFamily="2" charset="2"/>
              </a:rPr>
              <a:t></a:t>
            </a:r>
            <a:r>
              <a:rPr lang="zh-CN" altLang="en-US" dirty="0" smtClean="0">
                <a:solidFill>
                  <a:srgbClr val="333F50"/>
                </a:solidFill>
              </a:rPr>
              <a:t>根因分析</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故障传播树构建</a:t>
            </a:r>
            <a:r>
              <a:rPr lang="en-US" altLang="zh-CN" dirty="0" smtClean="0">
                <a:solidFill>
                  <a:srgbClr val="333F50"/>
                </a:solidFill>
                <a:sym typeface="Wingdings" panose="05000000000000000000" pitchFamily="2" charset="2"/>
              </a:rPr>
              <a:t>KPI</a:t>
            </a:r>
            <a:r>
              <a:rPr lang="zh-CN" altLang="en-US" dirty="0" smtClean="0">
                <a:solidFill>
                  <a:srgbClr val="333F50"/>
                </a:solidFill>
                <a:sym typeface="Wingdings" panose="05000000000000000000" pitchFamily="2" charset="2"/>
              </a:rPr>
              <a:t>关联关系</a:t>
            </a:r>
            <a:endParaRPr lang="zh-CN" altLang="en-US" dirty="0">
              <a:solidFill>
                <a:srgbClr val="333F50"/>
              </a:solidFill>
            </a:endParaRPr>
          </a:p>
        </p:txBody>
      </p:sp>
      <p:sp>
        <p:nvSpPr>
          <p:cNvPr id="13" name="矩形 12"/>
          <p:cNvSpPr/>
          <p:nvPr/>
        </p:nvSpPr>
        <p:spPr>
          <a:xfrm>
            <a:off x="1033823" y="3514483"/>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a:t>输入</a:t>
            </a:r>
            <a:endParaRPr lang="en-US" altLang="zh-CN" dirty="0"/>
          </a:p>
        </p:txBody>
      </p:sp>
      <p:sp>
        <p:nvSpPr>
          <p:cNvPr id="14" name="矩形 13"/>
          <p:cNvSpPr/>
          <p:nvPr/>
        </p:nvSpPr>
        <p:spPr>
          <a:xfrm>
            <a:off x="1033823" y="5111781"/>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输出</a:t>
            </a:r>
            <a:endParaRPr lang="en-US" altLang="zh-CN" dirty="0"/>
          </a:p>
        </p:txBody>
      </p:sp>
      <p:sp>
        <p:nvSpPr>
          <p:cNvPr id="15" name="文本框 14"/>
          <p:cNvSpPr txBox="1"/>
          <p:nvPr/>
        </p:nvSpPr>
        <p:spPr>
          <a:xfrm>
            <a:off x="721810" y="4149277"/>
            <a:ext cx="4010025" cy="480901"/>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a:t>两条时序</a:t>
            </a:r>
            <a:r>
              <a:rPr lang="en-US" altLang="zh-CN" dirty="0"/>
              <a:t>KPI</a:t>
            </a:r>
            <a:r>
              <a:rPr lang="zh-CN" altLang="en-US" dirty="0"/>
              <a:t>数据</a:t>
            </a:r>
            <a:endParaRPr lang="en-US" altLang="zh-CN" dirty="0" smtClean="0"/>
          </a:p>
        </p:txBody>
      </p:sp>
      <p:sp>
        <p:nvSpPr>
          <p:cNvPr id="16" name="文本框 15"/>
          <p:cNvSpPr txBox="1"/>
          <p:nvPr/>
        </p:nvSpPr>
        <p:spPr>
          <a:xfrm>
            <a:off x="721810" y="5693164"/>
            <a:ext cx="4010025" cy="463588"/>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a:t>两条曲线波动是否相关</a:t>
            </a:r>
            <a:endParaRPr lang="en-US" altLang="zh-CN" dirty="0" smtClean="0"/>
          </a:p>
        </p:txBody>
      </p:sp>
      <p:sp>
        <p:nvSpPr>
          <p:cNvPr id="17" name="矩形 16"/>
          <p:cNvSpPr/>
          <p:nvPr/>
        </p:nvSpPr>
        <p:spPr>
          <a:xfrm>
            <a:off x="1033823" y="1675384"/>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
        <p:nvSpPr>
          <p:cNvPr id="3" name="文本框 2"/>
          <p:cNvSpPr txBox="1"/>
          <p:nvPr/>
        </p:nvSpPr>
        <p:spPr>
          <a:xfrm>
            <a:off x="624114" y="2205074"/>
            <a:ext cx="3698012"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smtClean="0"/>
              <a:t>KPI</a:t>
            </a:r>
            <a:r>
              <a:rPr lang="zh-CN" altLang="en-US" dirty="0"/>
              <a:t>波动的相关性对于根因分析、</a:t>
            </a:r>
            <a:r>
              <a:rPr lang="zh-CN" altLang="en-US" dirty="0" smtClean="0"/>
              <a:t>故障定位</a:t>
            </a:r>
            <a:r>
              <a:rPr lang="zh-CN" altLang="en-US" dirty="0"/>
              <a:t>等可以提供很好的线索</a:t>
            </a:r>
          </a:p>
        </p:txBody>
      </p:sp>
      <p:sp>
        <p:nvSpPr>
          <p:cNvPr id="20" name="矩形 19"/>
          <p:cNvSpPr/>
          <p:nvPr/>
        </p:nvSpPr>
        <p:spPr>
          <a:xfrm>
            <a:off x="-1" y="2652184"/>
            <a:ext cx="12192000" cy="1743631"/>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414814" y="3220158"/>
            <a:ext cx="8875207" cy="461665"/>
          </a:xfrm>
          <a:prstGeom prst="rect">
            <a:avLst/>
          </a:prstGeom>
          <a:noFill/>
        </p:spPr>
        <p:txBody>
          <a:bodyPr wrap="square" rtlCol="0">
            <a:spAutoFit/>
          </a:bodyPr>
          <a:lstStyle/>
          <a:p>
            <a:r>
              <a:rPr lang="zh-CN" altLang="en-US" sz="2400" dirty="0" smtClean="0">
                <a:solidFill>
                  <a:schemeClr val="bg1"/>
                </a:solidFill>
              </a:rPr>
              <a:t>解决算法：</a:t>
            </a:r>
            <a:r>
              <a:rPr lang="en-US" altLang="zh-CN" sz="2400" dirty="0" smtClean="0">
                <a:solidFill>
                  <a:schemeClr val="bg1"/>
                </a:solidFill>
              </a:rPr>
              <a:t>FP-Growth</a:t>
            </a:r>
            <a:r>
              <a:rPr lang="zh-CN" altLang="en-US" sz="2400" dirty="0" smtClean="0">
                <a:solidFill>
                  <a:schemeClr val="bg1"/>
                </a:solidFill>
              </a:rPr>
              <a:t>、</a:t>
            </a:r>
            <a:r>
              <a:rPr lang="en-US" altLang="zh-CN" sz="2400" dirty="0" err="1" smtClean="0">
                <a:solidFill>
                  <a:schemeClr val="bg1"/>
                </a:solidFill>
              </a:rPr>
              <a:t>Apriori</a:t>
            </a:r>
            <a:r>
              <a:rPr lang="zh-CN" altLang="en-US" sz="2400" dirty="0" smtClean="0">
                <a:solidFill>
                  <a:schemeClr val="bg1"/>
                </a:solidFill>
              </a:rPr>
              <a:t>、随机森林</a:t>
            </a:r>
            <a:endParaRPr lang="zh-CN" altLang="en-US" sz="2400" dirty="0">
              <a:solidFill>
                <a:schemeClr val="bg1"/>
              </a:solidFill>
            </a:endParaRPr>
          </a:p>
        </p:txBody>
      </p:sp>
      <p:sp>
        <p:nvSpPr>
          <p:cNvPr id="19" name="文本框 18"/>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155129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500"/>
                                        <p:tgtEl>
                                          <p:spTgt spid="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7" grpId="0" animBg="1"/>
      <p:bldP spid="3" grpId="0"/>
      <p:bldP spid="20" grpId="0" animBg="1"/>
      <p:bldP spid="2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433638" y="2571750"/>
            <a:ext cx="7405688" cy="2169825"/>
          </a:xfrm>
          <a:prstGeom prst="rect">
            <a:avLst/>
          </a:prstGeom>
          <a:noFill/>
        </p:spPr>
        <p:txBody>
          <a:bodyPr wrap="square" rtlCol="0">
            <a:spAutoFit/>
          </a:bodyPr>
          <a:lstStyle/>
          <a:p>
            <a:pPr indent="457200">
              <a:lnSpc>
                <a:spcPct val="150000"/>
              </a:lnSpc>
            </a:pPr>
            <a:r>
              <a:rPr lang="zh-CN" altLang="en-US" dirty="0" smtClean="0"/>
              <a:t>在对异常进行</a:t>
            </a:r>
            <a:r>
              <a:rPr lang="en-US" altLang="zh-CN" dirty="0" smtClean="0"/>
              <a:t>KPI</a:t>
            </a:r>
            <a:r>
              <a:rPr lang="zh-CN" altLang="en-US" dirty="0"/>
              <a:t>根</a:t>
            </a:r>
            <a:r>
              <a:rPr lang="zh-CN" altLang="en-US" dirty="0" smtClean="0"/>
              <a:t>因分析后，得到了导致这个异常的根因，然后</a:t>
            </a:r>
            <a:endParaRPr lang="en-US" altLang="zh-CN" dirty="0" smtClean="0"/>
          </a:p>
          <a:p>
            <a:pPr marL="285750" indent="-285750">
              <a:lnSpc>
                <a:spcPct val="150000"/>
              </a:lnSpc>
              <a:buFont typeface="Arial" panose="020B0604020202020204" pitchFamily="34" charset="0"/>
              <a:buChar char="•"/>
            </a:pPr>
            <a:r>
              <a:rPr lang="zh-CN" altLang="en-US" dirty="0" smtClean="0"/>
              <a:t>通过查找运维人员预设的经验库中的解决方案，如果存在相应的解决方案，那么可以通过完善的自动化脚本对故障进行止损处理；</a:t>
            </a:r>
            <a:endParaRPr lang="en-US" altLang="zh-CN" dirty="0" smtClean="0"/>
          </a:p>
          <a:p>
            <a:pPr marL="285750" indent="-285750">
              <a:lnSpc>
                <a:spcPct val="150000"/>
              </a:lnSpc>
              <a:buFont typeface="Arial" panose="020B0604020202020204" pitchFamily="34" charset="0"/>
              <a:buChar char="•"/>
            </a:pPr>
            <a:r>
              <a:rPr lang="zh-CN" altLang="en-US" dirty="0" smtClean="0"/>
              <a:t>对于相应解决方案不在经验库中的问题，可以通过多渠道的通知方式（短信、</a:t>
            </a:r>
            <a:r>
              <a:rPr lang="en-US" altLang="zh-CN" dirty="0" smtClean="0"/>
              <a:t>email</a:t>
            </a:r>
            <a:r>
              <a:rPr lang="zh-CN" altLang="en-US" dirty="0" smtClean="0"/>
              <a:t>等）对相关责任运维人员进行通知。</a:t>
            </a:r>
            <a:endParaRPr lang="zh-CN" altLang="en-US" dirty="0"/>
          </a:p>
        </p:txBody>
      </p:sp>
      <p:sp>
        <p:nvSpPr>
          <p:cNvPr id="7" name="文本框 6"/>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52139195"/>
      </p:ext>
    </p:extLst>
  </p:cSld>
  <p:clrMapOvr>
    <a:masterClrMapping/>
  </p:clrMapOvr>
  <p:transition spd="med">
    <p:pull/>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mg.blog.csdn.net/201705091616353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50" y="1991490"/>
            <a:ext cx="4978400" cy="3103419"/>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5231315" cy="369332"/>
          </a:xfrm>
          <a:prstGeom prst="rect">
            <a:avLst/>
          </a:prstGeom>
          <a:noFill/>
        </p:spPr>
        <p:txBody>
          <a:bodyPr wrap="square" rtlCol="0">
            <a:spAutoFit/>
          </a:bodyPr>
          <a:lstStyle/>
          <a:p>
            <a:r>
              <a:rPr lang="zh-CN" altLang="en-US" dirty="0" smtClean="0">
                <a:solidFill>
                  <a:srgbClr val="333F50"/>
                </a:solidFill>
              </a:rPr>
              <a:t>故障管理</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故障预测</a:t>
            </a:r>
            <a:endParaRPr lang="zh-CN" altLang="en-US" dirty="0">
              <a:solidFill>
                <a:srgbClr val="333F50"/>
              </a:solidFill>
            </a:endParaRPr>
          </a:p>
        </p:txBody>
      </p:sp>
      <p:sp>
        <p:nvSpPr>
          <p:cNvPr id="13" name="矩形 12"/>
          <p:cNvSpPr/>
          <p:nvPr/>
        </p:nvSpPr>
        <p:spPr>
          <a:xfrm>
            <a:off x="1033823" y="3514483"/>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a:t>输入</a:t>
            </a:r>
            <a:endParaRPr lang="en-US" altLang="zh-CN" dirty="0"/>
          </a:p>
        </p:txBody>
      </p:sp>
      <p:sp>
        <p:nvSpPr>
          <p:cNvPr id="14" name="矩形 13"/>
          <p:cNvSpPr/>
          <p:nvPr/>
        </p:nvSpPr>
        <p:spPr>
          <a:xfrm>
            <a:off x="1033823" y="5111781"/>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输出</a:t>
            </a:r>
            <a:endParaRPr lang="en-US" altLang="zh-CN" dirty="0"/>
          </a:p>
        </p:txBody>
      </p:sp>
      <p:sp>
        <p:nvSpPr>
          <p:cNvPr id="15" name="文本框 14"/>
          <p:cNvSpPr txBox="1"/>
          <p:nvPr/>
        </p:nvSpPr>
        <p:spPr>
          <a:xfrm>
            <a:off x="721810" y="4149277"/>
            <a:ext cx="4010025" cy="480901"/>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smtClean="0"/>
              <a:t>一条时序数据</a:t>
            </a:r>
            <a:endParaRPr lang="en-US" altLang="zh-CN" dirty="0" smtClean="0"/>
          </a:p>
        </p:txBody>
      </p:sp>
      <p:sp>
        <p:nvSpPr>
          <p:cNvPr id="16" name="文本框 15"/>
          <p:cNvSpPr txBox="1"/>
          <p:nvPr/>
        </p:nvSpPr>
        <p:spPr>
          <a:xfrm>
            <a:off x="721810" y="5693164"/>
            <a:ext cx="4010025" cy="463588"/>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smtClean="0"/>
              <a:t>是否有出现异常的趋势</a:t>
            </a:r>
            <a:endParaRPr lang="en-US" altLang="zh-CN" dirty="0" smtClean="0"/>
          </a:p>
        </p:txBody>
      </p:sp>
      <p:sp>
        <p:nvSpPr>
          <p:cNvPr id="17" name="矩形 16"/>
          <p:cNvSpPr/>
          <p:nvPr/>
        </p:nvSpPr>
        <p:spPr>
          <a:xfrm>
            <a:off x="1033823" y="1675384"/>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
        <p:nvSpPr>
          <p:cNvPr id="3" name="文本框 2"/>
          <p:cNvSpPr txBox="1"/>
          <p:nvPr/>
        </p:nvSpPr>
        <p:spPr>
          <a:xfrm>
            <a:off x="624114" y="2205074"/>
            <a:ext cx="3698012"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使用根因分析，异常检测的结果，对于未发生的问题进行预测，将问题处理在萌芽阶段。</a:t>
            </a:r>
            <a:endParaRPr lang="zh-CN" altLang="en-US" dirty="0"/>
          </a:p>
        </p:txBody>
      </p:sp>
      <p:sp>
        <p:nvSpPr>
          <p:cNvPr id="20" name="矩形 19"/>
          <p:cNvSpPr/>
          <p:nvPr/>
        </p:nvSpPr>
        <p:spPr>
          <a:xfrm>
            <a:off x="-1" y="2652184"/>
            <a:ext cx="12192000" cy="1743631"/>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414814" y="3220158"/>
            <a:ext cx="8875207" cy="461665"/>
          </a:xfrm>
          <a:prstGeom prst="rect">
            <a:avLst/>
          </a:prstGeom>
          <a:noFill/>
        </p:spPr>
        <p:txBody>
          <a:bodyPr wrap="square" rtlCol="0">
            <a:spAutoFit/>
          </a:bodyPr>
          <a:lstStyle/>
          <a:p>
            <a:r>
              <a:rPr lang="zh-CN" altLang="en-US" sz="2400" dirty="0" smtClean="0">
                <a:solidFill>
                  <a:schemeClr val="bg1"/>
                </a:solidFill>
              </a:rPr>
              <a:t>解决算法：决策树、支持向量机、随机森林</a:t>
            </a:r>
            <a:endParaRPr lang="zh-CN" altLang="en-US" sz="2400" dirty="0">
              <a:solidFill>
                <a:schemeClr val="bg1"/>
              </a:solidFill>
            </a:endParaRPr>
          </a:p>
        </p:txBody>
      </p:sp>
      <p:sp>
        <p:nvSpPr>
          <p:cNvPr id="19" name="文本框 18"/>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7685054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7" grpId="0" animBg="1"/>
      <p:bldP spid="3" grpId="0"/>
      <p:bldP spid="20" grpId="0" animBg="1"/>
      <p:bldP spid="2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21810" y="943949"/>
            <a:ext cx="5469440" cy="369332"/>
          </a:xfrm>
          <a:prstGeom prst="rect">
            <a:avLst/>
          </a:prstGeom>
          <a:noFill/>
        </p:spPr>
        <p:txBody>
          <a:bodyPr wrap="square" rtlCol="0">
            <a:spAutoFit/>
          </a:bodyPr>
          <a:lstStyle/>
          <a:p>
            <a:r>
              <a:rPr lang="zh-CN" altLang="en-US" dirty="0" smtClean="0">
                <a:solidFill>
                  <a:srgbClr val="333F50"/>
                </a:solidFill>
              </a:rPr>
              <a:t>其他应用</a:t>
            </a:r>
            <a:endParaRPr lang="zh-CN" altLang="en-US" dirty="0">
              <a:solidFill>
                <a:srgbClr val="333F50"/>
              </a:solidFill>
            </a:endParaRPr>
          </a:p>
        </p:txBody>
      </p:sp>
      <p:sp>
        <p:nvSpPr>
          <p:cNvPr id="2" name="文本框 1"/>
          <p:cNvSpPr txBox="1"/>
          <p:nvPr/>
        </p:nvSpPr>
        <p:spPr>
          <a:xfrm>
            <a:off x="2943225" y="2409825"/>
            <a:ext cx="5562600"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在实际情况中，还有其他运维场景可以应用智慧化运维的方法，但是</a:t>
            </a:r>
            <a:r>
              <a:rPr lang="zh-CN" altLang="en-US" dirty="0"/>
              <a:t>有时由于数据采集不全等原因，完整的根因分析条件不具备，这就要求我们降低要求，“退而求其次”，解决简单一些但是同样有实际意义的</a:t>
            </a:r>
            <a:r>
              <a:rPr lang="zh-CN" altLang="en-US" dirty="0" smtClean="0"/>
              <a:t>问题，如报警信息聚合（过滤）、动态阈值调整等。</a:t>
            </a:r>
            <a:endParaRPr lang="zh-CN" altLang="en-US" dirty="0"/>
          </a:p>
        </p:txBody>
      </p:sp>
      <p:sp>
        <p:nvSpPr>
          <p:cNvPr id="9" name="文本框 8"/>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8788797"/>
      </p:ext>
    </p:extLst>
  </p:cSld>
  <p:clrMapOvr>
    <a:masterClrMapping/>
  </p:clrMapOvr>
  <p:transition spd="med">
    <p:pull/>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2852512"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具体安排</a:t>
            </a: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22174339"/>
      </p:ext>
    </p:extLst>
  </p:cSld>
  <p:clrMapOvr>
    <a:masterClrMapping/>
  </p:clrMapOvr>
  <p:transition spd="med">
    <p:pull/>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7421798" y="2425848"/>
            <a:ext cx="2599547" cy="2072335"/>
            <a:chOff x="7503886" y="1970815"/>
            <a:chExt cx="2599547" cy="2072335"/>
          </a:xfrm>
          <a:solidFill>
            <a:srgbClr val="88B40F"/>
          </a:solidFill>
        </p:grpSpPr>
        <p:sp>
          <p:nvSpPr>
            <p:cNvPr id="8" name="椭圆 7"/>
            <p:cNvSpPr/>
            <p:nvPr/>
          </p:nvSpPr>
          <p:spPr>
            <a:xfrm>
              <a:off x="7503886" y="1970815"/>
              <a:ext cx="1758553" cy="1758553"/>
            </a:xfrm>
            <a:prstGeom prst="ellipse">
              <a:avLst/>
            </a:prstGeom>
            <a:solidFill>
              <a:srgbClr val="007A3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186058" y="2736864"/>
              <a:ext cx="1306286" cy="1306286"/>
            </a:xfrm>
            <a:prstGeom prst="ellipse">
              <a:avLst/>
            </a:prstGeom>
            <a:solidFill>
              <a:srgbClr val="007A3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249415" y="2875350"/>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flipH="1">
            <a:off x="1962237" y="2511771"/>
            <a:ext cx="2599547" cy="2072335"/>
            <a:chOff x="1271166" y="2284597"/>
            <a:chExt cx="2599547" cy="2072335"/>
          </a:xfrm>
          <a:solidFill>
            <a:srgbClr val="88B40F"/>
          </a:solidFill>
        </p:grpSpPr>
        <p:sp>
          <p:nvSpPr>
            <p:cNvPr id="11" name="椭圆 10"/>
            <p:cNvSpPr/>
            <p:nvPr/>
          </p:nvSpPr>
          <p:spPr>
            <a:xfrm>
              <a:off x="1271166" y="2284597"/>
              <a:ext cx="1758553" cy="1758553"/>
            </a:xfrm>
            <a:prstGeom prst="ellipse">
              <a:avLst/>
            </a:prstGeom>
            <a:solidFill>
              <a:srgbClr val="007A3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953338" y="3050646"/>
              <a:ext cx="1306286" cy="1306286"/>
            </a:xfrm>
            <a:prstGeom prst="ellipse">
              <a:avLst/>
            </a:prstGeom>
            <a:solidFill>
              <a:srgbClr val="007A3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695" y="3189132"/>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 9"/>
          <p:cNvGrpSpPr/>
          <p:nvPr/>
        </p:nvGrpSpPr>
        <p:grpSpPr>
          <a:xfrm>
            <a:off x="4143657" y="1469396"/>
            <a:ext cx="3671455" cy="3671455"/>
            <a:chOff x="2736273" y="748180"/>
            <a:chExt cx="3671455" cy="3671455"/>
          </a:xfrm>
        </p:grpSpPr>
        <p:sp>
          <p:nvSpPr>
            <p:cNvPr id="5" name="椭圆 4"/>
            <p:cNvSpPr/>
            <p:nvPr/>
          </p:nvSpPr>
          <p:spPr>
            <a:xfrm>
              <a:off x="2736273" y="748180"/>
              <a:ext cx="3671455" cy="3671455"/>
            </a:xfrm>
            <a:prstGeom prst="ellipse">
              <a:avLst/>
            </a:prstGeom>
            <a:solidFill>
              <a:srgbClr val="007A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103154"/>
                </a:solidFill>
              </a:endParaRPr>
            </a:p>
          </p:txBody>
        </p:sp>
        <p:sp>
          <p:nvSpPr>
            <p:cNvPr id="6" name="矩形 5"/>
            <p:cNvSpPr/>
            <p:nvPr/>
          </p:nvSpPr>
          <p:spPr>
            <a:xfrm>
              <a:off x="3738662" y="2008111"/>
              <a:ext cx="1691489" cy="1323439"/>
            </a:xfrm>
            <a:prstGeom prst="rect">
              <a:avLst/>
            </a:prstGeom>
          </p:spPr>
          <p:txBody>
            <a:bodyPr wrap="none">
              <a:spAutoFit/>
            </a:bodyPr>
            <a:lstStyle/>
            <a:p>
              <a:pPr algn="ctr"/>
              <a:r>
                <a:rPr kumimoji="1" lang="en-US" altLang="zh-CN" sz="4000" b="1" dirty="0" smtClean="0">
                  <a:solidFill>
                    <a:schemeClr val="bg1"/>
                  </a:solidFill>
                </a:rPr>
                <a:t>THANK</a:t>
              </a:r>
            </a:p>
            <a:p>
              <a:pPr algn="ctr"/>
              <a:r>
                <a:rPr kumimoji="1" lang="en-US" altLang="zh-CN" sz="4000" b="1" dirty="0" smtClean="0">
                  <a:solidFill>
                    <a:schemeClr val="bg1"/>
                  </a:solidFill>
                </a:rPr>
                <a:t>YOU</a:t>
              </a:r>
              <a:endParaRPr kumimoji="1" lang="en-US" altLang="zh-CN" sz="4000" b="1" dirty="0">
                <a:solidFill>
                  <a:schemeClr val="bg1"/>
                </a:solidFill>
              </a:endParaRPr>
            </a:p>
          </p:txBody>
        </p:sp>
      </p:grpSp>
    </p:spTree>
    <p:extLst>
      <p:ext uri="{BB962C8B-B14F-4D97-AF65-F5344CB8AC3E}">
        <p14:creationId xmlns:p14="http://schemas.microsoft.com/office/powerpoint/2010/main" val="3919709723"/>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1838593"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项目背景</a:t>
            </a:r>
            <a:endParaRPr lang="zh-CN" altLang="en-US" sz="32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21810" y="943949"/>
            <a:ext cx="4945565" cy="369332"/>
          </a:xfrm>
          <a:prstGeom prst="rect">
            <a:avLst/>
          </a:prstGeom>
          <a:noFill/>
        </p:spPr>
        <p:txBody>
          <a:bodyPr wrap="square" rtlCol="0">
            <a:spAutoFit/>
          </a:bodyPr>
          <a:lstStyle/>
          <a:p>
            <a:r>
              <a:rPr lang="zh-CN" altLang="en-US" dirty="0" smtClean="0">
                <a:solidFill>
                  <a:srgbClr val="333F50"/>
                </a:solidFill>
              </a:rPr>
              <a:t>网维工作的现况</a:t>
            </a:r>
            <a:r>
              <a:rPr lang="en-US" altLang="zh-CN" dirty="0" smtClean="0">
                <a:solidFill>
                  <a:srgbClr val="333F50"/>
                </a:solidFill>
              </a:rPr>
              <a:t>-</a:t>
            </a:r>
            <a:r>
              <a:rPr lang="zh-CN" altLang="en-US" dirty="0" smtClean="0">
                <a:solidFill>
                  <a:srgbClr val="333F50"/>
                </a:solidFill>
              </a:rPr>
              <a:t>（以城域网维护报表制作为例）</a:t>
            </a:r>
            <a:endParaRPr lang="zh-CN" altLang="en-US" dirty="0">
              <a:solidFill>
                <a:srgbClr val="333F50"/>
              </a:solidFill>
            </a:endParaRPr>
          </a:p>
        </p:txBody>
      </p: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033689" y="2472350"/>
            <a:ext cx="3757386" cy="2677656"/>
          </a:xfrm>
          <a:prstGeom prst="rect">
            <a:avLst/>
          </a:prstGeom>
          <a:noFill/>
        </p:spPr>
        <p:txBody>
          <a:bodyPr wrap="square" rtlCol="0">
            <a:spAutoFit/>
          </a:bodyPr>
          <a:lstStyle/>
          <a:p>
            <a:pPr indent="457200">
              <a:lnSpc>
                <a:spcPct val="150000"/>
              </a:lnSpc>
            </a:pPr>
            <a:r>
              <a:rPr lang="zh-CN" altLang="en-US" sz="1400" b="1" dirty="0" smtClean="0"/>
              <a:t>现阶段工作流程中的不足</a:t>
            </a:r>
            <a:endParaRPr lang="en-US" altLang="zh-CN" sz="1400" b="1" dirty="0" smtClean="0"/>
          </a:p>
          <a:p>
            <a:pPr indent="457200">
              <a:lnSpc>
                <a:spcPct val="150000"/>
              </a:lnSpc>
            </a:pPr>
            <a:endParaRPr lang="en-US" altLang="zh-CN" sz="1400" b="1" dirty="0" smtClean="0"/>
          </a:p>
          <a:p>
            <a:pPr marL="285750" indent="-285750">
              <a:lnSpc>
                <a:spcPct val="150000"/>
              </a:lnSpc>
              <a:buFont typeface="Arial" panose="020B0604020202020204" pitchFamily="34" charset="0"/>
              <a:buChar char="•"/>
            </a:pPr>
            <a:r>
              <a:rPr lang="zh-CN" altLang="en-US" sz="1400" dirty="0" smtClean="0"/>
              <a:t>数据获取：</a:t>
            </a:r>
            <a:endParaRPr lang="en-US" altLang="zh-CN" sz="1400" dirty="0"/>
          </a:p>
          <a:p>
            <a:pPr marL="742950" lvl="1" indent="-285750">
              <a:lnSpc>
                <a:spcPct val="150000"/>
              </a:lnSpc>
              <a:buFont typeface="Arial" panose="020B0604020202020204" pitchFamily="34" charset="0"/>
              <a:buChar char="•"/>
            </a:pPr>
            <a:r>
              <a:rPr lang="zh-CN" altLang="en-US" sz="1400" dirty="0" smtClean="0"/>
              <a:t>多系统</a:t>
            </a:r>
            <a:endParaRPr lang="en-US" altLang="zh-CN" sz="1400" dirty="0" smtClean="0"/>
          </a:p>
          <a:p>
            <a:pPr marL="742950" lvl="1" indent="-285750">
              <a:lnSpc>
                <a:spcPct val="150000"/>
              </a:lnSpc>
              <a:buFont typeface="Arial" panose="020B0604020202020204" pitchFamily="34" charset="0"/>
              <a:buChar char="•"/>
            </a:pPr>
            <a:r>
              <a:rPr lang="zh-CN" altLang="en-US" sz="1400" dirty="0" smtClean="0"/>
              <a:t>跨部门跨科室</a:t>
            </a:r>
            <a:endParaRPr lang="en-US" altLang="zh-CN" sz="1400" dirty="0" smtClean="0"/>
          </a:p>
          <a:p>
            <a:pPr marL="742950" lvl="1" indent="-285750">
              <a:lnSpc>
                <a:spcPct val="150000"/>
              </a:lnSpc>
              <a:buFont typeface="Arial" panose="020B0604020202020204" pitchFamily="34" charset="0"/>
              <a:buChar char="•"/>
            </a:pPr>
            <a:r>
              <a:rPr lang="zh-CN" altLang="en-US" sz="1400" dirty="0" smtClean="0"/>
              <a:t>路径</a:t>
            </a:r>
            <a:r>
              <a:rPr lang="zh-CN" altLang="en-US" sz="1400" dirty="0"/>
              <a:t>冗余</a:t>
            </a:r>
            <a:r>
              <a:rPr lang="zh-CN" altLang="en-US" sz="1400" dirty="0" smtClean="0"/>
              <a:t>性（</a:t>
            </a:r>
            <a:r>
              <a:rPr lang="en-US" altLang="zh-CN" sz="1400" dirty="0" smtClean="0"/>
              <a:t>IPNET</a:t>
            </a:r>
            <a:r>
              <a:rPr lang="zh-CN" altLang="en-US" sz="1400" dirty="0" smtClean="0"/>
              <a:t>）</a:t>
            </a:r>
            <a:endParaRPr lang="en-US" altLang="zh-CN" sz="1400" dirty="0" smtClean="0"/>
          </a:p>
          <a:p>
            <a:pPr marL="742950" lvl="1" indent="-285750">
              <a:lnSpc>
                <a:spcPct val="150000"/>
              </a:lnSpc>
              <a:buFont typeface="Arial" panose="020B0604020202020204" pitchFamily="34" charset="0"/>
              <a:buChar char="•"/>
            </a:pPr>
            <a:r>
              <a:rPr lang="zh-CN" altLang="en-US" sz="1400" dirty="0" smtClean="0"/>
              <a:t>重复性劳动</a:t>
            </a:r>
            <a:endParaRPr lang="en-US" altLang="zh-CN" sz="1400" dirty="0" smtClean="0"/>
          </a:p>
          <a:p>
            <a:pPr>
              <a:lnSpc>
                <a:spcPct val="150000"/>
              </a:lnSpc>
            </a:pPr>
            <a:endParaRPr lang="en-US" altLang="zh-CN" sz="1400" dirty="0" smtClean="0"/>
          </a:p>
        </p:txBody>
      </p:sp>
      <p:sp>
        <p:nvSpPr>
          <p:cNvPr id="7" name="圆角矩形 6"/>
          <p:cNvSpPr/>
          <p:nvPr/>
        </p:nvSpPr>
        <p:spPr>
          <a:xfrm>
            <a:off x="5981805" y="3505341"/>
            <a:ext cx="154305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省公司平台</a:t>
            </a:r>
            <a:endParaRPr lang="zh-CN" altLang="en-US" sz="1600" dirty="0"/>
          </a:p>
        </p:txBody>
      </p:sp>
      <p:sp>
        <p:nvSpPr>
          <p:cNvPr id="8" name="圆角矩形 7"/>
          <p:cNvSpPr/>
          <p:nvPr/>
        </p:nvSpPr>
        <p:spPr>
          <a:xfrm>
            <a:off x="5867505" y="5446625"/>
            <a:ext cx="571500" cy="285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网管中心</a:t>
            </a:r>
            <a:endParaRPr lang="zh-CN" altLang="en-US" sz="900" dirty="0"/>
          </a:p>
        </p:txBody>
      </p:sp>
      <p:sp>
        <p:nvSpPr>
          <p:cNvPr id="42" name="圆角矩形 41"/>
          <p:cNvSpPr/>
          <p:nvPr/>
        </p:nvSpPr>
        <p:spPr>
          <a:xfrm>
            <a:off x="7153380" y="5446625"/>
            <a:ext cx="571500" cy="285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设备</a:t>
            </a:r>
            <a:endParaRPr lang="zh-CN" altLang="en-US" sz="900" dirty="0"/>
          </a:p>
        </p:txBody>
      </p:sp>
      <p:sp>
        <p:nvSpPr>
          <p:cNvPr id="9" name="上下箭头 8"/>
          <p:cNvSpPr/>
          <p:nvPr/>
        </p:nvSpPr>
        <p:spPr>
          <a:xfrm rot="899011">
            <a:off x="6144162" y="4110921"/>
            <a:ext cx="352425" cy="1302282"/>
          </a:xfrm>
          <a:prstGeom prst="up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3" name="上下箭头 42"/>
          <p:cNvSpPr/>
          <p:nvPr/>
        </p:nvSpPr>
        <p:spPr>
          <a:xfrm rot="20712961">
            <a:off x="7041251" y="4109887"/>
            <a:ext cx="352425" cy="1302282"/>
          </a:xfrm>
          <a:prstGeom prst="up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4" name="上下箭头 43"/>
          <p:cNvSpPr/>
          <p:nvPr/>
        </p:nvSpPr>
        <p:spPr>
          <a:xfrm rot="5400000">
            <a:off x="6632202" y="5270005"/>
            <a:ext cx="327980" cy="629513"/>
          </a:xfrm>
          <a:prstGeom prst="upDownArrow">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3"/>
          <a:stretch>
            <a:fillRect/>
          </a:stretch>
        </p:blipFill>
        <p:spPr>
          <a:xfrm>
            <a:off x="8474070" y="4225056"/>
            <a:ext cx="2174811" cy="803544"/>
          </a:xfrm>
          <a:prstGeom prst="rect">
            <a:avLst/>
          </a:prstGeom>
        </p:spPr>
      </p:pic>
      <p:sp>
        <p:nvSpPr>
          <p:cNvPr id="12" name="左弧形箭头 11"/>
          <p:cNvSpPr/>
          <p:nvPr/>
        </p:nvSpPr>
        <p:spPr>
          <a:xfrm>
            <a:off x="8040998" y="3514760"/>
            <a:ext cx="1333590" cy="2362960"/>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tx1"/>
              </a:solidFill>
            </a:endParaRPr>
          </a:p>
        </p:txBody>
      </p:sp>
      <p:sp>
        <p:nvSpPr>
          <p:cNvPr id="14" name="左弧形箭头 13"/>
          <p:cNvSpPr/>
          <p:nvPr/>
        </p:nvSpPr>
        <p:spPr>
          <a:xfrm flipH="1" flipV="1">
            <a:off x="9702879" y="3311584"/>
            <a:ext cx="1352827" cy="2465492"/>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tx1"/>
              </a:solidFill>
            </a:endParaRPr>
          </a:p>
        </p:txBody>
      </p:sp>
      <p:sp>
        <p:nvSpPr>
          <p:cNvPr id="13" name="文本框 12"/>
          <p:cNvSpPr txBox="1"/>
          <p:nvPr/>
        </p:nvSpPr>
        <p:spPr>
          <a:xfrm>
            <a:off x="9202005" y="3876346"/>
            <a:ext cx="835543" cy="369332"/>
          </a:xfrm>
          <a:prstGeom prst="rect">
            <a:avLst/>
          </a:prstGeom>
          <a:noFill/>
        </p:spPr>
        <p:txBody>
          <a:bodyPr wrap="square" rtlCol="0">
            <a:spAutoFit/>
          </a:bodyPr>
          <a:lstStyle/>
          <a:p>
            <a:r>
              <a:rPr lang="zh-CN" altLang="en-US" dirty="0" smtClean="0">
                <a:solidFill>
                  <a:srgbClr val="FF0000"/>
                </a:solidFill>
              </a:rPr>
              <a:t>每日</a:t>
            </a:r>
            <a:endParaRPr lang="zh-CN" altLang="en-US" dirty="0">
              <a:solidFill>
                <a:srgbClr val="FF0000"/>
              </a:solidFill>
            </a:endParaRPr>
          </a:p>
        </p:txBody>
      </p:sp>
      <p:sp>
        <p:nvSpPr>
          <p:cNvPr id="15" name="文本框 14"/>
          <p:cNvSpPr txBox="1"/>
          <p:nvPr/>
        </p:nvSpPr>
        <p:spPr>
          <a:xfrm>
            <a:off x="6038850" y="1400176"/>
            <a:ext cx="800100" cy="276999"/>
          </a:xfrm>
          <a:prstGeom prst="rect">
            <a:avLst/>
          </a:prstGeom>
          <a:noFill/>
        </p:spPr>
        <p:txBody>
          <a:bodyPr wrap="square" rtlCol="0">
            <a:spAutoFit/>
          </a:bodyPr>
          <a:lstStyle/>
          <a:p>
            <a:r>
              <a:rPr lang="zh-CN" altLang="en-US" sz="1200" dirty="0" smtClean="0"/>
              <a:t>数据来源</a:t>
            </a:r>
            <a:endParaRPr lang="zh-CN" altLang="en-US" sz="1200" dirty="0"/>
          </a:p>
        </p:txBody>
      </p:sp>
      <p:sp>
        <p:nvSpPr>
          <p:cNvPr id="16" name="圆角矩形 15"/>
          <p:cNvSpPr/>
          <p:nvPr/>
        </p:nvSpPr>
        <p:spPr>
          <a:xfrm>
            <a:off x="5017088" y="1833232"/>
            <a:ext cx="6934200" cy="639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5321379" y="1935357"/>
            <a:ext cx="4381500" cy="41845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3" name="圆角矩形 22"/>
          <p:cNvSpPr/>
          <p:nvPr/>
        </p:nvSpPr>
        <p:spPr>
          <a:xfrm>
            <a:off x="6568007" y="2016599"/>
            <a:ext cx="788453" cy="25596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smtClean="0"/>
              <a:t>IPNET</a:t>
            </a:r>
            <a:endParaRPr lang="zh-CN" altLang="en-US" dirty="0"/>
          </a:p>
        </p:txBody>
      </p:sp>
      <p:sp>
        <p:nvSpPr>
          <p:cNvPr id="24" name="圆角矩形 23"/>
          <p:cNvSpPr/>
          <p:nvPr/>
        </p:nvSpPr>
        <p:spPr>
          <a:xfrm>
            <a:off x="5690161" y="1990001"/>
            <a:ext cx="803655" cy="31649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smtClean="0"/>
              <a:t>网佳</a:t>
            </a:r>
            <a:endParaRPr lang="zh-CN" altLang="en-US" dirty="0"/>
          </a:p>
        </p:txBody>
      </p:sp>
      <p:sp>
        <p:nvSpPr>
          <p:cNvPr id="25" name="圆角矩形 24"/>
          <p:cNvSpPr/>
          <p:nvPr/>
        </p:nvSpPr>
        <p:spPr>
          <a:xfrm>
            <a:off x="7406654" y="1986124"/>
            <a:ext cx="850876" cy="36134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400" dirty="0" smtClean="0"/>
              <a:t>省亚信</a:t>
            </a:r>
            <a:r>
              <a:rPr lang="en-US" altLang="zh-CN" sz="1400" dirty="0" smtClean="0"/>
              <a:t>DHCP</a:t>
            </a:r>
            <a:endParaRPr lang="zh-CN" altLang="en-US" sz="1400" dirty="0"/>
          </a:p>
        </p:txBody>
      </p:sp>
      <p:sp>
        <p:nvSpPr>
          <p:cNvPr id="26" name="圆角矩形 25"/>
          <p:cNvSpPr/>
          <p:nvPr/>
        </p:nvSpPr>
        <p:spPr>
          <a:xfrm>
            <a:off x="8318468" y="2009317"/>
            <a:ext cx="627548" cy="29806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200" dirty="0" smtClean="0"/>
              <a:t>工程中心</a:t>
            </a:r>
            <a:endParaRPr lang="zh-CN" altLang="en-US" sz="1200" dirty="0"/>
          </a:p>
        </p:txBody>
      </p:sp>
      <p:sp>
        <p:nvSpPr>
          <p:cNvPr id="27" name="圆角矩形 26"/>
          <p:cNvSpPr/>
          <p:nvPr/>
        </p:nvSpPr>
        <p:spPr>
          <a:xfrm>
            <a:off x="9046403" y="2049219"/>
            <a:ext cx="534885" cy="25799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200" dirty="0" smtClean="0"/>
              <a:t>代维</a:t>
            </a:r>
            <a:endParaRPr lang="zh-CN" altLang="en-US" sz="1200" dirty="0"/>
          </a:p>
        </p:txBody>
      </p:sp>
      <p:sp>
        <p:nvSpPr>
          <p:cNvPr id="18" name="文本框 17"/>
          <p:cNvSpPr txBox="1"/>
          <p:nvPr/>
        </p:nvSpPr>
        <p:spPr>
          <a:xfrm>
            <a:off x="5370008" y="1974307"/>
            <a:ext cx="283058" cy="430887"/>
          </a:xfrm>
          <a:prstGeom prst="rect">
            <a:avLst/>
          </a:prstGeom>
          <a:noFill/>
        </p:spPr>
        <p:txBody>
          <a:bodyPr wrap="square" rtlCol="0">
            <a:spAutoFit/>
          </a:bodyPr>
          <a:lstStyle/>
          <a:p>
            <a:r>
              <a:rPr lang="zh-CN" altLang="en-US" sz="1100" dirty="0" smtClean="0">
                <a:solidFill>
                  <a:schemeClr val="bg1"/>
                </a:solidFill>
              </a:rPr>
              <a:t>日报</a:t>
            </a:r>
            <a:endParaRPr lang="zh-CN" altLang="en-US" sz="1100" dirty="0">
              <a:solidFill>
                <a:schemeClr val="bg1"/>
              </a:solidFill>
            </a:endParaRPr>
          </a:p>
        </p:txBody>
      </p:sp>
      <p:sp>
        <p:nvSpPr>
          <p:cNvPr id="29" name="文本框 28"/>
          <p:cNvSpPr txBox="1"/>
          <p:nvPr/>
        </p:nvSpPr>
        <p:spPr>
          <a:xfrm>
            <a:off x="5043780" y="1959368"/>
            <a:ext cx="283058" cy="430887"/>
          </a:xfrm>
          <a:prstGeom prst="rect">
            <a:avLst/>
          </a:prstGeom>
          <a:noFill/>
        </p:spPr>
        <p:txBody>
          <a:bodyPr wrap="square" rtlCol="0">
            <a:spAutoFit/>
          </a:bodyPr>
          <a:lstStyle/>
          <a:p>
            <a:r>
              <a:rPr lang="zh-CN" altLang="en-US" sz="1100" dirty="0" smtClean="0"/>
              <a:t>月报</a:t>
            </a:r>
            <a:endParaRPr lang="zh-CN" altLang="en-US" sz="1100" dirty="0"/>
          </a:p>
        </p:txBody>
      </p:sp>
      <p:sp>
        <p:nvSpPr>
          <p:cNvPr id="32" name="圆角矩形 31"/>
          <p:cNvSpPr/>
          <p:nvPr/>
        </p:nvSpPr>
        <p:spPr>
          <a:xfrm>
            <a:off x="9753073" y="2038815"/>
            <a:ext cx="635605" cy="26767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100" dirty="0" smtClean="0"/>
              <a:t>传输室</a:t>
            </a:r>
            <a:endParaRPr lang="zh-CN" altLang="en-US" sz="1100" dirty="0"/>
          </a:p>
        </p:txBody>
      </p:sp>
      <p:sp>
        <p:nvSpPr>
          <p:cNvPr id="33" name="圆角矩形 32"/>
          <p:cNvSpPr/>
          <p:nvPr/>
        </p:nvSpPr>
        <p:spPr>
          <a:xfrm>
            <a:off x="10438872" y="2049219"/>
            <a:ext cx="635605" cy="26767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000" dirty="0" smtClean="0"/>
              <a:t>市场通报</a:t>
            </a:r>
            <a:endParaRPr lang="zh-CN" altLang="en-US" sz="1000" dirty="0"/>
          </a:p>
        </p:txBody>
      </p:sp>
      <p:sp>
        <p:nvSpPr>
          <p:cNvPr id="34" name="圆角矩形 33"/>
          <p:cNvSpPr/>
          <p:nvPr/>
        </p:nvSpPr>
        <p:spPr>
          <a:xfrm>
            <a:off x="11138664" y="2055912"/>
            <a:ext cx="635605" cy="26767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000" dirty="0" smtClean="0"/>
              <a:t>流量分析系统</a:t>
            </a:r>
            <a:endParaRPr lang="zh-CN" altLang="en-US" sz="1000" dirty="0"/>
          </a:p>
        </p:txBody>
      </p:sp>
    </p:spTree>
    <p:extLst>
      <p:ext uri="{BB962C8B-B14F-4D97-AF65-F5344CB8AC3E}">
        <p14:creationId xmlns:p14="http://schemas.microsoft.com/office/powerpoint/2010/main" val="2436083854"/>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1838593"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项目背景</a:t>
            </a:r>
            <a:endParaRPr lang="zh-CN" altLang="en-US" sz="32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21810" y="943949"/>
            <a:ext cx="4945565" cy="369332"/>
          </a:xfrm>
          <a:prstGeom prst="rect">
            <a:avLst/>
          </a:prstGeom>
          <a:noFill/>
        </p:spPr>
        <p:txBody>
          <a:bodyPr wrap="square" rtlCol="0">
            <a:spAutoFit/>
          </a:bodyPr>
          <a:lstStyle/>
          <a:p>
            <a:r>
              <a:rPr lang="zh-CN" altLang="en-US" dirty="0" smtClean="0">
                <a:solidFill>
                  <a:srgbClr val="333F50"/>
                </a:solidFill>
              </a:rPr>
              <a:t>网维工作的现况</a:t>
            </a:r>
            <a:r>
              <a:rPr lang="en-US" altLang="zh-CN" dirty="0" smtClean="0">
                <a:solidFill>
                  <a:srgbClr val="333F50"/>
                </a:solidFill>
              </a:rPr>
              <a:t>-</a:t>
            </a:r>
            <a:r>
              <a:rPr lang="zh-CN" altLang="en-US" dirty="0" smtClean="0">
                <a:solidFill>
                  <a:srgbClr val="333F50"/>
                </a:solidFill>
              </a:rPr>
              <a:t>（以城域网维护报表制作为例）</a:t>
            </a:r>
            <a:endParaRPr lang="zh-CN" altLang="en-US" dirty="0">
              <a:solidFill>
                <a:srgbClr val="333F50"/>
              </a:solidFill>
            </a:endParaRPr>
          </a:p>
        </p:txBody>
      </p: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86064" y="2057400"/>
            <a:ext cx="3757386" cy="2354491"/>
          </a:xfrm>
          <a:prstGeom prst="rect">
            <a:avLst/>
          </a:prstGeom>
          <a:noFill/>
        </p:spPr>
        <p:txBody>
          <a:bodyPr wrap="square" rtlCol="0">
            <a:spAutoFit/>
          </a:bodyPr>
          <a:lstStyle/>
          <a:p>
            <a:pPr indent="457200">
              <a:lnSpc>
                <a:spcPct val="150000"/>
              </a:lnSpc>
            </a:pPr>
            <a:r>
              <a:rPr lang="zh-CN" altLang="en-US" sz="1400" b="1" dirty="0" smtClean="0"/>
              <a:t>现阶段工作流程中的不足</a:t>
            </a:r>
            <a:endParaRPr lang="en-US" altLang="zh-CN" sz="1400" b="1" dirty="0" smtClean="0"/>
          </a:p>
          <a:p>
            <a:pPr marL="285750" indent="-285750">
              <a:lnSpc>
                <a:spcPct val="150000"/>
              </a:lnSpc>
              <a:buFont typeface="Arial" panose="020B0604020202020204" pitchFamily="34" charset="0"/>
              <a:buChar char="•"/>
            </a:pPr>
            <a:endParaRPr lang="zh-CN" altLang="en-US" sz="1400" dirty="0"/>
          </a:p>
          <a:p>
            <a:pPr marL="285750" indent="-285750">
              <a:lnSpc>
                <a:spcPct val="150000"/>
              </a:lnSpc>
              <a:buFont typeface="Arial" panose="020B0604020202020204" pitchFamily="34" charset="0"/>
              <a:buChar char="•"/>
            </a:pPr>
            <a:r>
              <a:rPr lang="zh-CN" altLang="en-US" sz="1400" dirty="0"/>
              <a:t>数据分析</a:t>
            </a:r>
            <a:r>
              <a:rPr lang="zh-CN" altLang="en-US" sz="1400" dirty="0" smtClean="0"/>
              <a:t>：</a:t>
            </a:r>
            <a:endParaRPr lang="en-US" altLang="zh-CN" sz="1400" dirty="0" smtClean="0"/>
          </a:p>
          <a:p>
            <a:pPr marL="742950" lvl="1" indent="-285750">
              <a:lnSpc>
                <a:spcPct val="150000"/>
              </a:lnSpc>
              <a:buFont typeface="Arial" panose="020B0604020202020204" pitchFamily="34" charset="0"/>
              <a:buChar char="•"/>
            </a:pPr>
            <a:r>
              <a:rPr lang="en-US" altLang="zh-CN" sz="1400" dirty="0" smtClean="0"/>
              <a:t>Excel</a:t>
            </a:r>
            <a:r>
              <a:rPr lang="zh-CN" altLang="en-US" sz="1400" dirty="0" smtClean="0"/>
              <a:t>工具</a:t>
            </a:r>
            <a:endParaRPr lang="en-US" altLang="zh-CN" sz="1400" dirty="0" smtClean="0"/>
          </a:p>
          <a:p>
            <a:pPr marL="742950" lvl="1" indent="-285750">
              <a:lnSpc>
                <a:spcPct val="150000"/>
              </a:lnSpc>
              <a:buFont typeface="Arial" panose="020B0604020202020204" pitchFamily="34" charset="0"/>
              <a:buChar char="•"/>
            </a:pPr>
            <a:r>
              <a:rPr lang="zh-CN" altLang="en-US" sz="1400" dirty="0" smtClean="0"/>
              <a:t>效率较低</a:t>
            </a:r>
            <a:endParaRPr lang="en-US" altLang="zh-CN" sz="1400" dirty="0" smtClean="0"/>
          </a:p>
          <a:p>
            <a:pPr marL="742950" lvl="1" indent="-285750">
              <a:lnSpc>
                <a:spcPct val="150000"/>
              </a:lnSpc>
              <a:buFont typeface="Arial" panose="020B0604020202020204" pitchFamily="34" charset="0"/>
              <a:buChar char="•"/>
            </a:pPr>
            <a:r>
              <a:rPr lang="zh-CN" altLang="en-US" sz="1400" dirty="0" smtClean="0"/>
              <a:t>经验</a:t>
            </a:r>
            <a:r>
              <a:rPr lang="zh-CN" altLang="en-US" sz="1400" dirty="0"/>
              <a:t>性</a:t>
            </a:r>
            <a:r>
              <a:rPr lang="zh-CN" altLang="en-US" sz="1400" dirty="0" smtClean="0"/>
              <a:t>指导</a:t>
            </a:r>
            <a:endParaRPr lang="en-US" altLang="zh-CN" sz="1400" dirty="0" smtClean="0"/>
          </a:p>
          <a:p>
            <a:pPr marL="742950" lvl="1" indent="-285750">
              <a:lnSpc>
                <a:spcPct val="150000"/>
              </a:lnSpc>
              <a:buFont typeface="Arial" panose="020B0604020202020204" pitchFamily="34" charset="0"/>
              <a:buChar char="•"/>
            </a:pPr>
            <a:r>
              <a:rPr lang="zh-CN" altLang="en-US" sz="1400" dirty="0" smtClean="0"/>
              <a:t>缺乏深层分析</a:t>
            </a:r>
            <a:endParaRPr lang="en-US" altLang="zh-CN" sz="1400" dirty="0" smtClean="0"/>
          </a:p>
        </p:txBody>
      </p:sp>
      <p:cxnSp>
        <p:nvCxnSpPr>
          <p:cNvPr id="8" name="直接箭头连接符 7"/>
          <p:cNvCxnSpPr/>
          <p:nvPr/>
        </p:nvCxnSpPr>
        <p:spPr>
          <a:xfrm flipV="1">
            <a:off x="6636795" y="1181194"/>
            <a:ext cx="848633" cy="60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636795" y="1642173"/>
            <a:ext cx="910077" cy="140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6636795" y="1782404"/>
            <a:ext cx="734333" cy="815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7646131" y="2001762"/>
            <a:ext cx="461665" cy="202779"/>
          </a:xfrm>
          <a:prstGeom prst="rect">
            <a:avLst/>
          </a:prstGeom>
          <a:noFill/>
        </p:spPr>
        <p:txBody>
          <a:bodyPr vert="eaVert" wrap="square" rtlCol="0">
            <a:spAutoFit/>
          </a:bodyPr>
          <a:lstStyle/>
          <a:p>
            <a:r>
              <a:rPr lang="en-US" altLang="zh-CN" dirty="0" smtClean="0"/>
              <a:t>…</a:t>
            </a:r>
            <a:endParaRPr lang="zh-CN" altLang="en-US" dirty="0"/>
          </a:p>
        </p:txBody>
      </p:sp>
      <p:cxnSp>
        <p:nvCxnSpPr>
          <p:cNvPr id="20" name="直接箭头连接符 19"/>
          <p:cNvCxnSpPr/>
          <p:nvPr/>
        </p:nvCxnSpPr>
        <p:spPr>
          <a:xfrm flipV="1">
            <a:off x="8107796" y="833599"/>
            <a:ext cx="1220251" cy="237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7993496" y="833599"/>
            <a:ext cx="1334551" cy="1370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8107796" y="1642173"/>
            <a:ext cx="1101657" cy="562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V="1">
            <a:off x="8055808" y="2178477"/>
            <a:ext cx="1153645" cy="1139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对象 13"/>
          <p:cNvGraphicFramePr>
            <a:graphicFrameLocks noChangeAspect="1"/>
          </p:cNvGraphicFramePr>
          <p:nvPr>
            <p:extLst>
              <p:ext uri="{D42A27DB-BD31-4B8C-83A1-F6EECF244321}">
                <p14:modId xmlns:p14="http://schemas.microsoft.com/office/powerpoint/2010/main" val="407411350"/>
              </p:ext>
            </p:extLst>
          </p:nvPr>
        </p:nvGraphicFramePr>
        <p:xfrm>
          <a:off x="5144946" y="1454604"/>
          <a:ext cx="1430405" cy="1297093"/>
        </p:xfrm>
        <a:graphic>
          <a:graphicData uri="http://schemas.openxmlformats.org/presentationml/2006/ole">
            <mc:AlternateContent xmlns:mc="http://schemas.openxmlformats.org/markup-compatibility/2006">
              <mc:Choice xmlns:v="urn:schemas-microsoft-com:vml" Requires="v">
                <p:oleObj spid="_x0000_s1192" name="工作表" showAsIcon="1" r:id="rId4" imgW="914400" imgH="828720" progId="Excel.Sheet.12">
                  <p:embed/>
                </p:oleObj>
              </mc:Choice>
              <mc:Fallback>
                <p:oleObj name="工作表" showAsIcon="1" r:id="rId4" imgW="914400" imgH="828720" progId="Excel.Sheet.12">
                  <p:embed/>
                  <p:pic>
                    <p:nvPicPr>
                      <p:cNvPr id="0" name=""/>
                      <p:cNvPicPr/>
                      <p:nvPr/>
                    </p:nvPicPr>
                    <p:blipFill>
                      <a:blip r:embed="rId5"/>
                      <a:stretch>
                        <a:fillRect/>
                      </a:stretch>
                    </p:blipFill>
                    <p:spPr>
                      <a:xfrm>
                        <a:off x="5144946" y="1454604"/>
                        <a:ext cx="1430405" cy="1297093"/>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747268547"/>
              </p:ext>
            </p:extLst>
          </p:nvPr>
        </p:nvGraphicFramePr>
        <p:xfrm>
          <a:off x="7323902" y="883613"/>
          <a:ext cx="914400" cy="828675"/>
        </p:xfrm>
        <a:graphic>
          <a:graphicData uri="http://schemas.openxmlformats.org/presentationml/2006/ole">
            <mc:AlternateContent xmlns:mc="http://schemas.openxmlformats.org/markup-compatibility/2006">
              <mc:Choice xmlns:v="urn:schemas-microsoft-com:vml" Requires="v">
                <p:oleObj spid="_x0000_s1193" name="工作表" showAsIcon="1" r:id="rId6" imgW="914400" imgH="828720" progId="Excel.Sheet.12">
                  <p:embed/>
                </p:oleObj>
              </mc:Choice>
              <mc:Fallback>
                <p:oleObj name="工作表" showAsIcon="1" r:id="rId6" imgW="914400" imgH="828720" progId="Excel.Sheet.12">
                  <p:embed/>
                  <p:pic>
                    <p:nvPicPr>
                      <p:cNvPr id="0" name=""/>
                      <p:cNvPicPr/>
                      <p:nvPr/>
                    </p:nvPicPr>
                    <p:blipFill>
                      <a:blip r:embed="rId7"/>
                      <a:stretch>
                        <a:fillRect/>
                      </a:stretch>
                    </p:blipFill>
                    <p:spPr>
                      <a:xfrm>
                        <a:off x="7323902" y="883613"/>
                        <a:ext cx="914400" cy="828675"/>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3228184634"/>
              </p:ext>
            </p:extLst>
          </p:nvPr>
        </p:nvGraphicFramePr>
        <p:xfrm>
          <a:off x="7323902" y="1454604"/>
          <a:ext cx="914400" cy="828675"/>
        </p:xfrm>
        <a:graphic>
          <a:graphicData uri="http://schemas.openxmlformats.org/presentationml/2006/ole">
            <mc:AlternateContent xmlns:mc="http://schemas.openxmlformats.org/markup-compatibility/2006">
              <mc:Choice xmlns:v="urn:schemas-microsoft-com:vml" Requires="v">
                <p:oleObj spid="_x0000_s1194" name="工作表" showAsIcon="1" r:id="rId8" imgW="914400" imgH="828720" progId="Excel.Sheet.12">
                  <p:embed/>
                </p:oleObj>
              </mc:Choice>
              <mc:Fallback>
                <p:oleObj name="工作表" showAsIcon="1" r:id="rId8" imgW="914400" imgH="828720" progId="Excel.Sheet.12">
                  <p:embed/>
                  <p:pic>
                    <p:nvPicPr>
                      <p:cNvPr id="0" name=""/>
                      <p:cNvPicPr/>
                      <p:nvPr/>
                    </p:nvPicPr>
                    <p:blipFill>
                      <a:blip r:embed="rId9"/>
                      <a:stretch>
                        <a:fillRect/>
                      </a:stretch>
                    </p:blipFill>
                    <p:spPr>
                      <a:xfrm>
                        <a:off x="7323902" y="1454604"/>
                        <a:ext cx="914400" cy="828675"/>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2533053326"/>
              </p:ext>
            </p:extLst>
          </p:nvPr>
        </p:nvGraphicFramePr>
        <p:xfrm>
          <a:off x="7323902" y="2441603"/>
          <a:ext cx="914400" cy="828675"/>
        </p:xfrm>
        <a:graphic>
          <a:graphicData uri="http://schemas.openxmlformats.org/presentationml/2006/ole">
            <mc:AlternateContent xmlns:mc="http://schemas.openxmlformats.org/markup-compatibility/2006">
              <mc:Choice xmlns:v="urn:schemas-microsoft-com:vml" Requires="v">
                <p:oleObj spid="_x0000_s1195" name="工作表" showAsIcon="1" r:id="rId10" imgW="914400" imgH="828720" progId="Excel.Sheet.12">
                  <p:embed/>
                </p:oleObj>
              </mc:Choice>
              <mc:Fallback>
                <p:oleObj name="工作表" showAsIcon="1" r:id="rId10" imgW="914400" imgH="828720" progId="Excel.Sheet.12">
                  <p:embed/>
                  <p:pic>
                    <p:nvPicPr>
                      <p:cNvPr id="0" name=""/>
                      <p:cNvPicPr/>
                      <p:nvPr/>
                    </p:nvPicPr>
                    <p:blipFill>
                      <a:blip r:embed="rId11"/>
                      <a:stretch>
                        <a:fillRect/>
                      </a:stretch>
                    </p:blipFill>
                    <p:spPr>
                      <a:xfrm>
                        <a:off x="7323902" y="2441603"/>
                        <a:ext cx="914400" cy="828675"/>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310919076"/>
              </p:ext>
            </p:extLst>
          </p:nvPr>
        </p:nvGraphicFramePr>
        <p:xfrm>
          <a:off x="7323902" y="3181366"/>
          <a:ext cx="914400" cy="828675"/>
        </p:xfrm>
        <a:graphic>
          <a:graphicData uri="http://schemas.openxmlformats.org/presentationml/2006/ole">
            <mc:AlternateContent xmlns:mc="http://schemas.openxmlformats.org/markup-compatibility/2006">
              <mc:Choice xmlns:v="urn:schemas-microsoft-com:vml" Requires="v">
                <p:oleObj spid="_x0000_s1196" name="工作表" showAsIcon="1" r:id="rId12" imgW="914400" imgH="828720" progId="Excel.Sheet.12">
                  <p:embed/>
                </p:oleObj>
              </mc:Choice>
              <mc:Fallback>
                <p:oleObj name="工作表" showAsIcon="1" r:id="rId12" imgW="914400" imgH="828720" progId="Excel.Sheet.12">
                  <p:embed/>
                  <p:pic>
                    <p:nvPicPr>
                      <p:cNvPr id="0" name=""/>
                      <p:cNvPicPr/>
                      <p:nvPr/>
                    </p:nvPicPr>
                    <p:blipFill>
                      <a:blip r:embed="rId13"/>
                      <a:stretch>
                        <a:fillRect/>
                      </a:stretch>
                    </p:blipFill>
                    <p:spPr>
                      <a:xfrm>
                        <a:off x="7323902" y="3181366"/>
                        <a:ext cx="914400" cy="828675"/>
                      </a:xfrm>
                      <a:prstGeom prst="rect">
                        <a:avLst/>
                      </a:prstGeom>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4071185550"/>
              </p:ext>
            </p:extLst>
          </p:nvPr>
        </p:nvGraphicFramePr>
        <p:xfrm>
          <a:off x="9280821" y="1790203"/>
          <a:ext cx="914400" cy="828675"/>
        </p:xfrm>
        <a:graphic>
          <a:graphicData uri="http://schemas.openxmlformats.org/presentationml/2006/ole">
            <mc:AlternateContent xmlns:mc="http://schemas.openxmlformats.org/markup-compatibility/2006">
              <mc:Choice xmlns:v="urn:schemas-microsoft-com:vml" Requires="v">
                <p:oleObj spid="_x0000_s1197" name="工作表" showAsIcon="1" r:id="rId14" imgW="914400" imgH="828720" progId="Excel.Sheet.12">
                  <p:embed/>
                </p:oleObj>
              </mc:Choice>
              <mc:Fallback>
                <p:oleObj name="工作表" showAsIcon="1" r:id="rId14" imgW="914400" imgH="828720" progId="Excel.Sheet.12">
                  <p:embed/>
                  <p:pic>
                    <p:nvPicPr>
                      <p:cNvPr id="0" name=""/>
                      <p:cNvPicPr/>
                      <p:nvPr/>
                    </p:nvPicPr>
                    <p:blipFill>
                      <a:blip r:embed="rId15"/>
                      <a:stretch>
                        <a:fillRect/>
                      </a:stretch>
                    </p:blipFill>
                    <p:spPr>
                      <a:xfrm>
                        <a:off x="9280821" y="1790203"/>
                        <a:ext cx="914400" cy="828675"/>
                      </a:xfrm>
                      <a:prstGeom prst="rect">
                        <a:avLst/>
                      </a:prstGeom>
                    </p:spPr>
                  </p:pic>
                </p:oleObj>
              </mc:Fallback>
            </mc:AlternateContent>
          </a:graphicData>
        </a:graphic>
      </p:graphicFrame>
      <p:graphicFrame>
        <p:nvGraphicFramePr>
          <p:cNvPr id="37" name="对象 36"/>
          <p:cNvGraphicFramePr>
            <a:graphicFrameLocks noChangeAspect="1"/>
          </p:cNvGraphicFramePr>
          <p:nvPr>
            <p:extLst>
              <p:ext uri="{D42A27DB-BD31-4B8C-83A1-F6EECF244321}">
                <p14:modId xmlns:p14="http://schemas.microsoft.com/office/powerpoint/2010/main" val="1792898890"/>
              </p:ext>
            </p:extLst>
          </p:nvPr>
        </p:nvGraphicFramePr>
        <p:xfrm>
          <a:off x="9254821" y="626492"/>
          <a:ext cx="914400" cy="828675"/>
        </p:xfrm>
        <a:graphic>
          <a:graphicData uri="http://schemas.openxmlformats.org/presentationml/2006/ole">
            <mc:AlternateContent xmlns:mc="http://schemas.openxmlformats.org/markup-compatibility/2006">
              <mc:Choice xmlns:v="urn:schemas-microsoft-com:vml" Requires="v">
                <p:oleObj spid="_x0000_s1198" name="工作表" showAsIcon="1" r:id="rId16" imgW="914400" imgH="828720" progId="Excel.Sheet.12">
                  <p:embed/>
                </p:oleObj>
              </mc:Choice>
              <mc:Fallback>
                <p:oleObj name="工作表" showAsIcon="1" r:id="rId16" imgW="914400" imgH="828720" progId="Excel.Sheet.12">
                  <p:embed/>
                  <p:pic>
                    <p:nvPicPr>
                      <p:cNvPr id="0" name=""/>
                      <p:cNvPicPr/>
                      <p:nvPr/>
                    </p:nvPicPr>
                    <p:blipFill>
                      <a:blip r:embed="rId17"/>
                      <a:stretch>
                        <a:fillRect/>
                      </a:stretch>
                    </p:blipFill>
                    <p:spPr>
                      <a:xfrm>
                        <a:off x="9254821" y="626492"/>
                        <a:ext cx="914400" cy="828675"/>
                      </a:xfrm>
                      <a:prstGeom prst="rect">
                        <a:avLst/>
                      </a:prstGeom>
                    </p:spPr>
                  </p:pic>
                </p:oleObj>
              </mc:Fallback>
            </mc:AlternateContent>
          </a:graphicData>
        </a:graphic>
      </p:graphicFrame>
      <p:pic>
        <p:nvPicPr>
          <p:cNvPr id="7" name="图片 6"/>
          <p:cNvPicPr>
            <a:picLocks noChangeAspect="1"/>
          </p:cNvPicPr>
          <p:nvPr/>
        </p:nvPicPr>
        <p:blipFill>
          <a:blip r:embed="rId18"/>
          <a:stretch>
            <a:fillRect/>
          </a:stretch>
        </p:blipFill>
        <p:spPr>
          <a:xfrm>
            <a:off x="8423362" y="4578113"/>
            <a:ext cx="3696117" cy="925682"/>
          </a:xfrm>
          <a:prstGeom prst="rect">
            <a:avLst/>
          </a:prstGeom>
        </p:spPr>
      </p:pic>
      <p:sp>
        <p:nvSpPr>
          <p:cNvPr id="9" name="文本框 8"/>
          <p:cNvSpPr txBox="1"/>
          <p:nvPr/>
        </p:nvSpPr>
        <p:spPr>
          <a:xfrm>
            <a:off x="9328047" y="4203225"/>
            <a:ext cx="2206330" cy="276999"/>
          </a:xfrm>
          <a:prstGeom prst="rect">
            <a:avLst/>
          </a:prstGeom>
          <a:noFill/>
        </p:spPr>
        <p:txBody>
          <a:bodyPr wrap="square" rtlCol="0">
            <a:spAutoFit/>
          </a:bodyPr>
          <a:lstStyle/>
          <a:p>
            <a:r>
              <a:rPr lang="zh-CN" altLang="en-US" sz="1200" dirty="0"/>
              <a:t>预警</a:t>
            </a:r>
            <a:r>
              <a:rPr lang="zh-CN" altLang="en-US" sz="1200" dirty="0" smtClean="0"/>
              <a:t>门限为静态而非动态调整</a:t>
            </a:r>
            <a:endParaRPr lang="zh-CN" altLang="en-US" sz="1200" dirty="0"/>
          </a:p>
        </p:txBody>
      </p:sp>
      <p:pic>
        <p:nvPicPr>
          <p:cNvPr id="10" name="图片 9"/>
          <p:cNvPicPr>
            <a:picLocks noChangeAspect="1"/>
          </p:cNvPicPr>
          <p:nvPr/>
        </p:nvPicPr>
        <p:blipFill>
          <a:blip r:embed="rId19"/>
          <a:stretch>
            <a:fillRect/>
          </a:stretch>
        </p:blipFill>
        <p:spPr>
          <a:xfrm>
            <a:off x="4962390" y="4260524"/>
            <a:ext cx="2914573" cy="1579929"/>
          </a:xfrm>
          <a:prstGeom prst="rect">
            <a:avLst/>
          </a:prstGeom>
        </p:spPr>
      </p:pic>
    </p:spTree>
    <p:extLst>
      <p:ext uri="{BB962C8B-B14F-4D97-AF65-F5344CB8AC3E}">
        <p14:creationId xmlns:p14="http://schemas.microsoft.com/office/powerpoint/2010/main" val="4020900888"/>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1838593"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项目背景</a:t>
            </a:r>
            <a:endParaRPr lang="zh-CN" altLang="en-US" sz="32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21810" y="943949"/>
            <a:ext cx="4945565" cy="369332"/>
          </a:xfrm>
          <a:prstGeom prst="rect">
            <a:avLst/>
          </a:prstGeom>
          <a:noFill/>
        </p:spPr>
        <p:txBody>
          <a:bodyPr wrap="square" rtlCol="0">
            <a:spAutoFit/>
          </a:bodyPr>
          <a:lstStyle/>
          <a:p>
            <a:r>
              <a:rPr lang="zh-CN" altLang="en-US" dirty="0" smtClean="0">
                <a:solidFill>
                  <a:srgbClr val="333F50"/>
                </a:solidFill>
              </a:rPr>
              <a:t>网维工作的现况</a:t>
            </a:r>
            <a:r>
              <a:rPr lang="en-US" altLang="zh-CN" dirty="0" smtClean="0">
                <a:solidFill>
                  <a:srgbClr val="333F50"/>
                </a:solidFill>
              </a:rPr>
              <a:t>-</a:t>
            </a:r>
            <a:r>
              <a:rPr lang="zh-CN" altLang="en-US" dirty="0" smtClean="0">
                <a:solidFill>
                  <a:srgbClr val="333F50"/>
                </a:solidFill>
              </a:rPr>
              <a:t>（以城域网维护报表制作为例）</a:t>
            </a:r>
            <a:endParaRPr lang="zh-CN" altLang="en-US" dirty="0">
              <a:solidFill>
                <a:srgbClr val="333F50"/>
              </a:solidFill>
            </a:endParaRPr>
          </a:p>
        </p:txBody>
      </p: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86064" y="2057400"/>
            <a:ext cx="3757386" cy="2031325"/>
          </a:xfrm>
          <a:prstGeom prst="rect">
            <a:avLst/>
          </a:prstGeom>
          <a:noFill/>
        </p:spPr>
        <p:txBody>
          <a:bodyPr wrap="square" rtlCol="0">
            <a:spAutoFit/>
          </a:bodyPr>
          <a:lstStyle/>
          <a:p>
            <a:pPr indent="457200">
              <a:lnSpc>
                <a:spcPct val="150000"/>
              </a:lnSpc>
            </a:pPr>
            <a:r>
              <a:rPr lang="zh-CN" altLang="en-US" sz="1400" b="1" dirty="0" smtClean="0"/>
              <a:t>现阶段工作流程中的不足</a:t>
            </a:r>
            <a:endParaRPr lang="en-US" altLang="zh-CN" sz="1400" b="1" dirty="0" smtClean="0"/>
          </a:p>
          <a:p>
            <a:pPr>
              <a:lnSpc>
                <a:spcPct val="150000"/>
              </a:lnSpc>
            </a:pPr>
            <a:endParaRPr lang="zh-CN" altLang="en-US" sz="1400" dirty="0"/>
          </a:p>
          <a:p>
            <a:pPr marL="285750" indent="-285750">
              <a:lnSpc>
                <a:spcPct val="150000"/>
              </a:lnSpc>
              <a:buFont typeface="Arial" panose="020B0604020202020204" pitchFamily="34" charset="0"/>
              <a:buChar char="•"/>
            </a:pPr>
            <a:r>
              <a:rPr lang="zh-CN" altLang="en-US" sz="1400" dirty="0"/>
              <a:t>数据呈现</a:t>
            </a:r>
            <a:r>
              <a:rPr lang="zh-CN" altLang="en-US" sz="1400" dirty="0" smtClean="0"/>
              <a:t>：</a:t>
            </a:r>
            <a:endParaRPr lang="en-US" altLang="zh-CN" sz="1400" dirty="0"/>
          </a:p>
          <a:p>
            <a:pPr marL="742950" lvl="1" indent="-285750">
              <a:lnSpc>
                <a:spcPct val="150000"/>
              </a:lnSpc>
              <a:buFont typeface="Arial" panose="020B0604020202020204" pitchFamily="34" charset="0"/>
              <a:buChar char="•"/>
            </a:pPr>
            <a:r>
              <a:rPr lang="zh-CN" altLang="en-US" sz="1400" dirty="0" smtClean="0"/>
              <a:t>呈现</a:t>
            </a:r>
            <a:r>
              <a:rPr lang="zh-CN" altLang="en-US" sz="1400" dirty="0"/>
              <a:t>形式</a:t>
            </a:r>
            <a:r>
              <a:rPr lang="zh-CN" altLang="en-US" sz="1400" dirty="0" smtClean="0"/>
              <a:t>单一不直观</a:t>
            </a:r>
            <a:endParaRPr lang="en-US" altLang="zh-CN" sz="1400" dirty="0" smtClean="0"/>
          </a:p>
          <a:p>
            <a:pPr marL="742950" lvl="1" indent="-285750">
              <a:lnSpc>
                <a:spcPct val="150000"/>
              </a:lnSpc>
              <a:buFont typeface="Arial" panose="020B0604020202020204" pitchFamily="34" charset="0"/>
              <a:buChar char="•"/>
            </a:pPr>
            <a:r>
              <a:rPr lang="zh-CN" altLang="en-US" sz="1400" dirty="0" smtClean="0"/>
              <a:t>人力劳动</a:t>
            </a:r>
            <a:endParaRPr lang="en-US" altLang="zh-CN" sz="1400" dirty="0" smtClean="0"/>
          </a:p>
          <a:p>
            <a:pPr marL="742950" lvl="1" indent="-285750">
              <a:lnSpc>
                <a:spcPct val="150000"/>
              </a:lnSpc>
              <a:buFont typeface="Arial" panose="020B0604020202020204" pitchFamily="34" charset="0"/>
              <a:buChar char="•"/>
            </a:pPr>
            <a:r>
              <a:rPr lang="zh-CN" altLang="en-US" sz="1400" dirty="0" smtClean="0"/>
              <a:t>通报</a:t>
            </a:r>
            <a:r>
              <a:rPr lang="zh-CN" altLang="en-US" sz="1400" dirty="0"/>
              <a:t>途径。</a:t>
            </a:r>
          </a:p>
        </p:txBody>
      </p:sp>
      <p:pic>
        <p:nvPicPr>
          <p:cNvPr id="7" name="图片 6"/>
          <p:cNvPicPr>
            <a:picLocks noChangeAspect="1"/>
          </p:cNvPicPr>
          <p:nvPr/>
        </p:nvPicPr>
        <p:blipFill>
          <a:blip r:embed="rId2"/>
          <a:stretch>
            <a:fillRect/>
          </a:stretch>
        </p:blipFill>
        <p:spPr>
          <a:xfrm>
            <a:off x="6416612" y="3073062"/>
            <a:ext cx="4476750" cy="2029431"/>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6612" y="452210"/>
            <a:ext cx="4865432" cy="2286001"/>
          </a:xfrm>
          <a:prstGeom prst="rect">
            <a:avLst/>
          </a:prstGeom>
        </p:spPr>
      </p:pic>
      <p:sp>
        <p:nvSpPr>
          <p:cNvPr id="8" name="文本框 7"/>
          <p:cNvSpPr txBox="1"/>
          <p:nvPr/>
        </p:nvSpPr>
        <p:spPr>
          <a:xfrm>
            <a:off x="7957120" y="3903111"/>
            <a:ext cx="1986979" cy="369332"/>
          </a:xfrm>
          <a:prstGeom prst="rect">
            <a:avLst/>
          </a:prstGeom>
          <a:solidFill>
            <a:srgbClr val="00B050"/>
          </a:solidFill>
        </p:spPr>
        <p:txBody>
          <a:bodyPr wrap="square" rtlCol="0">
            <a:spAutoFit/>
          </a:bodyPr>
          <a:lstStyle/>
          <a:p>
            <a:r>
              <a:rPr lang="zh-CN" altLang="en-US" dirty="0" smtClean="0">
                <a:solidFill>
                  <a:schemeClr val="bg1"/>
                </a:solidFill>
              </a:rPr>
              <a:t>单纯的数据罗列</a:t>
            </a:r>
            <a:endParaRPr lang="zh-CN" altLang="en-US" dirty="0">
              <a:solidFill>
                <a:schemeClr val="bg1"/>
              </a:solidFill>
            </a:endParaRPr>
          </a:p>
        </p:txBody>
      </p:sp>
      <p:sp>
        <p:nvSpPr>
          <p:cNvPr id="11" name="文本框 10"/>
          <p:cNvSpPr txBox="1"/>
          <p:nvPr/>
        </p:nvSpPr>
        <p:spPr>
          <a:xfrm>
            <a:off x="7957120" y="904294"/>
            <a:ext cx="2110805" cy="369332"/>
          </a:xfrm>
          <a:prstGeom prst="rect">
            <a:avLst/>
          </a:prstGeom>
          <a:solidFill>
            <a:srgbClr val="00B050"/>
          </a:solidFill>
        </p:spPr>
        <p:txBody>
          <a:bodyPr wrap="square" rtlCol="0">
            <a:spAutoFit/>
          </a:bodyPr>
          <a:lstStyle/>
          <a:p>
            <a:r>
              <a:rPr lang="zh-CN" altLang="en-US" dirty="0" smtClean="0">
                <a:solidFill>
                  <a:schemeClr val="bg1"/>
                </a:solidFill>
              </a:rPr>
              <a:t>折线图的简单同比</a:t>
            </a:r>
            <a:endParaRPr lang="zh-CN" altLang="en-US" dirty="0">
              <a:solidFill>
                <a:schemeClr val="bg1"/>
              </a:solidFill>
            </a:endParaRPr>
          </a:p>
        </p:txBody>
      </p:sp>
      <p:sp>
        <p:nvSpPr>
          <p:cNvPr id="10" name="文本框 9"/>
          <p:cNvSpPr txBox="1"/>
          <p:nvPr/>
        </p:nvSpPr>
        <p:spPr>
          <a:xfrm>
            <a:off x="6352159" y="5468040"/>
            <a:ext cx="4994338" cy="923330"/>
          </a:xfrm>
          <a:prstGeom prst="rect">
            <a:avLst/>
          </a:prstGeom>
          <a:noFill/>
        </p:spPr>
        <p:txBody>
          <a:bodyPr wrap="square" rtlCol="0">
            <a:spAutoFit/>
          </a:bodyPr>
          <a:lstStyle/>
          <a:p>
            <a:pPr indent="457200">
              <a:lnSpc>
                <a:spcPct val="150000"/>
              </a:lnSpc>
            </a:pPr>
            <a:r>
              <a:rPr lang="zh-CN" altLang="en-US" sz="1200" dirty="0" smtClean="0"/>
              <a:t>通报途径：</a:t>
            </a:r>
            <a:endParaRPr lang="en-US" altLang="zh-CN" sz="1200" dirty="0" smtClean="0"/>
          </a:p>
          <a:p>
            <a:pPr marL="171450" indent="457200">
              <a:lnSpc>
                <a:spcPct val="150000"/>
              </a:lnSpc>
              <a:buFont typeface="Arial" panose="020B0604020202020204" pitchFamily="34" charset="0"/>
              <a:buChar char="•"/>
            </a:pPr>
            <a:r>
              <a:rPr lang="zh-CN" altLang="en-US" sz="1200" dirty="0" smtClean="0"/>
              <a:t>日报</a:t>
            </a:r>
            <a:r>
              <a:rPr lang="en-US" altLang="zh-CN" sz="1200" dirty="0" smtClean="0"/>
              <a:t>—QQ</a:t>
            </a:r>
            <a:r>
              <a:rPr lang="zh-CN" altLang="en-US" sz="1200" dirty="0" smtClean="0"/>
              <a:t>群共享</a:t>
            </a:r>
            <a:endParaRPr lang="en-US" altLang="zh-CN" sz="1200" dirty="0" smtClean="0"/>
          </a:p>
          <a:p>
            <a:pPr marL="171450" indent="457200">
              <a:lnSpc>
                <a:spcPct val="150000"/>
              </a:lnSpc>
              <a:buFont typeface="Arial" panose="020B0604020202020204" pitchFamily="34" charset="0"/>
              <a:buChar char="•"/>
            </a:pPr>
            <a:r>
              <a:rPr lang="zh-CN" altLang="en-US" sz="1200" dirty="0" smtClean="0"/>
              <a:t>月报</a:t>
            </a:r>
            <a:r>
              <a:rPr lang="en-US" altLang="zh-CN" sz="1200" dirty="0" smtClean="0"/>
              <a:t>—</a:t>
            </a:r>
            <a:r>
              <a:rPr lang="zh-CN" altLang="en-US" sz="1200" dirty="0" smtClean="0"/>
              <a:t>邮件发给核心室</a:t>
            </a:r>
            <a:endParaRPr lang="zh-CN" altLang="en-US" sz="1200" dirty="0"/>
          </a:p>
        </p:txBody>
      </p:sp>
    </p:spTree>
    <p:extLst>
      <p:ext uri="{BB962C8B-B14F-4D97-AF65-F5344CB8AC3E}">
        <p14:creationId xmlns:p14="http://schemas.microsoft.com/office/powerpoint/2010/main" val="1230905350"/>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1838593"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项目背景</a:t>
            </a:r>
            <a:endParaRPr lang="zh-CN" altLang="en-US" sz="32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21810" y="943949"/>
            <a:ext cx="3944865" cy="369332"/>
          </a:xfrm>
          <a:prstGeom prst="rect">
            <a:avLst/>
          </a:prstGeom>
          <a:noFill/>
        </p:spPr>
        <p:txBody>
          <a:bodyPr wrap="square" rtlCol="0">
            <a:spAutoFit/>
          </a:bodyPr>
          <a:lstStyle/>
          <a:p>
            <a:r>
              <a:rPr lang="zh-CN" altLang="en-US" dirty="0">
                <a:solidFill>
                  <a:srgbClr val="333F50"/>
                </a:solidFill>
              </a:rPr>
              <a:t>网络</a:t>
            </a:r>
            <a:r>
              <a:rPr lang="zh-CN" altLang="en-US" dirty="0" smtClean="0">
                <a:solidFill>
                  <a:srgbClr val="333F50"/>
                </a:solidFill>
              </a:rPr>
              <a:t>运维的现阶段情况</a:t>
            </a:r>
            <a:endParaRPr lang="zh-CN" altLang="en-US" dirty="0">
              <a:solidFill>
                <a:srgbClr val="333F50"/>
              </a:solidFill>
            </a:endParaRPr>
          </a:p>
        </p:txBody>
      </p: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a:stretch>
            <a:fillRect/>
          </a:stretch>
        </p:blipFill>
        <p:spPr>
          <a:xfrm>
            <a:off x="728889" y="1313281"/>
            <a:ext cx="10734222" cy="5039894"/>
          </a:xfrm>
          <a:prstGeom prst="rect">
            <a:avLst/>
          </a:prstGeom>
        </p:spPr>
      </p:pic>
      <p:sp>
        <p:nvSpPr>
          <p:cNvPr id="9" name="矩形 8"/>
          <p:cNvSpPr/>
          <p:nvPr/>
        </p:nvSpPr>
        <p:spPr>
          <a:xfrm>
            <a:off x="8629650" y="4591050"/>
            <a:ext cx="1485900" cy="1714500"/>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Tree>
    <p:extLst>
      <p:ext uri="{BB962C8B-B14F-4D97-AF65-F5344CB8AC3E}">
        <p14:creationId xmlns:p14="http://schemas.microsoft.com/office/powerpoint/2010/main" val="82617577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3" y="10310"/>
            <a:ext cx="4109811"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平台应用</a:t>
            </a:r>
            <a:r>
              <a:rPr lang="en-US" altLang="zh-CN" sz="3200" b="1" dirty="0" smtClean="0">
                <a:latin typeface="微软雅黑" panose="020B0503020204020204" pitchFamily="34" charset="-122"/>
                <a:ea typeface="微软雅黑" panose="020B0503020204020204" pitchFamily="34" charset="-122"/>
              </a:rPr>
              <a:t>-</a:t>
            </a:r>
            <a:r>
              <a:rPr lang="zh-CN" altLang="en-US" sz="3200" b="1" dirty="0" smtClean="0">
                <a:latin typeface="微软雅黑" panose="020B0503020204020204" pitchFamily="34" charset="-122"/>
                <a:ea typeface="微软雅黑" panose="020B0503020204020204" pitchFamily="34" charset="-122"/>
              </a:rPr>
              <a:t>网络全景图</a:t>
            </a:r>
            <a:r>
              <a:rPr lang="en-US" altLang="zh-CN" sz="3200" b="1" dirty="0" smtClean="0">
                <a:latin typeface="微软雅黑" panose="020B0503020204020204" pitchFamily="34" charset="-122"/>
                <a:ea typeface="微软雅黑" panose="020B0503020204020204" pitchFamily="34" charset="-122"/>
              </a:rPr>
              <a:t> </a:t>
            </a:r>
            <a:endParaRPr lang="zh-CN" altLang="en-US" sz="32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24113" y="896821"/>
            <a:ext cx="8058150" cy="463588"/>
          </a:xfrm>
          <a:prstGeom prst="rect">
            <a:avLst/>
          </a:prstGeom>
          <a:noFill/>
        </p:spPr>
        <p:txBody>
          <a:bodyPr wrap="square" rtlCol="0">
            <a:spAutoFit/>
          </a:bodyPr>
          <a:lstStyle/>
          <a:p>
            <a:pPr indent="457200">
              <a:lnSpc>
                <a:spcPct val="150000"/>
              </a:lnSpc>
            </a:pPr>
            <a:r>
              <a:rPr lang="zh-CN" altLang="en-US" dirty="0" smtClean="0"/>
              <a:t>驾驶舱简介</a:t>
            </a:r>
            <a:endParaRPr lang="zh-CN" altLang="en-US" dirty="0"/>
          </a:p>
        </p:txBody>
      </p:sp>
      <p:sp>
        <p:nvSpPr>
          <p:cNvPr id="3" name="文本框 2"/>
          <p:cNvSpPr txBox="1"/>
          <p:nvPr/>
        </p:nvSpPr>
        <p:spPr>
          <a:xfrm>
            <a:off x="725806" y="2076450"/>
            <a:ext cx="4732019" cy="9233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全局总览，整体把控</a:t>
            </a:r>
            <a:endParaRPr lang="en-US" altLang="zh-CN" dirty="0" smtClean="0"/>
          </a:p>
          <a:p>
            <a:pPr marL="285750" indent="285750">
              <a:lnSpc>
                <a:spcPct val="150000"/>
              </a:lnSpc>
              <a:buFont typeface="Arial" panose="020B0604020202020204" pitchFamily="34" charset="0"/>
              <a:buChar char="•"/>
            </a:pPr>
            <a:endParaRPr lang="zh-CN" altLang="en-US" dirty="0"/>
          </a:p>
        </p:txBody>
      </p:sp>
    </p:spTree>
    <p:extLst>
      <p:ext uri="{BB962C8B-B14F-4D97-AF65-F5344CB8AC3E}">
        <p14:creationId xmlns:p14="http://schemas.microsoft.com/office/powerpoint/2010/main" val="4224749760"/>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27">
      <a:dk1>
        <a:sysClr val="windowText" lastClr="000000"/>
      </a:dk1>
      <a:lt1>
        <a:sysClr val="window" lastClr="FFFFFF"/>
      </a:lt1>
      <a:dk2>
        <a:srgbClr val="44546A"/>
      </a:dk2>
      <a:lt2>
        <a:srgbClr val="E7E6E6"/>
      </a:lt2>
      <a:accent1>
        <a:srgbClr val="12C869"/>
      </a:accent1>
      <a:accent2>
        <a:srgbClr val="323F4F"/>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2373</TotalTime>
  <Words>3017</Words>
  <Application>Microsoft Office PowerPoint</Application>
  <PresentationFormat>宽屏</PresentationFormat>
  <Paragraphs>500</Paragraphs>
  <Slides>46</Slides>
  <Notes>34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59" baseType="lpstr">
      <vt:lpstr>Lato Light</vt:lpstr>
      <vt:lpstr>等线</vt:lpstr>
      <vt:lpstr>等线 Light</vt:lpstr>
      <vt:lpstr>宋体</vt:lpstr>
      <vt:lpstr>微软雅黑</vt:lpstr>
      <vt:lpstr>微软雅黑 Light</vt:lpstr>
      <vt:lpstr>Arial</vt:lpstr>
      <vt:lpstr>Calibri</vt:lpstr>
      <vt:lpstr>Calibri Light</vt:lpstr>
      <vt:lpstr>Segoe UI Light</vt:lpstr>
      <vt:lpstr>Wingdings</vt:lpstr>
      <vt:lpstr>Office 主题</vt:lpstr>
      <vt:lpstr>工作表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cong x</cp:lastModifiedBy>
  <cp:revision>203</cp:revision>
  <dcterms:created xsi:type="dcterms:W3CDTF">2015-08-05T01:47:03Z</dcterms:created>
  <dcterms:modified xsi:type="dcterms:W3CDTF">2018-01-15T09:32:49Z</dcterms:modified>
</cp:coreProperties>
</file>