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0" r:id="rId2"/>
    <p:sldId id="319" r:id="rId3"/>
    <p:sldId id="382" r:id="rId4"/>
    <p:sldId id="383" r:id="rId5"/>
    <p:sldId id="386" r:id="rId6"/>
    <p:sldId id="352" r:id="rId7"/>
    <p:sldId id="385" r:id="rId8"/>
    <p:sldId id="380" r:id="rId9"/>
    <p:sldId id="387" r:id="rId10"/>
    <p:sldId id="388" r:id="rId11"/>
    <p:sldId id="389" r:id="rId12"/>
    <p:sldId id="390" r:id="rId13"/>
    <p:sldId id="353" r:id="rId14"/>
    <p:sldId id="357" r:id="rId15"/>
    <p:sldId id="365" r:id="rId16"/>
    <p:sldId id="366" r:id="rId17"/>
    <p:sldId id="367" r:id="rId18"/>
    <p:sldId id="368" r:id="rId19"/>
    <p:sldId id="369" r:id="rId20"/>
    <p:sldId id="370" r:id="rId21"/>
    <p:sldId id="371" r:id="rId22"/>
    <p:sldId id="359" r:id="rId23"/>
    <p:sldId id="360" r:id="rId24"/>
    <p:sldId id="362" r:id="rId25"/>
    <p:sldId id="373" r:id="rId26"/>
    <p:sldId id="375" r:id="rId27"/>
    <p:sldId id="374" r:id="rId28"/>
    <p:sldId id="376" r:id="rId29"/>
    <p:sldId id="378" r:id="rId30"/>
    <p:sldId id="379" r:id="rId31"/>
    <p:sldId id="37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33C073"/>
    <a:srgbClr val="00AC4E"/>
    <a:srgbClr val="FFFFFF"/>
    <a:srgbClr val="007A37"/>
    <a:srgbClr val="00DE64"/>
    <a:srgbClr val="00B050"/>
    <a:srgbClr val="5EF1A4"/>
    <a:srgbClr val="E73A1C"/>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8084" autoAdjust="0"/>
  </p:normalViewPr>
  <p:slideViewPr>
    <p:cSldViewPr snapToGrid="0">
      <p:cViewPr varScale="1">
        <p:scale>
          <a:sx n="101" d="100"/>
          <a:sy n="101"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903694778500036"/>
          <c:y val="2.50262085491104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系统问题原因</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C28-4C13-8753-E0BB95EA023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9C45-44FB-8E83-BCA8300560A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C28-4C13-8753-E0BB95EA0239}"/>
              </c:ext>
            </c:extLst>
          </c:dPt>
          <c:dLbls>
            <c:dLbl>
              <c:idx val="1"/>
              <c:layout/>
              <c:tx>
                <c:rich>
                  <a:bodyPr/>
                  <a:lstStyle/>
                  <a:p>
                    <a:fld id="{0EC5AB0B-A94E-43BE-8023-523628AC3C90}" type="PERCENTAGE">
                      <a:rPr lang="en-US" altLang="zh-CN">
                        <a:solidFill>
                          <a:schemeClr val="bg1"/>
                        </a:solidFill>
                      </a:rPr>
                      <a:pPr/>
                      <a:t>[百分比]</a:t>
                    </a:fld>
                    <a:endParaRPr lang="zh-CN" altLang="en-US"/>
                  </a:p>
                </c:rich>
              </c:tx>
              <c:dLblPos val="inEnd"/>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9C45-44FB-8E83-BCA8300560A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人员疏失</c:v>
                </c:pt>
                <c:pt idx="1">
                  <c:v>流程失误</c:v>
                </c:pt>
                <c:pt idx="2">
                  <c:v>技术或产品</c:v>
                </c:pt>
              </c:strCache>
            </c:strRef>
          </c:cat>
          <c:val>
            <c:numRef>
              <c:f>Sheet1!$B$2:$B$4</c:f>
              <c:numCache>
                <c:formatCode>General</c:formatCode>
                <c:ptCount val="3"/>
                <c:pt idx="0">
                  <c:v>4</c:v>
                </c:pt>
                <c:pt idx="1">
                  <c:v>4</c:v>
                </c:pt>
                <c:pt idx="2">
                  <c:v>2</c:v>
                </c:pt>
              </c:numCache>
            </c:numRef>
          </c:val>
          <c:extLst>
            <c:ext xmlns:c16="http://schemas.microsoft.com/office/drawing/2014/chart" uri="{C3380CC4-5D6E-409C-BE32-E72D297353CC}">
              <c16:uniqueId val="{00000000-9C45-44FB-8E83-BCA8300560A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BAC90E13-F48A-48CF-A420-071C5D07A534}" srcId="{54D422F2-F17D-4D4E-80E0-8C18F67C64D0}" destId="{6470F6BC-00F7-4DA6-93A8-F97A9899CD78}" srcOrd="1" destOrd="0" parTransId="{4F06052B-CDAA-415D-991E-B7976BF92601}" sibTransId="{FD10F52E-B507-465D-BA7D-5459A098F4F1}"/>
    <dgm:cxn modelId="{A663B71B-0578-45A5-B1E7-C52475A4EB98}" type="presOf" srcId="{54D422F2-F17D-4D4E-80E0-8C18F67C64D0}" destId="{46E6E380-FAB9-4EF4-866B-C1A662E1818F}"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562169D9-23D5-43E0-AEA0-C7823C851167}" type="presOf" srcId="{4F06052B-CDAA-415D-991E-B7976BF92601}" destId="{3338A08B-D034-4D35-A565-C3CA1DB54B0F}" srcOrd="0" destOrd="0" presId="urn:microsoft.com/office/officeart/2005/8/layout/hierarchy1"/>
    <dgm:cxn modelId="{0B5E6585-33CD-469C-A7C7-8FBDE5741FCF}" srcId="{54D422F2-F17D-4D4E-80E0-8C18F67C64D0}" destId="{B32DF41B-8F31-4C07-870A-11CD9A0429C0}" srcOrd="2" destOrd="0" parTransId="{42A2902F-D992-426C-821C-A91B95BC4C18}" sibTransId="{875CFE0F-86CA-4B23-8E3C-8C86881CF3CC}"/>
    <dgm:cxn modelId="{C772A7E0-A07F-4BD3-9597-939BEBDB02CE}" type="presOf" srcId="{B32DF41B-8F31-4C07-870A-11CD9A0429C0}" destId="{FCE0963C-B32B-4DA2-AC0C-8EFF3FFCFC9E}"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71C8065-B905-49CB-9A3F-F9361923BF7B}" srcId="{AF681F9E-C3C3-466C-B322-5B6C411F1487}" destId="{54D422F2-F17D-4D4E-80E0-8C18F67C64D0}" srcOrd="0" destOrd="0" parTransId="{242E6669-9458-417B-8CE8-F213C9BE8E8F}" sibTransId="{D039EE51-F099-4BC0-8C91-621442C87746}"/>
    <dgm:cxn modelId="{6E6A5FA3-C4A8-4B4E-87B4-FBFE60964BBE}" type="presOf" srcId="{6470F6BC-00F7-4DA6-93A8-F97A9899CD78}" destId="{3A1C5B4D-D550-4959-B0F7-32B5BC73B5C7}"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1F668740-5AE1-4954-BCE7-4E215335BCF3}" type="presOf" srcId="{00E659BE-968E-48BA-A987-3BA81F7E2110}" destId="{66075574-1233-4B9E-87CB-E8D573F906DD}"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ED23AE3-6F75-4FC6-9795-7A21DF2B7615}" type="presOf" srcId="{D6D72EC6-91E5-41C9-92D4-0C26BAA838C2}" destId="{F48D5708-FD4C-42C9-8CBE-52D60EDA98D6}"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4D422F2-F17D-4D4E-80E0-8C18F67C64D0}">
      <dgm:prSet/>
      <dgm:spPr/>
      <dgm:t>
        <a:bodyPr/>
        <a:lstStyle/>
        <a:p>
          <a:r>
            <a:rPr lang="zh-CN" altLang="en-US" dirty="0" smtClean="0"/>
            <a:t>故障传播树构建</a:t>
          </a:r>
          <a:endParaRPr lang="zh-CN" altLang="en-US" dirty="0"/>
        </a:p>
      </dgm:t>
    </dgm:pt>
    <dgm:pt modelId="{242E6669-9458-417B-8CE8-F213C9BE8E8F}" type="parTrans" cxnId="{671C8065-B905-49CB-9A3F-F9361923BF7B}">
      <dgm:prSet/>
      <dgm:spPr/>
      <dgm:t>
        <a:bodyPr/>
        <a:lstStyle/>
        <a:p>
          <a:endParaRPr lang="zh-CN" altLang="en-US"/>
        </a:p>
      </dgm:t>
    </dgm:pt>
    <dgm:pt modelId="{D039EE51-F099-4BC0-8C91-621442C87746}" type="sibTrans" cxnId="{671C8065-B905-49CB-9A3F-F9361923BF7B}">
      <dgm:prSet/>
      <dgm:spPr/>
      <dgm:t>
        <a:bodyPr/>
        <a:lstStyle/>
        <a:p>
          <a:endParaRPr lang="zh-CN" altLang="en-US"/>
        </a:p>
      </dgm:t>
    </dgm:pt>
    <dgm:pt modelId="{59488975-C35F-4A56-8D57-D65A00052A05}">
      <dgm:prSet/>
      <dgm:spPr/>
      <dgm:t>
        <a:bodyPr/>
        <a:lstStyle/>
        <a:p>
          <a:r>
            <a:rPr lang="zh-CN" altLang="en-US" dirty="0" smtClean="0"/>
            <a:t>异常事件关联挖掘</a:t>
          </a:r>
          <a:endParaRPr lang="zh-CN" altLang="en-US" dirty="0"/>
        </a:p>
      </dgm:t>
    </dgm:pt>
    <dgm:pt modelId="{260A6818-D90B-4B1A-9901-B293B8F9007F}" type="parTrans" cxnId="{02BE2E49-8BC8-438F-BA9B-C37D817B7CF6}">
      <dgm:prSet/>
      <dgm:spPr/>
      <dgm:t>
        <a:bodyPr/>
        <a:lstStyle/>
        <a:p>
          <a:endParaRPr lang="zh-CN" altLang="en-US"/>
        </a:p>
      </dgm:t>
    </dgm:pt>
    <dgm:pt modelId="{079726A9-4578-4641-BDDB-5E2939F9BDCD}" type="sibTrans" cxnId="{02BE2E49-8BC8-438F-BA9B-C37D817B7CF6}">
      <dgm:prSet/>
      <dgm:spPr/>
      <dgm:t>
        <a:bodyPr/>
        <a:lstStyle/>
        <a:p>
          <a:endParaRPr lang="zh-CN" altLang="en-US"/>
        </a:p>
      </dgm:t>
    </dgm:pt>
    <dgm:pt modelId="{6470F6BC-00F7-4DA6-93A8-F97A9899CD78}">
      <dgm:prSet/>
      <dgm:spPr/>
      <dgm:t>
        <a:bodyPr/>
        <a:lstStyle/>
        <a:p>
          <a:r>
            <a:rPr lang="zh-CN" altLang="en-US" dirty="0" smtClean="0"/>
            <a:t>事件</a:t>
          </a:r>
          <a:r>
            <a:rPr lang="en-US" altLang="zh-CN" dirty="0" smtClean="0"/>
            <a:t>-KPI</a:t>
          </a:r>
          <a:r>
            <a:rPr lang="zh-CN" altLang="en-US" dirty="0" smtClean="0"/>
            <a:t>关联挖掘</a:t>
          </a:r>
          <a:endParaRPr lang="zh-CN" altLang="en-US" dirty="0"/>
        </a:p>
      </dgm:t>
    </dgm:pt>
    <dgm:pt modelId="{4F06052B-CDAA-415D-991E-B7976BF92601}" type="parTrans" cxnId="{BAC90E13-F48A-48CF-A420-071C5D07A534}">
      <dgm:prSet/>
      <dgm:spPr/>
      <dgm:t>
        <a:bodyPr/>
        <a:lstStyle/>
        <a:p>
          <a:endParaRPr lang="zh-CN" altLang="en-US"/>
        </a:p>
      </dgm:t>
    </dgm:pt>
    <dgm:pt modelId="{FD10F52E-B507-465D-BA7D-5459A098F4F1}" type="sibTrans" cxnId="{BAC90E13-F48A-48CF-A420-071C5D07A534}">
      <dgm:prSet/>
      <dgm:spPr/>
      <dgm:t>
        <a:bodyPr/>
        <a:lstStyle/>
        <a:p>
          <a:endParaRPr lang="zh-CN" altLang="en-US"/>
        </a:p>
      </dgm:t>
    </dgm:pt>
    <dgm:pt modelId="{B32DF41B-8F31-4C07-870A-11CD9A0429C0}">
      <dgm:prSet/>
      <dgm:spPr/>
      <dgm:t>
        <a:bodyPr/>
        <a:lstStyle/>
        <a:p>
          <a:r>
            <a:rPr lang="en-US" altLang="zh-CN" dirty="0" smtClean="0"/>
            <a:t>KPI</a:t>
          </a:r>
          <a:r>
            <a:rPr lang="zh-CN" altLang="en-US" dirty="0" smtClean="0"/>
            <a:t>关联分析</a:t>
          </a:r>
          <a:endParaRPr lang="zh-CN" altLang="en-US" dirty="0"/>
        </a:p>
      </dgm:t>
    </dgm:pt>
    <dgm:pt modelId="{42A2902F-D992-426C-821C-A91B95BC4C18}" type="parTrans" cxnId="{0B5E6585-33CD-469C-A7C7-8FBDE5741FCF}">
      <dgm:prSet/>
      <dgm:spPr/>
      <dgm:t>
        <a:bodyPr/>
        <a:lstStyle/>
        <a:p>
          <a:endParaRPr lang="zh-CN" altLang="en-US"/>
        </a:p>
      </dgm:t>
    </dgm:pt>
    <dgm:pt modelId="{875CFE0F-86CA-4B23-8E3C-8C86881CF3CC}" type="sibTrans" cxnId="{0B5E6585-33CD-469C-A7C7-8FBDE5741FCF}">
      <dgm:prSet/>
      <dgm:spPr/>
      <dgm:t>
        <a:bodyPr/>
        <a:lstStyle/>
        <a:p>
          <a:endParaRPr lang="zh-CN" altLang="en-US"/>
        </a:p>
      </dgm:t>
    </dgm:pt>
    <dgm:pt modelId="{FB68B7A5-5CBB-49C8-B3BA-60A574EFCADB}">
      <dgm:prSet/>
      <dgm:spPr/>
      <dgm:t>
        <a:bodyPr/>
        <a:lstStyle/>
        <a:p>
          <a:r>
            <a:rPr lang="en-US" altLang="zh-CN" dirty="0" smtClean="0"/>
            <a:t>KPI</a:t>
          </a:r>
          <a:r>
            <a:rPr lang="zh-CN" altLang="en-US" dirty="0" smtClean="0"/>
            <a:t>聚类</a:t>
          </a:r>
          <a:endParaRPr lang="zh-CN" altLang="en-US" dirty="0"/>
        </a:p>
      </dgm:t>
    </dgm:pt>
    <dgm:pt modelId="{00E659BE-968E-48BA-A987-3BA81F7E2110}" type="parTrans" cxnId="{81487C04-C575-49A6-902B-140466AB0C1B}">
      <dgm:prSet/>
      <dgm:spPr/>
      <dgm:t>
        <a:bodyPr/>
        <a:lstStyle/>
        <a:p>
          <a:endParaRPr lang="zh-CN" altLang="en-US"/>
        </a:p>
      </dgm:t>
    </dgm:pt>
    <dgm:pt modelId="{AACA2ADD-C13C-4E67-AF5A-DD74F65BFA8F}" type="sibTrans" cxnId="{81487C04-C575-49A6-902B-140466AB0C1B}">
      <dgm:prSet/>
      <dgm:spPr/>
      <dgm:t>
        <a:bodyPr/>
        <a:lstStyle/>
        <a:p>
          <a:endParaRPr lang="zh-CN" altLang="en-US"/>
        </a:p>
      </dgm:t>
    </dgm:pt>
    <dgm:pt modelId="{D6D72EC6-91E5-41C9-92D4-0C26BAA838C2}">
      <dgm:prSet/>
      <dgm:spPr/>
      <dgm:t>
        <a:bodyPr/>
        <a:lstStyle/>
        <a:p>
          <a:r>
            <a:rPr lang="zh-CN" altLang="en-US" dirty="0" smtClean="0"/>
            <a:t>全链路模块调用分析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62944D7A-9AD4-4E9A-A6A5-9E71BD5CF091}" type="pres">
      <dgm:prSet presAssocID="{54D422F2-F17D-4D4E-80E0-8C18F67C64D0}" presName="hierRoot1" presStyleCnt="0"/>
      <dgm:spPr/>
    </dgm:pt>
    <dgm:pt modelId="{9B74E6EB-CE47-4FFD-AE37-D716C6777DD7}" type="pres">
      <dgm:prSet presAssocID="{54D422F2-F17D-4D4E-80E0-8C18F67C64D0}" presName="composite" presStyleCnt="0"/>
      <dgm:spPr/>
    </dgm:pt>
    <dgm:pt modelId="{EDD0FD23-6720-4EDC-A3D9-A1BABA175F4D}" type="pres">
      <dgm:prSet presAssocID="{54D422F2-F17D-4D4E-80E0-8C18F67C64D0}" presName="background" presStyleLbl="node0" presStyleIdx="0" presStyleCnt="1"/>
      <dgm:spPr/>
    </dgm:pt>
    <dgm:pt modelId="{46E6E380-FAB9-4EF4-866B-C1A662E1818F}" type="pres">
      <dgm:prSet presAssocID="{54D422F2-F17D-4D4E-80E0-8C18F67C64D0}" presName="text" presStyleLbl="fgAcc0" presStyleIdx="0" presStyleCnt="1">
        <dgm:presLayoutVars>
          <dgm:chPref val="3"/>
        </dgm:presLayoutVars>
      </dgm:prSet>
      <dgm:spPr/>
      <dgm:t>
        <a:bodyPr/>
        <a:lstStyle/>
        <a:p>
          <a:endParaRPr lang="zh-CN" altLang="en-US"/>
        </a:p>
      </dgm:t>
    </dgm:pt>
    <dgm:pt modelId="{4A308BB9-1E9D-471A-918F-F2D8254BDA8B}" type="pres">
      <dgm:prSet presAssocID="{54D422F2-F17D-4D4E-80E0-8C18F67C64D0}" presName="hierChild2" presStyleCnt="0"/>
      <dgm:spPr/>
    </dgm:pt>
    <dgm:pt modelId="{34C1C56C-3033-48A6-9371-A839986D10FC}" type="pres">
      <dgm:prSet presAssocID="{260A6818-D90B-4B1A-9901-B293B8F9007F}" presName="Name10" presStyleLbl="parChTrans1D2" presStyleIdx="0" presStyleCnt="5"/>
      <dgm:spPr/>
      <dgm:t>
        <a:bodyPr/>
        <a:lstStyle/>
        <a:p>
          <a:endParaRPr lang="zh-CN" altLang="en-US"/>
        </a:p>
      </dgm:t>
    </dgm:pt>
    <dgm:pt modelId="{30232340-2A19-4281-B331-FA21355E7E2E}" type="pres">
      <dgm:prSet presAssocID="{59488975-C35F-4A56-8D57-D65A00052A05}" presName="hierRoot2" presStyleCnt="0"/>
      <dgm:spPr/>
    </dgm:pt>
    <dgm:pt modelId="{712816EF-1D21-4F09-84CB-D3EE6F0B9099}" type="pres">
      <dgm:prSet presAssocID="{59488975-C35F-4A56-8D57-D65A00052A05}" presName="composite2" presStyleCnt="0"/>
      <dgm:spPr/>
    </dgm:pt>
    <dgm:pt modelId="{93FE9A8A-5886-4468-9679-FDEB306A0A2E}" type="pres">
      <dgm:prSet presAssocID="{59488975-C35F-4A56-8D57-D65A00052A05}" presName="background2" presStyleLbl="node2" presStyleIdx="0" presStyleCnt="5"/>
      <dgm:spPr/>
    </dgm:pt>
    <dgm:pt modelId="{3B4359FF-E5B6-487A-8858-CA6F184D974C}" type="pres">
      <dgm:prSet presAssocID="{59488975-C35F-4A56-8D57-D65A00052A05}" presName="text2" presStyleLbl="fgAcc2" presStyleIdx="0" presStyleCnt="5">
        <dgm:presLayoutVars>
          <dgm:chPref val="3"/>
        </dgm:presLayoutVars>
      </dgm:prSet>
      <dgm:spPr/>
      <dgm:t>
        <a:bodyPr/>
        <a:lstStyle/>
        <a:p>
          <a:endParaRPr lang="zh-CN" altLang="en-US"/>
        </a:p>
      </dgm:t>
    </dgm:pt>
    <dgm:pt modelId="{C936F337-503B-49BB-86D0-539F2F11CD3A}" type="pres">
      <dgm:prSet presAssocID="{59488975-C35F-4A56-8D57-D65A00052A05}" presName="hierChild3" presStyleCnt="0"/>
      <dgm:spPr/>
    </dgm:pt>
    <dgm:pt modelId="{3338A08B-D034-4D35-A565-C3CA1DB54B0F}" type="pres">
      <dgm:prSet presAssocID="{4F06052B-CDAA-415D-991E-B7976BF92601}" presName="Name10" presStyleLbl="parChTrans1D2" presStyleIdx="1" presStyleCnt="5"/>
      <dgm:spPr/>
      <dgm:t>
        <a:bodyPr/>
        <a:lstStyle/>
        <a:p>
          <a:endParaRPr lang="zh-CN" altLang="en-US"/>
        </a:p>
      </dgm:t>
    </dgm:pt>
    <dgm:pt modelId="{A8CEA8B2-28D6-4FCF-990C-0B449C8E8C19}" type="pres">
      <dgm:prSet presAssocID="{6470F6BC-00F7-4DA6-93A8-F97A9899CD78}" presName="hierRoot2" presStyleCnt="0"/>
      <dgm:spPr/>
    </dgm:pt>
    <dgm:pt modelId="{C2071BCF-45CE-47E4-B0F6-88D1029F2FC6}" type="pres">
      <dgm:prSet presAssocID="{6470F6BC-00F7-4DA6-93A8-F97A9899CD78}" presName="composite2" presStyleCnt="0"/>
      <dgm:spPr/>
    </dgm:pt>
    <dgm:pt modelId="{81AA59A7-E9DD-437D-AC87-9A5B54ADBF24}" type="pres">
      <dgm:prSet presAssocID="{6470F6BC-00F7-4DA6-93A8-F97A9899CD78}" presName="background2" presStyleLbl="node2" presStyleIdx="1" presStyleCnt="5"/>
      <dgm:spPr/>
    </dgm:pt>
    <dgm:pt modelId="{3A1C5B4D-D550-4959-B0F7-32B5BC73B5C7}" type="pres">
      <dgm:prSet presAssocID="{6470F6BC-00F7-4DA6-93A8-F97A9899CD78}" presName="text2" presStyleLbl="fgAcc2" presStyleIdx="1" presStyleCnt="5">
        <dgm:presLayoutVars>
          <dgm:chPref val="3"/>
        </dgm:presLayoutVars>
      </dgm:prSet>
      <dgm:spPr/>
      <dgm:t>
        <a:bodyPr/>
        <a:lstStyle/>
        <a:p>
          <a:endParaRPr lang="zh-CN" altLang="en-US"/>
        </a:p>
      </dgm:t>
    </dgm:pt>
    <dgm:pt modelId="{C45B5C83-C44E-4346-9548-729671792602}" type="pres">
      <dgm:prSet presAssocID="{6470F6BC-00F7-4DA6-93A8-F97A9899CD78}" presName="hierChild3" presStyleCnt="0"/>
      <dgm:spPr/>
    </dgm:pt>
    <dgm:pt modelId="{FF2F606B-53C2-44CA-B843-98A4ECEC3D80}" type="pres">
      <dgm:prSet presAssocID="{42A2902F-D992-426C-821C-A91B95BC4C18}" presName="Name10" presStyleLbl="parChTrans1D2" presStyleIdx="2" presStyleCnt="5"/>
      <dgm:spPr/>
      <dgm:t>
        <a:bodyPr/>
        <a:lstStyle/>
        <a:p>
          <a:endParaRPr lang="zh-CN" altLang="en-US"/>
        </a:p>
      </dgm:t>
    </dgm:pt>
    <dgm:pt modelId="{7A8098B8-B4B0-4AA5-A00A-505FFDD55CC8}" type="pres">
      <dgm:prSet presAssocID="{B32DF41B-8F31-4C07-870A-11CD9A0429C0}" presName="hierRoot2" presStyleCnt="0"/>
      <dgm:spPr/>
    </dgm:pt>
    <dgm:pt modelId="{D88A1F72-EF7D-47C5-AA37-0F6D5B58D342}" type="pres">
      <dgm:prSet presAssocID="{B32DF41B-8F31-4C07-870A-11CD9A0429C0}" presName="composite2" presStyleCnt="0"/>
      <dgm:spPr/>
    </dgm:pt>
    <dgm:pt modelId="{F472A550-9527-4A04-A7E3-6CB4F6E36BD5}" type="pres">
      <dgm:prSet presAssocID="{B32DF41B-8F31-4C07-870A-11CD9A0429C0}" presName="background2" presStyleLbl="node2" presStyleIdx="2" presStyleCnt="5"/>
      <dgm:spPr/>
    </dgm:pt>
    <dgm:pt modelId="{FCE0963C-B32B-4DA2-AC0C-8EFF3FFCFC9E}" type="pres">
      <dgm:prSet presAssocID="{B32DF41B-8F31-4C07-870A-11CD9A0429C0}" presName="text2" presStyleLbl="fgAcc2" presStyleIdx="2" presStyleCnt="5">
        <dgm:presLayoutVars>
          <dgm:chPref val="3"/>
        </dgm:presLayoutVars>
      </dgm:prSet>
      <dgm:spPr/>
      <dgm:t>
        <a:bodyPr/>
        <a:lstStyle/>
        <a:p>
          <a:endParaRPr lang="zh-CN" altLang="en-US"/>
        </a:p>
      </dgm:t>
    </dgm:pt>
    <dgm:pt modelId="{232F24BB-1F56-4A32-837A-0EC31B3CCAE4}" type="pres">
      <dgm:prSet presAssocID="{B32DF41B-8F31-4C07-870A-11CD9A0429C0}" presName="hierChild3" presStyleCnt="0"/>
      <dgm:spPr/>
    </dgm:pt>
    <dgm:pt modelId="{66075574-1233-4B9E-87CB-E8D573F906DD}" type="pres">
      <dgm:prSet presAssocID="{00E659BE-968E-48BA-A987-3BA81F7E2110}" presName="Name10" presStyleLbl="parChTrans1D2" presStyleIdx="3" presStyleCnt="5"/>
      <dgm:spPr/>
      <dgm:t>
        <a:bodyPr/>
        <a:lstStyle/>
        <a:p>
          <a:endParaRPr lang="zh-CN" altLang="en-US"/>
        </a:p>
      </dgm:t>
    </dgm:pt>
    <dgm:pt modelId="{FA9F2334-E0D3-4301-A0E5-ADB48FB77FF3}" type="pres">
      <dgm:prSet presAssocID="{FB68B7A5-5CBB-49C8-B3BA-60A574EFCADB}" presName="hierRoot2" presStyleCnt="0"/>
      <dgm:spPr/>
    </dgm:pt>
    <dgm:pt modelId="{596A62FD-96EC-4622-B36E-7FC74A222FCB}" type="pres">
      <dgm:prSet presAssocID="{FB68B7A5-5CBB-49C8-B3BA-60A574EFCADB}" presName="composite2" presStyleCnt="0"/>
      <dgm:spPr/>
    </dgm:pt>
    <dgm:pt modelId="{253D6062-0571-41FB-A25C-54B136C286CD}" type="pres">
      <dgm:prSet presAssocID="{FB68B7A5-5CBB-49C8-B3BA-60A574EFCADB}" presName="background2" presStyleLbl="node2" presStyleIdx="3" presStyleCnt="5"/>
      <dgm:spPr/>
    </dgm:pt>
    <dgm:pt modelId="{0DF74499-1465-4FD7-8AC5-2855BBF9EC7F}" type="pres">
      <dgm:prSet presAssocID="{FB68B7A5-5CBB-49C8-B3BA-60A574EFCADB}" presName="text2" presStyleLbl="fgAcc2" presStyleIdx="3" presStyleCnt="5">
        <dgm:presLayoutVars>
          <dgm:chPref val="3"/>
        </dgm:presLayoutVars>
      </dgm:prSet>
      <dgm:spPr/>
      <dgm:t>
        <a:bodyPr/>
        <a:lstStyle/>
        <a:p>
          <a:endParaRPr lang="zh-CN" altLang="en-US"/>
        </a:p>
      </dgm:t>
    </dgm:pt>
    <dgm:pt modelId="{41A3D0C4-AB73-4EDD-91BF-61AA0FEC59FC}" type="pres">
      <dgm:prSet presAssocID="{FB68B7A5-5CBB-49C8-B3BA-60A574EFCADB}" presName="hierChild3" presStyleCnt="0"/>
      <dgm:spPr/>
    </dgm:pt>
    <dgm:pt modelId="{094D701F-D945-4485-BB2A-CE040B57FD84}" type="pres">
      <dgm:prSet presAssocID="{DE24D44C-CBED-4534-BF57-6F972C3C130E}" presName="Name10" presStyleLbl="parChTrans1D2" presStyleIdx="4" presStyleCnt="5"/>
      <dgm:spPr/>
      <dgm:t>
        <a:bodyPr/>
        <a:lstStyle/>
        <a:p>
          <a:endParaRPr lang="zh-CN" altLang="en-US"/>
        </a:p>
      </dgm:t>
    </dgm:pt>
    <dgm:pt modelId="{1AF084A7-1961-4ABF-B807-AB4F6787ECB0}" type="pres">
      <dgm:prSet presAssocID="{D6D72EC6-91E5-41C9-92D4-0C26BAA838C2}" presName="hierRoot2" presStyleCnt="0"/>
      <dgm:spPr/>
    </dgm:pt>
    <dgm:pt modelId="{3554DF36-4D96-4619-895F-9D8E1E65B3C8}" type="pres">
      <dgm:prSet presAssocID="{D6D72EC6-91E5-41C9-92D4-0C26BAA838C2}" presName="composite2" presStyleCnt="0"/>
      <dgm:spPr/>
    </dgm:pt>
    <dgm:pt modelId="{5C479C67-1BA2-4ED1-BC32-7D9B283CEB17}" type="pres">
      <dgm:prSet presAssocID="{D6D72EC6-91E5-41C9-92D4-0C26BAA838C2}" presName="background2" presStyleLbl="node2" presStyleIdx="4" presStyleCnt="5"/>
      <dgm:spPr/>
    </dgm:pt>
    <dgm:pt modelId="{F48D5708-FD4C-42C9-8CBE-52D60EDA98D6}" type="pres">
      <dgm:prSet presAssocID="{D6D72EC6-91E5-41C9-92D4-0C26BAA838C2}" presName="text2" presStyleLbl="fgAcc2" presStyleIdx="4" presStyleCnt="5">
        <dgm:presLayoutVars>
          <dgm:chPref val="3"/>
        </dgm:presLayoutVars>
      </dgm:prSet>
      <dgm:spPr/>
      <dgm:t>
        <a:bodyPr/>
        <a:lstStyle/>
        <a:p>
          <a:endParaRPr lang="zh-CN" altLang="en-US"/>
        </a:p>
      </dgm:t>
    </dgm:pt>
    <dgm:pt modelId="{F8DDD478-B86F-474D-8D58-2FFCEAA37F80}" type="pres">
      <dgm:prSet presAssocID="{D6D72EC6-91E5-41C9-92D4-0C26BAA838C2}" presName="hierChild3" presStyleCnt="0"/>
      <dgm:spPr/>
    </dgm:pt>
  </dgm:ptLst>
  <dgm:cxnLst>
    <dgm:cxn modelId="{0B5E6585-33CD-469C-A7C7-8FBDE5741FCF}" srcId="{54D422F2-F17D-4D4E-80E0-8C18F67C64D0}" destId="{B32DF41B-8F31-4C07-870A-11CD9A0429C0}" srcOrd="2" destOrd="0" parTransId="{42A2902F-D992-426C-821C-A91B95BC4C18}" sibTransId="{875CFE0F-86CA-4B23-8E3C-8C86881CF3CC}"/>
    <dgm:cxn modelId="{A663B71B-0578-45A5-B1E7-C52475A4EB98}" type="presOf" srcId="{54D422F2-F17D-4D4E-80E0-8C18F67C64D0}" destId="{46E6E380-FAB9-4EF4-866B-C1A662E1818F}" srcOrd="0" destOrd="0" presId="urn:microsoft.com/office/officeart/2005/8/layout/hierarchy1"/>
    <dgm:cxn modelId="{27068875-2BEF-47A8-94AC-FB5A2222B308}" type="presOf" srcId="{42A2902F-D992-426C-821C-A91B95BC4C18}" destId="{FF2F606B-53C2-44CA-B843-98A4ECEC3D80}" srcOrd="0" destOrd="0" presId="urn:microsoft.com/office/officeart/2005/8/layout/hierarchy1"/>
    <dgm:cxn modelId="{6E6A5FA3-C4A8-4B4E-87B4-FBFE60964BBE}" type="presOf" srcId="{6470F6BC-00F7-4DA6-93A8-F97A9899CD78}" destId="{3A1C5B4D-D550-4959-B0F7-32B5BC73B5C7}" srcOrd="0" destOrd="0" presId="urn:microsoft.com/office/officeart/2005/8/layout/hierarchy1"/>
    <dgm:cxn modelId="{BAC90E13-F48A-48CF-A420-071C5D07A534}" srcId="{54D422F2-F17D-4D4E-80E0-8C18F67C64D0}" destId="{6470F6BC-00F7-4DA6-93A8-F97A9899CD78}" srcOrd="1" destOrd="0" parTransId="{4F06052B-CDAA-415D-991E-B7976BF92601}" sibTransId="{FD10F52E-B507-465D-BA7D-5459A098F4F1}"/>
    <dgm:cxn modelId="{671C8065-B905-49CB-9A3F-F9361923BF7B}" srcId="{AF681F9E-C3C3-466C-B322-5B6C411F1487}" destId="{54D422F2-F17D-4D4E-80E0-8C18F67C64D0}" srcOrd="0" destOrd="0" parTransId="{242E6669-9458-417B-8CE8-F213C9BE8E8F}" sibTransId="{D039EE51-F099-4BC0-8C91-621442C87746}"/>
    <dgm:cxn modelId="{562169D9-23D5-43E0-AEA0-C7823C851167}" type="presOf" srcId="{4F06052B-CDAA-415D-991E-B7976BF92601}" destId="{3338A08B-D034-4D35-A565-C3CA1DB54B0F}" srcOrd="0" destOrd="0" presId="urn:microsoft.com/office/officeart/2005/8/layout/hierarchy1"/>
    <dgm:cxn modelId="{1F668740-5AE1-4954-BCE7-4E215335BCF3}" type="presOf" srcId="{00E659BE-968E-48BA-A987-3BA81F7E2110}" destId="{66075574-1233-4B9E-87CB-E8D573F906DD}" srcOrd="0" destOrd="0" presId="urn:microsoft.com/office/officeart/2005/8/layout/hierarchy1"/>
    <dgm:cxn modelId="{02BE2E49-8BC8-438F-BA9B-C37D817B7CF6}" srcId="{54D422F2-F17D-4D4E-80E0-8C18F67C64D0}" destId="{59488975-C35F-4A56-8D57-D65A00052A05}" srcOrd="0" destOrd="0" parTransId="{260A6818-D90B-4B1A-9901-B293B8F9007F}" sibTransId="{079726A9-4578-4641-BDDB-5E2939F9BDCD}"/>
    <dgm:cxn modelId="{81487C04-C575-49A6-902B-140466AB0C1B}" srcId="{54D422F2-F17D-4D4E-80E0-8C18F67C64D0}" destId="{FB68B7A5-5CBB-49C8-B3BA-60A574EFCADB}" srcOrd="3" destOrd="0" parTransId="{00E659BE-968E-48BA-A987-3BA81F7E2110}" sibTransId="{AACA2ADD-C13C-4E67-AF5A-DD74F65BFA8F}"/>
    <dgm:cxn modelId="{936E1436-355E-45B7-94C9-A09E92767737}" srcId="{54D422F2-F17D-4D4E-80E0-8C18F67C64D0}" destId="{D6D72EC6-91E5-41C9-92D4-0C26BAA838C2}" srcOrd="4" destOrd="0" parTransId="{DE24D44C-CBED-4534-BF57-6F972C3C130E}" sibTransId="{AFB798E2-4F07-482E-AF24-DC3C2CE65CC6}"/>
    <dgm:cxn modelId="{0ED23AE3-6F75-4FC6-9795-7A21DF2B7615}" type="presOf" srcId="{D6D72EC6-91E5-41C9-92D4-0C26BAA838C2}" destId="{F48D5708-FD4C-42C9-8CBE-52D60EDA98D6}" srcOrd="0" destOrd="0" presId="urn:microsoft.com/office/officeart/2005/8/layout/hierarchy1"/>
    <dgm:cxn modelId="{C772A7E0-A07F-4BD3-9597-939BEBDB02CE}" type="presOf" srcId="{B32DF41B-8F31-4C07-870A-11CD9A0429C0}" destId="{FCE0963C-B32B-4DA2-AC0C-8EFF3FFCFC9E}" srcOrd="0" destOrd="0" presId="urn:microsoft.com/office/officeart/2005/8/layout/hierarchy1"/>
    <dgm:cxn modelId="{86AF8E3A-5C81-4E75-9CBD-003F2284FA8E}" type="presOf" srcId="{260A6818-D90B-4B1A-9901-B293B8F9007F}" destId="{34C1C56C-3033-48A6-9371-A839986D10FC}" srcOrd="0" destOrd="0" presId="urn:microsoft.com/office/officeart/2005/8/layout/hierarchy1"/>
    <dgm:cxn modelId="{99C8EBCF-BAFC-4B63-A3D8-F6DF81932341}" type="presOf" srcId="{DE24D44C-CBED-4534-BF57-6F972C3C130E}" destId="{094D701F-D945-4485-BB2A-CE040B57FD84}" srcOrd="0" destOrd="0" presId="urn:microsoft.com/office/officeart/2005/8/layout/hierarchy1"/>
    <dgm:cxn modelId="{06E4942E-2AAD-4F22-9A18-5721227B1A6F}" type="presOf" srcId="{AF681F9E-C3C3-466C-B322-5B6C411F1487}" destId="{A385B7F1-B3C5-4B55-9DFF-F4B82890C0A8}" srcOrd="0" destOrd="0" presId="urn:microsoft.com/office/officeart/2005/8/layout/hierarchy1"/>
    <dgm:cxn modelId="{F996C807-0AAD-420E-AD8F-54C1921C6B77}" type="presOf" srcId="{59488975-C35F-4A56-8D57-D65A00052A05}" destId="{3B4359FF-E5B6-487A-8858-CA6F184D974C}" srcOrd="0" destOrd="0" presId="urn:microsoft.com/office/officeart/2005/8/layout/hierarchy1"/>
    <dgm:cxn modelId="{1C476D4E-EF99-4FA0-8063-0B7C9B78924D}" type="presOf" srcId="{FB68B7A5-5CBB-49C8-B3BA-60A574EFCADB}" destId="{0DF74499-1465-4FD7-8AC5-2855BBF9EC7F}" srcOrd="0" destOrd="0" presId="urn:microsoft.com/office/officeart/2005/8/layout/hierarchy1"/>
    <dgm:cxn modelId="{494CC0B6-B416-4E22-A4F5-FD07E6E6D613}" type="presParOf" srcId="{A385B7F1-B3C5-4B55-9DFF-F4B82890C0A8}" destId="{62944D7A-9AD4-4E9A-A6A5-9E71BD5CF091}" srcOrd="0" destOrd="0" presId="urn:microsoft.com/office/officeart/2005/8/layout/hierarchy1"/>
    <dgm:cxn modelId="{C3500E93-6CEB-452B-9681-ACBBEABD17D1}" type="presParOf" srcId="{62944D7A-9AD4-4E9A-A6A5-9E71BD5CF091}" destId="{9B74E6EB-CE47-4FFD-AE37-D716C6777DD7}" srcOrd="0" destOrd="0" presId="urn:microsoft.com/office/officeart/2005/8/layout/hierarchy1"/>
    <dgm:cxn modelId="{E98AF00B-A6D9-45DF-89CC-E525DF156B26}" type="presParOf" srcId="{9B74E6EB-CE47-4FFD-AE37-D716C6777DD7}" destId="{EDD0FD23-6720-4EDC-A3D9-A1BABA175F4D}" srcOrd="0" destOrd="0" presId="urn:microsoft.com/office/officeart/2005/8/layout/hierarchy1"/>
    <dgm:cxn modelId="{0C7A32B1-F2C9-4BDC-8F01-64DAED02F0A5}" type="presParOf" srcId="{9B74E6EB-CE47-4FFD-AE37-D716C6777DD7}" destId="{46E6E380-FAB9-4EF4-866B-C1A662E1818F}" srcOrd="1" destOrd="0" presId="urn:microsoft.com/office/officeart/2005/8/layout/hierarchy1"/>
    <dgm:cxn modelId="{6423074D-056B-4878-BA5D-8A9497484D53}" type="presParOf" srcId="{62944D7A-9AD4-4E9A-A6A5-9E71BD5CF091}" destId="{4A308BB9-1E9D-471A-918F-F2D8254BDA8B}" srcOrd="1" destOrd="0" presId="urn:microsoft.com/office/officeart/2005/8/layout/hierarchy1"/>
    <dgm:cxn modelId="{0074BDE5-99A2-432B-8F20-5C11E20398B9}" type="presParOf" srcId="{4A308BB9-1E9D-471A-918F-F2D8254BDA8B}" destId="{34C1C56C-3033-48A6-9371-A839986D10FC}" srcOrd="0" destOrd="0" presId="urn:microsoft.com/office/officeart/2005/8/layout/hierarchy1"/>
    <dgm:cxn modelId="{6CCE7337-5056-49E8-B851-B5C565B178BC}" type="presParOf" srcId="{4A308BB9-1E9D-471A-918F-F2D8254BDA8B}" destId="{30232340-2A19-4281-B331-FA21355E7E2E}" srcOrd="1" destOrd="0" presId="urn:microsoft.com/office/officeart/2005/8/layout/hierarchy1"/>
    <dgm:cxn modelId="{C4CFE0DD-4EF5-457A-A02A-6498D0444229}" type="presParOf" srcId="{30232340-2A19-4281-B331-FA21355E7E2E}" destId="{712816EF-1D21-4F09-84CB-D3EE6F0B9099}" srcOrd="0" destOrd="0" presId="urn:microsoft.com/office/officeart/2005/8/layout/hierarchy1"/>
    <dgm:cxn modelId="{0CB28C0C-B177-4E45-865B-96EBBE65A476}" type="presParOf" srcId="{712816EF-1D21-4F09-84CB-D3EE6F0B9099}" destId="{93FE9A8A-5886-4468-9679-FDEB306A0A2E}" srcOrd="0" destOrd="0" presId="urn:microsoft.com/office/officeart/2005/8/layout/hierarchy1"/>
    <dgm:cxn modelId="{D0E01980-E855-4814-B722-AB9766309604}" type="presParOf" srcId="{712816EF-1D21-4F09-84CB-D3EE6F0B9099}" destId="{3B4359FF-E5B6-487A-8858-CA6F184D974C}" srcOrd="1" destOrd="0" presId="urn:microsoft.com/office/officeart/2005/8/layout/hierarchy1"/>
    <dgm:cxn modelId="{5554B6C1-7F61-4644-B51D-075A9CFEE171}" type="presParOf" srcId="{30232340-2A19-4281-B331-FA21355E7E2E}" destId="{C936F337-503B-49BB-86D0-539F2F11CD3A}" srcOrd="1" destOrd="0" presId="urn:microsoft.com/office/officeart/2005/8/layout/hierarchy1"/>
    <dgm:cxn modelId="{82BB1B03-2634-4D30-BF37-865794689EDE}" type="presParOf" srcId="{4A308BB9-1E9D-471A-918F-F2D8254BDA8B}" destId="{3338A08B-D034-4D35-A565-C3CA1DB54B0F}" srcOrd="2" destOrd="0" presId="urn:microsoft.com/office/officeart/2005/8/layout/hierarchy1"/>
    <dgm:cxn modelId="{00C6C47E-A4E4-4DB1-9AA6-8AD91F1F2098}" type="presParOf" srcId="{4A308BB9-1E9D-471A-918F-F2D8254BDA8B}" destId="{A8CEA8B2-28D6-4FCF-990C-0B449C8E8C19}" srcOrd="3" destOrd="0" presId="urn:microsoft.com/office/officeart/2005/8/layout/hierarchy1"/>
    <dgm:cxn modelId="{9FDC901F-5D95-4128-82D9-EAEF2550D650}" type="presParOf" srcId="{A8CEA8B2-28D6-4FCF-990C-0B449C8E8C19}" destId="{C2071BCF-45CE-47E4-B0F6-88D1029F2FC6}" srcOrd="0" destOrd="0" presId="urn:microsoft.com/office/officeart/2005/8/layout/hierarchy1"/>
    <dgm:cxn modelId="{20541A56-0D85-4F5A-8BC1-5C0B390F5B89}" type="presParOf" srcId="{C2071BCF-45CE-47E4-B0F6-88D1029F2FC6}" destId="{81AA59A7-E9DD-437D-AC87-9A5B54ADBF24}" srcOrd="0" destOrd="0" presId="urn:microsoft.com/office/officeart/2005/8/layout/hierarchy1"/>
    <dgm:cxn modelId="{7D3F0714-EBD0-46AD-B350-E2A865055FD7}" type="presParOf" srcId="{C2071BCF-45CE-47E4-B0F6-88D1029F2FC6}" destId="{3A1C5B4D-D550-4959-B0F7-32B5BC73B5C7}" srcOrd="1" destOrd="0" presId="urn:microsoft.com/office/officeart/2005/8/layout/hierarchy1"/>
    <dgm:cxn modelId="{7B242CD7-A3A3-4639-A494-E3ABCF5FCC55}" type="presParOf" srcId="{A8CEA8B2-28D6-4FCF-990C-0B449C8E8C19}" destId="{C45B5C83-C44E-4346-9548-729671792602}" srcOrd="1" destOrd="0" presId="urn:microsoft.com/office/officeart/2005/8/layout/hierarchy1"/>
    <dgm:cxn modelId="{39B3C9C4-81A4-4371-90C2-5BF564B0C827}" type="presParOf" srcId="{4A308BB9-1E9D-471A-918F-F2D8254BDA8B}" destId="{FF2F606B-53C2-44CA-B843-98A4ECEC3D80}" srcOrd="4" destOrd="0" presId="urn:microsoft.com/office/officeart/2005/8/layout/hierarchy1"/>
    <dgm:cxn modelId="{7F10B1CC-BBCE-44C9-971C-DEB537885D0C}" type="presParOf" srcId="{4A308BB9-1E9D-471A-918F-F2D8254BDA8B}" destId="{7A8098B8-B4B0-4AA5-A00A-505FFDD55CC8}" srcOrd="5" destOrd="0" presId="urn:microsoft.com/office/officeart/2005/8/layout/hierarchy1"/>
    <dgm:cxn modelId="{E39A1486-2461-4211-B899-4477BEF01968}" type="presParOf" srcId="{7A8098B8-B4B0-4AA5-A00A-505FFDD55CC8}" destId="{D88A1F72-EF7D-47C5-AA37-0F6D5B58D342}" srcOrd="0" destOrd="0" presId="urn:microsoft.com/office/officeart/2005/8/layout/hierarchy1"/>
    <dgm:cxn modelId="{96856CE6-35B5-4E83-905B-062AB035A1F0}" type="presParOf" srcId="{D88A1F72-EF7D-47C5-AA37-0F6D5B58D342}" destId="{F472A550-9527-4A04-A7E3-6CB4F6E36BD5}" srcOrd="0" destOrd="0" presId="urn:microsoft.com/office/officeart/2005/8/layout/hierarchy1"/>
    <dgm:cxn modelId="{B7258E71-F76F-406F-86A5-22C1F9B990E5}" type="presParOf" srcId="{D88A1F72-EF7D-47C5-AA37-0F6D5B58D342}" destId="{FCE0963C-B32B-4DA2-AC0C-8EFF3FFCFC9E}" srcOrd="1" destOrd="0" presId="urn:microsoft.com/office/officeart/2005/8/layout/hierarchy1"/>
    <dgm:cxn modelId="{50E2B7EC-1FA9-486A-8395-2F7C67B7C470}" type="presParOf" srcId="{7A8098B8-B4B0-4AA5-A00A-505FFDD55CC8}" destId="{232F24BB-1F56-4A32-837A-0EC31B3CCAE4}" srcOrd="1" destOrd="0" presId="urn:microsoft.com/office/officeart/2005/8/layout/hierarchy1"/>
    <dgm:cxn modelId="{564D1AC1-971A-46C2-8FD7-BBECE9786D91}" type="presParOf" srcId="{4A308BB9-1E9D-471A-918F-F2D8254BDA8B}" destId="{66075574-1233-4B9E-87CB-E8D573F906DD}" srcOrd="6" destOrd="0" presId="urn:microsoft.com/office/officeart/2005/8/layout/hierarchy1"/>
    <dgm:cxn modelId="{90C1DD33-2619-4C06-94EB-7B9155A5CE3C}" type="presParOf" srcId="{4A308BB9-1E9D-471A-918F-F2D8254BDA8B}" destId="{FA9F2334-E0D3-4301-A0E5-ADB48FB77FF3}" srcOrd="7" destOrd="0" presId="urn:microsoft.com/office/officeart/2005/8/layout/hierarchy1"/>
    <dgm:cxn modelId="{9F091B44-5BBF-443C-99E4-779A70C9AC21}" type="presParOf" srcId="{FA9F2334-E0D3-4301-A0E5-ADB48FB77FF3}" destId="{596A62FD-96EC-4622-B36E-7FC74A222FCB}" srcOrd="0" destOrd="0" presId="urn:microsoft.com/office/officeart/2005/8/layout/hierarchy1"/>
    <dgm:cxn modelId="{7525ABD2-5700-4BC0-92D3-52F520B72174}" type="presParOf" srcId="{596A62FD-96EC-4622-B36E-7FC74A222FCB}" destId="{253D6062-0571-41FB-A25C-54B136C286CD}" srcOrd="0" destOrd="0" presId="urn:microsoft.com/office/officeart/2005/8/layout/hierarchy1"/>
    <dgm:cxn modelId="{B824A132-A772-4F8E-9248-431E1DE4342A}" type="presParOf" srcId="{596A62FD-96EC-4622-B36E-7FC74A222FCB}" destId="{0DF74499-1465-4FD7-8AC5-2855BBF9EC7F}" srcOrd="1" destOrd="0" presId="urn:microsoft.com/office/officeart/2005/8/layout/hierarchy1"/>
    <dgm:cxn modelId="{16623A88-DD3B-4576-86CE-CCA163E7244F}" type="presParOf" srcId="{FA9F2334-E0D3-4301-A0E5-ADB48FB77FF3}" destId="{41A3D0C4-AB73-4EDD-91BF-61AA0FEC59FC}" srcOrd="1" destOrd="0" presId="urn:microsoft.com/office/officeart/2005/8/layout/hierarchy1"/>
    <dgm:cxn modelId="{4BF6643A-9116-457B-86AB-ABBB7D8B7A15}" type="presParOf" srcId="{4A308BB9-1E9D-471A-918F-F2D8254BDA8B}" destId="{094D701F-D945-4485-BB2A-CE040B57FD84}" srcOrd="8" destOrd="0" presId="urn:microsoft.com/office/officeart/2005/8/layout/hierarchy1"/>
    <dgm:cxn modelId="{47332113-636C-4AB2-AC3F-9638893E57E2}" type="presParOf" srcId="{4A308BB9-1E9D-471A-918F-F2D8254BDA8B}" destId="{1AF084A7-1961-4ABF-B807-AB4F6787ECB0}" srcOrd="9" destOrd="0" presId="urn:microsoft.com/office/officeart/2005/8/layout/hierarchy1"/>
    <dgm:cxn modelId="{34D146DD-F43F-482D-9941-88134430B37C}" type="presParOf" srcId="{1AF084A7-1961-4ABF-B807-AB4F6787ECB0}" destId="{3554DF36-4D96-4619-895F-9D8E1E65B3C8}" srcOrd="0" destOrd="0" presId="urn:microsoft.com/office/officeart/2005/8/layout/hierarchy1"/>
    <dgm:cxn modelId="{C732D234-C5F2-4CE6-85C2-C7E5E7E979B4}" type="presParOf" srcId="{3554DF36-4D96-4619-895F-9D8E1E65B3C8}" destId="{5C479C67-1BA2-4ED1-BC32-7D9B283CEB17}" srcOrd="0" destOrd="0" presId="urn:microsoft.com/office/officeart/2005/8/layout/hierarchy1"/>
    <dgm:cxn modelId="{2C7CB2DD-6046-42D0-8F1D-80F71C9CC8C7}" type="presParOf" srcId="{3554DF36-4D96-4619-895F-9D8E1E65B3C8}" destId="{F48D5708-FD4C-42C9-8CBE-52D60EDA98D6}" srcOrd="1" destOrd="0" presId="urn:microsoft.com/office/officeart/2005/8/layout/hierarchy1"/>
    <dgm:cxn modelId="{C34E1AA9-7BB5-443A-B5BD-7F4A400FE1B5}" type="presParOf" srcId="{1AF084A7-1961-4ABF-B807-AB4F6787ECB0}" destId="{F8DDD478-B86F-474D-8D58-2FFCEAA37F80}"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异常检测</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681F9E-C3C3-466C-B322-5B6C411F1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D6D72EC6-91E5-41C9-92D4-0C26BAA838C2}">
      <dgm:prSet/>
      <dgm:spPr/>
      <dgm:t>
        <a:bodyPr/>
        <a:lstStyle/>
        <a:p>
          <a:r>
            <a:rPr lang="zh-CN" altLang="en-US" dirty="0" smtClean="0"/>
            <a:t>根因分析</a:t>
          </a:r>
          <a:endParaRPr lang="zh-CN" altLang="en-US" dirty="0"/>
        </a:p>
      </dgm:t>
    </dgm:pt>
    <dgm:pt modelId="{DE24D44C-CBED-4534-BF57-6F972C3C130E}" type="parTrans" cxnId="{936E1436-355E-45B7-94C9-A09E92767737}">
      <dgm:prSet/>
      <dgm:spPr/>
      <dgm:t>
        <a:bodyPr/>
        <a:lstStyle/>
        <a:p>
          <a:endParaRPr lang="zh-CN" altLang="en-US"/>
        </a:p>
      </dgm:t>
    </dgm:pt>
    <dgm:pt modelId="{AFB798E2-4F07-482E-AF24-DC3C2CE65CC6}" type="sibTrans" cxnId="{936E1436-355E-45B7-94C9-A09E92767737}">
      <dgm:prSet/>
      <dgm:spPr/>
      <dgm:t>
        <a:bodyPr/>
        <a:lstStyle/>
        <a:p>
          <a:endParaRPr lang="zh-CN" altLang="en-US"/>
        </a:p>
      </dgm:t>
    </dgm:pt>
    <dgm:pt modelId="{A385B7F1-B3C5-4B55-9DFF-F4B82890C0A8}" type="pres">
      <dgm:prSet presAssocID="{AF681F9E-C3C3-466C-B322-5B6C411F1487}" presName="hierChild1" presStyleCnt="0">
        <dgm:presLayoutVars>
          <dgm:chPref val="1"/>
          <dgm:dir/>
          <dgm:animOne val="branch"/>
          <dgm:animLvl val="lvl"/>
          <dgm:resizeHandles/>
        </dgm:presLayoutVars>
      </dgm:prSet>
      <dgm:spPr/>
      <dgm:t>
        <a:bodyPr/>
        <a:lstStyle/>
        <a:p>
          <a:endParaRPr lang="zh-CN" altLang="en-US"/>
        </a:p>
      </dgm:t>
    </dgm:pt>
    <dgm:pt modelId="{B68FDE51-83CF-4646-AF2D-80D07ECF0DAB}" type="pres">
      <dgm:prSet presAssocID="{D6D72EC6-91E5-41C9-92D4-0C26BAA838C2}" presName="hierRoot1" presStyleCnt="0"/>
      <dgm:spPr/>
    </dgm:pt>
    <dgm:pt modelId="{7D1083B9-0A25-4789-BEA7-3D93890A9710}" type="pres">
      <dgm:prSet presAssocID="{D6D72EC6-91E5-41C9-92D4-0C26BAA838C2}" presName="composite" presStyleCnt="0"/>
      <dgm:spPr/>
    </dgm:pt>
    <dgm:pt modelId="{A6C56F0D-C5D7-4C89-A09F-F44A45A7ADC3}" type="pres">
      <dgm:prSet presAssocID="{D6D72EC6-91E5-41C9-92D4-0C26BAA838C2}" presName="background" presStyleLbl="node0" presStyleIdx="0" presStyleCnt="1"/>
      <dgm:spPr/>
    </dgm:pt>
    <dgm:pt modelId="{36CCC26C-17C2-4EC6-B8CC-63A002F9E0F8}" type="pres">
      <dgm:prSet presAssocID="{D6D72EC6-91E5-41C9-92D4-0C26BAA838C2}" presName="text" presStyleLbl="fgAcc0" presStyleIdx="0" presStyleCnt="1" custLinFactY="-58563" custLinFactNeighborX="-26621" custLinFactNeighborY="-100000">
        <dgm:presLayoutVars>
          <dgm:chPref val="3"/>
        </dgm:presLayoutVars>
      </dgm:prSet>
      <dgm:spPr/>
      <dgm:t>
        <a:bodyPr/>
        <a:lstStyle/>
        <a:p>
          <a:endParaRPr lang="zh-CN" altLang="en-US"/>
        </a:p>
      </dgm:t>
    </dgm:pt>
    <dgm:pt modelId="{8B69F82C-9620-441C-BB4B-85DD122DFD4D}" type="pres">
      <dgm:prSet presAssocID="{D6D72EC6-91E5-41C9-92D4-0C26BAA838C2}" presName="hierChild2" presStyleCnt="0"/>
      <dgm:spPr/>
    </dgm:pt>
  </dgm:ptLst>
  <dgm:cxnLst>
    <dgm:cxn modelId="{06E4942E-2AAD-4F22-9A18-5721227B1A6F}" type="presOf" srcId="{AF681F9E-C3C3-466C-B322-5B6C411F1487}" destId="{A385B7F1-B3C5-4B55-9DFF-F4B82890C0A8}" srcOrd="0" destOrd="0" presId="urn:microsoft.com/office/officeart/2005/8/layout/hierarchy1"/>
    <dgm:cxn modelId="{936E1436-355E-45B7-94C9-A09E92767737}" srcId="{AF681F9E-C3C3-466C-B322-5B6C411F1487}" destId="{D6D72EC6-91E5-41C9-92D4-0C26BAA838C2}" srcOrd="0" destOrd="0" parTransId="{DE24D44C-CBED-4534-BF57-6F972C3C130E}" sibTransId="{AFB798E2-4F07-482E-AF24-DC3C2CE65CC6}"/>
    <dgm:cxn modelId="{330AC1DC-955D-47D6-844C-A51EC7D85CA1}" type="presOf" srcId="{D6D72EC6-91E5-41C9-92D4-0C26BAA838C2}" destId="{36CCC26C-17C2-4EC6-B8CC-63A002F9E0F8}" srcOrd="0" destOrd="0" presId="urn:microsoft.com/office/officeart/2005/8/layout/hierarchy1"/>
    <dgm:cxn modelId="{C8C1C97F-708A-45E5-84D0-5123C5D1AEE8}" type="presParOf" srcId="{A385B7F1-B3C5-4B55-9DFF-F4B82890C0A8}" destId="{B68FDE51-83CF-4646-AF2D-80D07ECF0DAB}" srcOrd="0" destOrd="0" presId="urn:microsoft.com/office/officeart/2005/8/layout/hierarchy1"/>
    <dgm:cxn modelId="{BEFDDA5F-AFB6-491F-B567-075EECA3242F}" type="presParOf" srcId="{B68FDE51-83CF-4646-AF2D-80D07ECF0DAB}" destId="{7D1083B9-0A25-4789-BEA7-3D93890A9710}" srcOrd="0" destOrd="0" presId="urn:microsoft.com/office/officeart/2005/8/layout/hierarchy1"/>
    <dgm:cxn modelId="{41DDA5CB-769D-45D5-A144-9F499A56D236}" type="presParOf" srcId="{7D1083B9-0A25-4789-BEA7-3D93890A9710}" destId="{A6C56F0D-C5D7-4C89-A09F-F44A45A7ADC3}" srcOrd="0" destOrd="0" presId="urn:microsoft.com/office/officeart/2005/8/layout/hierarchy1"/>
    <dgm:cxn modelId="{593E33F7-0FBD-4527-8826-39C637D2A94F}" type="presParOf" srcId="{7D1083B9-0A25-4789-BEA7-3D93890A9710}" destId="{36CCC26C-17C2-4EC6-B8CC-63A002F9E0F8}" srcOrd="1" destOrd="0" presId="urn:microsoft.com/office/officeart/2005/8/layout/hierarchy1"/>
    <dgm:cxn modelId="{F46621F5-773B-4134-B42C-232BAEE78DDF}" type="presParOf" srcId="{B68FDE51-83CF-4646-AF2D-80D07ECF0DAB}" destId="{8B69F82C-9620-441C-BB4B-85DD122DFD4D}" srcOrd="1" destOrd="0" presId="urn:microsoft.com/office/officeart/2005/8/layout/hierarchy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D701F-D945-4485-BB2A-CE040B57FD84}">
      <dsp:nvSpPr>
        <dsp:cNvPr id="0" name=""/>
        <dsp:cNvSpPr/>
      </dsp:nvSpPr>
      <dsp:spPr>
        <a:xfrm>
          <a:off x="3621075" y="1754110"/>
          <a:ext cx="3004082" cy="357417"/>
        </a:xfrm>
        <a:custGeom>
          <a:avLst/>
          <a:gdLst/>
          <a:ahLst/>
          <a:cxnLst/>
          <a:rect l="0" t="0" r="0" b="0"/>
          <a:pathLst>
            <a:path>
              <a:moveTo>
                <a:pt x="0" y="0"/>
              </a:moveTo>
              <a:lnTo>
                <a:pt x="0" y="243569"/>
              </a:lnTo>
              <a:lnTo>
                <a:pt x="3004082" y="243569"/>
              </a:lnTo>
              <a:lnTo>
                <a:pt x="3004082"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075574-1233-4B9E-87CB-E8D573F906DD}">
      <dsp:nvSpPr>
        <dsp:cNvPr id="0" name=""/>
        <dsp:cNvSpPr/>
      </dsp:nvSpPr>
      <dsp:spPr>
        <a:xfrm>
          <a:off x="3621075" y="1754110"/>
          <a:ext cx="1502041" cy="357417"/>
        </a:xfrm>
        <a:custGeom>
          <a:avLst/>
          <a:gdLst/>
          <a:ahLst/>
          <a:cxnLst/>
          <a:rect l="0" t="0" r="0" b="0"/>
          <a:pathLst>
            <a:path>
              <a:moveTo>
                <a:pt x="0" y="0"/>
              </a:moveTo>
              <a:lnTo>
                <a:pt x="0" y="243569"/>
              </a:lnTo>
              <a:lnTo>
                <a:pt x="1502041" y="243569"/>
              </a:lnTo>
              <a:lnTo>
                <a:pt x="1502041"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F606B-53C2-44CA-B843-98A4ECEC3D80}">
      <dsp:nvSpPr>
        <dsp:cNvPr id="0" name=""/>
        <dsp:cNvSpPr/>
      </dsp:nvSpPr>
      <dsp:spPr>
        <a:xfrm>
          <a:off x="3575355" y="1754110"/>
          <a:ext cx="91440" cy="357417"/>
        </a:xfrm>
        <a:custGeom>
          <a:avLst/>
          <a:gdLst/>
          <a:ahLst/>
          <a:cxnLst/>
          <a:rect l="0" t="0" r="0" b="0"/>
          <a:pathLst>
            <a:path>
              <a:moveTo>
                <a:pt x="45720" y="0"/>
              </a:moveTo>
              <a:lnTo>
                <a:pt x="4572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8A08B-D034-4D35-A565-C3CA1DB54B0F}">
      <dsp:nvSpPr>
        <dsp:cNvPr id="0" name=""/>
        <dsp:cNvSpPr/>
      </dsp:nvSpPr>
      <dsp:spPr>
        <a:xfrm>
          <a:off x="2119034" y="1754110"/>
          <a:ext cx="1502041" cy="357417"/>
        </a:xfrm>
        <a:custGeom>
          <a:avLst/>
          <a:gdLst/>
          <a:ahLst/>
          <a:cxnLst/>
          <a:rect l="0" t="0" r="0" b="0"/>
          <a:pathLst>
            <a:path>
              <a:moveTo>
                <a:pt x="1502041" y="0"/>
              </a:moveTo>
              <a:lnTo>
                <a:pt x="1502041"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1C56C-3033-48A6-9371-A839986D10FC}">
      <dsp:nvSpPr>
        <dsp:cNvPr id="0" name=""/>
        <dsp:cNvSpPr/>
      </dsp:nvSpPr>
      <dsp:spPr>
        <a:xfrm>
          <a:off x="616993" y="1754110"/>
          <a:ext cx="3004082" cy="357417"/>
        </a:xfrm>
        <a:custGeom>
          <a:avLst/>
          <a:gdLst/>
          <a:ahLst/>
          <a:cxnLst/>
          <a:rect l="0" t="0" r="0" b="0"/>
          <a:pathLst>
            <a:path>
              <a:moveTo>
                <a:pt x="3004082" y="0"/>
              </a:moveTo>
              <a:lnTo>
                <a:pt x="3004082" y="243569"/>
              </a:lnTo>
              <a:lnTo>
                <a:pt x="0" y="243569"/>
              </a:lnTo>
              <a:lnTo>
                <a:pt x="0" y="357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0FD23-6720-4EDC-A3D9-A1BABA175F4D}">
      <dsp:nvSpPr>
        <dsp:cNvPr id="0" name=""/>
        <dsp:cNvSpPr/>
      </dsp:nvSpPr>
      <dsp:spPr>
        <a:xfrm>
          <a:off x="3006604" y="973731"/>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E380-FAB9-4EF4-866B-C1A662E1818F}">
      <dsp:nvSpPr>
        <dsp:cNvPr id="0" name=""/>
        <dsp:cNvSpPr/>
      </dsp:nvSpPr>
      <dsp:spPr>
        <a:xfrm>
          <a:off x="3143153" y="1103453"/>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故障传播树构建</a:t>
          </a:r>
          <a:endParaRPr lang="zh-CN" altLang="en-US" sz="1500" kern="1200" dirty="0"/>
        </a:p>
      </dsp:txBody>
      <dsp:txXfrm>
        <a:off x="3166009" y="1126309"/>
        <a:ext cx="1183230" cy="734666"/>
      </dsp:txXfrm>
    </dsp:sp>
    <dsp:sp modelId="{93FE9A8A-5886-4468-9679-FDEB306A0A2E}">
      <dsp:nvSpPr>
        <dsp:cNvPr id="0" name=""/>
        <dsp:cNvSpPr/>
      </dsp:nvSpPr>
      <dsp:spPr>
        <a:xfrm>
          <a:off x="2522"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4359FF-E5B6-487A-8858-CA6F184D974C}">
      <dsp:nvSpPr>
        <dsp:cNvPr id="0" name=""/>
        <dsp:cNvSpPr/>
      </dsp:nvSpPr>
      <dsp:spPr>
        <a:xfrm>
          <a:off x="139071"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异常事件关联挖掘</a:t>
          </a:r>
          <a:endParaRPr lang="zh-CN" altLang="en-US" sz="1500" kern="1200" dirty="0"/>
        </a:p>
      </dsp:txBody>
      <dsp:txXfrm>
        <a:off x="161927" y="2264105"/>
        <a:ext cx="1183230" cy="734666"/>
      </dsp:txXfrm>
    </dsp:sp>
    <dsp:sp modelId="{81AA59A7-E9DD-437D-AC87-9A5B54ADBF24}">
      <dsp:nvSpPr>
        <dsp:cNvPr id="0" name=""/>
        <dsp:cNvSpPr/>
      </dsp:nvSpPr>
      <dsp:spPr>
        <a:xfrm>
          <a:off x="1504563"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C5B4D-D550-4959-B0F7-32B5BC73B5C7}">
      <dsp:nvSpPr>
        <dsp:cNvPr id="0" name=""/>
        <dsp:cNvSpPr/>
      </dsp:nvSpPr>
      <dsp:spPr>
        <a:xfrm>
          <a:off x="1641112"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事件</a:t>
          </a:r>
          <a:r>
            <a:rPr lang="en-US" altLang="zh-CN" sz="1500" kern="1200" dirty="0" smtClean="0"/>
            <a:t>-KPI</a:t>
          </a:r>
          <a:r>
            <a:rPr lang="zh-CN" altLang="en-US" sz="1500" kern="1200" dirty="0" smtClean="0"/>
            <a:t>关联挖掘</a:t>
          </a:r>
          <a:endParaRPr lang="zh-CN" altLang="en-US" sz="1500" kern="1200" dirty="0"/>
        </a:p>
      </dsp:txBody>
      <dsp:txXfrm>
        <a:off x="1663968" y="2264105"/>
        <a:ext cx="1183230" cy="734666"/>
      </dsp:txXfrm>
    </dsp:sp>
    <dsp:sp modelId="{F472A550-9527-4A04-A7E3-6CB4F6E36BD5}">
      <dsp:nvSpPr>
        <dsp:cNvPr id="0" name=""/>
        <dsp:cNvSpPr/>
      </dsp:nvSpPr>
      <dsp:spPr>
        <a:xfrm>
          <a:off x="3006604"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0963C-B32B-4DA2-AC0C-8EFF3FFCFC9E}">
      <dsp:nvSpPr>
        <dsp:cNvPr id="0" name=""/>
        <dsp:cNvSpPr/>
      </dsp:nvSpPr>
      <dsp:spPr>
        <a:xfrm>
          <a:off x="3143153"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关联分析</a:t>
          </a:r>
          <a:endParaRPr lang="zh-CN" altLang="en-US" sz="1500" kern="1200" dirty="0"/>
        </a:p>
      </dsp:txBody>
      <dsp:txXfrm>
        <a:off x="3166009" y="2264105"/>
        <a:ext cx="1183230" cy="734666"/>
      </dsp:txXfrm>
    </dsp:sp>
    <dsp:sp modelId="{253D6062-0571-41FB-A25C-54B136C286CD}">
      <dsp:nvSpPr>
        <dsp:cNvPr id="0" name=""/>
        <dsp:cNvSpPr/>
      </dsp:nvSpPr>
      <dsp:spPr>
        <a:xfrm>
          <a:off x="4508645"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4499-1465-4FD7-8AC5-2855BBF9EC7F}">
      <dsp:nvSpPr>
        <dsp:cNvPr id="0" name=""/>
        <dsp:cNvSpPr/>
      </dsp:nvSpPr>
      <dsp:spPr>
        <a:xfrm>
          <a:off x="4645194"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kern="1200" dirty="0" smtClean="0"/>
            <a:t>KPI</a:t>
          </a:r>
          <a:r>
            <a:rPr lang="zh-CN" altLang="en-US" sz="1500" kern="1200" dirty="0" smtClean="0"/>
            <a:t>聚类</a:t>
          </a:r>
          <a:endParaRPr lang="zh-CN" altLang="en-US" sz="1500" kern="1200" dirty="0"/>
        </a:p>
      </dsp:txBody>
      <dsp:txXfrm>
        <a:off x="4668050" y="2264105"/>
        <a:ext cx="1183230" cy="734666"/>
      </dsp:txXfrm>
    </dsp:sp>
    <dsp:sp modelId="{5C479C67-1BA2-4ED1-BC32-7D9B283CEB17}">
      <dsp:nvSpPr>
        <dsp:cNvPr id="0" name=""/>
        <dsp:cNvSpPr/>
      </dsp:nvSpPr>
      <dsp:spPr>
        <a:xfrm>
          <a:off x="6010686" y="2111527"/>
          <a:ext cx="1228942" cy="7803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D5708-FD4C-42C9-8CBE-52D60EDA98D6}">
      <dsp:nvSpPr>
        <dsp:cNvPr id="0" name=""/>
        <dsp:cNvSpPr/>
      </dsp:nvSpPr>
      <dsp:spPr>
        <a:xfrm>
          <a:off x="6147236" y="2241249"/>
          <a:ext cx="1228942" cy="7803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全链路模块调用分析</a:t>
          </a:r>
          <a:endParaRPr lang="zh-CN" altLang="en-US" sz="1500" kern="1200" dirty="0"/>
        </a:p>
      </dsp:txBody>
      <dsp:txXfrm>
        <a:off x="6170092" y="2264105"/>
        <a:ext cx="1183230" cy="734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异常检测</a:t>
          </a:r>
          <a:endParaRPr lang="zh-CN" altLang="en-US" sz="2000" kern="1200" dirty="0"/>
        </a:p>
      </dsp:txBody>
      <dsp:txXfrm>
        <a:off x="23494" y="23494"/>
        <a:ext cx="1216235" cy="755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56F0D-C5D7-4C89-A09F-F44A45A7ADC3}">
      <dsp:nvSpPr>
        <dsp:cNvPr id="0" name=""/>
        <dsp:cNvSpPr/>
      </dsp:nvSpPr>
      <dsp:spPr>
        <a:xfrm>
          <a:off x="-140358" y="-133340"/>
          <a:ext cx="1263223" cy="8021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CCC26C-17C2-4EC6-B8CC-63A002F9E0F8}">
      <dsp:nvSpPr>
        <dsp:cNvPr id="0" name=""/>
        <dsp:cNvSpPr/>
      </dsp:nvSpPr>
      <dsp:spPr>
        <a:xfrm>
          <a:off x="0" y="0"/>
          <a:ext cx="1263223" cy="8021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根因分析</a:t>
          </a:r>
          <a:endParaRPr lang="zh-CN" altLang="en-US" sz="2000" kern="1200" dirty="0"/>
        </a:p>
      </dsp:txBody>
      <dsp:txXfrm>
        <a:off x="23494" y="23494"/>
        <a:ext cx="1216235" cy="755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BDDE-6A1D-46F5-9C9B-6287E7532B69}" type="datetimeFigureOut">
              <a:rPr lang="zh-CN" altLang="en-US" smtClean="0"/>
              <a:t>2018/1/7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B2AAF-1555-4972-80AC-B14A04437104}" type="slidenum">
              <a:rPr lang="zh-CN" altLang="en-US" smtClean="0"/>
              <a:t>‹#›</a:t>
            </a:fld>
            <a:endParaRPr lang="zh-CN" altLang="en-US"/>
          </a:p>
        </p:txBody>
      </p:sp>
    </p:spTree>
    <p:extLst>
      <p:ext uri="{BB962C8B-B14F-4D97-AF65-F5344CB8AC3E}">
        <p14:creationId xmlns:p14="http://schemas.microsoft.com/office/powerpoint/2010/main" val="411322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上次会议提出了构建珠海智慧运营平台</a:t>
            </a:r>
            <a:r>
              <a:rPr lang="en-US" altLang="zh-CN" dirty="0" smtClean="0"/>
              <a:t>-</a:t>
            </a:r>
            <a:r>
              <a:rPr lang="zh-CN" altLang="en-US" dirty="0" smtClean="0"/>
              <a:t>“网络大脑“的提议，并就大脑的三部分功能模块“感知决策控制”展开了深入讨论</a:t>
            </a: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a:t>
            </a:fld>
            <a:endParaRPr lang="zh-CN" altLang="en-US"/>
          </a:p>
        </p:txBody>
      </p:sp>
    </p:spTree>
    <p:extLst>
      <p:ext uri="{BB962C8B-B14F-4D97-AF65-F5344CB8AC3E}">
        <p14:creationId xmlns:p14="http://schemas.microsoft.com/office/powerpoint/2010/main" val="1650061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16</a:t>
            </a:fld>
            <a:endParaRPr lang="zh-CN" altLang="en-US"/>
          </a:p>
        </p:txBody>
      </p:sp>
    </p:spTree>
    <p:extLst>
      <p:ext uri="{BB962C8B-B14F-4D97-AF65-F5344CB8AC3E}">
        <p14:creationId xmlns:p14="http://schemas.microsoft.com/office/powerpoint/2010/main" val="266836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17</a:t>
            </a:fld>
            <a:endParaRPr lang="zh-CN" altLang="en-US"/>
          </a:p>
        </p:txBody>
      </p:sp>
    </p:spTree>
    <p:extLst>
      <p:ext uri="{BB962C8B-B14F-4D97-AF65-F5344CB8AC3E}">
        <p14:creationId xmlns:p14="http://schemas.microsoft.com/office/powerpoint/2010/main" val="3752856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18</a:t>
            </a:fld>
            <a:endParaRPr lang="zh-CN" altLang="en-US"/>
          </a:p>
        </p:txBody>
      </p:sp>
    </p:spTree>
    <p:extLst>
      <p:ext uri="{BB962C8B-B14F-4D97-AF65-F5344CB8AC3E}">
        <p14:creationId xmlns:p14="http://schemas.microsoft.com/office/powerpoint/2010/main" val="205485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19</a:t>
            </a:fld>
            <a:endParaRPr lang="zh-CN" altLang="en-US"/>
          </a:p>
        </p:txBody>
      </p:sp>
    </p:spTree>
    <p:extLst>
      <p:ext uri="{BB962C8B-B14F-4D97-AF65-F5344CB8AC3E}">
        <p14:creationId xmlns:p14="http://schemas.microsoft.com/office/powerpoint/2010/main" val="231478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20</a:t>
            </a:fld>
            <a:endParaRPr lang="zh-CN" altLang="en-US"/>
          </a:p>
        </p:txBody>
      </p:sp>
    </p:spTree>
    <p:extLst>
      <p:ext uri="{BB962C8B-B14F-4D97-AF65-F5344CB8AC3E}">
        <p14:creationId xmlns:p14="http://schemas.microsoft.com/office/powerpoint/2010/main" val="2347714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21</a:t>
            </a:fld>
            <a:endParaRPr lang="zh-CN" altLang="en-US"/>
          </a:p>
        </p:txBody>
      </p:sp>
    </p:spTree>
    <p:extLst>
      <p:ext uri="{BB962C8B-B14F-4D97-AF65-F5344CB8AC3E}">
        <p14:creationId xmlns:p14="http://schemas.microsoft.com/office/powerpoint/2010/main" val="1155011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22</a:t>
            </a:fld>
            <a:endParaRPr lang="zh-CN" altLang="en-US"/>
          </a:p>
        </p:txBody>
      </p:sp>
    </p:spTree>
    <p:extLst>
      <p:ext uri="{BB962C8B-B14F-4D97-AF65-F5344CB8AC3E}">
        <p14:creationId xmlns:p14="http://schemas.microsoft.com/office/powerpoint/2010/main" val="3497591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23</a:t>
            </a:fld>
            <a:endParaRPr lang="zh-CN" altLang="en-US"/>
          </a:p>
        </p:txBody>
      </p:sp>
    </p:spTree>
    <p:extLst>
      <p:ext uri="{BB962C8B-B14F-4D97-AF65-F5344CB8AC3E}">
        <p14:creationId xmlns:p14="http://schemas.microsoft.com/office/powerpoint/2010/main" val="268175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24</a:t>
            </a:fld>
            <a:endParaRPr lang="zh-CN" altLang="en-US"/>
          </a:p>
        </p:txBody>
      </p:sp>
    </p:spTree>
    <p:extLst>
      <p:ext uri="{BB962C8B-B14F-4D97-AF65-F5344CB8AC3E}">
        <p14:creationId xmlns:p14="http://schemas.microsoft.com/office/powerpoint/2010/main" val="2244928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25</a:t>
            </a:fld>
            <a:endParaRPr lang="zh-CN" altLang="en-US"/>
          </a:p>
        </p:txBody>
      </p:sp>
    </p:spTree>
    <p:extLst>
      <p:ext uri="{BB962C8B-B14F-4D97-AF65-F5344CB8AC3E}">
        <p14:creationId xmlns:p14="http://schemas.microsoft.com/office/powerpoint/2010/main" val="349721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a:t>
            </a:fld>
            <a:endParaRPr lang="zh-CN" altLang="en-US"/>
          </a:p>
        </p:txBody>
      </p:sp>
    </p:spTree>
    <p:extLst>
      <p:ext uri="{BB962C8B-B14F-4D97-AF65-F5344CB8AC3E}">
        <p14:creationId xmlns:p14="http://schemas.microsoft.com/office/powerpoint/2010/main" val="915035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26</a:t>
            </a:fld>
            <a:endParaRPr lang="zh-CN" altLang="en-US"/>
          </a:p>
        </p:txBody>
      </p:sp>
    </p:spTree>
    <p:extLst>
      <p:ext uri="{BB962C8B-B14F-4D97-AF65-F5344CB8AC3E}">
        <p14:creationId xmlns:p14="http://schemas.microsoft.com/office/powerpoint/2010/main" val="3254838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27</a:t>
            </a:fld>
            <a:endParaRPr lang="zh-CN" altLang="en-US"/>
          </a:p>
        </p:txBody>
      </p:sp>
    </p:spTree>
    <p:extLst>
      <p:ext uri="{BB962C8B-B14F-4D97-AF65-F5344CB8AC3E}">
        <p14:creationId xmlns:p14="http://schemas.microsoft.com/office/powerpoint/2010/main" val="1414537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28</a:t>
            </a:fld>
            <a:endParaRPr lang="zh-CN" altLang="en-US"/>
          </a:p>
        </p:txBody>
      </p:sp>
    </p:spTree>
    <p:extLst>
      <p:ext uri="{BB962C8B-B14F-4D97-AF65-F5344CB8AC3E}">
        <p14:creationId xmlns:p14="http://schemas.microsoft.com/office/powerpoint/2010/main" val="309801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29</a:t>
            </a:fld>
            <a:endParaRPr lang="zh-CN" altLang="en-US"/>
          </a:p>
        </p:txBody>
      </p:sp>
    </p:spTree>
    <p:extLst>
      <p:ext uri="{BB962C8B-B14F-4D97-AF65-F5344CB8AC3E}">
        <p14:creationId xmlns:p14="http://schemas.microsoft.com/office/powerpoint/2010/main" val="564599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30</a:t>
            </a:fld>
            <a:endParaRPr lang="zh-CN" altLang="en-US"/>
          </a:p>
        </p:txBody>
      </p:sp>
    </p:spTree>
    <p:extLst>
      <p:ext uri="{BB962C8B-B14F-4D97-AF65-F5344CB8AC3E}">
        <p14:creationId xmlns:p14="http://schemas.microsoft.com/office/powerpoint/2010/main" val="1619277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31</a:t>
            </a:fld>
            <a:endParaRPr lang="zh-CN" altLang="en-US"/>
          </a:p>
        </p:txBody>
      </p:sp>
    </p:spTree>
    <p:extLst>
      <p:ext uri="{BB962C8B-B14F-4D97-AF65-F5344CB8AC3E}">
        <p14:creationId xmlns:p14="http://schemas.microsoft.com/office/powerpoint/2010/main" val="233299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4</a:t>
            </a:fld>
            <a:endParaRPr lang="zh-CN" altLang="en-US"/>
          </a:p>
        </p:txBody>
      </p:sp>
    </p:spTree>
    <p:extLst>
      <p:ext uri="{BB962C8B-B14F-4D97-AF65-F5344CB8AC3E}">
        <p14:creationId xmlns:p14="http://schemas.microsoft.com/office/powerpoint/2010/main" val="328535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5</a:t>
            </a:fld>
            <a:endParaRPr lang="zh-CN" altLang="en-US"/>
          </a:p>
        </p:txBody>
      </p:sp>
    </p:spTree>
    <p:extLst>
      <p:ext uri="{BB962C8B-B14F-4D97-AF65-F5344CB8AC3E}">
        <p14:creationId xmlns:p14="http://schemas.microsoft.com/office/powerpoint/2010/main" val="227188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人工智能最热年</a:t>
            </a:r>
            <a:endParaRPr lang="en-US" altLang="zh-CN" dirty="0" smtClean="0"/>
          </a:p>
          <a:p>
            <a:r>
              <a:rPr lang="zh-CN" altLang="en-US" dirty="0" smtClean="0"/>
              <a:t>自动化运维的推进实施使得人员和流程的问题的到了有效解决</a:t>
            </a:r>
            <a:endParaRPr lang="en-US" altLang="zh-CN" dirty="0" smtClean="0"/>
          </a:p>
          <a:p>
            <a:r>
              <a:rPr lang="zh-CN" altLang="en-US" dirty="0" smtClean="0"/>
              <a:t>新的问题是随着网络和业务的不断发展，运维人员要关注的问题也呈现了指数级增长，虽然自动化运维解决了效率，但是也出现了新的难题如繁杂的报警信息，故障定位等</a:t>
            </a:r>
            <a:endParaRPr lang="en-US" altLang="zh-CN" dirty="0" smtClean="0"/>
          </a:p>
          <a:p>
            <a:r>
              <a:rPr lang="zh-CN" altLang="en-US" dirty="0" smtClean="0"/>
              <a:t>恰好进入了人工智能时代，</a:t>
            </a:r>
            <a:r>
              <a:rPr lang="en-US" altLang="zh-CN" dirty="0" smtClean="0"/>
              <a:t>Gartner</a:t>
            </a:r>
            <a:r>
              <a:rPr lang="zh-CN" altLang="en-US" dirty="0" smtClean="0"/>
              <a:t>在</a:t>
            </a:r>
            <a:r>
              <a:rPr lang="en-US" altLang="zh-CN" dirty="0" smtClean="0"/>
              <a:t>2016</a:t>
            </a:r>
            <a:r>
              <a:rPr lang="zh-CN" altLang="en-US" dirty="0" smtClean="0"/>
              <a:t>年提出了</a:t>
            </a:r>
            <a:r>
              <a:rPr lang="en-US" altLang="zh-CN" dirty="0" err="1" smtClean="0"/>
              <a:t>AIOps</a:t>
            </a:r>
            <a:r>
              <a:rPr lang="zh-CN" altLang="en-US" dirty="0" smtClean="0"/>
              <a:t>的概念，预计在</a:t>
            </a:r>
            <a:r>
              <a:rPr lang="en-US" altLang="zh-CN" dirty="0" smtClean="0"/>
              <a:t>2019</a:t>
            </a:r>
            <a:r>
              <a:rPr lang="zh-CN" altLang="en-US" dirty="0" smtClean="0"/>
              <a:t>年</a:t>
            </a:r>
            <a:r>
              <a:rPr lang="en-US" altLang="zh-CN" dirty="0" err="1" smtClean="0"/>
              <a:t>AIOps</a:t>
            </a:r>
            <a:r>
              <a:rPr lang="zh-CN" altLang="en-US" dirty="0" smtClean="0"/>
              <a:t>会达到</a:t>
            </a:r>
            <a:r>
              <a:rPr lang="en-US" altLang="zh-CN" dirty="0" smtClean="0"/>
              <a:t>25%</a:t>
            </a:r>
            <a:r>
              <a:rPr lang="zh-CN" altLang="en-US" dirty="0" smtClean="0"/>
              <a:t>的部署率，到</a:t>
            </a:r>
            <a:r>
              <a:rPr lang="en-US" altLang="zh-CN" dirty="0" smtClean="0"/>
              <a:t>2020</a:t>
            </a:r>
            <a:r>
              <a:rPr lang="zh-CN" altLang="en-US" dirty="0" smtClean="0"/>
              <a:t>年会达到</a:t>
            </a:r>
            <a:r>
              <a:rPr lang="en-US" altLang="zh-CN" dirty="0" smtClean="0"/>
              <a:t>50%</a:t>
            </a:r>
            <a:r>
              <a:rPr lang="zh-CN" altLang="en-US" dirty="0" smtClean="0"/>
              <a:t>的部署率。</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6</a:t>
            </a:fld>
            <a:endParaRPr lang="zh-CN" altLang="en-US"/>
          </a:p>
        </p:txBody>
      </p:sp>
    </p:spTree>
    <p:extLst>
      <p:ext uri="{BB962C8B-B14F-4D97-AF65-F5344CB8AC3E}">
        <p14:creationId xmlns:p14="http://schemas.microsoft.com/office/powerpoint/2010/main" val="171944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7</a:t>
            </a:fld>
            <a:endParaRPr lang="zh-CN" altLang="en-US"/>
          </a:p>
        </p:txBody>
      </p:sp>
    </p:spTree>
    <p:extLst>
      <p:ext uri="{BB962C8B-B14F-4D97-AF65-F5344CB8AC3E}">
        <p14:creationId xmlns:p14="http://schemas.microsoft.com/office/powerpoint/2010/main" val="219632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13</a:t>
            </a:fld>
            <a:endParaRPr lang="zh-CN" altLang="en-US"/>
          </a:p>
        </p:txBody>
      </p:sp>
    </p:spTree>
    <p:extLst>
      <p:ext uri="{BB962C8B-B14F-4D97-AF65-F5344CB8AC3E}">
        <p14:creationId xmlns:p14="http://schemas.microsoft.com/office/powerpoint/2010/main" val="388483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14</a:t>
            </a:fld>
            <a:endParaRPr lang="zh-CN" altLang="en-US"/>
          </a:p>
        </p:txBody>
      </p:sp>
    </p:spTree>
    <p:extLst>
      <p:ext uri="{BB962C8B-B14F-4D97-AF65-F5344CB8AC3E}">
        <p14:creationId xmlns:p14="http://schemas.microsoft.com/office/powerpoint/2010/main" val="1562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BAB2AAF-1555-4972-80AC-B14A04437104}" type="slidenum">
              <a:rPr lang="zh-CN" altLang="en-US" smtClean="0"/>
              <a:t>15</a:t>
            </a:fld>
            <a:endParaRPr lang="zh-CN" altLang="en-US"/>
          </a:p>
        </p:txBody>
      </p:sp>
    </p:spTree>
    <p:extLst>
      <p:ext uri="{BB962C8B-B14F-4D97-AF65-F5344CB8AC3E}">
        <p14:creationId xmlns:p14="http://schemas.microsoft.com/office/powerpoint/2010/main" val="167717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flipH="1">
            <a:off x="1962237" y="2511771"/>
            <a:ext cx="2599547" cy="2072335"/>
            <a:chOff x="1271166" y="2284597"/>
            <a:chExt cx="2599547" cy="2072335"/>
          </a:xfrm>
          <a:solidFill>
            <a:srgbClr val="88B40F"/>
          </a:solidFill>
        </p:grpSpPr>
        <p:sp>
          <p:nvSpPr>
            <p:cNvPr id="12" name="椭圆 11"/>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smtClean="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smtClean="0">
                <a:solidFill>
                  <a:prstClr val="white"/>
                </a:solidFill>
              </a:rPr>
              <a:t>Office</a:t>
            </a:r>
            <a:r>
              <a:rPr lang="en-US" altLang="zh-CN" sz="1333" dirty="0" smtClean="0">
                <a:solidFill>
                  <a:prstClr val="white"/>
                </a:solidFill>
              </a:rPr>
              <a:t>PLUS</a:t>
            </a:r>
            <a:r>
              <a:rPr lang="zh-CN" altLang="en-US" sz="1333" dirty="0" smtClean="0">
                <a:solidFill>
                  <a:prstClr val="white"/>
                </a:solidFill>
              </a:rPr>
              <a:t>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err="1" smtClean="0">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1982807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39118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 id="2147483655" r:id="rId8"/>
    <p:sldLayoutId id="214748365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7.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84481" y="2724835"/>
            <a:ext cx="3987666" cy="1200329"/>
          </a:xfrm>
          <a:prstGeom prst="rect">
            <a:avLst/>
          </a:prstGeom>
        </p:spPr>
        <p:txBody>
          <a:bodyPr wrap="square">
            <a:spAutoFit/>
          </a:bodyPr>
          <a:lstStyle/>
          <a:p>
            <a:pPr algn="ctr"/>
            <a:r>
              <a:rPr kumimoji="1" lang="zh-CN" altLang="en-US" sz="3600" b="1" dirty="0">
                <a:solidFill>
                  <a:schemeClr val="bg1"/>
                </a:solidFill>
              </a:rPr>
              <a:t>基于大数据</a:t>
            </a:r>
            <a:r>
              <a:rPr kumimoji="1" lang="zh-CN" altLang="en-US" sz="3600" b="1" dirty="0" smtClean="0">
                <a:solidFill>
                  <a:schemeClr val="bg1"/>
                </a:solidFill>
              </a:rPr>
              <a:t>的</a:t>
            </a:r>
            <a:endParaRPr kumimoji="1" lang="en-US" altLang="zh-CN" sz="3600" b="1" dirty="0" smtClean="0">
              <a:solidFill>
                <a:schemeClr val="bg1"/>
              </a:solidFill>
            </a:endParaRPr>
          </a:p>
          <a:p>
            <a:pPr algn="ctr"/>
            <a:r>
              <a:rPr kumimoji="1" lang="zh-CN" altLang="en-US" sz="3600" b="1" dirty="0" smtClean="0">
                <a:solidFill>
                  <a:schemeClr val="bg1"/>
                </a:solidFill>
              </a:rPr>
              <a:t>智慧</a:t>
            </a:r>
            <a:r>
              <a:rPr kumimoji="1" lang="zh-CN" altLang="en-US" sz="3600" b="1" dirty="0">
                <a:solidFill>
                  <a:schemeClr val="bg1"/>
                </a:solidFill>
              </a:rPr>
              <a:t>网络运</a:t>
            </a:r>
            <a:r>
              <a:rPr kumimoji="1" lang="zh-CN" altLang="en-US" sz="3600" b="1" dirty="0" smtClean="0">
                <a:solidFill>
                  <a:schemeClr val="bg1"/>
                </a:solidFill>
              </a:rPr>
              <a:t>维</a:t>
            </a:r>
            <a:r>
              <a:rPr kumimoji="1" lang="zh-CN" altLang="en-US" sz="3600" b="1" dirty="0">
                <a:solidFill>
                  <a:schemeClr val="bg1"/>
                </a:solidFill>
              </a:rPr>
              <a:t>平</a:t>
            </a:r>
            <a:r>
              <a:rPr kumimoji="1" lang="zh-CN" altLang="en-US" sz="3600" b="1" dirty="0" smtClean="0">
                <a:solidFill>
                  <a:schemeClr val="bg1"/>
                </a:solidFill>
              </a:rPr>
              <a:t>台</a:t>
            </a:r>
            <a:endParaRPr kumimoji="1" lang="en-US" altLang="zh-CN" sz="3600" b="1" dirty="0">
              <a:solidFill>
                <a:schemeClr val="bg1"/>
              </a:solidFill>
            </a:endParaRPr>
          </a:p>
        </p:txBody>
      </p:sp>
    </p:spTree>
    <p:extLst>
      <p:ext uri="{BB962C8B-B14F-4D97-AF65-F5344CB8AC3E}">
        <p14:creationId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249" y="77115"/>
            <a:ext cx="3808933" cy="825045"/>
          </a:xfrm>
        </p:spPr>
        <p:txBody>
          <a:bodyPr>
            <a:normAutofit/>
          </a:bodyPr>
          <a:lstStyle/>
          <a:p>
            <a:r>
              <a:rPr lang="zh-CN" altLang="en-US" dirty="0" smtClean="0"/>
              <a:t>自动化运维</a:t>
            </a:r>
            <a:r>
              <a:rPr lang="en-US" altLang="zh-CN" dirty="0" smtClean="0"/>
              <a:t>—</a:t>
            </a:r>
            <a:r>
              <a:rPr lang="zh-CN" altLang="en-US" dirty="0" smtClean="0"/>
              <a:t>工具化</a:t>
            </a:r>
            <a:endParaRPr lang="zh-CN" altLang="en-US" dirty="0"/>
          </a:p>
        </p:txBody>
      </p:sp>
      <p:sp>
        <p:nvSpPr>
          <p:cNvPr id="3" name="文本框 2"/>
          <p:cNvSpPr txBox="1"/>
          <p:nvPr/>
        </p:nvSpPr>
        <p:spPr>
          <a:xfrm>
            <a:off x="2252662" y="1762125"/>
            <a:ext cx="7686675" cy="1754326"/>
          </a:xfrm>
          <a:prstGeom prst="rect">
            <a:avLst/>
          </a:prstGeom>
          <a:noFill/>
        </p:spPr>
        <p:txBody>
          <a:bodyPr wrap="square" rtlCol="0">
            <a:spAutoFit/>
          </a:bodyPr>
          <a:lstStyle/>
          <a:p>
            <a:pPr indent="457200">
              <a:lnSpc>
                <a:spcPct val="150000"/>
              </a:lnSpc>
            </a:pPr>
            <a:r>
              <a:rPr lang="zh-CN" altLang="en-US" dirty="0"/>
              <a:t>在</a:t>
            </a:r>
            <a:r>
              <a:rPr lang="zh-CN" altLang="en-US" dirty="0" smtClean="0"/>
              <a:t>对管理对象进行统一的标准化之后，通过编写自动化脚本将标准化文档进行落地</a:t>
            </a:r>
            <a:r>
              <a:rPr lang="zh-CN" altLang="en-US" dirty="0"/>
              <a:t>工具化</a:t>
            </a:r>
            <a:r>
              <a:rPr lang="zh-CN" altLang="en-US" dirty="0" smtClean="0"/>
              <a:t>，保证实施过程符合标准而不是停留在字面。既可以解决对于制定标准的执行，也能达到对于重复性劳动的人力资源的释放，让工程师们注重于更有意义的工作这一目的。</a:t>
            </a:r>
            <a:endParaRPr lang="zh-CN" altLang="en-US" dirty="0"/>
          </a:p>
        </p:txBody>
      </p:sp>
      <p:sp>
        <p:nvSpPr>
          <p:cNvPr id="4" name="矩形 3"/>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document”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25" y="382515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相关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1" y="3824788"/>
            <a:ext cx="2439124" cy="2439125"/>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a:off x="5410200" y="4658588"/>
            <a:ext cx="1543050" cy="771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9124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249" y="77115"/>
            <a:ext cx="3808933" cy="825045"/>
          </a:xfrm>
        </p:spPr>
        <p:txBody>
          <a:bodyPr>
            <a:normAutofit/>
          </a:bodyPr>
          <a:lstStyle/>
          <a:p>
            <a:r>
              <a:rPr lang="zh-CN" altLang="en-US" dirty="0" smtClean="0"/>
              <a:t>自动化运维</a:t>
            </a:r>
            <a:r>
              <a:rPr lang="en-US" altLang="zh-CN" dirty="0" smtClean="0"/>
              <a:t>—</a:t>
            </a:r>
            <a:r>
              <a:rPr lang="zh-CN" altLang="en-US" dirty="0" smtClean="0"/>
              <a:t>系统化</a:t>
            </a:r>
            <a:endParaRPr lang="zh-CN" altLang="en-US" dirty="0"/>
          </a:p>
        </p:txBody>
      </p:sp>
      <p:sp>
        <p:nvSpPr>
          <p:cNvPr id="5" name="文本框 4"/>
          <p:cNvSpPr txBox="1"/>
          <p:nvPr/>
        </p:nvSpPr>
        <p:spPr>
          <a:xfrm>
            <a:off x="2557715" y="2137291"/>
            <a:ext cx="7591425" cy="1338828"/>
          </a:xfrm>
          <a:prstGeom prst="rect">
            <a:avLst/>
          </a:prstGeom>
          <a:noFill/>
        </p:spPr>
        <p:txBody>
          <a:bodyPr wrap="square" rtlCol="0">
            <a:spAutoFit/>
          </a:bodyPr>
          <a:lstStyle/>
          <a:p>
            <a:pPr indent="457200">
              <a:lnSpc>
                <a:spcPct val="150000"/>
              </a:lnSpc>
            </a:pPr>
            <a:r>
              <a:rPr lang="zh-CN" altLang="en-US" dirty="0"/>
              <a:t>对于不同的功能模块，建立起相应的系统，不同系统之间共同作用完成对规划、维护、投诉、分析、优化、保障、考核、资管、</a:t>
            </a:r>
            <a:r>
              <a:rPr lang="zh-CN" altLang="en-US" dirty="0" smtClean="0"/>
              <a:t>汇报等九大运维工作的支撑。</a:t>
            </a:r>
            <a:endParaRPr lang="zh-CN" altLang="en-US" dirty="0"/>
          </a:p>
        </p:txBody>
      </p:sp>
    </p:spTree>
    <p:extLst>
      <p:ext uri="{BB962C8B-B14F-4D97-AF65-F5344CB8AC3E}">
        <p14:creationId xmlns:p14="http://schemas.microsoft.com/office/powerpoint/2010/main" val="202878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249" y="77115"/>
            <a:ext cx="3808933" cy="825045"/>
          </a:xfrm>
        </p:spPr>
        <p:txBody>
          <a:bodyPr>
            <a:normAutofit/>
          </a:bodyPr>
          <a:lstStyle/>
          <a:p>
            <a:r>
              <a:rPr lang="zh-CN" altLang="en-US" dirty="0" smtClean="0"/>
              <a:t>自动化运维</a:t>
            </a:r>
            <a:r>
              <a:rPr lang="en-US" altLang="zh-CN" dirty="0" smtClean="0"/>
              <a:t>—</a:t>
            </a:r>
            <a:r>
              <a:rPr lang="zh-CN" altLang="en-US" dirty="0" smtClean="0"/>
              <a:t>平台化</a:t>
            </a:r>
            <a:endParaRPr lang="zh-CN" altLang="en-US" dirty="0"/>
          </a:p>
        </p:txBody>
      </p:sp>
    </p:spTree>
    <p:extLst>
      <p:ext uri="{BB962C8B-B14F-4D97-AF65-F5344CB8AC3E}">
        <p14:creationId xmlns:p14="http://schemas.microsoft.com/office/powerpoint/2010/main" val="1175670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735640" y="2360556"/>
            <a:ext cx="23100" cy="1140988"/>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a:off x="4287146" y="3688117"/>
            <a:ext cx="1268895" cy="455580"/>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5911015" y="3688117"/>
            <a:ext cx="1355052" cy="480558"/>
          </a:xfrm>
          <a:prstGeom prst="lin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6" name="矩形 6"/>
          <p:cNvSpPr>
            <a:spLocks noChangeArrowheads="1"/>
          </p:cNvSpPr>
          <p:nvPr/>
        </p:nvSpPr>
        <p:spPr bwMode="auto">
          <a:xfrm>
            <a:off x="2741634" y="4393594"/>
            <a:ext cx="22354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自动化脚本、通知提示</a:t>
            </a:r>
            <a:endParaRPr lang="zh-CN" altLang="en-US" sz="1200" dirty="0">
              <a:solidFill>
                <a:schemeClr val="bg2">
                  <a:lumMod val="10000"/>
                </a:schemeClr>
              </a:solidFill>
              <a:latin typeface="Century Gothic" panose="020B0502020202020204" pitchFamily="34" charset="0"/>
            </a:endParaRPr>
          </a:p>
        </p:txBody>
      </p:sp>
      <p:sp>
        <p:nvSpPr>
          <p:cNvPr id="17" name="矩形 6"/>
          <p:cNvSpPr>
            <a:spLocks noChangeArrowheads="1"/>
          </p:cNvSpPr>
          <p:nvPr/>
        </p:nvSpPr>
        <p:spPr bwMode="auto">
          <a:xfrm>
            <a:off x="6602157" y="4393595"/>
            <a:ext cx="16213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机器学习、人工决策</a:t>
            </a:r>
            <a:endParaRPr lang="zh-CN" altLang="en-US" sz="1200" dirty="0">
              <a:solidFill>
                <a:schemeClr val="bg2">
                  <a:lumMod val="10000"/>
                </a:schemeClr>
              </a:solidFill>
              <a:latin typeface="Century Gothic" panose="020B0502020202020204" pitchFamily="34" charset="0"/>
            </a:endParaRPr>
          </a:p>
        </p:txBody>
      </p:sp>
      <p:sp>
        <p:nvSpPr>
          <p:cNvPr id="20" name="矩形 6"/>
          <p:cNvSpPr>
            <a:spLocks noChangeArrowheads="1"/>
          </p:cNvSpPr>
          <p:nvPr/>
        </p:nvSpPr>
        <p:spPr bwMode="auto">
          <a:xfrm>
            <a:off x="5073307" y="1511131"/>
            <a:ext cx="1369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fontAlgn="base">
              <a:spcBef>
                <a:spcPct val="0"/>
              </a:spcBef>
              <a:spcAft>
                <a:spcPct val="0"/>
              </a:spcAft>
            </a:pPr>
            <a:r>
              <a:rPr lang="zh-CN" altLang="en-US" sz="1200" dirty="0" smtClean="0">
                <a:solidFill>
                  <a:schemeClr val="bg2">
                    <a:lumMod val="10000"/>
                  </a:schemeClr>
                </a:solidFill>
                <a:latin typeface="微软雅黑" panose="020B0503020204020204" pitchFamily="34" charset="-122"/>
                <a:ea typeface="微软雅黑" panose="020B0503020204020204" pitchFamily="34" charset="-122"/>
              </a:rPr>
              <a:t>对海量日志的监测</a:t>
            </a:r>
            <a:endParaRPr lang="zh-CN" altLang="en-US" sz="1200" dirty="0">
              <a:solidFill>
                <a:schemeClr val="bg2">
                  <a:lumMod val="10000"/>
                </a:schemeClr>
              </a:solidFill>
              <a:latin typeface="Century Gothic" panose="020B0502020202020204" pitchFamily="34" charset="0"/>
            </a:endParaRPr>
          </a:p>
        </p:txBody>
      </p:sp>
      <p:grpSp>
        <p:nvGrpSpPr>
          <p:cNvPr id="21" name="组合 20"/>
          <p:cNvGrpSpPr/>
          <p:nvPr/>
        </p:nvGrpSpPr>
        <p:grpSpPr>
          <a:xfrm>
            <a:off x="5445277" y="3371876"/>
            <a:ext cx="540034" cy="538834"/>
            <a:chOff x="5932231" y="4415044"/>
            <a:chExt cx="488440" cy="509247"/>
          </a:xfrm>
        </p:grpSpPr>
        <p:sp>
          <p:nvSpPr>
            <p:cNvPr id="22" name="椭圆 21"/>
            <p:cNvSpPr/>
            <p:nvPr/>
          </p:nvSpPr>
          <p:spPr>
            <a:xfrm>
              <a:off x="5932231" y="4435851"/>
              <a:ext cx="488440" cy="488440"/>
            </a:xfrm>
            <a:prstGeom prst="ellipse">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3" name="矩形 22"/>
            <p:cNvSpPr/>
            <p:nvPr/>
          </p:nvSpPr>
          <p:spPr>
            <a:xfrm>
              <a:off x="5935187" y="4415044"/>
              <a:ext cx="119677" cy="36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endParaRPr lang="zh-CN" altLang="en-US" sz="2800" b="1" dirty="0">
                <a:solidFill>
                  <a:srgbClr val="EAE7D4"/>
                </a:solidFill>
                <a:ea typeface="微软雅黑" pitchFamily="34" charset="-122"/>
              </a:endParaRPr>
            </a:p>
          </p:txBody>
        </p:sp>
      </p:grpSp>
      <p:sp>
        <p:nvSpPr>
          <p:cNvPr id="24" name="椭圆 23"/>
          <p:cNvSpPr/>
          <p:nvPr/>
        </p:nvSpPr>
        <p:spPr>
          <a:xfrm>
            <a:off x="5497074" y="2080919"/>
            <a:ext cx="488237" cy="446384"/>
          </a:xfrm>
          <a:prstGeom prst="ellipse">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200" dirty="0">
              <a:solidFill>
                <a:prstClr val="white"/>
              </a:solidFill>
            </a:endParaRPr>
          </a:p>
        </p:txBody>
      </p:sp>
      <p:grpSp>
        <p:nvGrpSpPr>
          <p:cNvPr id="25" name="组合 24"/>
          <p:cNvGrpSpPr/>
          <p:nvPr/>
        </p:nvGrpSpPr>
        <p:grpSpPr>
          <a:xfrm>
            <a:off x="7038844" y="3902476"/>
            <a:ext cx="526956" cy="446384"/>
            <a:chOff x="7402397" y="5003093"/>
            <a:chExt cx="859892" cy="810266"/>
          </a:xfrm>
        </p:grpSpPr>
        <p:sp>
          <p:nvSpPr>
            <p:cNvPr id="26" name="椭圆 25"/>
            <p:cNvSpPr/>
            <p:nvPr/>
          </p:nvSpPr>
          <p:spPr>
            <a:xfrm>
              <a:off x="7402397" y="5003093"/>
              <a:ext cx="810266" cy="810266"/>
            </a:xfrm>
            <a:prstGeom prst="ellipse">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7" name="矩形 26"/>
            <p:cNvSpPr/>
            <p:nvPr/>
          </p:nvSpPr>
          <p:spPr>
            <a:xfrm>
              <a:off x="7458716" y="5199286"/>
              <a:ext cx="803573"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决策</a:t>
              </a:r>
              <a:endParaRPr lang="zh-CN" altLang="en-US" sz="2000" b="1" dirty="0">
                <a:solidFill>
                  <a:srgbClr val="EAE7D4"/>
                </a:solidFill>
                <a:ea typeface="微软雅黑" pitchFamily="34" charset="-122"/>
              </a:endParaRPr>
            </a:p>
          </p:txBody>
        </p:sp>
      </p:grpSp>
      <p:grpSp>
        <p:nvGrpSpPr>
          <p:cNvPr id="28" name="组合 27"/>
          <p:cNvGrpSpPr/>
          <p:nvPr/>
        </p:nvGrpSpPr>
        <p:grpSpPr>
          <a:xfrm>
            <a:off x="3915498" y="2202751"/>
            <a:ext cx="2077914" cy="2144797"/>
            <a:chOff x="4070096" y="1933242"/>
            <a:chExt cx="3390756" cy="3893186"/>
          </a:xfrm>
        </p:grpSpPr>
        <p:sp>
          <p:nvSpPr>
            <p:cNvPr id="29" name="椭圆 28"/>
            <p:cNvSpPr/>
            <p:nvPr/>
          </p:nvSpPr>
          <p:spPr>
            <a:xfrm>
              <a:off x="4070096" y="5016162"/>
              <a:ext cx="810266" cy="81026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30" name="矩形 29"/>
            <p:cNvSpPr/>
            <p:nvPr/>
          </p:nvSpPr>
          <p:spPr>
            <a:xfrm>
              <a:off x="4070096" y="5183289"/>
              <a:ext cx="803573"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控制</a:t>
              </a:r>
              <a:endParaRPr lang="zh-CN" altLang="en-US" sz="2000" b="1" dirty="0">
                <a:solidFill>
                  <a:srgbClr val="EAE7D4"/>
                </a:solidFill>
                <a:ea typeface="微软雅黑" pitchFamily="34" charset="-122"/>
              </a:endParaRPr>
            </a:p>
          </p:txBody>
        </p:sp>
        <p:sp>
          <p:nvSpPr>
            <p:cNvPr id="32" name="矩形 31"/>
            <p:cNvSpPr/>
            <p:nvPr/>
          </p:nvSpPr>
          <p:spPr>
            <a:xfrm>
              <a:off x="6657280" y="1933242"/>
              <a:ext cx="803572" cy="50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1200" b="1" dirty="0" smtClean="0">
                  <a:solidFill>
                    <a:srgbClr val="EAE7D4"/>
                  </a:solidFill>
                  <a:ea typeface="微软雅黑" pitchFamily="34" charset="-122"/>
                </a:rPr>
                <a:t>感知</a:t>
              </a:r>
              <a:endParaRPr lang="zh-CN" altLang="en-US" sz="2000" b="1" dirty="0">
                <a:solidFill>
                  <a:srgbClr val="EAE7D4"/>
                </a:solidFill>
                <a:ea typeface="微软雅黑" pitchFamily="34" charset="-122"/>
              </a:endParaRPr>
            </a:p>
          </p:txBody>
        </p:sp>
      </p:grpSp>
      <p:sp>
        <p:nvSpPr>
          <p:cNvPr id="33" name="文本框 32"/>
          <p:cNvSpPr txBox="1"/>
          <p:nvPr/>
        </p:nvSpPr>
        <p:spPr>
          <a:xfrm>
            <a:off x="5454556" y="3471872"/>
            <a:ext cx="607418" cy="276999"/>
          </a:xfrm>
          <a:prstGeom prst="rect">
            <a:avLst/>
          </a:prstGeom>
          <a:noFill/>
        </p:spPr>
        <p:txBody>
          <a:bodyPr wrap="square" rtlCol="0">
            <a:spAutoFit/>
          </a:bodyPr>
          <a:lstStyle/>
          <a:p>
            <a:r>
              <a:rPr lang="en-US" altLang="zh-CN" sz="1200" b="1" dirty="0" err="1" smtClean="0">
                <a:solidFill>
                  <a:schemeClr val="bg1"/>
                </a:solidFill>
              </a:rPr>
              <a:t>AIOps</a:t>
            </a:r>
            <a:endParaRPr lang="zh-CN" altLang="en-US" sz="1100" b="1" dirty="0">
              <a:solidFill>
                <a:schemeClr val="bg1"/>
              </a:solidFill>
            </a:endParaRPr>
          </a:p>
        </p:txBody>
      </p:sp>
      <p:sp>
        <p:nvSpPr>
          <p:cNvPr id="34" name="文本框 33"/>
          <p:cNvSpPr txBox="1"/>
          <p:nvPr/>
        </p:nvSpPr>
        <p:spPr>
          <a:xfrm>
            <a:off x="7560946" y="2491938"/>
            <a:ext cx="1383389" cy="1200329"/>
          </a:xfrm>
          <a:prstGeom prst="rect">
            <a:avLst/>
          </a:prstGeom>
          <a:noFill/>
        </p:spPr>
        <p:txBody>
          <a:bodyPr wrap="square" rtlCol="0">
            <a:spAutoFit/>
          </a:bodyPr>
          <a:lstStyle/>
          <a:p>
            <a:r>
              <a:rPr lang="zh-CN" altLang="en-US" dirty="0" smtClean="0">
                <a:solidFill>
                  <a:schemeClr val="bg2">
                    <a:lumMod val="10000"/>
                  </a:schemeClr>
                </a:solidFill>
              </a:rPr>
              <a:t>通过闭环反馈机制，完成自我学习的过程</a:t>
            </a:r>
            <a:endParaRPr lang="zh-CN" altLang="en-US" dirty="0">
              <a:solidFill>
                <a:schemeClr val="bg2">
                  <a:lumMod val="10000"/>
                </a:schemeClr>
              </a:solidFill>
            </a:endParaRPr>
          </a:p>
        </p:txBody>
      </p:sp>
      <p:cxnSp>
        <p:nvCxnSpPr>
          <p:cNvPr id="35" name="直接箭头连接符 34"/>
          <p:cNvCxnSpPr>
            <a:endCxn id="26" idx="1"/>
          </p:cNvCxnSpPr>
          <p:nvPr/>
        </p:nvCxnSpPr>
        <p:spPr>
          <a:xfrm>
            <a:off x="5911015" y="2479750"/>
            <a:ext cx="1200546" cy="1488097"/>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6" idx="2"/>
            <a:endCxn id="29" idx="6"/>
          </p:cNvCxnSpPr>
          <p:nvPr/>
        </p:nvCxnSpPr>
        <p:spPr>
          <a:xfrm flipH="1" flipV="1">
            <a:off x="4412043" y="4124356"/>
            <a:ext cx="2626801" cy="131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7"/>
            <a:endCxn id="24" idx="3"/>
          </p:cNvCxnSpPr>
          <p:nvPr/>
        </p:nvCxnSpPr>
        <p:spPr>
          <a:xfrm flipV="1">
            <a:off x="4339326" y="2461932"/>
            <a:ext cx="1229249" cy="150460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智慧运维</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en-US" altLang="zh-CN" dirty="0" err="1" smtClean="0">
                <a:solidFill>
                  <a:srgbClr val="333F50"/>
                </a:solidFill>
              </a:rPr>
              <a:t>AIOps</a:t>
            </a:r>
            <a:r>
              <a:rPr lang="zh-CN" altLang="en-US" dirty="0" smtClean="0">
                <a:solidFill>
                  <a:srgbClr val="333F50"/>
                </a:solidFill>
              </a:rPr>
              <a:t>（</a:t>
            </a:r>
            <a:r>
              <a:rPr lang="en-US" altLang="zh-CN" dirty="0">
                <a:solidFill>
                  <a:srgbClr val="333F50"/>
                </a:solidFill>
              </a:rPr>
              <a:t>A</a:t>
            </a:r>
            <a:r>
              <a:rPr lang="en-US" altLang="zh-CN" dirty="0" smtClean="0">
                <a:solidFill>
                  <a:srgbClr val="333F50"/>
                </a:solidFill>
              </a:rPr>
              <a:t>lgorithm IT Operations</a:t>
            </a:r>
            <a:r>
              <a:rPr lang="zh-CN" altLang="en-US" dirty="0" smtClean="0">
                <a:solidFill>
                  <a:srgbClr val="333F50"/>
                </a:solidFill>
              </a:rPr>
              <a:t>）</a:t>
            </a:r>
            <a:endParaRPr lang="zh-CN" altLang="en-US" dirty="0">
              <a:solidFill>
                <a:srgbClr val="333F50"/>
              </a:solidFill>
            </a:endParaRPr>
          </a:p>
        </p:txBody>
      </p:sp>
      <p:sp>
        <p:nvSpPr>
          <p:cNvPr id="19" name="矩形 18"/>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solidFill>
                  <a:srgbClr val="FF0000"/>
                </a:solidFill>
              </a:rPr>
              <a:t>通过人工智能的方式，进一步提升运维效率，包括运维决策、故障预测和问题分析等</a:t>
            </a:r>
            <a:endParaRPr lang="zh-CN" altLang="en-US" sz="2400" b="1" dirty="0">
              <a:solidFill>
                <a:srgbClr val="FF0000"/>
              </a:solidFill>
            </a:endParaRPr>
          </a:p>
        </p:txBody>
      </p:sp>
      <p:sp>
        <p:nvSpPr>
          <p:cNvPr id="38" name="文本框 37"/>
          <p:cNvSpPr txBox="1"/>
          <p:nvPr/>
        </p:nvSpPr>
        <p:spPr>
          <a:xfrm>
            <a:off x="374329" y="4392532"/>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使用的技术</a:t>
            </a:r>
            <a:endParaRPr lang="zh-CN" altLang="en-US" dirty="0">
              <a:solidFill>
                <a:srgbClr val="333F50"/>
              </a:solidFill>
            </a:endParaRPr>
          </a:p>
        </p:txBody>
      </p:sp>
      <p:sp>
        <p:nvSpPr>
          <p:cNvPr id="39" name="文本框 38"/>
          <p:cNvSpPr txBox="1"/>
          <p:nvPr/>
        </p:nvSpPr>
        <p:spPr>
          <a:xfrm>
            <a:off x="89946" y="5112354"/>
            <a:ext cx="4109811" cy="1477328"/>
          </a:xfrm>
          <a:prstGeom prst="rect">
            <a:avLst/>
          </a:prstGeom>
          <a:noFill/>
        </p:spPr>
        <p:txBody>
          <a:bodyPr wrap="square" rtlCol="0">
            <a:spAutoFit/>
          </a:bodyPr>
          <a:lstStyle/>
          <a:p>
            <a:pPr algn="ctr"/>
            <a:r>
              <a:rPr lang="en-US" altLang="zh-CN" dirty="0" smtClean="0"/>
              <a:t>A</a:t>
            </a:r>
            <a:r>
              <a:rPr lang="zh-CN" altLang="en-US" dirty="0" smtClean="0"/>
              <a:t>（</a:t>
            </a:r>
            <a:r>
              <a:rPr lang="en-US" altLang="zh-CN" dirty="0"/>
              <a:t>A</a:t>
            </a:r>
            <a:r>
              <a:rPr lang="en-US" altLang="zh-CN" dirty="0" smtClean="0"/>
              <a:t>rtificial </a:t>
            </a:r>
            <a:r>
              <a:rPr lang="en-US" altLang="zh-CN" dirty="0"/>
              <a:t>I</a:t>
            </a:r>
            <a:r>
              <a:rPr lang="en-US" altLang="zh-CN" dirty="0" smtClean="0"/>
              <a:t>ntelligent</a:t>
            </a:r>
            <a:r>
              <a:rPr lang="zh-CN" altLang="en-US" dirty="0" smtClean="0"/>
              <a:t>）</a:t>
            </a:r>
            <a:endParaRPr lang="en-US" altLang="zh-CN" dirty="0"/>
          </a:p>
          <a:p>
            <a:pPr algn="ctr"/>
            <a:r>
              <a:rPr lang="en-US" altLang="zh-CN" dirty="0" smtClean="0"/>
              <a:t>+</a:t>
            </a:r>
          </a:p>
          <a:p>
            <a:pPr algn="ctr"/>
            <a:r>
              <a:rPr lang="en-US" altLang="zh-CN" dirty="0" smtClean="0"/>
              <a:t>B</a:t>
            </a:r>
            <a:r>
              <a:rPr lang="zh-CN" altLang="en-US" dirty="0" smtClean="0"/>
              <a:t>（</a:t>
            </a:r>
            <a:r>
              <a:rPr lang="en-US" altLang="zh-CN" dirty="0" smtClean="0"/>
              <a:t>Big Data</a:t>
            </a:r>
            <a:r>
              <a:rPr lang="zh-CN" altLang="en-US" dirty="0" smtClean="0"/>
              <a:t>）</a:t>
            </a:r>
            <a:endParaRPr lang="en-US" altLang="zh-CN" dirty="0" smtClean="0"/>
          </a:p>
          <a:p>
            <a:pPr algn="ctr"/>
            <a:r>
              <a:rPr lang="en-US" altLang="zh-CN" dirty="0" smtClean="0"/>
              <a:t>+</a:t>
            </a:r>
          </a:p>
          <a:p>
            <a:pPr algn="ctr"/>
            <a:r>
              <a:rPr lang="en-US" altLang="zh-CN" dirty="0" smtClean="0"/>
              <a:t>C</a:t>
            </a:r>
            <a:r>
              <a:rPr lang="zh-CN" altLang="en-US" dirty="0" smtClean="0"/>
              <a:t>（</a:t>
            </a:r>
            <a:r>
              <a:rPr lang="en-US" altLang="zh-CN" dirty="0" smtClean="0"/>
              <a:t>Cloud</a:t>
            </a:r>
            <a:r>
              <a:rPr lang="zh-CN" altLang="en-US" dirty="0" smtClean="0"/>
              <a:t>）</a:t>
            </a:r>
            <a:endParaRPr lang="zh-CN" altLang="en-US" dirty="0"/>
          </a:p>
        </p:txBody>
      </p:sp>
      <p:pic>
        <p:nvPicPr>
          <p:cNvPr id="40" name="Picture 2" descr="“big data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844" y="5072452"/>
            <a:ext cx="1473203" cy="113838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tech icon”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4054" y="5147081"/>
            <a:ext cx="1867471" cy="1020514"/>
          </a:xfrm>
          <a:prstGeom prst="rect">
            <a:avLst/>
          </a:prstGeom>
          <a:noFill/>
          <a:extLst>
            <a:ext uri="{909E8E84-426E-40DD-AFC4-6F175D3DCCD1}">
              <a14:hiddenFill xmlns:a14="http://schemas.microsoft.com/office/drawing/2010/main">
                <a:solidFill>
                  <a:srgbClr val="FFFFFF"/>
                </a:solidFill>
              </a14:hiddenFill>
            </a:ext>
          </a:extLst>
        </p:spPr>
      </p:pic>
      <p:sp>
        <p:nvSpPr>
          <p:cNvPr id="42" name="文本框 41"/>
          <p:cNvSpPr txBox="1"/>
          <p:nvPr/>
        </p:nvSpPr>
        <p:spPr>
          <a:xfrm>
            <a:off x="6419880" y="5288625"/>
            <a:ext cx="839568" cy="646331"/>
          </a:xfrm>
          <a:prstGeom prst="rect">
            <a:avLst/>
          </a:prstGeom>
          <a:noFill/>
        </p:spPr>
        <p:txBody>
          <a:bodyPr wrap="square" rtlCol="0">
            <a:spAutoFit/>
          </a:bodyPr>
          <a:lstStyle/>
          <a:p>
            <a:pPr algn="ctr"/>
            <a:r>
              <a:rPr lang="en-US" altLang="zh-CN" sz="3600" b="1" dirty="0" smtClean="0"/>
              <a:t>+</a:t>
            </a:r>
            <a:endParaRPr lang="zh-CN" altLang="en-US" sz="3600" b="1" dirty="0"/>
          </a:p>
        </p:txBody>
      </p:sp>
      <p:sp>
        <p:nvSpPr>
          <p:cNvPr id="43" name="文本框 42"/>
          <p:cNvSpPr txBox="1"/>
          <p:nvPr/>
        </p:nvSpPr>
        <p:spPr>
          <a:xfrm>
            <a:off x="8370764" y="5342529"/>
            <a:ext cx="839568" cy="646331"/>
          </a:xfrm>
          <a:prstGeom prst="rect">
            <a:avLst/>
          </a:prstGeom>
          <a:noFill/>
        </p:spPr>
        <p:txBody>
          <a:bodyPr wrap="square" rtlCol="0">
            <a:spAutoFit/>
          </a:bodyPr>
          <a:lstStyle/>
          <a:p>
            <a:pPr algn="ctr"/>
            <a:r>
              <a:rPr lang="en-US" altLang="zh-CN" sz="3600" b="1" dirty="0" smtClean="0"/>
              <a:t>+</a:t>
            </a:r>
            <a:endParaRPr lang="zh-CN" altLang="en-US" sz="3600" b="1" dirty="0"/>
          </a:p>
        </p:txBody>
      </p:sp>
      <p:pic>
        <p:nvPicPr>
          <p:cNvPr id="44" name="Picture 2" descr="相关图片"/>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1542" y="4987912"/>
            <a:ext cx="1355566" cy="1355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399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00"/>
                                        <p:tgtEl>
                                          <p:spTgt spid="2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500"/>
                                        <p:tgtEl>
                                          <p:spTgt spid="38"/>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par>
                                <p:cTn id="63" presetID="22" presetClass="entr" presetSubtype="4"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down)">
                                      <p:cBhvr>
                                        <p:cTn id="65" dur="500"/>
                                        <p:tgtEl>
                                          <p:spTgt spid="44"/>
                                        </p:tgtEl>
                                      </p:cBhvr>
                                    </p:animEffect>
                                  </p:childTnLst>
                                </p:cTn>
                              </p:par>
                              <p:par>
                                <p:cTn id="66" presetID="22" presetClass="entr" presetSubtype="4"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down)">
                                      <p:cBhvr>
                                        <p:cTn id="68" dur="500"/>
                                        <p:tgtEl>
                                          <p:spTgt spid="4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down)">
                                      <p:cBhvr>
                                        <p:cTn id="71" dur="500"/>
                                        <p:tgtEl>
                                          <p:spTgt spid="4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down)">
                                      <p:cBhvr>
                                        <p:cTn id="74" dur="500"/>
                                        <p:tgtEl>
                                          <p:spTgt spid="43"/>
                                        </p:tgtEl>
                                      </p:cBhvr>
                                    </p:animEffect>
                                  </p:childTnLst>
                                </p:cTn>
                              </p:par>
                              <p:par>
                                <p:cTn id="75" presetID="22" presetClass="entr" presetSubtype="4"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down)">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4" grpId="0" animBg="1"/>
      <p:bldP spid="33" grpId="0"/>
      <p:bldP spid="34" grpId="0"/>
      <p:bldP spid="19" grpId="0" animBg="1"/>
      <p:bldP spid="38" grpId="0"/>
      <p:bldP spid="39" grpId="0"/>
      <p:bldP spid="4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en-US" altLang="zh-CN" dirty="0" smtClean="0">
                <a:solidFill>
                  <a:srgbClr val="333F50"/>
                </a:solidFill>
              </a:rPr>
              <a:t>AI</a:t>
            </a:r>
            <a:r>
              <a:rPr lang="zh-CN" altLang="en-US" dirty="0" smtClean="0">
                <a:solidFill>
                  <a:srgbClr val="333F50"/>
                </a:solidFill>
              </a:rPr>
              <a:t>算法擅长什么</a:t>
            </a:r>
            <a:endParaRPr lang="zh-CN" altLang="en-US" dirty="0">
              <a:solidFill>
                <a:srgbClr val="333F50"/>
              </a:solidFill>
            </a:endParaRPr>
          </a:p>
        </p:txBody>
      </p:sp>
      <p:pic>
        <p:nvPicPr>
          <p:cNvPr id="1026" name="Picture 2" descr="https://gss3.bdstatic.com/7Po3dSag_xI4khGkpoWK1HF6hhy/baike/w%3D268%3Bg%3D0/sign=04c773fa9245d688a302b5a29cf91a23/2934349b033b5bb50ed09a3736d3d539b700bcf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2588305"/>
            <a:ext cx="2552700" cy="19907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438075" y="2014008"/>
            <a:ext cx="6258500" cy="3416320"/>
          </a:xfrm>
          <a:prstGeom prst="rect">
            <a:avLst/>
          </a:prstGeom>
          <a:noFill/>
        </p:spPr>
        <p:txBody>
          <a:bodyPr wrap="square" rtlCol="0">
            <a:spAutoFit/>
          </a:bodyPr>
          <a:lstStyle/>
          <a:p>
            <a:pPr indent="457200">
              <a:lnSpc>
                <a:spcPct val="150000"/>
              </a:lnSpc>
            </a:pPr>
            <a:r>
              <a:rPr lang="zh-CN" altLang="en-US" dirty="0" smtClean="0"/>
              <a:t>人工智能在解决以下类型问题是，不管问题多么复杂，都有可能做到甚至超越人类的水平，这类问题的特点是：</a:t>
            </a:r>
            <a:endParaRPr lang="en-US" altLang="zh-CN" dirty="0" smtClean="0"/>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1</a:t>
            </a:r>
            <a:r>
              <a:rPr lang="zh-CN" altLang="en-US" dirty="0" smtClean="0">
                <a:latin typeface="等线" panose="02010600030101010101" pitchFamily="2" charset="-122"/>
                <a:ea typeface="等线" panose="02010600030101010101" pitchFamily="2" charset="-122"/>
              </a:rPr>
              <a:t>） 有充足的数据或知识</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2</a:t>
            </a:r>
            <a:r>
              <a:rPr lang="zh-CN" altLang="en-US" dirty="0" smtClean="0">
                <a:latin typeface="等线" panose="02010600030101010101" pitchFamily="2" charset="-122"/>
                <a:ea typeface="等线" panose="02010600030101010101" pitchFamily="2" charset="-122"/>
              </a:rPr>
              <a:t>） 完全信息</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3</a:t>
            </a:r>
            <a:r>
              <a:rPr lang="zh-CN" altLang="en-US" dirty="0" smtClean="0">
                <a:latin typeface="等线" panose="02010600030101010101" pitchFamily="2" charset="-122"/>
                <a:ea typeface="等线" panose="02010600030101010101" pitchFamily="2" charset="-122"/>
              </a:rPr>
              <a:t>） 确定性（</a:t>
            </a:r>
            <a:r>
              <a:rPr lang="en-US" altLang="zh-CN" dirty="0" smtClean="0">
                <a:latin typeface="等线" panose="02010600030101010101" pitchFamily="2" charset="-122"/>
                <a:ea typeface="等线" panose="02010600030101010101" pitchFamily="2" charset="-122"/>
              </a:rPr>
              <a:t>well defined</a:t>
            </a:r>
            <a:r>
              <a:rPr lang="zh-CN" altLang="en-US" dirty="0" smtClean="0">
                <a:latin typeface="等线" panose="02010600030101010101" pitchFamily="2" charset="-122"/>
                <a:ea typeface="等线" panose="02010600030101010101" pitchFamily="2" charset="-122"/>
              </a:rPr>
              <a:t>）</a:t>
            </a:r>
            <a:endParaRPr lang="en-US" altLang="zh-CN" dirty="0" smtClean="0">
              <a:latin typeface="等线" panose="02010600030101010101" pitchFamily="2" charset="-122"/>
              <a:ea typeface="等线" panose="02010600030101010101" pitchFamily="2" charset="-122"/>
            </a:endParaRPr>
          </a:p>
          <a:p>
            <a:pPr indent="457200">
              <a:lnSpc>
                <a:spcPct val="150000"/>
              </a:lnSpc>
            </a:pP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4</a:t>
            </a:r>
            <a:r>
              <a:rPr lang="zh-CN" altLang="en-US" dirty="0" smtClean="0">
                <a:latin typeface="等线" panose="02010600030101010101" pitchFamily="2" charset="-122"/>
                <a:ea typeface="等线" panose="02010600030101010101" pitchFamily="2" charset="-122"/>
              </a:rPr>
              <a:t>） 单领域</a:t>
            </a:r>
            <a:endParaRPr lang="en-US" altLang="zh-CN" dirty="0" smtClean="0">
              <a:latin typeface="等线" panose="02010600030101010101" pitchFamily="2" charset="-122"/>
              <a:ea typeface="等线" panose="02010600030101010101" pitchFamily="2" charset="-122"/>
            </a:endParaRPr>
          </a:p>
          <a:p>
            <a:pPr algn="r"/>
            <a:endParaRPr lang="en-US" altLang="zh-CN" dirty="0" smtClean="0"/>
          </a:p>
          <a:p>
            <a:pPr algn="r"/>
            <a:r>
              <a:rPr lang="en-US" altLang="zh-CN" dirty="0" smtClean="0"/>
              <a:t>----- </a:t>
            </a:r>
            <a:r>
              <a:rPr lang="zh-CN" altLang="en-US" dirty="0" smtClean="0"/>
              <a:t>张钹院士</a:t>
            </a:r>
            <a:endParaRPr lang="en-US" altLang="zh-CN" dirty="0" smtClean="0"/>
          </a:p>
          <a:p>
            <a:pPr algn="r"/>
            <a:r>
              <a:rPr lang="en-US" altLang="zh-CN" dirty="0" smtClean="0"/>
              <a:t>2017</a:t>
            </a:r>
            <a:r>
              <a:rPr lang="zh-CN" altLang="en-US" dirty="0" smtClean="0"/>
              <a:t>年</a:t>
            </a:r>
            <a:r>
              <a:rPr lang="en-US" altLang="zh-CN" dirty="0" smtClean="0"/>
              <a:t>5</a:t>
            </a:r>
            <a:r>
              <a:rPr lang="zh-CN" altLang="en-US" dirty="0" smtClean="0"/>
              <a:t>月</a:t>
            </a:r>
            <a:endParaRPr lang="zh-CN" altLang="en-US" dirty="0"/>
          </a:p>
        </p:txBody>
      </p:sp>
    </p:spTree>
    <p:extLst>
      <p:ext uri="{BB962C8B-B14F-4D97-AF65-F5344CB8AC3E}">
        <p14:creationId xmlns:p14="http://schemas.microsoft.com/office/powerpoint/2010/main" val="3183610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3621" y="3332696"/>
            <a:ext cx="2030979" cy="507831"/>
          </a:xfrm>
          <a:prstGeom prst="rect">
            <a:avLst/>
          </a:prstGeom>
          <a:solidFill>
            <a:schemeClr val="tx2">
              <a:lumMod val="75000"/>
            </a:schemeClr>
          </a:solidFill>
        </p:spPr>
        <p:txBody>
          <a:bodyPr wrap="square" rtlCol="0">
            <a:spAutoFit/>
          </a:bodyPr>
          <a:lstStyle/>
          <a:p>
            <a:pPr marL="285750" algn="ctr">
              <a:lnSpc>
                <a:spcPct val="150000"/>
              </a:lnSpc>
            </a:pPr>
            <a:r>
              <a:rPr lang="zh-CN" altLang="en-US" dirty="0" smtClean="0">
                <a:solidFill>
                  <a:schemeClr val="bg1"/>
                </a:solidFill>
              </a:rPr>
              <a:t>故障管理</a:t>
            </a:r>
            <a:endParaRPr lang="en-US" altLang="zh-CN" dirty="0" smtClean="0">
              <a:solidFill>
                <a:schemeClr val="bg1"/>
              </a:solidFill>
            </a:endParaRPr>
          </a:p>
        </p:txBody>
      </p:sp>
      <p:sp>
        <p:nvSpPr>
          <p:cNvPr id="9" name="圆角矩形 8"/>
          <p:cNvSpPr/>
          <p:nvPr/>
        </p:nvSpPr>
        <p:spPr>
          <a:xfrm>
            <a:off x="4748439" y="1193115"/>
            <a:ext cx="3385911" cy="473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58000" y="4659081"/>
            <a:ext cx="2766787" cy="10958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异常检测（</a:t>
            </a:r>
            <a:r>
              <a:rPr lang="zh-CN" altLang="en-US" dirty="0" smtClean="0">
                <a:solidFill>
                  <a:schemeClr val="tx1"/>
                </a:solidFill>
              </a:rPr>
              <a:t>感知</a:t>
            </a:r>
            <a:r>
              <a:rPr lang="zh-CN" altLang="en-US" dirty="0" smtClean="0"/>
              <a:t>）</a:t>
            </a:r>
            <a:endParaRPr lang="zh-CN" altLang="en-US" dirty="0"/>
          </a:p>
        </p:txBody>
      </p:sp>
      <p:sp>
        <p:nvSpPr>
          <p:cNvPr id="11" name="圆角矩形 10"/>
          <p:cNvSpPr/>
          <p:nvPr/>
        </p:nvSpPr>
        <p:spPr>
          <a:xfrm>
            <a:off x="5058002" y="3071128"/>
            <a:ext cx="2766786" cy="10540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根因分析（</a:t>
            </a:r>
            <a:r>
              <a:rPr lang="zh-CN" altLang="en-US" dirty="0" smtClean="0">
                <a:solidFill>
                  <a:schemeClr val="tx1"/>
                </a:solidFill>
              </a:rPr>
              <a:t>决策</a:t>
            </a:r>
            <a:r>
              <a:rPr lang="zh-CN" altLang="en-US" dirty="0" smtClean="0"/>
              <a:t>）</a:t>
            </a:r>
            <a:endParaRPr lang="zh-CN" altLang="en-US" dirty="0"/>
          </a:p>
        </p:txBody>
      </p:sp>
      <p:sp>
        <p:nvSpPr>
          <p:cNvPr id="12" name="圆角矩形 11"/>
          <p:cNvSpPr/>
          <p:nvPr/>
        </p:nvSpPr>
        <p:spPr>
          <a:xfrm>
            <a:off x="5058000" y="1418313"/>
            <a:ext cx="2766787" cy="11189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故障预测（</a:t>
            </a:r>
            <a:r>
              <a:rPr lang="zh-CN" altLang="en-US" dirty="0" smtClean="0">
                <a:solidFill>
                  <a:schemeClr val="tx1"/>
                </a:solidFill>
              </a:rPr>
              <a:t>控制</a:t>
            </a:r>
            <a:r>
              <a:rPr lang="zh-CN" altLang="en-US" dirty="0" smtClean="0"/>
              <a:t>）</a:t>
            </a:r>
            <a:endParaRPr lang="zh-CN" altLang="en-US" dirty="0"/>
          </a:p>
        </p:txBody>
      </p:sp>
      <p:sp>
        <p:nvSpPr>
          <p:cNvPr id="13" name="左大括号 12"/>
          <p:cNvSpPr/>
          <p:nvPr/>
        </p:nvSpPr>
        <p:spPr>
          <a:xfrm>
            <a:off x="3248025" y="1135279"/>
            <a:ext cx="1009650" cy="49257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8625114" y="2340116"/>
            <a:ext cx="3228975" cy="3000821"/>
          </a:xfrm>
          <a:prstGeom prst="rect">
            <a:avLst/>
          </a:prstGeom>
          <a:noFill/>
        </p:spPr>
        <p:txBody>
          <a:bodyPr wrap="square" rtlCol="0">
            <a:spAutoFit/>
          </a:bodyPr>
          <a:lstStyle/>
          <a:p>
            <a:pPr indent="457200">
              <a:lnSpc>
                <a:spcPct val="150000"/>
              </a:lnSpc>
            </a:pPr>
            <a:r>
              <a:rPr lang="zh-CN" altLang="en-US" dirty="0" smtClean="0"/>
              <a:t>智能化故障管理由异常检测、根因分析、以及故障预测组成，这三部分分别对应了大脑“感知决策控制”三元组。同时这三个模块又各自也存在着三元组，即故障管理中每一部分都能体现网络大脑的智慧。</a:t>
            </a:r>
            <a:endParaRPr lang="zh-CN" altLang="en-US" dirty="0"/>
          </a:p>
        </p:txBody>
      </p:sp>
    </p:spTree>
    <p:extLst>
      <p:ext uri="{BB962C8B-B14F-4D97-AF65-F5344CB8AC3E}">
        <p14:creationId xmlns:p14="http://schemas.microsoft.com/office/powerpoint/2010/main" val="235285403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4114" y="657028"/>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721810" y="1958290"/>
            <a:ext cx="4610100" cy="152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在城域网维护过程中，存在着大量的</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指标（链路利用率、端口状态、</a:t>
            </a:r>
            <a:r>
              <a:rPr lang="en-US" altLang="zh-CN" sz="1600" dirty="0" smtClean="0">
                <a:latin typeface="微软雅黑" panose="020B0503020204020204" pitchFamily="34" charset="-122"/>
                <a:ea typeface="微软雅黑" panose="020B0503020204020204" pitchFamily="34" charset="-122"/>
              </a:rPr>
              <a:t>CPU</a:t>
            </a:r>
            <a:r>
              <a:rPr lang="zh-CN" altLang="en-US" sz="1600" dirty="0" smtClean="0">
                <a:latin typeface="微软雅黑" panose="020B0503020204020204" pitchFamily="34" charset="-122"/>
                <a:ea typeface="微软雅黑" panose="020B0503020204020204" pitchFamily="34" charset="-122"/>
              </a:rPr>
              <a:t>利用率、内存利用率</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），当这些</a:t>
            </a:r>
            <a:r>
              <a:rPr lang="en-US" altLang="zh-CN" sz="1600" dirty="0" smtClean="0">
                <a:latin typeface="微软雅黑" panose="020B0503020204020204" pitchFamily="34" charset="-122"/>
                <a:ea typeface="微软雅黑" panose="020B0503020204020204" pitchFamily="34" charset="-122"/>
              </a:rPr>
              <a:t>KPI</a:t>
            </a:r>
            <a:r>
              <a:rPr lang="zh-CN" altLang="en-US" sz="1600" dirty="0" smtClean="0">
                <a:latin typeface="微软雅黑" panose="020B0503020204020204" pitchFamily="34" charset="-122"/>
                <a:ea typeface="微软雅黑" panose="020B0503020204020204" pitchFamily="34" charset="-122"/>
              </a:rPr>
              <a:t>指标发生异常时，如何能够快速检测。</a:t>
            </a:r>
            <a:endParaRPr lang="en-US" altLang="zh-CN" sz="1600" dirty="0" smtClean="0">
              <a:latin typeface="微软雅黑" panose="020B0503020204020204" pitchFamily="34" charset="-122"/>
              <a:ea typeface="微软雅黑" panose="020B0503020204020204" pitchFamily="34" charset="-122"/>
            </a:endParaRPr>
          </a:p>
        </p:txBody>
      </p:sp>
      <p:pic>
        <p:nvPicPr>
          <p:cNvPr id="1026" name="Picture 2" descr="“aiops 异常检测”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1827212"/>
            <a:ext cx="6074759" cy="339203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33823" y="3514483"/>
            <a:ext cx="2552344" cy="507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输入</a:t>
            </a:r>
            <a:endParaRPr lang="en-US" altLang="zh-CN" dirty="0"/>
          </a:p>
        </p:txBody>
      </p:sp>
      <p:sp>
        <p:nvSpPr>
          <p:cNvPr id="13" name="矩形 12"/>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4" name="文本框 13"/>
          <p:cNvSpPr txBox="1"/>
          <p:nvPr/>
        </p:nvSpPr>
        <p:spPr>
          <a:xfrm>
            <a:off x="721810" y="4149277"/>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zh-CN" altLang="en-US" dirty="0"/>
              <a:t>一根待标注的</a:t>
            </a:r>
            <a:r>
              <a:rPr lang="en-US" altLang="zh-CN" dirty="0"/>
              <a:t>KPI</a:t>
            </a:r>
            <a:r>
              <a:rPr lang="zh-CN" altLang="en-US" dirty="0"/>
              <a:t>曲线和一段已经标注出的异常</a:t>
            </a:r>
            <a:r>
              <a:rPr lang="zh-CN" altLang="en-US" dirty="0" smtClean="0"/>
              <a:t>片段</a:t>
            </a:r>
            <a:r>
              <a:rPr lang="zh-CN" altLang="en-US" dirty="0"/>
              <a:t>（模板）</a:t>
            </a:r>
            <a:endParaRPr lang="en-US" altLang="zh-CN" dirty="0" smtClean="0"/>
          </a:p>
        </p:txBody>
      </p:sp>
      <p:sp>
        <p:nvSpPr>
          <p:cNvPr id="15" name="文本框 14"/>
          <p:cNvSpPr txBox="1"/>
          <p:nvPr/>
        </p:nvSpPr>
        <p:spPr>
          <a:xfrm>
            <a:off x="721810" y="5693164"/>
            <a:ext cx="4010025" cy="879087"/>
          </a:xfrm>
          <a:prstGeom prst="rect">
            <a:avLst/>
          </a:prstGeom>
          <a:noFill/>
        </p:spPr>
        <p:txBody>
          <a:bodyPr wrap="square" rtlCol="0">
            <a:spAutoFit/>
          </a:bodyPr>
          <a:lstStyle/>
          <a:p>
            <a:pPr marL="285750" indent="457200">
              <a:lnSpc>
                <a:spcPct val="150000"/>
              </a:lnSpc>
              <a:buFont typeface="Arial" panose="020B0604020202020204" pitchFamily="34" charset="0"/>
              <a:buChar char="•"/>
            </a:pPr>
            <a:r>
              <a:rPr lang="en-US" altLang="zh-CN" dirty="0"/>
              <a:t>KPI</a:t>
            </a:r>
            <a:r>
              <a:rPr lang="zh-CN" altLang="en-US" dirty="0"/>
              <a:t>曲线上与模板相似的异常片段 </a:t>
            </a:r>
            <a:endParaRPr lang="en-US" altLang="zh-CN" dirty="0" smtClean="0"/>
          </a:p>
        </p:txBody>
      </p:sp>
      <p:sp>
        <p:nvSpPr>
          <p:cNvPr id="16" name="矩形 15"/>
          <p:cNvSpPr/>
          <p:nvPr/>
        </p:nvSpPr>
        <p:spPr>
          <a:xfrm>
            <a:off x="1033823" y="1577419"/>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Tree>
    <p:extLst>
      <p:ext uri="{BB962C8B-B14F-4D97-AF65-F5344CB8AC3E}">
        <p14:creationId xmlns:p14="http://schemas.microsoft.com/office/powerpoint/2010/main" val="184758692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58140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3310164" y="1972725"/>
            <a:ext cx="4610100" cy="3416320"/>
          </a:xfrm>
          <a:prstGeom prst="rect">
            <a:avLst/>
          </a:prstGeom>
          <a:noFill/>
        </p:spPr>
        <p:txBody>
          <a:bodyPr wrap="square" rtlCol="0">
            <a:spAutoFit/>
          </a:bodyPr>
          <a:lstStyle/>
          <a:p>
            <a:pPr indent="457200">
              <a:lnSpc>
                <a:spcPct val="150000"/>
              </a:lnSpc>
            </a:pPr>
            <a:r>
              <a:rPr lang="en-US" altLang="zh-CN" dirty="0" err="1" smtClean="0"/>
              <a:t>AIOps</a:t>
            </a:r>
            <a:r>
              <a:rPr lang="zh-CN" altLang="en-US" dirty="0" smtClean="0"/>
              <a:t>搭建后解决思路：</a:t>
            </a:r>
            <a:endParaRPr lang="en-US" altLang="zh-CN" dirty="0" smtClean="0"/>
          </a:p>
          <a:p>
            <a:pPr marL="285750" indent="-285750">
              <a:lnSpc>
                <a:spcPct val="150000"/>
              </a:lnSpc>
              <a:buFont typeface="Arial" panose="020B0604020202020204" pitchFamily="34" charset="0"/>
              <a:buChar char="•"/>
            </a:pPr>
            <a:r>
              <a:rPr lang="zh-CN" altLang="en-US" dirty="0" smtClean="0"/>
              <a:t>对于原始数据，先经过一个无监督分类算法对数据进行预筛选，提高标记效率</a:t>
            </a:r>
            <a:endParaRPr lang="en-US" altLang="zh-CN" dirty="0" smtClean="0"/>
          </a:p>
          <a:p>
            <a:pPr marL="285750" indent="-285750">
              <a:lnSpc>
                <a:spcPct val="150000"/>
              </a:lnSpc>
              <a:buFont typeface="Arial" panose="020B0604020202020204" pitchFamily="34" charset="0"/>
              <a:buChar char="•"/>
            </a:pPr>
            <a:r>
              <a:rPr lang="zh-CN" altLang="en-US" dirty="0" smtClean="0"/>
              <a:t>然后通过运维工程师在预筛选好的数据上对于异常的时序段进行标记</a:t>
            </a:r>
            <a:endParaRPr lang="en-US" altLang="zh-CN" dirty="0" smtClean="0"/>
          </a:p>
          <a:p>
            <a:pPr marL="285750" indent="-285750">
              <a:lnSpc>
                <a:spcPct val="150000"/>
              </a:lnSpc>
              <a:buFont typeface="Arial" panose="020B0604020202020204" pitchFamily="34" charset="0"/>
              <a:buChar char="•"/>
            </a:pPr>
            <a:r>
              <a:rPr lang="zh-CN" altLang="en-US" dirty="0" smtClean="0"/>
              <a:t>将数据、标记、以及工程师制定的对于算法的准确性期望输入到机器学习算法中，让算法对这一过程进行学习和参数调整。</a:t>
            </a:r>
            <a:endParaRPr lang="en-US" altLang="zh-CN" dirty="0" smtClean="0"/>
          </a:p>
        </p:txBody>
      </p:sp>
    </p:spTree>
    <p:extLst>
      <p:ext uri="{BB962C8B-B14F-4D97-AF65-F5344CB8AC3E}">
        <p14:creationId xmlns:p14="http://schemas.microsoft.com/office/powerpoint/2010/main" val="3301882768"/>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4114" y="686265"/>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40" name="矩形 39"/>
          <p:cNvSpPr/>
          <p:nvPr/>
        </p:nvSpPr>
        <p:spPr>
          <a:xfrm>
            <a:off x="2912533" y="5804120"/>
            <a:ext cx="814167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0" name="圆柱形 49"/>
          <p:cNvSpPr/>
          <p:nvPr/>
        </p:nvSpPr>
        <p:spPr>
          <a:xfrm>
            <a:off x="3175316" y="5960736"/>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392584" y="6169188"/>
            <a:ext cx="723900" cy="369332"/>
          </a:xfrm>
          <a:prstGeom prst="rect">
            <a:avLst/>
          </a:prstGeom>
          <a:noFill/>
        </p:spPr>
        <p:txBody>
          <a:bodyPr wrap="square" rtlCol="0">
            <a:spAutoFit/>
          </a:bodyPr>
          <a:lstStyle/>
          <a:p>
            <a:r>
              <a:rPr lang="zh-CN" altLang="en-US" dirty="0" smtClean="0"/>
              <a:t>数据</a:t>
            </a:r>
            <a:endParaRPr lang="zh-CN" altLang="en-US" dirty="0"/>
          </a:p>
        </p:txBody>
      </p:sp>
      <p:cxnSp>
        <p:nvCxnSpPr>
          <p:cNvPr id="52" name="直接箭头连接符 51"/>
          <p:cNvCxnSpPr/>
          <p:nvPr/>
        </p:nvCxnSpPr>
        <p:spPr>
          <a:xfrm>
            <a:off x="4237922" y="6341941"/>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511624" y="6162960"/>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54" name="文本框 53"/>
          <p:cNvSpPr txBox="1"/>
          <p:nvPr/>
        </p:nvSpPr>
        <p:spPr>
          <a:xfrm>
            <a:off x="5867308" y="6162960"/>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cxnSp>
        <p:nvCxnSpPr>
          <p:cNvPr id="56" name="直接箭头连接符 55"/>
          <p:cNvCxnSpPr>
            <a:endCxn id="54" idx="1"/>
          </p:cNvCxnSpPr>
          <p:nvPr/>
        </p:nvCxnSpPr>
        <p:spPr>
          <a:xfrm>
            <a:off x="5435549" y="6333375"/>
            <a:ext cx="431759" cy="1425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4205514" y="176897"/>
            <a:ext cx="7277100" cy="550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0" name="圆柱形 59"/>
          <p:cNvSpPr/>
          <p:nvPr/>
        </p:nvSpPr>
        <p:spPr>
          <a:xfrm>
            <a:off x="4856331" y="836653"/>
            <a:ext cx="1062606" cy="6941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5073599" y="1045105"/>
            <a:ext cx="723900" cy="369332"/>
          </a:xfrm>
          <a:prstGeom prst="rect">
            <a:avLst/>
          </a:prstGeom>
          <a:noFill/>
        </p:spPr>
        <p:txBody>
          <a:bodyPr wrap="square" rtlCol="0">
            <a:spAutoFit/>
          </a:bodyPr>
          <a:lstStyle/>
          <a:p>
            <a:r>
              <a:rPr lang="zh-CN" altLang="en-US" dirty="0" smtClean="0"/>
              <a:t>数据</a:t>
            </a:r>
            <a:endParaRPr lang="zh-CN" altLang="en-US" dirty="0"/>
          </a:p>
        </p:txBody>
      </p:sp>
      <p:sp>
        <p:nvSpPr>
          <p:cNvPr id="62" name="文本框 61"/>
          <p:cNvSpPr txBox="1"/>
          <p:nvPr/>
        </p:nvSpPr>
        <p:spPr>
          <a:xfrm>
            <a:off x="4952155" y="1983009"/>
            <a:ext cx="92392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检测器</a:t>
            </a:r>
          </a:p>
        </p:txBody>
      </p:sp>
      <p:sp>
        <p:nvSpPr>
          <p:cNvPr id="63" name="文本框 62"/>
          <p:cNvSpPr txBox="1"/>
          <p:nvPr/>
        </p:nvSpPr>
        <p:spPr>
          <a:xfrm>
            <a:off x="5073599" y="2993747"/>
            <a:ext cx="681038" cy="369332"/>
          </a:xfrm>
          <a:prstGeom prst="rect">
            <a:avLst/>
          </a:prstGeom>
          <a:ln w="19050">
            <a:solidFill>
              <a:srgbClr val="00AC4E"/>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特征</a:t>
            </a:r>
            <a:endParaRPr lang="zh-CN" altLang="en-US" dirty="0"/>
          </a:p>
        </p:txBody>
      </p:sp>
      <p:sp>
        <p:nvSpPr>
          <p:cNvPr id="64" name="文本框 63"/>
          <p:cNvSpPr txBox="1"/>
          <p:nvPr/>
        </p:nvSpPr>
        <p:spPr>
          <a:xfrm>
            <a:off x="6164218" y="1051962"/>
            <a:ext cx="16383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无监督分类器</a:t>
            </a:r>
            <a:endParaRPr lang="zh-CN" altLang="en-US" dirty="0"/>
          </a:p>
        </p:txBody>
      </p:sp>
      <p:sp>
        <p:nvSpPr>
          <p:cNvPr id="65" name="文本框 64"/>
          <p:cNvSpPr txBox="1"/>
          <p:nvPr/>
        </p:nvSpPr>
        <p:spPr>
          <a:xfrm>
            <a:off x="7844064" y="1731772"/>
            <a:ext cx="12192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chemeClr val="dk1"/>
                </a:solidFill>
              </a:rPr>
              <a:t>标记工具</a:t>
            </a:r>
          </a:p>
        </p:txBody>
      </p:sp>
      <p:sp>
        <p:nvSpPr>
          <p:cNvPr id="66" name="文本框 65"/>
          <p:cNvSpPr txBox="1"/>
          <p:nvPr/>
        </p:nvSpPr>
        <p:spPr>
          <a:xfrm>
            <a:off x="9457480" y="3009404"/>
            <a:ext cx="1400175"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准确性倾向</a:t>
            </a:r>
            <a:endParaRPr lang="zh-CN" altLang="en-US" dirty="0"/>
          </a:p>
        </p:txBody>
      </p:sp>
      <p:pic>
        <p:nvPicPr>
          <p:cNvPr id="67" name="Picture 6" descr="“person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6410" y="210596"/>
            <a:ext cx="834509" cy="834509"/>
          </a:xfrm>
          <a:prstGeom prst="rect">
            <a:avLst/>
          </a:prstGeom>
          <a:noFill/>
          <a:extLst>
            <a:ext uri="{909E8E84-426E-40DD-AFC4-6F175D3DCCD1}">
              <a14:hiddenFill xmlns:a14="http://schemas.microsoft.com/office/drawing/2010/main">
                <a:solidFill>
                  <a:srgbClr val="FFFFFF"/>
                </a:solidFill>
              </a14:hiddenFill>
            </a:ext>
          </a:extLst>
        </p:spPr>
      </p:pic>
      <p:sp>
        <p:nvSpPr>
          <p:cNvPr id="68" name="文本框 67"/>
          <p:cNvSpPr txBox="1"/>
          <p:nvPr/>
        </p:nvSpPr>
        <p:spPr>
          <a:xfrm>
            <a:off x="8091714" y="3027789"/>
            <a:ext cx="723900"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标记</a:t>
            </a:r>
          </a:p>
        </p:txBody>
      </p:sp>
      <p:sp>
        <p:nvSpPr>
          <p:cNvPr id="69" name="矩形 68"/>
          <p:cNvSpPr/>
          <p:nvPr/>
        </p:nvSpPr>
        <p:spPr>
          <a:xfrm>
            <a:off x="5064073" y="3722604"/>
            <a:ext cx="6012657" cy="1156163"/>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903956" y="4038575"/>
            <a:ext cx="4933950" cy="461665"/>
          </a:xfrm>
          <a:prstGeom prst="rect">
            <a:avLst/>
          </a:prstGeom>
          <a:noFill/>
        </p:spPr>
        <p:txBody>
          <a:bodyPr wrap="square" rtlCol="0">
            <a:spAutoFit/>
          </a:bodyPr>
          <a:lstStyle/>
          <a:p>
            <a:pPr algn="ctr"/>
            <a:r>
              <a:rPr lang="zh-CN" altLang="en-US" sz="2400" dirty="0" smtClean="0"/>
              <a:t>机器学习算法（如随机森林）</a:t>
            </a:r>
            <a:endParaRPr lang="zh-CN" altLang="en-US" sz="2400" dirty="0"/>
          </a:p>
        </p:txBody>
      </p:sp>
      <p:cxnSp>
        <p:nvCxnSpPr>
          <p:cNvPr id="71" name="直接箭头连接符 70"/>
          <p:cNvCxnSpPr/>
          <p:nvPr/>
        </p:nvCxnSpPr>
        <p:spPr>
          <a:xfrm>
            <a:off x="9988435" y="3378736"/>
            <a:ext cx="0" cy="65983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0" idx="3"/>
          </p:cNvCxnSpPr>
          <p:nvPr/>
        </p:nvCxnSpPr>
        <p:spPr>
          <a:xfrm>
            <a:off x="5387634" y="1530807"/>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2" idx="2"/>
            <a:endCxn id="63" idx="0"/>
          </p:cNvCxnSpPr>
          <p:nvPr/>
        </p:nvCxnSpPr>
        <p:spPr>
          <a:xfrm>
            <a:off x="5414118" y="2352341"/>
            <a:ext cx="0" cy="64140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68" idx="0"/>
          </p:cNvCxnSpPr>
          <p:nvPr/>
        </p:nvCxnSpPr>
        <p:spPr>
          <a:xfrm>
            <a:off x="8453664" y="2101104"/>
            <a:ext cx="0" cy="92668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5435549" y="3371336"/>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479857" y="3397121"/>
            <a:ext cx="0" cy="3512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0" idx="4"/>
          </p:cNvCxnSpPr>
          <p:nvPr/>
        </p:nvCxnSpPr>
        <p:spPr>
          <a:xfrm>
            <a:off x="5918937" y="1183730"/>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2"/>
          </p:cNvCxnSpPr>
          <p:nvPr/>
        </p:nvCxnSpPr>
        <p:spPr>
          <a:xfrm>
            <a:off x="6983368" y="1421294"/>
            <a:ext cx="0" cy="3654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6373768" y="1798343"/>
            <a:ext cx="1219200" cy="338554"/>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预分</a:t>
            </a:r>
            <a:r>
              <a:rPr lang="zh-CN" altLang="en-US" sz="1600" dirty="0" smtClean="0"/>
              <a:t>类数据</a:t>
            </a:r>
            <a:endParaRPr lang="zh-CN" altLang="en-US" sz="1600" dirty="0">
              <a:solidFill>
                <a:schemeClr val="dk1"/>
              </a:solidFill>
            </a:endParaRPr>
          </a:p>
        </p:txBody>
      </p:sp>
      <p:cxnSp>
        <p:nvCxnSpPr>
          <p:cNvPr id="80" name="直接箭头连接符 79"/>
          <p:cNvCxnSpPr/>
          <p:nvPr/>
        </p:nvCxnSpPr>
        <p:spPr>
          <a:xfrm>
            <a:off x="7598783" y="1928524"/>
            <a:ext cx="245281"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8453664" y="1165343"/>
            <a:ext cx="0" cy="5119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486324" y="1170634"/>
            <a:ext cx="270688" cy="430887"/>
          </a:xfrm>
          <a:prstGeom prst="rect">
            <a:avLst/>
          </a:prstGeom>
          <a:noFill/>
        </p:spPr>
        <p:txBody>
          <a:bodyPr wrap="square" rtlCol="0">
            <a:spAutoFit/>
          </a:bodyPr>
          <a:lstStyle/>
          <a:p>
            <a:r>
              <a:rPr lang="zh-CN" altLang="en-US" sz="1100" dirty="0" smtClean="0"/>
              <a:t>使用</a:t>
            </a:r>
            <a:endParaRPr lang="zh-CN" altLang="en-US" sz="1100" dirty="0"/>
          </a:p>
        </p:txBody>
      </p:sp>
      <p:cxnSp>
        <p:nvCxnSpPr>
          <p:cNvPr id="83" name="直接连接符 82"/>
          <p:cNvCxnSpPr>
            <a:stCxn id="67" idx="3"/>
          </p:cNvCxnSpPr>
          <p:nvPr/>
        </p:nvCxnSpPr>
        <p:spPr>
          <a:xfrm>
            <a:off x="8870919" y="627851"/>
            <a:ext cx="1088941" cy="6835"/>
          </a:xfrm>
          <a:prstGeom prst="line">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9969385" y="632456"/>
            <a:ext cx="19050" cy="239533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959860" y="1497324"/>
            <a:ext cx="270688" cy="430887"/>
          </a:xfrm>
          <a:prstGeom prst="rect">
            <a:avLst/>
          </a:prstGeom>
          <a:noFill/>
        </p:spPr>
        <p:txBody>
          <a:bodyPr wrap="square" rtlCol="0">
            <a:spAutoFit/>
          </a:bodyPr>
          <a:lstStyle/>
          <a:p>
            <a:r>
              <a:rPr lang="zh-CN" altLang="en-US" sz="1100" dirty="0"/>
              <a:t>指定</a:t>
            </a:r>
          </a:p>
        </p:txBody>
      </p:sp>
      <p:sp>
        <p:nvSpPr>
          <p:cNvPr id="86" name="文本框 85"/>
          <p:cNvSpPr txBox="1"/>
          <p:nvPr/>
        </p:nvSpPr>
        <p:spPr>
          <a:xfrm>
            <a:off x="9416998" y="4121053"/>
            <a:ext cx="1162050" cy="276999"/>
          </a:xfrm>
          <a:prstGeom prst="rect">
            <a:avLst/>
          </a:prstGeom>
          <a:solidFill>
            <a:schemeClr val="tx1">
              <a:lumMod val="65000"/>
              <a:lumOff val="35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200" dirty="0" smtClean="0">
                <a:solidFill>
                  <a:schemeClr val="bg1"/>
                </a:solidFill>
              </a:rPr>
              <a:t>分类阈值调整</a:t>
            </a:r>
            <a:endParaRPr lang="zh-CN" altLang="en-US" sz="1200" dirty="0">
              <a:solidFill>
                <a:schemeClr val="bg1"/>
              </a:solidFill>
            </a:endParaRPr>
          </a:p>
        </p:txBody>
      </p:sp>
      <p:sp>
        <p:nvSpPr>
          <p:cNvPr id="87" name="下箭头 86"/>
          <p:cNvSpPr/>
          <p:nvPr/>
        </p:nvSpPr>
        <p:spPr>
          <a:xfrm>
            <a:off x="7796377" y="4859974"/>
            <a:ext cx="657287" cy="413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p:cNvSpPr txBox="1"/>
          <p:nvPr/>
        </p:nvSpPr>
        <p:spPr>
          <a:xfrm>
            <a:off x="7190947" y="5282373"/>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sp>
        <p:nvSpPr>
          <p:cNvPr id="89" name="文本框 88"/>
          <p:cNvSpPr txBox="1"/>
          <p:nvPr/>
        </p:nvSpPr>
        <p:spPr>
          <a:xfrm>
            <a:off x="925644" y="6112103"/>
            <a:ext cx="1156314" cy="374633"/>
          </a:xfrm>
          <a:prstGeom prst="rect">
            <a:avLst/>
          </a:prstGeom>
          <a:noFill/>
        </p:spPr>
        <p:txBody>
          <a:bodyPr wrap="square" rtlCol="0">
            <a:spAutoFit/>
          </a:bodyPr>
          <a:lstStyle/>
          <a:p>
            <a:r>
              <a:rPr lang="zh-CN" altLang="en-US" dirty="0" smtClean="0">
                <a:solidFill>
                  <a:srgbClr val="7030A0"/>
                </a:solidFill>
              </a:rPr>
              <a:t>在线检测</a:t>
            </a:r>
            <a:endParaRPr lang="zh-CN" altLang="en-US" dirty="0">
              <a:solidFill>
                <a:srgbClr val="7030A0"/>
              </a:solidFill>
            </a:endParaRPr>
          </a:p>
        </p:txBody>
      </p:sp>
      <p:sp>
        <p:nvSpPr>
          <p:cNvPr id="90" name="文本框 89"/>
          <p:cNvSpPr txBox="1"/>
          <p:nvPr/>
        </p:nvSpPr>
        <p:spPr>
          <a:xfrm>
            <a:off x="7055387" y="6155834"/>
            <a:ext cx="1868146" cy="369332"/>
          </a:xfrm>
          <a:prstGeom prst="rect">
            <a:avLst/>
          </a:prstGeom>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smtClean="0"/>
              <a:t>最新异常分类器</a:t>
            </a:r>
            <a:endParaRPr lang="zh-CN" altLang="en-US" dirty="0"/>
          </a:p>
        </p:txBody>
      </p:sp>
      <p:cxnSp>
        <p:nvCxnSpPr>
          <p:cNvPr id="91" name="直接箭头连接符 90"/>
          <p:cNvCxnSpPr>
            <a:endCxn id="90" idx="1"/>
          </p:cNvCxnSpPr>
          <p:nvPr/>
        </p:nvCxnSpPr>
        <p:spPr>
          <a:xfrm>
            <a:off x="6552122" y="6333375"/>
            <a:ext cx="503265" cy="712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963489" y="6351843"/>
            <a:ext cx="625805" cy="13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589293" y="6195586"/>
            <a:ext cx="1268361" cy="369332"/>
          </a:xfrm>
          <a:prstGeom prst="rect">
            <a:avLst/>
          </a:prstGeom>
          <a:noFill/>
        </p:spPr>
        <p:txBody>
          <a:bodyPr wrap="square" rtlCol="0">
            <a:spAutoFit/>
          </a:bodyPr>
          <a:lstStyle/>
          <a:p>
            <a:r>
              <a:rPr lang="zh-CN" altLang="en-US" dirty="0" smtClean="0"/>
              <a:t>检测结果</a:t>
            </a:r>
            <a:endParaRPr lang="zh-CN" altLang="en-US" dirty="0"/>
          </a:p>
        </p:txBody>
      </p:sp>
      <p:sp>
        <p:nvSpPr>
          <p:cNvPr id="97" name="文本框 96"/>
          <p:cNvSpPr txBox="1"/>
          <p:nvPr/>
        </p:nvSpPr>
        <p:spPr>
          <a:xfrm>
            <a:off x="924898" y="2558412"/>
            <a:ext cx="1157060" cy="369332"/>
          </a:xfrm>
          <a:prstGeom prst="rect">
            <a:avLst/>
          </a:prstGeom>
          <a:noFill/>
        </p:spPr>
        <p:txBody>
          <a:bodyPr wrap="square" rtlCol="0">
            <a:spAutoFit/>
          </a:bodyPr>
          <a:lstStyle/>
          <a:p>
            <a:r>
              <a:rPr lang="zh-CN" altLang="en-US" dirty="0" smtClean="0">
                <a:solidFill>
                  <a:schemeClr val="accent1">
                    <a:lumMod val="50000"/>
                  </a:schemeClr>
                </a:solidFill>
              </a:rPr>
              <a:t>离线训练</a:t>
            </a:r>
            <a:endParaRPr lang="zh-CN" altLang="en-US" dirty="0">
              <a:solidFill>
                <a:schemeClr val="accent1">
                  <a:lumMod val="50000"/>
                </a:schemeClr>
              </a:solidFill>
            </a:endParaRPr>
          </a:p>
        </p:txBody>
      </p:sp>
    </p:spTree>
    <p:extLst>
      <p:ext uri="{BB962C8B-B14F-4D97-AF65-F5344CB8AC3E}">
        <p14:creationId xmlns:p14="http://schemas.microsoft.com/office/powerpoint/2010/main" val="2364516790"/>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异常检测</a:t>
            </a:r>
            <a:endParaRPr lang="zh-CN" altLang="en-US" dirty="0">
              <a:solidFill>
                <a:srgbClr val="333F50"/>
              </a:solidFill>
            </a:endParaRPr>
          </a:p>
        </p:txBody>
      </p:sp>
      <p:sp>
        <p:nvSpPr>
          <p:cNvPr id="7" name="文本框 6"/>
          <p:cNvSpPr txBox="1"/>
          <p:nvPr/>
        </p:nvSpPr>
        <p:spPr>
          <a:xfrm>
            <a:off x="624114" y="1554654"/>
            <a:ext cx="4610100" cy="1338828"/>
          </a:xfrm>
          <a:prstGeom prst="rect">
            <a:avLst/>
          </a:prstGeom>
          <a:noFill/>
        </p:spPr>
        <p:txBody>
          <a:bodyPr wrap="square" rtlCol="0">
            <a:spAutoFit/>
          </a:bodyPr>
          <a:lstStyle/>
          <a:p>
            <a:pPr indent="457200">
              <a:lnSpc>
                <a:spcPct val="150000"/>
              </a:lnSpc>
            </a:pPr>
            <a:r>
              <a:rPr lang="zh-CN" altLang="en-US" dirty="0" smtClean="0"/>
              <a:t>问题：</a:t>
            </a:r>
            <a:endParaRPr lang="en-US" altLang="zh-CN" dirty="0" smtClean="0"/>
          </a:p>
          <a:p>
            <a:pPr marL="285750" indent="-285750">
              <a:lnSpc>
                <a:spcPct val="150000"/>
              </a:lnSpc>
              <a:buFont typeface="Arial" panose="020B0604020202020204" pitchFamily="34" charset="0"/>
              <a:buChar char="•"/>
            </a:pPr>
            <a:r>
              <a:rPr lang="zh-CN" altLang="en-US" dirty="0" smtClean="0"/>
              <a:t>对于几千条监控</a:t>
            </a:r>
            <a:r>
              <a:rPr lang="en-US" altLang="zh-CN" dirty="0" smtClean="0"/>
              <a:t>KPI</a:t>
            </a:r>
            <a:r>
              <a:rPr lang="zh-CN" altLang="en-US" dirty="0" smtClean="0"/>
              <a:t>，是否对于每一条曲线都需要通过反复测验确定算法呢</a:t>
            </a:r>
            <a:r>
              <a:rPr lang="zh-CN" altLang="en-US" dirty="0"/>
              <a:t>？</a:t>
            </a:r>
            <a:endParaRPr lang="en-US" altLang="zh-CN" dirty="0" smtClean="0"/>
          </a:p>
        </p:txBody>
      </p:sp>
      <p:sp>
        <p:nvSpPr>
          <p:cNvPr id="2" name="文本框 1"/>
          <p:cNvSpPr txBox="1"/>
          <p:nvPr/>
        </p:nvSpPr>
        <p:spPr>
          <a:xfrm>
            <a:off x="338364" y="3280303"/>
            <a:ext cx="5181600" cy="2585323"/>
          </a:xfrm>
          <a:prstGeom prst="rect">
            <a:avLst/>
          </a:prstGeom>
          <a:noFill/>
        </p:spPr>
        <p:txBody>
          <a:bodyPr wrap="square" rtlCol="0">
            <a:spAutoFit/>
          </a:bodyPr>
          <a:lstStyle/>
          <a:p>
            <a:pPr indent="457200">
              <a:lnSpc>
                <a:spcPct val="150000"/>
              </a:lnSpc>
            </a:pPr>
            <a:r>
              <a:rPr lang="zh-CN" altLang="en-US" dirty="0" smtClean="0"/>
              <a:t>答： 不需要！</a:t>
            </a:r>
            <a:endParaRPr lang="en-US" altLang="zh-CN" dirty="0" smtClean="0"/>
          </a:p>
          <a:p>
            <a:pPr indent="457200">
              <a:lnSpc>
                <a:spcPct val="150000"/>
              </a:lnSpc>
            </a:pPr>
            <a:r>
              <a:rPr lang="zh-CN" altLang="en-US" dirty="0" smtClean="0"/>
              <a:t>虽然监控</a:t>
            </a:r>
            <a:r>
              <a:rPr lang="en-US" altLang="zh-CN" dirty="0" smtClean="0"/>
              <a:t>KPI</a:t>
            </a:r>
            <a:r>
              <a:rPr lang="zh-CN" altLang="en-US" dirty="0" smtClean="0"/>
              <a:t>数量很多，但是种类却不多。</a:t>
            </a:r>
            <a:endParaRPr lang="en-US" altLang="zh-CN" dirty="0" smtClean="0"/>
          </a:p>
          <a:p>
            <a:pPr indent="457200">
              <a:lnSpc>
                <a:spcPct val="150000"/>
              </a:lnSpc>
            </a:pPr>
            <a:r>
              <a:rPr lang="zh-CN" altLang="en-US" dirty="0" smtClean="0"/>
              <a:t>可以使用</a:t>
            </a:r>
            <a:r>
              <a:rPr lang="en-US" altLang="zh-CN" dirty="0" smtClean="0"/>
              <a:t>KPI</a:t>
            </a:r>
            <a:r>
              <a:rPr lang="zh-CN" altLang="en-US" dirty="0" smtClean="0"/>
              <a:t>聚合算法，对</a:t>
            </a:r>
            <a:r>
              <a:rPr lang="en-US" altLang="zh-CN" dirty="0" smtClean="0"/>
              <a:t>KPI</a:t>
            </a:r>
            <a:r>
              <a:rPr lang="zh-CN" altLang="en-US" dirty="0" smtClean="0"/>
              <a:t>进行分类，然</a:t>
            </a:r>
            <a:r>
              <a:rPr lang="zh-CN" altLang="en-US" dirty="0"/>
              <a:t>后</a:t>
            </a:r>
            <a:r>
              <a:rPr lang="zh-CN" altLang="en-US" dirty="0" smtClean="0"/>
              <a:t>对于每一类选择合适的算法，使用迁移学习的方法，将一个训练好的模型迁移到同类曲线的监控上，同时还可大大减少训练时间。</a:t>
            </a:r>
            <a:endParaRPr lang="zh-CN" altLang="en-US" dirty="0"/>
          </a:p>
        </p:txBody>
      </p:sp>
      <p:pic>
        <p:nvPicPr>
          <p:cNvPr id="4098" name="Picture 2" descr="https://github.com/iopsai/iops/blob/master/pictures/anomaly_detection/figure2.png?raw=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03252"/>
            <a:ext cx="6148161" cy="7810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github.com/iopsai/iops/blob/master/pictures/anomaly_detection/figure3.png?raw=tr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13343"/>
            <a:ext cx="6148161" cy="428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github.com/iopsai/iops/blob/master/pictures/anomaly_detection/figure4.png?ra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408601"/>
            <a:ext cx="5991225" cy="10766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781925" y="2733675"/>
            <a:ext cx="2400300" cy="261610"/>
          </a:xfrm>
          <a:prstGeom prst="rect">
            <a:avLst/>
          </a:prstGeom>
          <a:noFill/>
        </p:spPr>
        <p:txBody>
          <a:bodyPr wrap="square" rtlCol="0">
            <a:spAutoFit/>
          </a:bodyPr>
          <a:lstStyle/>
          <a:p>
            <a:pPr algn="ctr"/>
            <a:r>
              <a:rPr lang="zh-CN" altLang="en-US" sz="1100" dirty="0" smtClean="0"/>
              <a:t>周期性</a:t>
            </a:r>
            <a:r>
              <a:rPr lang="en-US" altLang="zh-CN" sz="1100" dirty="0" smtClean="0"/>
              <a:t>KPI</a:t>
            </a:r>
            <a:endParaRPr lang="zh-CN" altLang="en-US" sz="1100" dirty="0"/>
          </a:p>
        </p:txBody>
      </p:sp>
      <p:sp>
        <p:nvSpPr>
          <p:cNvPr id="15" name="文本框 14"/>
          <p:cNvSpPr txBox="1"/>
          <p:nvPr/>
        </p:nvSpPr>
        <p:spPr>
          <a:xfrm>
            <a:off x="7781925" y="3886232"/>
            <a:ext cx="2400300" cy="261610"/>
          </a:xfrm>
          <a:prstGeom prst="rect">
            <a:avLst/>
          </a:prstGeom>
          <a:noFill/>
        </p:spPr>
        <p:txBody>
          <a:bodyPr wrap="square" rtlCol="0">
            <a:spAutoFit/>
          </a:bodyPr>
          <a:lstStyle/>
          <a:p>
            <a:pPr algn="ctr"/>
            <a:r>
              <a:rPr lang="zh-CN" altLang="en-US" sz="1100" dirty="0" smtClean="0"/>
              <a:t>稳定性</a:t>
            </a:r>
            <a:r>
              <a:rPr lang="en-US" altLang="zh-CN" sz="1100" dirty="0" smtClean="0"/>
              <a:t>KPI</a:t>
            </a:r>
            <a:endParaRPr lang="zh-CN" altLang="en-US" sz="1100" dirty="0"/>
          </a:p>
        </p:txBody>
      </p:sp>
      <p:sp>
        <p:nvSpPr>
          <p:cNvPr id="16" name="文本框 15"/>
          <p:cNvSpPr txBox="1"/>
          <p:nvPr/>
        </p:nvSpPr>
        <p:spPr>
          <a:xfrm>
            <a:off x="7781925" y="5734821"/>
            <a:ext cx="2400300" cy="261610"/>
          </a:xfrm>
          <a:prstGeom prst="rect">
            <a:avLst/>
          </a:prstGeom>
          <a:noFill/>
        </p:spPr>
        <p:txBody>
          <a:bodyPr wrap="square" rtlCol="0">
            <a:spAutoFit/>
          </a:bodyPr>
          <a:lstStyle/>
          <a:p>
            <a:pPr algn="ctr"/>
            <a:r>
              <a:rPr lang="zh-CN" altLang="en-US" sz="1100" dirty="0" smtClean="0"/>
              <a:t>不稳定性</a:t>
            </a:r>
            <a:r>
              <a:rPr lang="en-US" altLang="zh-CN" sz="1100" dirty="0" smtClean="0"/>
              <a:t>KPI</a:t>
            </a:r>
            <a:endParaRPr lang="zh-CN" altLang="en-US" sz="1100" dirty="0"/>
          </a:p>
        </p:txBody>
      </p:sp>
      <p:sp>
        <p:nvSpPr>
          <p:cNvPr id="17" name="文本框 16"/>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385287751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1838593"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会议回顾</a:t>
            </a:r>
            <a:endParaRPr lang="zh-CN" altLang="en-US" sz="32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624114" y="1723701"/>
            <a:ext cx="5005161" cy="3315024"/>
          </a:xfrm>
          <a:prstGeom prst="rect">
            <a:avLst/>
          </a:prstGeom>
        </p:spPr>
      </p:pic>
      <p:sp>
        <p:nvSpPr>
          <p:cNvPr id="46" name="Freeform 1"/>
          <p:cNvSpPr>
            <a:spLocks noChangeArrowheads="1"/>
          </p:cNvSpPr>
          <p:nvPr/>
        </p:nvSpPr>
        <p:spPr bwMode="auto">
          <a:xfrm rot="-1380000">
            <a:off x="5721266" y="2232153"/>
            <a:ext cx="5797977" cy="2282967"/>
          </a:xfrm>
          <a:custGeom>
            <a:avLst/>
            <a:gdLst>
              <a:gd name="T0" fmla="*/ 2147483647 w 4040"/>
              <a:gd name="T1" fmla="*/ 26459757 h 1888"/>
              <a:gd name="T2" fmla="*/ 2147483647 w 4040"/>
              <a:gd name="T3" fmla="*/ 163168723 h 1888"/>
              <a:gd name="T4" fmla="*/ 2147483647 w 4040"/>
              <a:gd name="T5" fmla="*/ 401306570 h 1888"/>
              <a:gd name="T6" fmla="*/ 1398508473 w 4040"/>
              <a:gd name="T7" fmla="*/ 727643923 h 1888"/>
              <a:gd name="T8" fmla="*/ 650335021 w 4040"/>
              <a:gd name="T9" fmla="*/ 1124540287 h 1888"/>
              <a:gd name="T10" fmla="*/ 166900107 w 4040"/>
              <a:gd name="T11" fmla="*/ 1583176738 h 1888"/>
              <a:gd name="T12" fmla="*/ 0 w 4040"/>
              <a:gd name="T13" fmla="*/ 2081503178 h 1888"/>
              <a:gd name="T14" fmla="*/ 166900107 w 4040"/>
              <a:gd name="T15" fmla="*/ 2147483647 h 1888"/>
              <a:gd name="T16" fmla="*/ 650335021 w 4040"/>
              <a:gd name="T17" fmla="*/ 2147483647 h 1888"/>
              <a:gd name="T18" fmla="*/ 1398508473 w 4040"/>
              <a:gd name="T19" fmla="*/ 2147483647 h 1888"/>
              <a:gd name="T20" fmla="*/ 2147483647 w 4040"/>
              <a:gd name="T21" fmla="*/ 2147483647 h 1888"/>
              <a:gd name="T22" fmla="*/ 2147483647 w 4040"/>
              <a:gd name="T23" fmla="*/ 2147483647 h 1888"/>
              <a:gd name="T24" fmla="*/ 2147483647 w 4040"/>
              <a:gd name="T25" fmla="*/ 2147483647 h 1888"/>
              <a:gd name="T26" fmla="*/ 2147483647 w 4040"/>
              <a:gd name="T27" fmla="*/ 2147483647 h 1888"/>
              <a:gd name="T28" fmla="*/ 2147483647 w 4040"/>
              <a:gd name="T29" fmla="*/ 2147483647 h 1888"/>
              <a:gd name="T30" fmla="*/ 2147483647 w 4040"/>
              <a:gd name="T31" fmla="*/ 2147483647 h 1888"/>
              <a:gd name="T32" fmla="*/ 2147483647 w 4040"/>
              <a:gd name="T33" fmla="*/ 2147483647 h 1888"/>
              <a:gd name="T34" fmla="*/ 2147483647 w 4040"/>
              <a:gd name="T35" fmla="*/ 2147483647 h 1888"/>
              <a:gd name="T36" fmla="*/ 2147483647 w 4040"/>
              <a:gd name="T37" fmla="*/ 2147483647 h 1888"/>
              <a:gd name="T38" fmla="*/ 2147483647 w 4040"/>
              <a:gd name="T39" fmla="*/ 2147483647 h 1888"/>
              <a:gd name="T40" fmla="*/ 2147483647 w 4040"/>
              <a:gd name="T41" fmla="*/ 1741935210 h 1888"/>
              <a:gd name="T42" fmla="*/ 2147483647 w 4040"/>
              <a:gd name="T43" fmla="*/ 1270069629 h 1888"/>
              <a:gd name="T44" fmla="*/ 2147483647 w 4040"/>
              <a:gd name="T45" fmla="*/ 851122425 h 1888"/>
              <a:gd name="T46" fmla="*/ 2147483647 w 4040"/>
              <a:gd name="T47" fmla="*/ 502735346 h 1888"/>
              <a:gd name="T48" fmla="*/ 2147483647 w 4040"/>
              <a:gd name="T49" fmla="*/ 233727595 h 1888"/>
              <a:gd name="T50" fmla="*/ 2147483647 w 4040"/>
              <a:gd name="T51" fmla="*/ 61739924 h 1888"/>
              <a:gd name="T52" fmla="*/ 2147483647 w 4040"/>
              <a:gd name="T53" fmla="*/ 0 h 1888"/>
              <a:gd name="T54" fmla="*/ 2147483647 w 4040"/>
              <a:gd name="T55" fmla="*/ 2147483647 h 1888"/>
              <a:gd name="T56" fmla="*/ 2147483647 w 4040"/>
              <a:gd name="T57" fmla="*/ 2147483647 h 1888"/>
              <a:gd name="T58" fmla="*/ 2147483647 w 4040"/>
              <a:gd name="T59" fmla="*/ 2147483647 h 1888"/>
              <a:gd name="T60" fmla="*/ 1317937145 w 4040"/>
              <a:gd name="T61" fmla="*/ 2147483647 h 1888"/>
              <a:gd name="T62" fmla="*/ 644581017 w 4040"/>
              <a:gd name="T63" fmla="*/ 2147483647 h 1888"/>
              <a:gd name="T64" fmla="*/ 253227189 w 4040"/>
              <a:gd name="T65" fmla="*/ 2147483647 h 1888"/>
              <a:gd name="T66" fmla="*/ 195676914 w 4040"/>
              <a:gd name="T67" fmla="*/ 1905103886 h 1888"/>
              <a:gd name="T68" fmla="*/ 477679267 w 4040"/>
              <a:gd name="T69" fmla="*/ 1464108256 h 1888"/>
              <a:gd name="T70" fmla="*/ 1064708366 w 4040"/>
              <a:gd name="T71" fmla="*/ 1071620797 h 1888"/>
              <a:gd name="T72" fmla="*/ 1904964760 w 4040"/>
              <a:gd name="T73" fmla="*/ 740873053 h 1888"/>
              <a:gd name="T74" fmla="*/ 2147483647 w 4040"/>
              <a:gd name="T75" fmla="*/ 489506215 h 1888"/>
              <a:gd name="T76" fmla="*/ 2147483647 w 4040"/>
              <a:gd name="T77" fmla="*/ 326337446 h 1888"/>
              <a:gd name="T78" fmla="*/ 2147483647 w 4040"/>
              <a:gd name="T79" fmla="*/ 264597545 h 1888"/>
              <a:gd name="T80" fmla="*/ 2147483647 w 4040"/>
              <a:gd name="T81" fmla="*/ 326337446 h 1888"/>
              <a:gd name="T82" fmla="*/ 2147483647 w 4040"/>
              <a:gd name="T83" fmla="*/ 489506215 h 1888"/>
              <a:gd name="T84" fmla="*/ 2147483647 w 4040"/>
              <a:gd name="T85" fmla="*/ 740873053 h 1888"/>
              <a:gd name="T86" fmla="*/ 2147483647 w 4040"/>
              <a:gd name="T87" fmla="*/ 1071620797 h 1888"/>
              <a:gd name="T88" fmla="*/ 2147483647 w 4040"/>
              <a:gd name="T89" fmla="*/ 1464108256 h 1888"/>
              <a:gd name="T90" fmla="*/ 2147483647 w 4040"/>
              <a:gd name="T91" fmla="*/ 1905103886 h 1888"/>
              <a:gd name="T92" fmla="*/ 2147483647 w 4040"/>
              <a:gd name="T93" fmla="*/ 2147483647 h 1888"/>
              <a:gd name="T94" fmla="*/ 2147483647 w 4040"/>
              <a:gd name="T95" fmla="*/ 2147483647 h 1888"/>
              <a:gd name="T96" fmla="*/ 2147483647 w 4040"/>
              <a:gd name="T97" fmla="*/ 2147483647 h 1888"/>
              <a:gd name="T98" fmla="*/ 2147483647 w 4040"/>
              <a:gd name="T99" fmla="*/ 2147483647 h 1888"/>
              <a:gd name="T100" fmla="*/ 2147483647 w 4040"/>
              <a:gd name="T101" fmla="*/ 2147483647 h 1888"/>
              <a:gd name="T102" fmla="*/ 2147483647 w 4040"/>
              <a:gd name="T103" fmla="*/ 2147483647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0">
            <a:gsLst>
              <a:gs pos="0">
                <a:srgbClr val="83B7E7"/>
              </a:gs>
              <a:gs pos="100000">
                <a:srgbClr val="F2F7FB"/>
              </a:gs>
            </a:gsLst>
            <a:lin ang="10800000" scaled="1"/>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7" name="Oval 2"/>
          <p:cNvSpPr>
            <a:spLocks noChangeArrowheads="1"/>
          </p:cNvSpPr>
          <p:nvPr/>
        </p:nvSpPr>
        <p:spPr bwMode="auto">
          <a:xfrm rot="-1560000">
            <a:off x="8230770" y="2129556"/>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8" name="Oval 3"/>
          <p:cNvSpPr>
            <a:spLocks noChangeArrowheads="1"/>
          </p:cNvSpPr>
          <p:nvPr/>
        </p:nvSpPr>
        <p:spPr bwMode="auto">
          <a:xfrm rot="-1560000">
            <a:off x="10453039" y="3273601"/>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49" name="Oval 4"/>
          <p:cNvSpPr>
            <a:spLocks noChangeArrowheads="1"/>
          </p:cNvSpPr>
          <p:nvPr/>
        </p:nvSpPr>
        <p:spPr bwMode="auto">
          <a:xfrm rot="-1560000">
            <a:off x="7544645" y="4596007"/>
            <a:ext cx="902534" cy="248205"/>
          </a:xfrm>
          <a:prstGeom prst="ellipse">
            <a:avLst/>
          </a:prstGeom>
          <a:solidFill>
            <a:srgbClr val="020A53">
              <a:alpha val="70195"/>
            </a:srgbClr>
          </a:soli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0" name="Oval 8"/>
          <p:cNvSpPr>
            <a:spLocks noChangeArrowheads="1"/>
          </p:cNvSpPr>
          <p:nvPr/>
        </p:nvSpPr>
        <p:spPr bwMode="auto">
          <a:xfrm>
            <a:off x="7784649" y="1451978"/>
            <a:ext cx="1086533" cy="1038065"/>
          </a:xfrm>
          <a:prstGeom prst="ellipse">
            <a:avLst/>
          </a:prstGeom>
          <a:gradFill rotWithShape="0">
            <a:gsLst>
              <a:gs pos="0">
                <a:srgbClr val="8A52C8"/>
              </a:gs>
              <a:gs pos="100000">
                <a:srgbClr val="2F1C44"/>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1" name="Oval 10"/>
          <p:cNvSpPr>
            <a:spLocks noChangeArrowheads="1"/>
          </p:cNvSpPr>
          <p:nvPr/>
        </p:nvSpPr>
        <p:spPr bwMode="auto">
          <a:xfrm>
            <a:off x="7048506" y="3901236"/>
            <a:ext cx="1085190" cy="1038064"/>
          </a:xfrm>
          <a:prstGeom prst="ellipse">
            <a:avLst/>
          </a:prstGeom>
          <a:gradFill rotWithShape="0">
            <a:gsLst>
              <a:gs pos="0">
                <a:srgbClr val="2F7ADF"/>
              </a:gs>
              <a:gs pos="100000">
                <a:srgbClr val="102B4F"/>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2" name="Oval 12"/>
          <p:cNvSpPr>
            <a:spLocks noChangeArrowheads="1"/>
          </p:cNvSpPr>
          <p:nvPr/>
        </p:nvSpPr>
        <p:spPr bwMode="auto">
          <a:xfrm>
            <a:off x="9997821" y="2614999"/>
            <a:ext cx="1026095" cy="1038065"/>
          </a:xfrm>
          <a:prstGeom prst="ellipse">
            <a:avLst/>
          </a:prstGeom>
          <a:gradFill rotWithShape="0">
            <a:gsLst>
              <a:gs pos="0">
                <a:srgbClr val="DD8739"/>
              </a:gs>
              <a:gs pos="100000">
                <a:srgbClr val="4B2E13"/>
              </a:gs>
            </a:gsLst>
            <a:path path="shape">
              <a:fillToRect l="50000" t="50000" r="50000" b="50000"/>
            </a:path>
          </a:gradFill>
          <a:ln w="9525">
            <a:noFill/>
            <a:round/>
            <a:headEnd/>
            <a:tailEnd/>
          </a:ln>
        </p:spPr>
        <p:txBody>
          <a:bodyPr wrap="none" anchor="ctr"/>
          <a:lstStyle/>
          <a:p>
            <a:pPr defTabSz="449263">
              <a:buClr>
                <a:srgbClr val="FFFFFF"/>
              </a:buClr>
              <a:buSzPct val="100000"/>
              <a:buFont typeface="Arial" charset="0"/>
              <a:buNone/>
            </a:pPr>
            <a:endParaRPr lang="zh-CN" altLang="en-US">
              <a:solidFill>
                <a:srgbClr val="FFFFFF"/>
              </a:solidFill>
            </a:endParaRPr>
          </a:p>
        </p:txBody>
      </p:sp>
      <p:sp>
        <p:nvSpPr>
          <p:cNvPr id="53" name="Text Box 14"/>
          <p:cNvSpPr txBox="1">
            <a:spLocks noChangeArrowheads="1"/>
          </p:cNvSpPr>
          <p:nvPr/>
        </p:nvSpPr>
        <p:spPr bwMode="auto">
          <a:xfrm>
            <a:off x="7909945" y="1711783"/>
            <a:ext cx="938995"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感知</a:t>
            </a:r>
            <a:endParaRPr lang="en-GB" altLang="zh-CN" sz="2400" b="1" dirty="0">
              <a:solidFill>
                <a:srgbClr val="FFFFFF"/>
              </a:solidFill>
              <a:latin typeface="Verdana" pitchFamily="34" charset="0"/>
            </a:endParaRPr>
          </a:p>
        </p:txBody>
      </p:sp>
      <p:sp>
        <p:nvSpPr>
          <p:cNvPr id="79" name="Text Box 15"/>
          <p:cNvSpPr txBox="1">
            <a:spLocks noChangeArrowheads="1"/>
          </p:cNvSpPr>
          <p:nvPr/>
        </p:nvSpPr>
        <p:spPr bwMode="auto">
          <a:xfrm>
            <a:off x="10105834" y="2929111"/>
            <a:ext cx="810071"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决策</a:t>
            </a:r>
            <a:endParaRPr lang="en-GB" altLang="zh-CN" sz="2400" b="1" dirty="0">
              <a:solidFill>
                <a:srgbClr val="FFFFFF"/>
              </a:solidFill>
              <a:latin typeface="Verdana" pitchFamily="34" charset="0"/>
            </a:endParaRPr>
          </a:p>
        </p:txBody>
      </p:sp>
      <p:sp>
        <p:nvSpPr>
          <p:cNvPr id="80" name="Text Box 17"/>
          <p:cNvSpPr txBox="1">
            <a:spLocks noChangeArrowheads="1"/>
          </p:cNvSpPr>
          <p:nvPr/>
        </p:nvSpPr>
        <p:spPr bwMode="auto">
          <a:xfrm>
            <a:off x="7224696" y="4251880"/>
            <a:ext cx="841441" cy="463846"/>
          </a:xfrm>
          <a:prstGeom prst="rect">
            <a:avLst/>
          </a:prstGeom>
          <a:noFill/>
          <a:ln w="9525">
            <a:noFill/>
            <a:round/>
            <a:headEnd/>
            <a:tailEnd/>
          </a:ln>
        </p:spPr>
        <p:txBody>
          <a:bodyPr wrap="square" lIns="90000" tIns="46800" rIns="90000" bIns="46800">
            <a:spAutoFit/>
          </a:bodyPr>
          <a:lstStyle/>
          <a:p>
            <a:pPr defTabSz="449263" eaLnBrk="0" hangingPunct="0">
              <a:buClr>
                <a:srgbClr val="FFFFFF"/>
              </a:buClr>
              <a:buSzPct val="100000"/>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FFFFFF"/>
                </a:solidFill>
                <a:latin typeface="Verdana" pitchFamily="34" charset="0"/>
              </a:rPr>
              <a:t>控制</a:t>
            </a:r>
            <a:endParaRPr lang="en-GB" altLang="zh-CN" sz="2400" b="1" dirty="0">
              <a:solidFill>
                <a:srgbClr val="FFFFFF"/>
              </a:solidFill>
              <a:latin typeface="Verdana" pitchFamily="34" charset="0"/>
            </a:endParaRPr>
          </a:p>
        </p:txBody>
      </p:sp>
      <p:sp>
        <p:nvSpPr>
          <p:cNvPr id="81" name="Text Box 18"/>
          <p:cNvSpPr txBox="1">
            <a:spLocks noChangeArrowheads="1"/>
          </p:cNvSpPr>
          <p:nvPr/>
        </p:nvSpPr>
        <p:spPr bwMode="auto">
          <a:xfrm>
            <a:off x="7535912" y="3072532"/>
            <a:ext cx="2191869" cy="525401"/>
          </a:xfrm>
          <a:prstGeom prst="rect">
            <a:avLst/>
          </a:prstGeom>
          <a:noFill/>
          <a:ln w="9525">
            <a:noFill/>
            <a:round/>
            <a:headEnd/>
            <a:tailEnd/>
          </a:ln>
        </p:spPr>
        <p:txBody>
          <a:bodyPr wrap="square" lIns="90000" tIns="46800" rIns="90000" bIns="46800">
            <a:spAutoFit/>
          </a:bodyPr>
          <a:lstStyle/>
          <a:p>
            <a:pPr algn="ctr" defTabSz="449263" eaLnBrk="0" hangingPunct="0">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800" b="1" dirty="0" smtClean="0">
                <a:solidFill>
                  <a:srgbClr val="FF0000"/>
                </a:solidFill>
              </a:rPr>
              <a:t>网络大脑</a:t>
            </a:r>
            <a:endParaRPr lang="en-GB" altLang="zh-CN" sz="2800" b="1" dirty="0">
              <a:solidFill>
                <a:srgbClr val="FF0000"/>
              </a:solidFill>
            </a:endParaRPr>
          </a:p>
        </p:txBody>
      </p:sp>
      <p:sp>
        <p:nvSpPr>
          <p:cNvPr id="18" name="矩形 17"/>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rPr>
              <a:t>网络大脑：展示珠海网络情况能力</a:t>
            </a:r>
            <a:r>
              <a:rPr lang="en-US" altLang="zh-CN" sz="2400" b="1" dirty="0" smtClean="0">
                <a:solidFill>
                  <a:schemeClr val="bg1"/>
                </a:solidFill>
              </a:rPr>
              <a:t>+</a:t>
            </a:r>
            <a:r>
              <a:rPr lang="zh-CN" altLang="en-US" sz="2400" b="1" dirty="0" smtClean="0">
                <a:solidFill>
                  <a:schemeClr val="bg1"/>
                </a:solidFill>
              </a:rPr>
              <a:t>实现智慧运维</a:t>
            </a:r>
            <a:endParaRPr lang="zh-CN" altLang="en-US" sz="2400" b="1" dirty="0">
              <a:solidFill>
                <a:schemeClr val="bg1"/>
              </a:solidFill>
            </a:endParaRPr>
          </a:p>
        </p:txBody>
      </p:sp>
    </p:spTree>
    <p:extLst>
      <p:ext uri="{BB962C8B-B14F-4D97-AF65-F5344CB8AC3E}">
        <p14:creationId xmlns:p14="http://schemas.microsoft.com/office/powerpoint/2010/main" val="2480680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7" name="文本框 6"/>
          <p:cNvSpPr txBox="1"/>
          <p:nvPr/>
        </p:nvSpPr>
        <p:spPr>
          <a:xfrm>
            <a:off x="624114" y="3004048"/>
            <a:ext cx="4610100" cy="1712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等线 Light" panose="02010600030101010101" pitchFamily="2" charset="-122"/>
                <a:ea typeface="等线 Light" panose="02010600030101010101" pitchFamily="2" charset="-122"/>
              </a:rPr>
              <a:t>当一个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指标发生异常时，往往伴随着其他</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指标的变化，这些变化的</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之间是否存在着关联？如何快速定位某一个</a:t>
            </a:r>
            <a:r>
              <a:rPr lang="en-US" altLang="zh-CN" dirty="0" smtClean="0">
                <a:latin typeface="等线 Light" panose="02010600030101010101" pitchFamily="2" charset="-122"/>
                <a:ea typeface="等线 Light" panose="02010600030101010101" pitchFamily="2" charset="-122"/>
              </a:rPr>
              <a:t>KPI</a:t>
            </a:r>
            <a:r>
              <a:rPr lang="zh-CN" altLang="en-US" dirty="0" smtClean="0">
                <a:latin typeface="等线 Light" panose="02010600030101010101" pitchFamily="2" charset="-122"/>
                <a:ea typeface="等线 Light" panose="02010600030101010101" pitchFamily="2" charset="-122"/>
              </a:rPr>
              <a:t>指标异常的原因？</a:t>
            </a:r>
            <a:endParaRPr lang="en-US" altLang="zh-CN" dirty="0" smtClean="0">
              <a:latin typeface="等线 Light" panose="02010600030101010101" pitchFamily="2" charset="-122"/>
              <a:ea typeface="等线 Light" panose="02010600030101010101" pitchFamily="2" charset="-122"/>
            </a:endParaRPr>
          </a:p>
        </p:txBody>
      </p:sp>
      <p:pic>
        <p:nvPicPr>
          <p:cNvPr id="3" name="图片 2"/>
          <p:cNvPicPr>
            <a:picLocks noChangeAspect="1"/>
          </p:cNvPicPr>
          <p:nvPr/>
        </p:nvPicPr>
        <p:blipFill>
          <a:blip r:embed="rId3"/>
          <a:stretch>
            <a:fillRect/>
          </a:stretch>
        </p:blipFill>
        <p:spPr>
          <a:xfrm>
            <a:off x="6761162" y="2213428"/>
            <a:ext cx="3937635" cy="2692400"/>
          </a:xfrm>
          <a:prstGeom prst="rect">
            <a:avLst/>
          </a:prstGeom>
        </p:spPr>
      </p:pic>
      <p:sp>
        <p:nvSpPr>
          <p:cNvPr id="9" name="文本框 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10" name="矩形 9"/>
          <p:cNvSpPr/>
          <p:nvPr/>
        </p:nvSpPr>
        <p:spPr>
          <a:xfrm>
            <a:off x="721810" y="2357718"/>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Tree>
    <p:extLst>
      <p:ext uri="{BB962C8B-B14F-4D97-AF65-F5344CB8AC3E}">
        <p14:creationId xmlns:p14="http://schemas.microsoft.com/office/powerpoint/2010/main" val="2265818408"/>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394486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endParaRPr lang="zh-CN" altLang="en-US" dirty="0">
              <a:solidFill>
                <a:srgbClr val="333F50"/>
              </a:solidFill>
            </a:endParaRPr>
          </a:p>
        </p:txBody>
      </p:sp>
      <p:sp>
        <p:nvSpPr>
          <p:cNvPr id="2" name="文本框 1"/>
          <p:cNvSpPr txBox="1"/>
          <p:nvPr/>
        </p:nvSpPr>
        <p:spPr>
          <a:xfrm>
            <a:off x="721811" y="2379888"/>
            <a:ext cx="4574090" cy="2585323"/>
          </a:xfrm>
          <a:prstGeom prst="rect">
            <a:avLst/>
          </a:prstGeom>
          <a:noFill/>
        </p:spPr>
        <p:txBody>
          <a:bodyPr wrap="square" rtlCol="0">
            <a:spAutoFit/>
          </a:bodyPr>
          <a:lstStyle/>
          <a:p>
            <a:pPr indent="457200">
              <a:lnSpc>
                <a:spcPct val="150000"/>
              </a:lnSpc>
            </a:pPr>
            <a:r>
              <a:rPr lang="zh-CN" altLang="en-US" dirty="0" smtClean="0"/>
              <a:t>根因分析 </a:t>
            </a:r>
            <a:r>
              <a:rPr lang="en-US" altLang="zh-CN" dirty="0" smtClean="0"/>
              <a:t>= </a:t>
            </a:r>
            <a:r>
              <a:rPr lang="zh-CN" altLang="en-US" dirty="0" smtClean="0"/>
              <a:t>异常分析 </a:t>
            </a:r>
            <a:r>
              <a:rPr lang="en-US" altLang="zh-CN" dirty="0" smtClean="0"/>
              <a:t>+ </a:t>
            </a:r>
            <a:r>
              <a:rPr lang="zh-CN" altLang="en-US" dirty="0" smtClean="0"/>
              <a:t>故障传播链构建</a:t>
            </a:r>
            <a:endParaRPr lang="en-US" altLang="zh-CN" dirty="0" smtClean="0"/>
          </a:p>
          <a:p>
            <a:pPr indent="457200">
              <a:lnSpc>
                <a:spcPct val="150000"/>
              </a:lnSpc>
            </a:pPr>
            <a:r>
              <a:rPr lang="zh-CN" altLang="en-US" dirty="0" smtClean="0"/>
              <a:t>对于故障定位问题，如果有一个及时的监测和准确的报警，又有一个完整的故障传播链，那么根因的分析就很简单了，只需顺着故障传播链依次查找，就能找到故障的根因。</a:t>
            </a:r>
            <a:endParaRPr lang="en-US" altLang="zh-CN" dirty="0" smtClean="0"/>
          </a:p>
        </p:txBody>
      </p:sp>
      <p:sp>
        <p:nvSpPr>
          <p:cNvPr id="9" name="文本框 8"/>
          <p:cNvSpPr txBox="1"/>
          <p:nvPr/>
        </p:nvSpPr>
        <p:spPr>
          <a:xfrm>
            <a:off x="6648450" y="943949"/>
            <a:ext cx="4267200" cy="923330"/>
          </a:xfrm>
          <a:prstGeom prst="rect">
            <a:avLst/>
          </a:prstGeom>
          <a:noFill/>
        </p:spPr>
        <p:txBody>
          <a:bodyPr wrap="square" rtlCol="0">
            <a:spAutoFit/>
          </a:bodyPr>
          <a:lstStyle/>
          <a:p>
            <a:pPr indent="457200">
              <a:lnSpc>
                <a:spcPct val="150000"/>
              </a:lnSpc>
            </a:pPr>
            <a:r>
              <a:rPr lang="zh-CN" altLang="en-US" dirty="0" smtClean="0"/>
              <a:t>解决思路：</a:t>
            </a:r>
            <a:endParaRPr lang="en-US" altLang="zh-CN" dirty="0" smtClean="0"/>
          </a:p>
          <a:p>
            <a:pPr marL="285750" indent="-285750">
              <a:lnSpc>
                <a:spcPct val="150000"/>
              </a:lnSpc>
              <a:buFont typeface="Arial" panose="020B0604020202020204" pitchFamily="34" charset="0"/>
              <a:buChar char="•"/>
            </a:pPr>
            <a:endParaRPr lang="zh-CN" altLang="en-US" dirty="0"/>
          </a:p>
        </p:txBody>
      </p:sp>
      <p:sp>
        <p:nvSpPr>
          <p:cNvPr id="11" name="圆角矩形 10"/>
          <p:cNvSpPr/>
          <p:nvPr/>
        </p:nvSpPr>
        <p:spPr>
          <a:xfrm>
            <a:off x="7094035" y="1472241"/>
            <a:ext cx="3539871" cy="1681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dirty="0"/>
              <a:t>是否存在像异常检测一样，直接通过一个算法使用类似于黑盒方法进行解决？</a:t>
            </a:r>
            <a:endParaRPr lang="en-US" altLang="zh-CN" dirty="0"/>
          </a:p>
        </p:txBody>
      </p:sp>
      <p:pic>
        <p:nvPicPr>
          <p:cNvPr id="12" name="Picture 2" descr="“wrong icon”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9766" y="1280473"/>
            <a:ext cx="2064567" cy="2064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6773232" y="4407170"/>
            <a:ext cx="4181475" cy="879087"/>
          </a:xfrm>
          <a:prstGeom prst="rect">
            <a:avLst/>
          </a:prstGeom>
          <a:noFill/>
        </p:spPr>
        <p:txBody>
          <a:bodyPr wrap="square" rtlCol="0">
            <a:spAutoFit/>
          </a:bodyPr>
          <a:lstStyle/>
          <a:p>
            <a:pPr indent="457200">
              <a:lnSpc>
                <a:spcPct val="150000"/>
              </a:lnSpc>
            </a:pPr>
            <a:r>
              <a:rPr lang="zh-CN" altLang="en-US" dirty="0" smtClean="0"/>
              <a:t>由于根因分析问题较为复杂，使用单独的</a:t>
            </a:r>
            <a:r>
              <a:rPr lang="en-US" altLang="zh-CN" dirty="0" smtClean="0"/>
              <a:t>AI</a:t>
            </a:r>
            <a:r>
              <a:rPr lang="zh-CN" altLang="en-US" dirty="0" smtClean="0"/>
              <a:t>算法无法解决</a:t>
            </a:r>
            <a:endParaRPr lang="zh-CN" altLang="en-US" dirty="0"/>
          </a:p>
        </p:txBody>
      </p:sp>
      <p:sp>
        <p:nvSpPr>
          <p:cNvPr id="13" name="文本框 12"/>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3099345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庖丁解牛</a:t>
            </a:r>
            <a:endParaRPr lang="zh-CN" altLang="en-US" dirty="0">
              <a:solidFill>
                <a:srgbClr val="333F50"/>
              </a:solidFill>
            </a:endParaRPr>
          </a:p>
        </p:txBody>
      </p:sp>
      <p:pic>
        <p:nvPicPr>
          <p:cNvPr id="3074" name="Picture 2" descr="“庖丁解牛 漫画”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14" y="1723701"/>
            <a:ext cx="5711716" cy="40495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093819" y="1880653"/>
            <a:ext cx="4100362" cy="369332"/>
          </a:xfrm>
          <a:prstGeom prst="rect">
            <a:avLst/>
          </a:prstGeom>
          <a:noFill/>
        </p:spPr>
        <p:txBody>
          <a:bodyPr wrap="square" rtlCol="0">
            <a:spAutoFit/>
          </a:bodyPr>
          <a:lstStyle/>
          <a:p>
            <a:pPr lvl="0">
              <a:defRPr/>
            </a:pPr>
            <a:r>
              <a:rPr lang="zh-CN" altLang="en-US"/>
              <a:t>目无全牛 官止神行</a:t>
            </a:r>
            <a:endParaRPr lang="en-US" altLang="zh-CN" dirty="0"/>
          </a:p>
        </p:txBody>
      </p:sp>
      <p:sp>
        <p:nvSpPr>
          <p:cNvPr id="3" name="文本框 2"/>
          <p:cNvSpPr txBox="1"/>
          <p:nvPr/>
        </p:nvSpPr>
        <p:spPr>
          <a:xfrm>
            <a:off x="7093819" y="3285164"/>
            <a:ext cx="3811604" cy="369332"/>
          </a:xfrm>
          <a:prstGeom prst="rect">
            <a:avLst/>
          </a:prstGeom>
          <a:noFill/>
        </p:spPr>
        <p:txBody>
          <a:bodyPr wrap="square" rtlCol="0">
            <a:spAutoFit/>
          </a:bodyPr>
          <a:lstStyle/>
          <a:p>
            <a:r>
              <a:rPr lang="zh-CN" altLang="en-US" dirty="0" smtClean="0"/>
              <a:t>批郤导窾</a:t>
            </a:r>
            <a:r>
              <a:rPr lang="en-US" altLang="zh-CN" dirty="0"/>
              <a:t> </a:t>
            </a:r>
            <a:r>
              <a:rPr lang="zh-CN" altLang="en-US" dirty="0" smtClean="0"/>
              <a:t>切中</a:t>
            </a:r>
            <a:r>
              <a:rPr lang="zh-CN" altLang="en-US" dirty="0"/>
              <a:t>肯綮</a:t>
            </a:r>
          </a:p>
        </p:txBody>
      </p:sp>
      <p:sp>
        <p:nvSpPr>
          <p:cNvPr id="10" name="文本框 9"/>
          <p:cNvSpPr txBox="1"/>
          <p:nvPr/>
        </p:nvSpPr>
        <p:spPr>
          <a:xfrm>
            <a:off x="7093819" y="4689675"/>
            <a:ext cx="3811604" cy="369332"/>
          </a:xfrm>
          <a:prstGeom prst="rect">
            <a:avLst/>
          </a:prstGeom>
          <a:noFill/>
        </p:spPr>
        <p:txBody>
          <a:bodyPr wrap="square" rtlCol="0">
            <a:spAutoFit/>
          </a:bodyPr>
          <a:lstStyle/>
          <a:p>
            <a:r>
              <a:rPr lang="zh-CN" altLang="en-US" dirty="0" smtClean="0"/>
              <a:t>游刃有余 踌躇满志</a:t>
            </a:r>
            <a:endParaRPr lang="zh-CN" altLang="en-US" dirty="0"/>
          </a:p>
        </p:txBody>
      </p:sp>
      <p:sp>
        <p:nvSpPr>
          <p:cNvPr id="12" name="矩形 11"/>
          <p:cNvSpPr/>
          <p:nvPr/>
        </p:nvSpPr>
        <p:spPr>
          <a:xfrm>
            <a:off x="0" y="2887749"/>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97518" y="3344065"/>
            <a:ext cx="8875207" cy="830997"/>
          </a:xfrm>
          <a:prstGeom prst="rect">
            <a:avLst/>
          </a:prstGeom>
          <a:noFill/>
        </p:spPr>
        <p:txBody>
          <a:bodyPr wrap="square" rtlCol="0">
            <a:spAutoFit/>
          </a:bodyPr>
          <a:lstStyle/>
          <a:p>
            <a:r>
              <a:rPr lang="zh-CN" altLang="en-US" sz="2400" dirty="0" smtClean="0">
                <a:solidFill>
                  <a:schemeClr val="bg1"/>
                </a:solidFill>
              </a:rPr>
              <a:t>将一个整体的大问题分解成许多具有“确定性（</a:t>
            </a:r>
            <a:r>
              <a:rPr lang="en-US" altLang="zh-CN" sz="2400" dirty="0" smtClean="0">
                <a:solidFill>
                  <a:schemeClr val="bg1"/>
                </a:solidFill>
              </a:rPr>
              <a:t>well defined</a:t>
            </a:r>
            <a:r>
              <a:rPr lang="zh-CN" altLang="en-US" sz="2400" dirty="0" smtClean="0">
                <a:solidFill>
                  <a:schemeClr val="bg1"/>
                </a:solidFill>
              </a:rPr>
              <a:t>）”的问题，这些问题就都变成</a:t>
            </a:r>
            <a:r>
              <a:rPr lang="en-US" altLang="zh-CN" sz="2400" dirty="0" smtClean="0">
                <a:solidFill>
                  <a:schemeClr val="bg1"/>
                </a:solidFill>
              </a:rPr>
              <a:t>AI</a:t>
            </a:r>
            <a:r>
              <a:rPr lang="zh-CN" altLang="en-US" sz="2400" dirty="0" smtClean="0">
                <a:solidFill>
                  <a:schemeClr val="bg1"/>
                </a:solidFill>
              </a:rPr>
              <a:t>算法可以解决的了</a:t>
            </a:r>
            <a:endParaRPr lang="zh-CN" altLang="en-US" sz="2400" dirty="0">
              <a:solidFill>
                <a:schemeClr val="bg1"/>
              </a:solidFill>
            </a:endParaRPr>
          </a:p>
        </p:txBody>
      </p:sp>
      <p:sp>
        <p:nvSpPr>
          <p:cNvPr id="13" name="文本框 12"/>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17198268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1810" y="943949"/>
            <a:ext cx="3944865" cy="369332"/>
          </a:xfrm>
          <a:prstGeom prst="rect">
            <a:avLst/>
          </a:prstGeom>
          <a:noFill/>
        </p:spPr>
        <p:txBody>
          <a:bodyPr wrap="square" rtlCol="0">
            <a:spAutoFit/>
          </a:bodyPr>
          <a:lstStyle/>
          <a:p>
            <a:r>
              <a:rPr lang="zh-CN" altLang="en-US" dirty="0" smtClean="0">
                <a:solidFill>
                  <a:srgbClr val="333F50"/>
                </a:solidFill>
              </a:rPr>
              <a:t>根因分析</a:t>
            </a:r>
            <a:r>
              <a:rPr lang="en-US" altLang="zh-CN" dirty="0" smtClean="0">
                <a:solidFill>
                  <a:srgbClr val="333F50"/>
                </a:solidFill>
              </a:rPr>
              <a:t>– </a:t>
            </a:r>
            <a:r>
              <a:rPr lang="zh-CN" altLang="en-US" dirty="0" smtClean="0">
                <a:solidFill>
                  <a:srgbClr val="333F50"/>
                </a:solidFill>
              </a:rPr>
              <a:t>庖丁解牛</a:t>
            </a:r>
            <a:endParaRPr lang="zh-CN" altLang="en-US" dirty="0">
              <a:solidFill>
                <a:srgbClr val="333F50"/>
              </a:solidFill>
            </a:endParaRPr>
          </a:p>
        </p:txBody>
      </p:sp>
      <p:graphicFrame>
        <p:nvGraphicFramePr>
          <p:cNvPr id="2" name="图示 1"/>
          <p:cNvGraphicFramePr/>
          <p:nvPr>
            <p:extLst>
              <p:ext uri="{D42A27DB-BD31-4B8C-83A1-F6EECF244321}">
                <p14:modId xmlns:p14="http://schemas.microsoft.com/office/powerpoint/2010/main" val="128376823"/>
              </p:ext>
            </p:extLst>
          </p:nvPr>
        </p:nvGraphicFramePr>
        <p:xfrm>
          <a:off x="2070099" y="2862641"/>
          <a:ext cx="7378701" cy="39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graphicFrame>
        <p:nvGraphicFramePr>
          <p:cNvPr id="10" name="图示 9"/>
          <p:cNvGraphicFramePr/>
          <p:nvPr>
            <p:extLst>
              <p:ext uri="{D42A27DB-BD31-4B8C-83A1-F6EECF244321}">
                <p14:modId xmlns:p14="http://schemas.microsoft.com/office/powerpoint/2010/main" val="3825054509"/>
              </p:ext>
            </p:extLst>
          </p:nvPr>
        </p:nvGraphicFramePr>
        <p:xfrm>
          <a:off x="2222499" y="3015041"/>
          <a:ext cx="7378701" cy="3995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图示 10"/>
          <p:cNvGraphicFramePr/>
          <p:nvPr>
            <p:extLst>
              <p:ext uri="{D42A27DB-BD31-4B8C-83A1-F6EECF244321}">
                <p14:modId xmlns:p14="http://schemas.microsoft.com/office/powerpoint/2010/main" val="224844450"/>
              </p:ext>
            </p:extLst>
          </p:nvPr>
        </p:nvGraphicFramePr>
        <p:xfrm>
          <a:off x="1705278" y="2521206"/>
          <a:ext cx="1640717" cy="93602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2" name="图示 11"/>
          <p:cNvGraphicFramePr/>
          <p:nvPr>
            <p:extLst>
              <p:ext uri="{D42A27DB-BD31-4B8C-83A1-F6EECF244321}">
                <p14:modId xmlns:p14="http://schemas.microsoft.com/office/powerpoint/2010/main" val="123481114"/>
              </p:ext>
            </p:extLst>
          </p:nvPr>
        </p:nvGraphicFramePr>
        <p:xfrm>
          <a:off x="5116437" y="2470831"/>
          <a:ext cx="1640717" cy="93602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 name="右箭头 4"/>
          <p:cNvSpPr/>
          <p:nvPr/>
        </p:nvSpPr>
        <p:spPr>
          <a:xfrm>
            <a:off x="3258001" y="2718663"/>
            <a:ext cx="1383393" cy="304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02932" y="2124075"/>
            <a:ext cx="702582" cy="369332"/>
          </a:xfrm>
          <a:prstGeom prst="rect">
            <a:avLst/>
          </a:prstGeom>
          <a:noFill/>
        </p:spPr>
        <p:txBody>
          <a:bodyPr wrap="square" rtlCol="0">
            <a:spAutoFit/>
          </a:bodyPr>
          <a:lstStyle/>
          <a:p>
            <a:r>
              <a:rPr lang="zh-CN" altLang="en-US" dirty="0" smtClean="0"/>
              <a:t>输入</a:t>
            </a:r>
            <a:endParaRPr lang="zh-CN" altLang="en-US" dirty="0"/>
          </a:p>
        </p:txBody>
      </p:sp>
      <p:sp>
        <p:nvSpPr>
          <p:cNvPr id="13" name="下箭头 12"/>
          <p:cNvSpPr/>
          <p:nvPr/>
        </p:nvSpPr>
        <p:spPr>
          <a:xfrm>
            <a:off x="5568494" y="3293458"/>
            <a:ext cx="333375" cy="531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01869" y="3400407"/>
            <a:ext cx="708481" cy="369332"/>
          </a:xfrm>
          <a:prstGeom prst="rect">
            <a:avLst/>
          </a:prstGeom>
          <a:noFill/>
        </p:spPr>
        <p:txBody>
          <a:bodyPr wrap="square" rtlCol="0">
            <a:spAutoFit/>
          </a:bodyPr>
          <a:lstStyle/>
          <a:p>
            <a:r>
              <a:rPr lang="zh-CN" altLang="en-US" dirty="0" smtClean="0"/>
              <a:t>方法</a:t>
            </a:r>
            <a:endParaRPr lang="zh-CN" altLang="en-US" dirty="0"/>
          </a:p>
        </p:txBody>
      </p:sp>
    </p:spTree>
    <p:extLst>
      <p:ext uri="{BB962C8B-B14F-4D97-AF65-F5344CB8AC3E}">
        <p14:creationId xmlns:p14="http://schemas.microsoft.com/office/powerpoint/2010/main" val="356068707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21810" y="943949"/>
            <a:ext cx="54694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endParaRPr lang="zh-CN" altLang="en-US" dirty="0">
              <a:solidFill>
                <a:srgbClr val="333F50"/>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735" y="1564212"/>
            <a:ext cx="8965115" cy="4412953"/>
          </a:xfrm>
          <a:prstGeom prst="rect">
            <a:avLst/>
          </a:prstGeom>
        </p:spPr>
      </p:pic>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238263002"/>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28859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异常事件关联挖掘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近</a:t>
            </a:r>
            <a:r>
              <a:rPr lang="zh-CN" altLang="en-US" dirty="0"/>
              <a:t>段时间发生的异常事件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异常事件的关联规则</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分析异常事件两两之间的关联关系 </a:t>
            </a:r>
          </a:p>
        </p:txBody>
      </p:sp>
      <p:pic>
        <p:nvPicPr>
          <p:cNvPr id="18" name="图片 17"/>
          <p:cNvPicPr>
            <a:picLocks noChangeAspect="1"/>
          </p:cNvPicPr>
          <p:nvPr/>
        </p:nvPicPr>
        <p:blipFill>
          <a:blip r:embed="rId3"/>
          <a:stretch>
            <a:fillRect/>
          </a:stretch>
        </p:blipFill>
        <p:spPr>
          <a:xfrm>
            <a:off x="5953125" y="1143205"/>
            <a:ext cx="5214938" cy="5206144"/>
          </a:xfrm>
          <a:prstGeom prst="rect">
            <a:avLst/>
          </a:prstGeom>
        </p:spPr>
      </p:pic>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9" name="文本框 18"/>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9087765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603595" y="1515545"/>
            <a:ext cx="6197879" cy="4094363"/>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6117140"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事件</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关联挖掘</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a:t>
            </a:r>
            <a:r>
              <a:rPr lang="en-US" altLang="zh-CN" dirty="0" smtClean="0"/>
              <a:t>KPI</a:t>
            </a:r>
            <a:r>
              <a:rPr lang="zh-CN" altLang="en-US" dirty="0" smtClean="0"/>
              <a:t>曲线，一条事件数据源</a:t>
            </a:r>
            <a:endParaRPr lang="en-US" altLang="zh-CN" dirty="0" smtClean="0"/>
          </a:p>
        </p:txBody>
      </p:sp>
      <p:sp>
        <p:nvSpPr>
          <p:cNvPr id="16" name="文本框 15"/>
          <p:cNvSpPr txBox="1"/>
          <p:nvPr/>
        </p:nvSpPr>
        <p:spPr>
          <a:xfrm>
            <a:off x="721810" y="5693164"/>
            <a:ext cx="4526465" cy="50783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是否相关、先后顺序、变化方向关系</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721810" y="2473358"/>
            <a:ext cx="369801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分析事件与</a:t>
            </a:r>
            <a:r>
              <a:rPr lang="en-US" altLang="zh-CN" dirty="0" smtClean="0"/>
              <a:t>KPI</a:t>
            </a:r>
            <a:r>
              <a:rPr lang="zh-CN" altLang="en-US" dirty="0" smtClean="0"/>
              <a:t>之间</a:t>
            </a:r>
            <a:r>
              <a:rPr lang="zh-CN" altLang="en-US" dirty="0"/>
              <a:t>的关联关系 </a:t>
            </a:r>
          </a:p>
        </p:txBody>
      </p:sp>
      <p:sp>
        <p:nvSpPr>
          <p:cNvPr id="20" name="矩形 19"/>
          <p:cNvSpPr/>
          <p:nvPr/>
        </p:nvSpPr>
        <p:spPr>
          <a:xfrm>
            <a:off x="0" y="257917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Pearson </a:t>
            </a:r>
            <a:r>
              <a:rPr lang="en-US" altLang="zh-CN" sz="2400" dirty="0" smtClean="0">
                <a:solidFill>
                  <a:schemeClr val="bg1"/>
                </a:solidFill>
              </a:rPr>
              <a:t>Correlation</a:t>
            </a:r>
            <a:r>
              <a:rPr lang="zh-CN" altLang="en-US" sz="2400" dirty="0" smtClean="0">
                <a:solidFill>
                  <a:schemeClr val="bg1"/>
                </a:solidFill>
              </a:rPr>
              <a:t>、</a:t>
            </a:r>
            <a:r>
              <a:rPr lang="en-US" altLang="zh-CN" sz="2400" dirty="0" smtClean="0">
                <a:solidFill>
                  <a:schemeClr val="bg1"/>
                </a:solidFill>
              </a:rPr>
              <a:t>KNN</a:t>
            </a:r>
            <a:r>
              <a:rPr lang="zh-CN" altLang="en-US" sz="2400" dirty="0" smtClean="0">
                <a:solidFill>
                  <a:schemeClr val="bg1"/>
                </a:solidFill>
              </a:rPr>
              <a:t>、</a:t>
            </a:r>
            <a:r>
              <a:rPr lang="en-US" altLang="zh-CN" sz="2400" dirty="0" smtClean="0">
                <a:solidFill>
                  <a:schemeClr val="bg1"/>
                </a:solidFill>
              </a:rPr>
              <a:t>A/</a:t>
            </a:r>
            <a:r>
              <a:rPr lang="en-US" altLang="zh-CN" sz="2400" dirty="0" err="1" smtClean="0">
                <a:solidFill>
                  <a:schemeClr val="bg1"/>
                </a:solidFill>
              </a:rPr>
              <a:t>Btest</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6585728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000982" y="1675384"/>
            <a:ext cx="5400675" cy="3962400"/>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a:solidFill>
                  <a:srgbClr val="333F50"/>
                </a:solidFill>
              </a:rPr>
              <a:t>故障管理</a:t>
            </a:r>
            <a:r>
              <a:rPr lang="en-US" altLang="zh-CN" dirty="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聚类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大量</a:t>
            </a:r>
            <a:r>
              <a:rPr lang="en-US" altLang="zh-CN" dirty="0"/>
              <a:t>KPI</a:t>
            </a:r>
            <a:r>
              <a:rPr lang="zh-CN" altLang="en-US" dirty="0"/>
              <a:t>时序数据曲线 </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每条曲线所属的类别</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304343"/>
            <a:ext cx="3698012" cy="10273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面对大规模</a:t>
            </a:r>
            <a:r>
              <a:rPr lang="en-US" altLang="zh-CN" sz="1400" dirty="0"/>
              <a:t>KPI</a:t>
            </a:r>
            <a:r>
              <a:rPr lang="zh-CN" altLang="en-US" sz="1400" dirty="0"/>
              <a:t>时序数据曲线，选取合适</a:t>
            </a:r>
            <a:r>
              <a:rPr lang="zh-CN" altLang="en-US" sz="1400" dirty="0" smtClean="0"/>
              <a:t>的度量</a:t>
            </a:r>
            <a:r>
              <a:rPr lang="zh-CN" altLang="en-US" sz="1400" dirty="0"/>
              <a:t>刻画曲线间的相似性，采用聚类与</a:t>
            </a:r>
            <a:r>
              <a:rPr lang="zh-CN" altLang="en-US" sz="1400" dirty="0" smtClean="0"/>
              <a:t>分派算法</a:t>
            </a:r>
            <a:r>
              <a:rPr lang="zh-CN" altLang="en-US" sz="1400" dirty="0"/>
              <a:t>快速确定曲线类别。</a:t>
            </a:r>
          </a:p>
        </p:txBody>
      </p:sp>
      <p:sp>
        <p:nvSpPr>
          <p:cNvPr id="20" name="矩形 19"/>
          <p:cNvSpPr/>
          <p:nvPr/>
        </p:nvSpPr>
        <p:spPr>
          <a:xfrm>
            <a:off x="0" y="2579171"/>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5" y="3207107"/>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a:solidFill>
                  <a:schemeClr val="bg1"/>
                </a:solidFill>
              </a:rPr>
              <a:t>DBSCAN</a:t>
            </a:r>
            <a:r>
              <a:rPr lang="zh-CN" altLang="en-US" sz="2400" dirty="0" smtClean="0">
                <a:solidFill>
                  <a:schemeClr val="bg1"/>
                </a:solidFill>
              </a:rPr>
              <a:t>、</a:t>
            </a:r>
            <a:r>
              <a:rPr lang="en-US" altLang="zh-CN" sz="2400" dirty="0">
                <a:solidFill>
                  <a:schemeClr val="bg1"/>
                </a:solidFill>
              </a:rPr>
              <a:t>K-</a:t>
            </a:r>
            <a:r>
              <a:rPr lang="en-US" altLang="zh-CN" sz="2400" dirty="0" err="1">
                <a:solidFill>
                  <a:schemeClr val="bg1"/>
                </a:solidFill>
              </a:rPr>
              <a:t>medoids</a:t>
            </a:r>
            <a:r>
              <a:rPr lang="zh-CN" altLang="en-US" sz="2400" dirty="0" smtClean="0">
                <a:solidFill>
                  <a:schemeClr val="bg1"/>
                </a:solidFill>
              </a:rPr>
              <a:t>、</a:t>
            </a:r>
            <a:r>
              <a:rPr lang="en-US" altLang="zh-CN" sz="2400" dirty="0">
                <a:solidFill>
                  <a:schemeClr val="bg1"/>
                </a:solidFill>
              </a:rPr>
              <a:t>CLARANS</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24570738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03117" y="1486310"/>
            <a:ext cx="5410200" cy="4391025"/>
          </a:xfrm>
          <a:prstGeom prst="rect">
            <a:avLst/>
          </a:prstGeom>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605422" cy="369332"/>
          </a:xfrm>
          <a:prstGeom prst="rect">
            <a:avLst/>
          </a:prstGeom>
          <a:noFill/>
        </p:spPr>
        <p:txBody>
          <a:bodyPr wrap="square" rtlCol="0">
            <a:spAutoFit/>
          </a:bodyPr>
          <a:lstStyle/>
          <a:p>
            <a:r>
              <a:rPr lang="zh-CN" altLang="en-US" dirty="0">
                <a:solidFill>
                  <a:srgbClr val="333F50"/>
                </a:solidFill>
              </a:rPr>
              <a:t>故障</a:t>
            </a:r>
            <a:r>
              <a:rPr lang="zh-CN" altLang="en-US" dirty="0" smtClean="0">
                <a:solidFill>
                  <a:srgbClr val="333F50"/>
                </a:solidFill>
              </a:rPr>
              <a:t>管理</a:t>
            </a:r>
            <a:r>
              <a:rPr lang="en-US" altLang="zh-CN" dirty="0" smtClean="0">
                <a:solidFill>
                  <a:srgbClr val="333F50"/>
                </a:solidFill>
                <a:sym typeface="Wingdings" panose="05000000000000000000" pitchFamily="2" charset="2"/>
              </a:rPr>
              <a:t></a:t>
            </a:r>
            <a:r>
              <a:rPr lang="zh-CN" altLang="en-US" dirty="0" smtClean="0">
                <a:solidFill>
                  <a:srgbClr val="333F50"/>
                </a:solidFill>
              </a:rPr>
              <a:t>根因分析</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故障传播树构建</a:t>
            </a:r>
            <a:r>
              <a:rPr lang="en-US" altLang="zh-CN" dirty="0" smtClean="0">
                <a:solidFill>
                  <a:srgbClr val="333F50"/>
                </a:solidFill>
                <a:sym typeface="Wingdings" panose="05000000000000000000" pitchFamily="2" charset="2"/>
              </a:rPr>
              <a:t>KPI</a:t>
            </a:r>
            <a:r>
              <a:rPr lang="zh-CN" altLang="en-US" dirty="0" smtClean="0">
                <a:solidFill>
                  <a:srgbClr val="333F50"/>
                </a:solidFill>
                <a:sym typeface="Wingdings" panose="05000000000000000000" pitchFamily="2" charset="2"/>
              </a:rPr>
              <a:t>关联关系</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两条时序</a:t>
            </a:r>
            <a:r>
              <a:rPr lang="en-US" altLang="zh-CN" dirty="0"/>
              <a:t>KPI</a:t>
            </a:r>
            <a:r>
              <a:rPr lang="zh-CN" altLang="en-US" dirty="0"/>
              <a:t>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a:t>两条曲线波动是否相关</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KPI</a:t>
            </a:r>
            <a:r>
              <a:rPr lang="zh-CN" altLang="en-US" dirty="0"/>
              <a:t>波动的相关性对于根因分析、</a:t>
            </a:r>
            <a:r>
              <a:rPr lang="zh-CN" altLang="en-US" dirty="0" smtClean="0"/>
              <a:t>故障定位</a:t>
            </a:r>
            <a:r>
              <a:rPr lang="zh-CN" altLang="en-US" dirty="0"/>
              <a:t>等可以提供很好的线索</a:t>
            </a:r>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a:t>
            </a:r>
            <a:r>
              <a:rPr lang="en-US" altLang="zh-CN" sz="2400" dirty="0" smtClean="0">
                <a:solidFill>
                  <a:schemeClr val="bg1"/>
                </a:solidFill>
              </a:rPr>
              <a:t>FP-Growth</a:t>
            </a:r>
            <a:r>
              <a:rPr lang="zh-CN" altLang="en-US" sz="2400" dirty="0" smtClean="0">
                <a:solidFill>
                  <a:schemeClr val="bg1"/>
                </a:solidFill>
              </a:rPr>
              <a:t>、</a:t>
            </a:r>
            <a:r>
              <a:rPr lang="en-US" altLang="zh-CN" sz="2400" dirty="0" err="1" smtClean="0">
                <a:solidFill>
                  <a:schemeClr val="bg1"/>
                </a:solidFill>
              </a:rPr>
              <a:t>Apriori</a:t>
            </a:r>
            <a:r>
              <a:rPr lang="zh-CN" altLang="en-US" sz="2400" dirty="0" smtClean="0">
                <a:solidFill>
                  <a:schemeClr val="bg1"/>
                </a:solidFill>
              </a:rPr>
              <a:t>、随机森林</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1685178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
        <p:nvSpPr>
          <p:cNvPr id="10" name="文本框 9"/>
          <p:cNvSpPr txBox="1"/>
          <p:nvPr/>
        </p:nvSpPr>
        <p:spPr>
          <a:xfrm>
            <a:off x="2433638" y="2571750"/>
            <a:ext cx="7405688" cy="2169825"/>
          </a:xfrm>
          <a:prstGeom prst="rect">
            <a:avLst/>
          </a:prstGeom>
          <a:noFill/>
        </p:spPr>
        <p:txBody>
          <a:bodyPr wrap="square" rtlCol="0">
            <a:spAutoFit/>
          </a:bodyPr>
          <a:lstStyle/>
          <a:p>
            <a:pPr indent="457200">
              <a:lnSpc>
                <a:spcPct val="150000"/>
              </a:lnSpc>
            </a:pPr>
            <a:r>
              <a:rPr lang="zh-CN" altLang="en-US" dirty="0" smtClean="0"/>
              <a:t>在对异常进行</a:t>
            </a:r>
            <a:r>
              <a:rPr lang="en-US" altLang="zh-CN" dirty="0" smtClean="0"/>
              <a:t>KPI</a:t>
            </a:r>
            <a:r>
              <a:rPr lang="zh-CN" altLang="en-US" dirty="0"/>
              <a:t>根</a:t>
            </a:r>
            <a:r>
              <a:rPr lang="zh-CN" altLang="en-US" dirty="0" smtClean="0"/>
              <a:t>因分析后，得到了导致这个异常的根因，然后</a:t>
            </a:r>
            <a:endParaRPr lang="en-US" altLang="zh-CN" dirty="0" smtClean="0"/>
          </a:p>
          <a:p>
            <a:pPr marL="285750" indent="-285750">
              <a:lnSpc>
                <a:spcPct val="150000"/>
              </a:lnSpc>
              <a:buFont typeface="Arial" panose="020B0604020202020204" pitchFamily="34" charset="0"/>
              <a:buChar char="•"/>
            </a:pPr>
            <a:r>
              <a:rPr lang="zh-CN" altLang="en-US" dirty="0" smtClean="0"/>
              <a:t>通过查找运维人员预设的经验库中的解决方案，如果存在相应的解决方案，那么可以通过完善的自动化脚本对故障进行止损处理；</a:t>
            </a:r>
            <a:endParaRPr lang="en-US" altLang="zh-CN" dirty="0" smtClean="0"/>
          </a:p>
          <a:p>
            <a:pPr marL="285750" indent="-285750">
              <a:lnSpc>
                <a:spcPct val="150000"/>
              </a:lnSpc>
              <a:buFont typeface="Arial" panose="020B0604020202020204" pitchFamily="34" charset="0"/>
              <a:buChar char="•"/>
            </a:pPr>
            <a:r>
              <a:rPr lang="zh-CN" altLang="en-US" dirty="0" smtClean="0"/>
              <a:t>对于相应解决方案不在经验库中的问题，可以通过多渠道的通知方式（短信、</a:t>
            </a:r>
            <a:r>
              <a:rPr lang="en-US" altLang="zh-CN" dirty="0" smtClean="0"/>
              <a:t>email</a:t>
            </a:r>
            <a:r>
              <a:rPr lang="zh-CN" altLang="en-US" dirty="0" smtClean="0"/>
              <a:t>等）对相关责任运维人员进行通知。</a:t>
            </a:r>
            <a:endParaRPr lang="zh-CN" altLang="en-US" dirty="0"/>
          </a:p>
        </p:txBody>
      </p:sp>
    </p:spTree>
    <p:extLst>
      <p:ext uri="{BB962C8B-B14F-4D97-AF65-F5344CB8AC3E}">
        <p14:creationId xmlns:p14="http://schemas.microsoft.com/office/powerpoint/2010/main" val="1259129687"/>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238578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全景概览</a:t>
            </a:r>
            <a:endParaRPr lang="zh-CN" altLang="en-US" sz="32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95425" y="2915423"/>
            <a:ext cx="400050" cy="1477328"/>
          </a:xfrm>
          <a:prstGeom prst="rect">
            <a:avLst/>
          </a:prstGeom>
          <a:noFill/>
        </p:spPr>
        <p:txBody>
          <a:bodyPr wrap="square" rtlCol="0">
            <a:spAutoFit/>
          </a:bodyPr>
          <a:lstStyle/>
          <a:p>
            <a:r>
              <a:rPr lang="zh-CN" altLang="en-US" dirty="0" smtClean="0"/>
              <a:t>网络全景图</a:t>
            </a:r>
            <a:endParaRPr lang="zh-CN" altLang="en-US" dirty="0"/>
          </a:p>
        </p:txBody>
      </p:sp>
      <p:sp>
        <p:nvSpPr>
          <p:cNvPr id="5" name="左大括号 4"/>
          <p:cNvSpPr/>
          <p:nvPr/>
        </p:nvSpPr>
        <p:spPr>
          <a:xfrm>
            <a:off x="2414814" y="1295400"/>
            <a:ext cx="595086" cy="4686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3248025" y="1295400"/>
            <a:ext cx="5362575" cy="923330"/>
          </a:xfrm>
          <a:prstGeom prst="rect">
            <a:avLst/>
          </a:prstGeom>
          <a:noFill/>
        </p:spPr>
        <p:txBody>
          <a:bodyPr wrap="square" rtlCol="0">
            <a:spAutoFit/>
          </a:bodyPr>
          <a:lstStyle/>
          <a:p>
            <a:pPr indent="457200">
              <a:lnSpc>
                <a:spcPct val="150000"/>
              </a:lnSpc>
            </a:pPr>
            <a:r>
              <a:rPr lang="zh-CN" altLang="en-US" dirty="0" smtClean="0"/>
              <a:t>呈现内容：</a:t>
            </a:r>
            <a:endParaRPr lang="en-US" altLang="zh-CN" dirty="0" smtClean="0"/>
          </a:p>
          <a:p>
            <a:pPr marL="285750" indent="457200">
              <a:lnSpc>
                <a:spcPct val="150000"/>
              </a:lnSpc>
              <a:buFont typeface="Arial" panose="020B0604020202020204" pitchFamily="34" charset="0"/>
              <a:buChar char="•"/>
            </a:pPr>
            <a:r>
              <a:rPr lang="zh-CN" altLang="en-US" dirty="0" smtClean="0"/>
              <a:t>全景扫描用户、业务、设备、网络等各方面</a:t>
            </a:r>
            <a:endParaRPr lang="en-US" altLang="zh-CN" dirty="0"/>
          </a:p>
        </p:txBody>
      </p:sp>
      <p:sp>
        <p:nvSpPr>
          <p:cNvPr id="10" name="文本框 9"/>
          <p:cNvSpPr txBox="1"/>
          <p:nvPr/>
        </p:nvSpPr>
        <p:spPr>
          <a:xfrm>
            <a:off x="3248024" y="2914254"/>
            <a:ext cx="5362575" cy="1338828"/>
          </a:xfrm>
          <a:prstGeom prst="rect">
            <a:avLst/>
          </a:prstGeom>
          <a:noFill/>
        </p:spPr>
        <p:txBody>
          <a:bodyPr wrap="square" rtlCol="0">
            <a:spAutoFit/>
          </a:bodyPr>
          <a:lstStyle/>
          <a:p>
            <a:pPr indent="457200">
              <a:lnSpc>
                <a:spcPct val="150000"/>
              </a:lnSpc>
            </a:pPr>
            <a:r>
              <a:rPr lang="zh-CN" altLang="en-US" dirty="0" smtClean="0"/>
              <a:t>评价体系：</a:t>
            </a:r>
            <a:endParaRPr lang="en-US" altLang="zh-CN" dirty="0" smtClean="0"/>
          </a:p>
          <a:p>
            <a:pPr marL="285750" indent="457200">
              <a:lnSpc>
                <a:spcPct val="150000"/>
              </a:lnSpc>
              <a:buFont typeface="Arial" panose="020B0604020202020204" pitchFamily="34" charset="0"/>
              <a:buChar char="•"/>
            </a:pPr>
            <a:r>
              <a:rPr lang="zh-CN" altLang="en-US" dirty="0" smtClean="0"/>
              <a:t>基于</a:t>
            </a:r>
            <a:r>
              <a:rPr lang="en-US" altLang="zh-CN" dirty="0" smtClean="0"/>
              <a:t>KPI</a:t>
            </a:r>
            <a:r>
              <a:rPr lang="zh-CN" altLang="en-US" dirty="0" smtClean="0"/>
              <a:t>指标建立统一的评价</a:t>
            </a:r>
            <a:r>
              <a:rPr lang="zh-CN" altLang="en-US" dirty="0"/>
              <a:t>体系，既能全局掌控也不遗漏细节</a:t>
            </a:r>
            <a:endParaRPr lang="en-US" altLang="zh-CN" dirty="0"/>
          </a:p>
        </p:txBody>
      </p:sp>
      <p:sp>
        <p:nvSpPr>
          <p:cNvPr id="11" name="文本框 10"/>
          <p:cNvSpPr txBox="1"/>
          <p:nvPr/>
        </p:nvSpPr>
        <p:spPr>
          <a:xfrm>
            <a:off x="3248024" y="4791373"/>
            <a:ext cx="5362575" cy="1338828"/>
          </a:xfrm>
          <a:prstGeom prst="rect">
            <a:avLst/>
          </a:prstGeom>
          <a:noFill/>
        </p:spPr>
        <p:txBody>
          <a:bodyPr wrap="square" rtlCol="0">
            <a:spAutoFit/>
          </a:bodyPr>
          <a:lstStyle/>
          <a:p>
            <a:pPr indent="457200">
              <a:lnSpc>
                <a:spcPct val="150000"/>
              </a:lnSpc>
            </a:pPr>
            <a:r>
              <a:rPr lang="zh-CN" altLang="en-US" dirty="0" smtClean="0"/>
              <a:t>呈现方式：</a:t>
            </a:r>
            <a:endParaRPr lang="en-US" altLang="zh-CN" dirty="0" smtClean="0"/>
          </a:p>
          <a:p>
            <a:pPr marL="285750" indent="457200">
              <a:lnSpc>
                <a:spcPct val="150000"/>
              </a:lnSpc>
              <a:buFont typeface="Arial" panose="020B0604020202020204" pitchFamily="34" charset="0"/>
              <a:buChar char="•"/>
            </a:pPr>
            <a:r>
              <a:rPr lang="zh-CN" altLang="en-US" dirty="0" smtClean="0"/>
              <a:t>建立多级视图，从不同层面对网络情况进行展示</a:t>
            </a:r>
            <a:endParaRPr lang="zh-CN" altLang="en-US" dirty="0"/>
          </a:p>
        </p:txBody>
      </p:sp>
    </p:spTree>
    <p:extLst>
      <p:ext uri="{BB962C8B-B14F-4D97-AF65-F5344CB8AC3E}">
        <p14:creationId xmlns:p14="http://schemas.microsoft.com/office/powerpoint/2010/main" val="957829972"/>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blog.csdn.net/20170509161635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991490"/>
            <a:ext cx="4978400" cy="310341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21810" y="943949"/>
            <a:ext cx="5231315" cy="369332"/>
          </a:xfrm>
          <a:prstGeom prst="rect">
            <a:avLst/>
          </a:prstGeom>
          <a:noFill/>
        </p:spPr>
        <p:txBody>
          <a:bodyPr wrap="square" rtlCol="0">
            <a:spAutoFit/>
          </a:bodyPr>
          <a:lstStyle/>
          <a:p>
            <a:r>
              <a:rPr lang="zh-CN" altLang="en-US" dirty="0" smtClean="0">
                <a:solidFill>
                  <a:srgbClr val="333F50"/>
                </a:solidFill>
              </a:rPr>
              <a:t>故障管理</a:t>
            </a:r>
            <a:r>
              <a:rPr lang="en-US" altLang="zh-CN" dirty="0" smtClean="0">
                <a:solidFill>
                  <a:srgbClr val="333F50"/>
                </a:solidFill>
                <a:sym typeface="Wingdings" panose="05000000000000000000" pitchFamily="2" charset="2"/>
              </a:rPr>
              <a:t></a:t>
            </a:r>
            <a:r>
              <a:rPr lang="zh-CN" altLang="en-US" dirty="0" smtClean="0">
                <a:solidFill>
                  <a:srgbClr val="333F50"/>
                </a:solidFill>
                <a:sym typeface="Wingdings" panose="05000000000000000000" pitchFamily="2" charset="2"/>
              </a:rPr>
              <a:t>故障预测</a:t>
            </a:r>
            <a:endParaRPr lang="zh-CN" altLang="en-US" dirty="0">
              <a:solidFill>
                <a:srgbClr val="333F50"/>
              </a:solidFill>
            </a:endParaRPr>
          </a:p>
        </p:txBody>
      </p:sp>
      <p:sp>
        <p:nvSpPr>
          <p:cNvPr id="13" name="矩形 12"/>
          <p:cNvSpPr/>
          <p:nvPr/>
        </p:nvSpPr>
        <p:spPr>
          <a:xfrm>
            <a:off x="1033823" y="3514483"/>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a:t>输入</a:t>
            </a:r>
            <a:endParaRPr lang="en-US" altLang="zh-CN" dirty="0"/>
          </a:p>
        </p:txBody>
      </p:sp>
      <p:sp>
        <p:nvSpPr>
          <p:cNvPr id="14" name="矩形 13"/>
          <p:cNvSpPr/>
          <p:nvPr/>
        </p:nvSpPr>
        <p:spPr>
          <a:xfrm>
            <a:off x="1033823" y="5111781"/>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输出</a:t>
            </a:r>
            <a:endParaRPr lang="en-US" altLang="zh-CN" dirty="0"/>
          </a:p>
        </p:txBody>
      </p:sp>
      <p:sp>
        <p:nvSpPr>
          <p:cNvPr id="15" name="文本框 14"/>
          <p:cNvSpPr txBox="1"/>
          <p:nvPr/>
        </p:nvSpPr>
        <p:spPr>
          <a:xfrm>
            <a:off x="721810" y="4149277"/>
            <a:ext cx="4010025" cy="480901"/>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一条时序数据</a:t>
            </a:r>
            <a:endParaRPr lang="en-US" altLang="zh-CN" dirty="0" smtClean="0"/>
          </a:p>
        </p:txBody>
      </p:sp>
      <p:sp>
        <p:nvSpPr>
          <p:cNvPr id="16" name="文本框 15"/>
          <p:cNvSpPr txBox="1"/>
          <p:nvPr/>
        </p:nvSpPr>
        <p:spPr>
          <a:xfrm>
            <a:off x="721810" y="5693164"/>
            <a:ext cx="4010025" cy="463588"/>
          </a:xfrm>
          <a:prstGeom prst="rect">
            <a:avLst/>
          </a:prstGeom>
          <a:noFill/>
        </p:spPr>
        <p:txBody>
          <a:bodyPr wrap="square" rtlCol="0">
            <a:spAutoFit/>
          </a:bodyPr>
          <a:lstStyle/>
          <a:p>
            <a:pPr marL="571500" indent="-285750">
              <a:lnSpc>
                <a:spcPct val="150000"/>
              </a:lnSpc>
              <a:buFont typeface="Arial" panose="020B0604020202020204" pitchFamily="34" charset="0"/>
              <a:buChar char="•"/>
            </a:pPr>
            <a:r>
              <a:rPr lang="zh-CN" altLang="en-US" dirty="0" smtClean="0"/>
              <a:t>是否有出现异常的趋势</a:t>
            </a:r>
            <a:endParaRPr lang="en-US" altLang="zh-CN" dirty="0" smtClean="0"/>
          </a:p>
        </p:txBody>
      </p:sp>
      <p:sp>
        <p:nvSpPr>
          <p:cNvPr id="17" name="矩形 16"/>
          <p:cNvSpPr/>
          <p:nvPr/>
        </p:nvSpPr>
        <p:spPr>
          <a:xfrm>
            <a:off x="1033823" y="1675384"/>
            <a:ext cx="2552344" cy="4635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lnSpc>
                <a:spcPct val="150000"/>
              </a:lnSpc>
            </a:pPr>
            <a:r>
              <a:rPr lang="zh-CN" altLang="en-US" dirty="0" smtClean="0"/>
              <a:t>问题描述</a:t>
            </a:r>
            <a:endParaRPr lang="en-US" altLang="zh-CN" dirty="0"/>
          </a:p>
        </p:txBody>
      </p:sp>
      <p:sp>
        <p:nvSpPr>
          <p:cNvPr id="3" name="文本框 2"/>
          <p:cNvSpPr txBox="1"/>
          <p:nvPr/>
        </p:nvSpPr>
        <p:spPr>
          <a:xfrm>
            <a:off x="624114" y="2205074"/>
            <a:ext cx="36980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使用根因分析，异常检测的结果，对于未发生的问题进行预测，将问题处理在萌芽阶段。</a:t>
            </a:r>
            <a:endParaRPr lang="zh-CN" altLang="en-US" dirty="0"/>
          </a:p>
        </p:txBody>
      </p:sp>
      <p:sp>
        <p:nvSpPr>
          <p:cNvPr id="20" name="矩形 19"/>
          <p:cNvSpPr/>
          <p:nvPr/>
        </p:nvSpPr>
        <p:spPr>
          <a:xfrm>
            <a:off x="-1" y="2652184"/>
            <a:ext cx="12192000" cy="1743631"/>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4814" y="3220158"/>
            <a:ext cx="8875207" cy="461665"/>
          </a:xfrm>
          <a:prstGeom prst="rect">
            <a:avLst/>
          </a:prstGeom>
          <a:noFill/>
        </p:spPr>
        <p:txBody>
          <a:bodyPr wrap="square" rtlCol="0">
            <a:spAutoFit/>
          </a:bodyPr>
          <a:lstStyle/>
          <a:p>
            <a:r>
              <a:rPr lang="zh-CN" altLang="en-US" sz="2400" dirty="0" smtClean="0">
                <a:solidFill>
                  <a:schemeClr val="bg1"/>
                </a:solidFill>
              </a:rPr>
              <a:t>解决算法：决策树、支持向量机、随机森林</a:t>
            </a:r>
            <a:endParaRPr lang="zh-CN" altLang="en-US" sz="2400" dirty="0">
              <a:solidFill>
                <a:schemeClr val="bg1"/>
              </a:solidFill>
            </a:endParaRPr>
          </a:p>
        </p:txBody>
      </p:sp>
      <p:sp>
        <p:nvSpPr>
          <p:cNvPr id="18" name="文本框 1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41687935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animBg="1"/>
      <p:bldP spid="3" grpId="0"/>
      <p:bldP spid="2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1810" y="943949"/>
            <a:ext cx="5469440" cy="369332"/>
          </a:xfrm>
          <a:prstGeom prst="rect">
            <a:avLst/>
          </a:prstGeom>
          <a:noFill/>
        </p:spPr>
        <p:txBody>
          <a:bodyPr wrap="square" rtlCol="0">
            <a:spAutoFit/>
          </a:bodyPr>
          <a:lstStyle/>
          <a:p>
            <a:r>
              <a:rPr lang="zh-CN" altLang="en-US" dirty="0" smtClean="0">
                <a:solidFill>
                  <a:srgbClr val="333F50"/>
                </a:solidFill>
              </a:rPr>
              <a:t>其他应用</a:t>
            </a:r>
            <a:endParaRPr lang="zh-CN" altLang="en-US" dirty="0">
              <a:solidFill>
                <a:srgbClr val="333F50"/>
              </a:solidFill>
            </a:endParaRPr>
          </a:p>
        </p:txBody>
      </p:sp>
      <p:sp>
        <p:nvSpPr>
          <p:cNvPr id="2" name="文本框 1"/>
          <p:cNvSpPr txBox="1"/>
          <p:nvPr/>
        </p:nvSpPr>
        <p:spPr>
          <a:xfrm>
            <a:off x="2943225" y="2409825"/>
            <a:ext cx="5562600"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在实际情况中，还有其他运维场景可以应用智慧化运维的方法，但是</a:t>
            </a:r>
            <a:r>
              <a:rPr lang="zh-CN" altLang="en-US" dirty="0"/>
              <a:t>有时由于数据采集不全等原因，完整的根因分析条件不具备，这就要求我们降低要求，“退而求其次”，解决简单一些但是同样有实际意义的</a:t>
            </a:r>
            <a:r>
              <a:rPr lang="zh-CN" altLang="en-US" dirty="0" smtClean="0"/>
              <a:t>问题，如报警信息聚合（过滤）、动态阈值调整等。</a:t>
            </a:r>
            <a:endParaRPr lang="zh-CN" altLang="en-US" dirty="0"/>
          </a:p>
        </p:txBody>
      </p:sp>
      <p:sp>
        <p:nvSpPr>
          <p:cNvPr id="8" name="文本框 7"/>
          <p:cNvSpPr txBox="1"/>
          <p:nvPr/>
        </p:nvSpPr>
        <p:spPr>
          <a:xfrm>
            <a:off x="624114" y="10310"/>
            <a:ext cx="5757636"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的应用场景</a:t>
            </a:r>
            <a:r>
              <a:rPr lang="en-US" altLang="zh-CN" sz="3200" b="1" dirty="0" smtClean="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故障管理</a:t>
            </a:r>
          </a:p>
        </p:txBody>
      </p:sp>
    </p:spTree>
    <p:extLst>
      <p:ext uri="{BB962C8B-B14F-4D97-AF65-F5344CB8AC3E}">
        <p14:creationId xmlns:p14="http://schemas.microsoft.com/office/powerpoint/2010/main" val="425630708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238578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呈现内容</a:t>
            </a:r>
            <a:endParaRPr lang="zh-CN" altLang="en-US" sz="32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638425" y="823455"/>
            <a:ext cx="6915150" cy="507831"/>
          </a:xfrm>
          <a:prstGeom prst="rect">
            <a:avLst/>
          </a:prstGeom>
          <a:noFill/>
        </p:spPr>
        <p:txBody>
          <a:bodyPr wrap="square" rtlCol="0">
            <a:spAutoFit/>
          </a:bodyPr>
          <a:lstStyle/>
          <a:p>
            <a:pPr indent="457200">
              <a:lnSpc>
                <a:spcPct val="150000"/>
              </a:lnSpc>
            </a:pPr>
            <a:r>
              <a:rPr lang="zh-CN" altLang="en-US" dirty="0" smtClean="0"/>
              <a:t>呈现内容围绕用户、业务、网络、设备等四大关键词展开</a:t>
            </a:r>
            <a:endParaRPr lang="zh-CN" altLang="en-US" dirty="0"/>
          </a:p>
        </p:txBody>
      </p:sp>
      <p:pic>
        <p:nvPicPr>
          <p:cNvPr id="8" name="图片 7"/>
          <p:cNvPicPr>
            <a:picLocks noChangeAspect="1"/>
          </p:cNvPicPr>
          <p:nvPr/>
        </p:nvPicPr>
        <p:blipFill>
          <a:blip r:embed="rId3"/>
          <a:stretch>
            <a:fillRect/>
          </a:stretch>
        </p:blipFill>
        <p:spPr>
          <a:xfrm>
            <a:off x="2283956" y="1331286"/>
            <a:ext cx="7624088" cy="5125478"/>
          </a:xfrm>
          <a:prstGeom prst="rect">
            <a:avLst/>
          </a:prstGeom>
        </p:spPr>
      </p:pic>
    </p:spTree>
    <p:extLst>
      <p:ext uri="{BB962C8B-B14F-4D97-AF65-F5344CB8AC3E}">
        <p14:creationId xmlns:p14="http://schemas.microsoft.com/office/powerpoint/2010/main" val="50198339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238578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网络全景图</a:t>
            </a:r>
            <a:endParaRPr lang="zh-CN" altLang="en-US" sz="3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524000" y="1343025"/>
            <a:ext cx="9296400" cy="5078313"/>
          </a:xfrm>
          <a:prstGeom prst="rect">
            <a:avLst/>
          </a:prstGeom>
          <a:noFill/>
        </p:spPr>
        <p:txBody>
          <a:bodyPr wrap="square" rtlCol="0">
            <a:spAutoFit/>
          </a:bodyPr>
          <a:lstStyle/>
          <a:p>
            <a:pPr marL="285750">
              <a:lnSpc>
                <a:spcPct val="150000"/>
              </a:lnSpc>
            </a:pPr>
            <a:r>
              <a:rPr lang="zh-CN" altLang="en-US" dirty="0" smtClean="0"/>
              <a:t>建立多级视图，面向不同级别的展示需求</a:t>
            </a:r>
            <a:endParaRPr lang="en-US" altLang="zh-CN" dirty="0" smtClean="0"/>
          </a:p>
          <a:p>
            <a:pPr marL="742950" lvl="1" indent="457200">
              <a:lnSpc>
                <a:spcPct val="150000"/>
              </a:lnSpc>
              <a:buFont typeface="Arial" panose="020B0604020202020204" pitchFamily="34" charset="0"/>
              <a:buChar char="•"/>
            </a:pPr>
            <a:r>
              <a:rPr lang="zh-CN" altLang="en-US" dirty="0" smtClean="0"/>
              <a:t>一级视图</a:t>
            </a:r>
            <a:endParaRPr lang="en-US" altLang="zh-CN" dirty="0"/>
          </a:p>
          <a:p>
            <a:pPr marL="1200150" lvl="2" indent="457200">
              <a:lnSpc>
                <a:spcPct val="150000"/>
              </a:lnSpc>
              <a:buFont typeface="Arial" panose="020B0604020202020204" pitchFamily="34" charset="0"/>
              <a:buChar char="•"/>
            </a:pPr>
            <a:r>
              <a:rPr lang="zh-CN" altLang="en-US" dirty="0" smtClean="0"/>
              <a:t>网络规模：用户总数、设备总数、</a:t>
            </a:r>
            <a:endParaRPr lang="en-US" altLang="zh-CN" dirty="0"/>
          </a:p>
          <a:p>
            <a:pPr marL="1200150" lvl="2" indent="457200">
              <a:lnSpc>
                <a:spcPct val="150000"/>
              </a:lnSpc>
              <a:buFont typeface="Arial" panose="020B0604020202020204" pitchFamily="34" charset="0"/>
              <a:buChar char="•"/>
            </a:pPr>
            <a:r>
              <a:rPr lang="zh-CN" altLang="en-US" dirty="0" smtClean="0"/>
              <a:t>业务质量：</a:t>
            </a:r>
            <a:endParaRPr lang="en-US" altLang="zh-CN" dirty="0"/>
          </a:p>
          <a:p>
            <a:pPr marL="1200150" lvl="2" indent="457200">
              <a:lnSpc>
                <a:spcPct val="150000"/>
              </a:lnSpc>
              <a:buFont typeface="Arial" panose="020B0604020202020204" pitchFamily="34" charset="0"/>
              <a:buChar char="•"/>
            </a:pPr>
            <a:r>
              <a:rPr lang="zh-CN" altLang="en-US" dirty="0" smtClean="0"/>
              <a:t>流量统计：</a:t>
            </a:r>
            <a:endParaRPr lang="en-US" altLang="zh-CN" dirty="0"/>
          </a:p>
          <a:p>
            <a:pPr marL="1200150" lvl="2" indent="457200">
              <a:lnSpc>
                <a:spcPct val="150000"/>
              </a:lnSpc>
              <a:buFont typeface="Arial" panose="020B0604020202020204" pitchFamily="34" charset="0"/>
              <a:buChar char="•"/>
            </a:pPr>
            <a:r>
              <a:rPr lang="zh-CN" altLang="en-US" dirty="0" smtClean="0"/>
              <a:t>漫</a:t>
            </a:r>
            <a:r>
              <a:rPr lang="zh-CN" altLang="en-US" dirty="0"/>
              <a:t>入漫</a:t>
            </a:r>
            <a:r>
              <a:rPr lang="zh-CN" altLang="en-US" dirty="0" smtClean="0"/>
              <a:t>出用户数：</a:t>
            </a:r>
            <a:endParaRPr lang="en-US" altLang="zh-CN" dirty="0" smtClean="0"/>
          </a:p>
          <a:p>
            <a:pPr marL="742950" lvl="1" indent="457200">
              <a:lnSpc>
                <a:spcPct val="150000"/>
              </a:lnSpc>
              <a:buFont typeface="Arial" panose="020B0604020202020204" pitchFamily="34" charset="0"/>
              <a:buChar char="•"/>
            </a:pPr>
            <a:r>
              <a:rPr lang="zh-CN" altLang="en-US" dirty="0" smtClean="0"/>
              <a:t>二级视图</a:t>
            </a:r>
            <a:endParaRPr lang="en-US" altLang="zh-CN" dirty="0" smtClean="0"/>
          </a:p>
          <a:p>
            <a:pPr marL="1200150" lvl="2" indent="457200">
              <a:lnSpc>
                <a:spcPct val="150000"/>
              </a:lnSpc>
              <a:buFont typeface="Arial" panose="020B0604020202020204" pitchFamily="34" charset="0"/>
              <a:buChar char="•"/>
            </a:pPr>
            <a:r>
              <a:rPr lang="zh-CN" altLang="en-US" dirty="0" smtClean="0"/>
              <a:t>用户</a:t>
            </a:r>
            <a:endParaRPr lang="en-US" altLang="zh-CN" dirty="0" smtClean="0"/>
          </a:p>
          <a:p>
            <a:pPr marL="1200150" lvl="2" indent="457200">
              <a:lnSpc>
                <a:spcPct val="150000"/>
              </a:lnSpc>
              <a:buFont typeface="Arial" panose="020B0604020202020204" pitchFamily="34" charset="0"/>
              <a:buChar char="•"/>
            </a:pPr>
            <a:r>
              <a:rPr lang="zh-CN" altLang="en-US" dirty="0" smtClean="0"/>
              <a:t>业务</a:t>
            </a:r>
            <a:endParaRPr lang="en-US" altLang="zh-CN" dirty="0" smtClean="0"/>
          </a:p>
          <a:p>
            <a:pPr marL="1200150" lvl="2" indent="457200">
              <a:lnSpc>
                <a:spcPct val="150000"/>
              </a:lnSpc>
              <a:buFont typeface="Arial" panose="020B0604020202020204" pitchFamily="34" charset="0"/>
              <a:buChar char="•"/>
            </a:pPr>
            <a:r>
              <a:rPr lang="zh-CN" altLang="en-US" dirty="0" smtClean="0"/>
              <a:t>网络</a:t>
            </a:r>
            <a:endParaRPr lang="en-US" altLang="zh-CN" dirty="0" smtClean="0"/>
          </a:p>
          <a:p>
            <a:pPr marL="1200150" lvl="2" indent="457200">
              <a:lnSpc>
                <a:spcPct val="150000"/>
              </a:lnSpc>
              <a:buFont typeface="Arial" panose="020B0604020202020204" pitchFamily="34" charset="0"/>
              <a:buChar char="•"/>
            </a:pPr>
            <a:r>
              <a:rPr lang="zh-CN" altLang="en-US" dirty="0"/>
              <a:t>设备</a:t>
            </a:r>
            <a:endParaRPr lang="en-US" altLang="zh-CN" dirty="0" smtClean="0"/>
          </a:p>
          <a:p>
            <a:pPr marL="1200150" lvl="2" indent="457200">
              <a:lnSpc>
                <a:spcPct val="150000"/>
              </a:lnSpc>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387503349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4114" y="10310"/>
            <a:ext cx="305253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运维方式</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过程 2"/>
          <p:cNvSpPr/>
          <p:nvPr/>
        </p:nvSpPr>
        <p:spPr>
          <a:xfrm>
            <a:off x="1083452" y="1612098"/>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手工运维</a:t>
            </a:r>
            <a:endParaRPr lang="zh-CN" altLang="en-US" sz="2400" dirty="0"/>
          </a:p>
        </p:txBody>
      </p:sp>
      <p:sp>
        <p:nvSpPr>
          <p:cNvPr id="20" name="流程图: 过程 19"/>
          <p:cNvSpPr/>
          <p:nvPr/>
        </p:nvSpPr>
        <p:spPr>
          <a:xfrm>
            <a:off x="4715546"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自动</a:t>
            </a:r>
            <a:r>
              <a:rPr lang="zh-CN" altLang="en-US" sz="2400" dirty="0" smtClean="0"/>
              <a:t>运维</a:t>
            </a:r>
            <a:endParaRPr lang="zh-CN" altLang="en-US" sz="2400" dirty="0"/>
          </a:p>
        </p:txBody>
      </p:sp>
      <p:sp>
        <p:nvSpPr>
          <p:cNvPr id="21" name="流程图: 过程 20"/>
          <p:cNvSpPr/>
          <p:nvPr/>
        </p:nvSpPr>
        <p:spPr>
          <a:xfrm>
            <a:off x="8347640" y="1611155"/>
            <a:ext cx="2235881" cy="9569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智慧</a:t>
            </a:r>
            <a:r>
              <a:rPr lang="zh-CN" altLang="en-US" sz="2400" dirty="0" smtClean="0"/>
              <a:t>运维（</a:t>
            </a:r>
            <a:r>
              <a:rPr lang="en-US" altLang="zh-CN" sz="2400" dirty="0" err="1" smtClean="0"/>
              <a:t>AIOps</a:t>
            </a:r>
            <a:r>
              <a:rPr lang="zh-CN" altLang="en-US" sz="2400" dirty="0" smtClean="0"/>
              <a:t>）</a:t>
            </a:r>
            <a:endParaRPr lang="en-US" altLang="zh-CN" sz="2400" dirty="0" smtClean="0"/>
          </a:p>
        </p:txBody>
      </p:sp>
      <p:sp>
        <p:nvSpPr>
          <p:cNvPr id="7" name="上箭头 6"/>
          <p:cNvSpPr/>
          <p:nvPr/>
        </p:nvSpPr>
        <p:spPr>
          <a:xfrm rot="5400000">
            <a:off x="3772056" y="1780216"/>
            <a:ext cx="490764" cy="614589"/>
          </a:xfrm>
          <a:prstGeom prst="up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3" name="上箭头 22"/>
          <p:cNvSpPr/>
          <p:nvPr/>
        </p:nvSpPr>
        <p:spPr>
          <a:xfrm rot="5400000">
            <a:off x="7404153" y="1782312"/>
            <a:ext cx="490764" cy="614589"/>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10" name="图表 9"/>
          <p:cNvGraphicFramePr/>
          <p:nvPr>
            <p:extLst>
              <p:ext uri="{D42A27DB-BD31-4B8C-83A1-F6EECF244321}">
                <p14:modId xmlns:p14="http://schemas.microsoft.com/office/powerpoint/2010/main" val="1406630931"/>
              </p:ext>
            </p:extLst>
          </p:nvPr>
        </p:nvGraphicFramePr>
        <p:xfrm>
          <a:off x="3319333" y="3400841"/>
          <a:ext cx="4690836" cy="2537340"/>
        </p:xfrm>
        <a:graphic>
          <a:graphicData uri="http://schemas.openxmlformats.org/drawingml/2006/chart">
            <c:chart xmlns:c="http://schemas.openxmlformats.org/drawingml/2006/chart" xmlns:r="http://schemas.openxmlformats.org/officeDocument/2006/relationships" r:id="rId3"/>
          </a:graphicData>
        </a:graphic>
      </p:graphicFrame>
      <p:sp>
        <p:nvSpPr>
          <p:cNvPr id="32" name="文本框 31"/>
          <p:cNvSpPr txBox="1"/>
          <p:nvPr/>
        </p:nvSpPr>
        <p:spPr>
          <a:xfrm>
            <a:off x="7862311" y="3630237"/>
            <a:ext cx="4082039" cy="2031325"/>
          </a:xfrm>
          <a:prstGeom prst="rect">
            <a:avLst/>
          </a:prstGeom>
          <a:noFill/>
        </p:spPr>
        <p:txBody>
          <a:bodyPr wrap="square" rtlCol="0">
            <a:spAutoFit/>
          </a:bodyPr>
          <a:lstStyle/>
          <a:p>
            <a:pPr indent="457200">
              <a:lnSpc>
                <a:spcPct val="150000"/>
              </a:lnSpc>
            </a:pPr>
            <a:r>
              <a:rPr lang="zh-CN" altLang="en-US" sz="1400" dirty="0" smtClean="0"/>
              <a:t>新的挑战：</a:t>
            </a:r>
            <a:endParaRPr lang="en-US" altLang="zh-CN" sz="1400" dirty="0" smtClean="0"/>
          </a:p>
          <a:p>
            <a:pPr marL="285750" indent="-285750">
              <a:lnSpc>
                <a:spcPct val="150000"/>
              </a:lnSpc>
              <a:buFont typeface="Arial" panose="020B0604020202020204" pitchFamily="34" charset="0"/>
              <a:buChar char="•"/>
            </a:pPr>
            <a:r>
              <a:rPr lang="zh-CN" altLang="en-US" sz="1400" dirty="0" smtClean="0"/>
              <a:t>海量监测</a:t>
            </a:r>
            <a:r>
              <a:rPr lang="en-US" altLang="zh-CN" sz="1400" dirty="0" smtClean="0"/>
              <a:t>KPI</a:t>
            </a:r>
            <a:r>
              <a:rPr lang="zh-CN" altLang="en-US" sz="1400" dirty="0" smtClean="0"/>
              <a:t>如何快速发现异常（带宽利用率、</a:t>
            </a:r>
            <a:r>
              <a:rPr lang="en-US" altLang="zh-CN" sz="1400" dirty="0" smtClean="0"/>
              <a:t>CPU</a:t>
            </a:r>
            <a:r>
              <a:rPr lang="zh-CN" altLang="en-US" sz="1400" dirty="0" smtClean="0"/>
              <a:t>利用率、家宽用户数等）</a:t>
            </a:r>
            <a:endParaRPr lang="en-US" altLang="zh-CN" sz="1400" dirty="0" smtClean="0"/>
          </a:p>
          <a:p>
            <a:pPr marL="285750" indent="-285750">
              <a:lnSpc>
                <a:spcPct val="150000"/>
              </a:lnSpc>
              <a:buFont typeface="Arial" panose="020B0604020202020204" pitchFamily="34" charset="0"/>
              <a:buChar char="•"/>
            </a:pPr>
            <a:r>
              <a:rPr lang="zh-CN" altLang="en-US" sz="1400" dirty="0" smtClean="0"/>
              <a:t>繁杂的报警信息（硬件设备、传输、环境、性能）</a:t>
            </a:r>
            <a:endParaRPr lang="en-US" altLang="zh-CN" sz="1400" dirty="0" smtClean="0">
              <a:solidFill>
                <a:srgbClr val="FF0000"/>
              </a:solidFill>
            </a:endParaRPr>
          </a:p>
          <a:p>
            <a:pPr marL="285750" indent="-285750">
              <a:lnSpc>
                <a:spcPct val="150000"/>
              </a:lnSpc>
              <a:buFont typeface="Arial" panose="020B0604020202020204" pitchFamily="34" charset="0"/>
              <a:buChar char="•"/>
            </a:pPr>
            <a:r>
              <a:rPr lang="zh-CN" altLang="en-US" sz="1400" dirty="0" smtClean="0"/>
              <a:t>故障发生如何定位（线网组成复杂）</a:t>
            </a:r>
            <a:endParaRPr lang="en-US" altLang="zh-CN" sz="1400" dirty="0" smtClean="0">
              <a:solidFill>
                <a:srgbClr val="FF0000"/>
              </a:solidFill>
            </a:endParaRPr>
          </a:p>
        </p:txBody>
      </p:sp>
      <p:sp>
        <p:nvSpPr>
          <p:cNvPr id="2" name="右箭头 1"/>
          <p:cNvSpPr/>
          <p:nvPr/>
        </p:nvSpPr>
        <p:spPr>
          <a:xfrm rot="5400000">
            <a:off x="5493282" y="2850463"/>
            <a:ext cx="680407" cy="571916"/>
          </a:xfrm>
          <a:prstGeom prst="right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71260" y="2832798"/>
            <a:ext cx="729031" cy="369332"/>
          </a:xfrm>
          <a:prstGeom prst="rect">
            <a:avLst/>
          </a:prstGeom>
          <a:noFill/>
        </p:spPr>
        <p:txBody>
          <a:bodyPr wrap="square" rtlCol="0">
            <a:spAutoFit/>
          </a:bodyPr>
          <a:lstStyle/>
          <a:p>
            <a:r>
              <a:rPr lang="zh-CN" altLang="en-US" dirty="0" smtClean="0"/>
              <a:t>解决</a:t>
            </a:r>
            <a:endParaRPr lang="zh-CN" altLang="en-US" dirty="0"/>
          </a:p>
        </p:txBody>
      </p:sp>
      <p:sp>
        <p:nvSpPr>
          <p:cNvPr id="9" name="下箭头 8"/>
          <p:cNvSpPr/>
          <p:nvPr/>
        </p:nvSpPr>
        <p:spPr>
          <a:xfrm rot="10800000">
            <a:off x="9326889" y="2758525"/>
            <a:ext cx="576441" cy="681246"/>
          </a:xfrm>
          <a:prstGeom prst="downArrow">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40190" y="3035382"/>
            <a:ext cx="729031" cy="369332"/>
          </a:xfrm>
          <a:prstGeom prst="rect">
            <a:avLst/>
          </a:prstGeom>
          <a:noFill/>
        </p:spPr>
        <p:txBody>
          <a:bodyPr wrap="square" rtlCol="0">
            <a:spAutoFit/>
          </a:bodyPr>
          <a:lstStyle/>
          <a:p>
            <a:r>
              <a:rPr lang="zh-CN" altLang="en-US" dirty="0" smtClean="0"/>
              <a:t>需要</a:t>
            </a:r>
            <a:endParaRPr lang="zh-CN" altLang="en-US" dirty="0"/>
          </a:p>
        </p:txBody>
      </p:sp>
      <p:sp>
        <p:nvSpPr>
          <p:cNvPr id="12" name="文本框 11"/>
          <p:cNvSpPr txBox="1"/>
          <p:nvPr/>
        </p:nvSpPr>
        <p:spPr>
          <a:xfrm>
            <a:off x="904793" y="3864304"/>
            <a:ext cx="259319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重复性劳动</a:t>
            </a:r>
            <a:endParaRPr lang="en-US" altLang="zh-CN" dirty="0" smtClean="0"/>
          </a:p>
          <a:p>
            <a:pPr marL="285750" indent="285750">
              <a:lnSpc>
                <a:spcPct val="150000"/>
              </a:lnSpc>
              <a:buFont typeface="Arial" panose="020B0604020202020204" pitchFamily="34" charset="0"/>
              <a:buChar char="•"/>
            </a:pPr>
            <a:r>
              <a:rPr lang="zh-CN" altLang="en-US" dirty="0" smtClean="0"/>
              <a:t>个人经验驱动</a:t>
            </a:r>
            <a:endParaRPr lang="en-US" altLang="zh-CN" dirty="0" smtClean="0"/>
          </a:p>
          <a:p>
            <a:pPr marL="285750" indent="285750">
              <a:lnSpc>
                <a:spcPct val="150000"/>
              </a:lnSpc>
              <a:buFont typeface="Arial" panose="020B0604020202020204" pitchFamily="34" charset="0"/>
              <a:buChar char="•"/>
            </a:pPr>
            <a:r>
              <a:rPr lang="zh-CN" altLang="en-US" dirty="0" smtClean="0"/>
              <a:t>人力资源耗费</a:t>
            </a:r>
            <a:endParaRPr lang="en-US" altLang="zh-CN" dirty="0" smtClean="0"/>
          </a:p>
        </p:txBody>
      </p:sp>
      <p:sp>
        <p:nvSpPr>
          <p:cNvPr id="22" name="矩形 21"/>
          <p:cNvSpPr/>
          <p:nvPr/>
        </p:nvSpPr>
        <p:spPr>
          <a:xfrm>
            <a:off x="0" y="2641226"/>
            <a:ext cx="12192000" cy="1594017"/>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rgbClr val="FF0000"/>
                </a:solidFill>
              </a:rPr>
              <a:t>AIOps</a:t>
            </a:r>
            <a:r>
              <a:rPr lang="en-US" altLang="zh-CN" sz="2400" b="1" dirty="0" smtClean="0">
                <a:solidFill>
                  <a:srgbClr val="FF0000"/>
                </a:solidFill>
              </a:rPr>
              <a:t> = AI</a:t>
            </a:r>
            <a:r>
              <a:rPr lang="zh-CN" altLang="en-US" sz="2400" b="1" dirty="0" smtClean="0">
                <a:solidFill>
                  <a:srgbClr val="FF0000"/>
                </a:solidFill>
              </a:rPr>
              <a:t>（手段）</a:t>
            </a:r>
            <a:r>
              <a:rPr lang="en-US" altLang="zh-CN" sz="2400" b="1" dirty="0" smtClean="0">
                <a:solidFill>
                  <a:srgbClr val="FF0000"/>
                </a:solidFill>
              </a:rPr>
              <a:t> + Ops</a:t>
            </a:r>
            <a:r>
              <a:rPr lang="zh-CN" altLang="en-US" sz="2400" b="1" dirty="0" smtClean="0">
                <a:solidFill>
                  <a:srgbClr val="FF0000"/>
                </a:solidFill>
              </a:rPr>
              <a:t>（主旨）</a:t>
            </a:r>
            <a:endParaRPr lang="zh-CN" altLang="en-US" sz="2400" b="1" dirty="0">
              <a:solidFill>
                <a:srgbClr val="FF0000"/>
              </a:solidFill>
            </a:endParaRPr>
          </a:p>
        </p:txBody>
      </p:sp>
    </p:spTree>
    <p:extLst>
      <p:ext uri="{BB962C8B-B14F-4D97-AF65-F5344CB8AC3E}">
        <p14:creationId xmlns:p14="http://schemas.microsoft.com/office/powerpoint/2010/main" val="32586099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arn(inVertical)">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7" grpId="0" animBg="1"/>
      <p:bldP spid="23" grpId="0" animBg="1"/>
      <p:bldGraphic spid="10" grpId="0">
        <p:bldAsOne/>
      </p:bldGraphic>
      <p:bldP spid="32" grpId="0"/>
      <p:bldP spid="2" grpId="0" animBg="1"/>
      <p:bldP spid="8" grpId="0"/>
      <p:bldP spid="9" grpId="0" animBg="1"/>
      <p:bldP spid="19" grpId="0"/>
      <p:bldP spid="12"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4114" y="10310"/>
            <a:ext cx="404313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智慧运维（</a:t>
            </a:r>
            <a:r>
              <a:rPr lang="en-US" altLang="zh-CN" sz="3200" b="1" dirty="0" err="1" smtClean="0">
                <a:latin typeface="微软雅黑" panose="020B0503020204020204" pitchFamily="34" charset="-122"/>
                <a:ea typeface="微软雅黑" panose="020B0503020204020204" pitchFamily="34" charset="-122"/>
              </a:rPr>
              <a:t>AIOps</a:t>
            </a:r>
            <a:r>
              <a:rPr lang="zh-CN" altLang="en-US" sz="3200" b="1" dirty="0" smtClean="0">
                <a:latin typeface="微软雅黑" panose="020B0503020204020204" pitchFamily="34" charset="-122"/>
                <a:ea typeface="微软雅黑" panose="020B0503020204020204" pitchFamily="34" charset="-122"/>
              </a:rPr>
              <a:t>）</a:t>
            </a:r>
            <a:endParaRPr lang="zh-CN" altLang="en-US" sz="3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90864" y="1326340"/>
            <a:ext cx="936213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解决自动化运维中规则需要人为制定的缺点</a:t>
            </a:r>
            <a:endParaRPr lang="en-US" altLang="zh-CN" dirty="0" smtClean="0"/>
          </a:p>
          <a:p>
            <a:pPr marL="285750" indent="-285750">
              <a:lnSpc>
                <a:spcPct val="150000"/>
              </a:lnSpc>
              <a:buFont typeface="Arial" panose="020B0604020202020204" pitchFamily="34" charset="0"/>
              <a:buChar char="•"/>
            </a:pPr>
            <a:r>
              <a:rPr lang="zh-CN" altLang="en-US" dirty="0" smtClean="0"/>
              <a:t>通过机器学习等方式自动</a:t>
            </a:r>
            <a:r>
              <a:rPr lang="zh-CN" altLang="en-US" dirty="0"/>
              <a:t>地从海量运维数据中不断地学习，不断地提炼并总结</a:t>
            </a:r>
            <a:r>
              <a:rPr lang="zh-CN" altLang="en-US" dirty="0" smtClean="0"/>
              <a:t>规则</a:t>
            </a:r>
            <a:endParaRPr lang="en-US" altLang="zh-CN" dirty="0" smtClean="0"/>
          </a:p>
          <a:p>
            <a:pPr marL="285750" indent="-285750">
              <a:lnSpc>
                <a:spcPct val="150000"/>
              </a:lnSpc>
              <a:buFont typeface="Arial" panose="020B0604020202020204" pitchFamily="34" charset="0"/>
              <a:buChar char="•"/>
            </a:pPr>
            <a:r>
              <a:rPr lang="zh-CN" altLang="en-US" dirty="0" smtClean="0"/>
              <a:t>能够更好更快的适应新的业务挑战</a:t>
            </a:r>
            <a:endParaRPr lang="zh-CN" altLang="en-US" dirty="0"/>
          </a:p>
        </p:txBody>
      </p:sp>
      <p:sp>
        <p:nvSpPr>
          <p:cNvPr id="17" name="矩形 16"/>
          <p:cNvSpPr/>
          <p:nvPr/>
        </p:nvSpPr>
        <p:spPr>
          <a:xfrm>
            <a:off x="1290864" y="3876675"/>
            <a:ext cx="3722563" cy="2291759"/>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8" name="文本框 17"/>
          <p:cNvSpPr txBox="1"/>
          <p:nvPr/>
        </p:nvSpPr>
        <p:spPr>
          <a:xfrm>
            <a:off x="1315478" y="3937692"/>
            <a:ext cx="3556786"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海量的数据</a:t>
            </a:r>
            <a:endParaRPr lang="en-US" altLang="zh-CN" dirty="0" smtClean="0"/>
          </a:p>
          <a:p>
            <a:pPr marL="285750" indent="285750">
              <a:lnSpc>
                <a:spcPct val="150000"/>
              </a:lnSpc>
              <a:buFont typeface="Arial" panose="020B0604020202020204" pitchFamily="34" charset="0"/>
              <a:buChar char="•"/>
            </a:pPr>
            <a:r>
              <a:rPr lang="zh-CN" altLang="en-US" dirty="0" smtClean="0"/>
              <a:t>适合的运维问题</a:t>
            </a:r>
            <a:endParaRPr lang="en-US" altLang="zh-CN" dirty="0" smtClean="0"/>
          </a:p>
          <a:p>
            <a:pPr marL="285750" indent="285750">
              <a:lnSpc>
                <a:spcPct val="150000"/>
              </a:lnSpc>
              <a:buFont typeface="Arial" panose="020B0604020202020204" pitchFamily="34" charset="0"/>
              <a:buChar char="•"/>
            </a:pPr>
            <a:r>
              <a:rPr lang="zh-CN" altLang="en-US" dirty="0" smtClean="0"/>
              <a:t>较为先进的算法</a:t>
            </a:r>
            <a:endParaRPr lang="en-US" altLang="zh-CN" dirty="0" smtClean="0"/>
          </a:p>
          <a:p>
            <a:pPr marL="285750" indent="285750">
              <a:lnSpc>
                <a:spcPct val="150000"/>
              </a:lnSpc>
              <a:buFont typeface="Arial" panose="020B0604020202020204" pitchFamily="34" charset="0"/>
              <a:buChar char="•"/>
            </a:pPr>
            <a:r>
              <a:rPr lang="zh-CN" altLang="en-US" dirty="0" smtClean="0"/>
              <a:t>高速的计算能力</a:t>
            </a:r>
            <a:endParaRPr lang="en-US" altLang="zh-CN" dirty="0" smtClean="0"/>
          </a:p>
          <a:p>
            <a:pPr marL="285750" indent="285750">
              <a:lnSpc>
                <a:spcPct val="150000"/>
              </a:lnSpc>
              <a:buFont typeface="Arial" panose="020B0604020202020204" pitchFamily="34" charset="0"/>
              <a:buChar char="•"/>
            </a:pPr>
            <a:r>
              <a:rPr lang="zh-CN" altLang="en-US" dirty="0" smtClean="0"/>
              <a:t>高度完善的自动化运维体系</a:t>
            </a:r>
            <a:endParaRPr lang="zh-CN" altLang="en-US" dirty="0"/>
          </a:p>
        </p:txBody>
      </p:sp>
      <p:sp>
        <p:nvSpPr>
          <p:cNvPr id="19" name="矩形 18"/>
          <p:cNvSpPr/>
          <p:nvPr/>
        </p:nvSpPr>
        <p:spPr>
          <a:xfrm>
            <a:off x="7279840" y="3876574"/>
            <a:ext cx="3500211" cy="2291860"/>
          </a:xfrm>
          <a:prstGeom prst="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20" name="圆角矩形 19"/>
          <p:cNvSpPr/>
          <p:nvPr/>
        </p:nvSpPr>
        <p:spPr>
          <a:xfrm>
            <a:off x="7553325" y="4105259"/>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海量运维</a:t>
            </a:r>
            <a:r>
              <a:rPr lang="zh-CN" altLang="en-US" sz="1100" dirty="0"/>
              <a:t>数</a:t>
            </a:r>
            <a:r>
              <a:rPr lang="zh-CN" altLang="en-US" sz="1100" dirty="0" smtClean="0"/>
              <a:t>据（事件、性能、资源、事件等）</a:t>
            </a:r>
            <a:endParaRPr lang="zh-CN" altLang="en-US" sz="1100" dirty="0"/>
          </a:p>
        </p:txBody>
      </p:sp>
      <p:sp>
        <p:nvSpPr>
          <p:cNvPr id="21" name="圆角矩形 20"/>
          <p:cNvSpPr/>
          <p:nvPr/>
        </p:nvSpPr>
        <p:spPr>
          <a:xfrm>
            <a:off x="7553325" y="4485582"/>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异常检测、故障定位、智能规划</a:t>
            </a:r>
            <a:endParaRPr lang="zh-CN" altLang="en-US" sz="1200" dirty="0"/>
          </a:p>
        </p:txBody>
      </p:sp>
      <p:sp>
        <p:nvSpPr>
          <p:cNvPr id="22" name="圆角矩形 21"/>
          <p:cNvSpPr/>
          <p:nvPr/>
        </p:nvSpPr>
        <p:spPr>
          <a:xfrm>
            <a:off x="7553325" y="4930975"/>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存在大量成熟的</a:t>
            </a:r>
            <a:r>
              <a:rPr lang="en-US" altLang="zh-CN" sz="1200" dirty="0" smtClean="0"/>
              <a:t>AI</a:t>
            </a:r>
            <a:r>
              <a:rPr lang="zh-CN" altLang="en-US" sz="1200" dirty="0" smtClean="0"/>
              <a:t>算法可以使用</a:t>
            </a:r>
            <a:endParaRPr lang="zh-CN" altLang="en-US" sz="1200" dirty="0"/>
          </a:p>
        </p:txBody>
      </p:sp>
      <p:sp>
        <p:nvSpPr>
          <p:cNvPr id="23" name="圆角矩形 22"/>
          <p:cNvSpPr/>
          <p:nvPr/>
        </p:nvSpPr>
        <p:spPr>
          <a:xfrm>
            <a:off x="7553325" y="5325868"/>
            <a:ext cx="3004424" cy="27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高速的服务器集群</a:t>
            </a:r>
            <a:endParaRPr lang="zh-CN" altLang="en-US" sz="1200" dirty="0"/>
          </a:p>
        </p:txBody>
      </p:sp>
      <p:sp>
        <p:nvSpPr>
          <p:cNvPr id="24" name="圆角矩形 23"/>
          <p:cNvSpPr/>
          <p:nvPr/>
        </p:nvSpPr>
        <p:spPr>
          <a:xfrm>
            <a:off x="7553325" y="5712392"/>
            <a:ext cx="3004424" cy="2762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目前自动化运维还未完善</a:t>
            </a:r>
            <a:endParaRPr lang="zh-CN" altLang="en-US" sz="1200" dirty="0"/>
          </a:p>
        </p:txBody>
      </p:sp>
      <p:sp>
        <p:nvSpPr>
          <p:cNvPr id="25" name="右箭头 24"/>
          <p:cNvSpPr/>
          <p:nvPr/>
        </p:nvSpPr>
        <p:spPr>
          <a:xfrm>
            <a:off x="5235729" y="4623694"/>
            <a:ext cx="1631796" cy="702174"/>
          </a:xfrm>
          <a:prstGeom prst="rightArrow">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290864" y="3249181"/>
            <a:ext cx="3944865" cy="369332"/>
          </a:xfrm>
          <a:prstGeom prst="rect">
            <a:avLst/>
          </a:prstGeom>
          <a:noFill/>
        </p:spPr>
        <p:txBody>
          <a:bodyPr wrap="square" rtlCol="0">
            <a:spAutoFit/>
          </a:bodyPr>
          <a:lstStyle/>
          <a:p>
            <a:r>
              <a:rPr lang="zh-CN" altLang="en-US" dirty="0" smtClean="0">
                <a:solidFill>
                  <a:srgbClr val="333F50"/>
                </a:solidFill>
              </a:rPr>
              <a:t>构建</a:t>
            </a:r>
            <a:r>
              <a:rPr lang="en-US" altLang="zh-CN" dirty="0" err="1" smtClean="0">
                <a:solidFill>
                  <a:srgbClr val="333F50"/>
                </a:solidFill>
              </a:rPr>
              <a:t>AIOps</a:t>
            </a:r>
            <a:r>
              <a:rPr lang="zh-CN" altLang="en-US" dirty="0" smtClean="0">
                <a:solidFill>
                  <a:srgbClr val="333F50"/>
                </a:solidFill>
              </a:rPr>
              <a:t>的前提条件</a:t>
            </a:r>
            <a:endParaRPr lang="zh-CN" altLang="en-US" dirty="0">
              <a:solidFill>
                <a:srgbClr val="333F50"/>
              </a:solidFill>
            </a:endParaRPr>
          </a:p>
        </p:txBody>
      </p:sp>
      <p:sp>
        <p:nvSpPr>
          <p:cNvPr id="27" name="文本框 26"/>
          <p:cNvSpPr txBox="1"/>
          <p:nvPr/>
        </p:nvSpPr>
        <p:spPr>
          <a:xfrm>
            <a:off x="1290863" y="848944"/>
            <a:ext cx="3944865" cy="369332"/>
          </a:xfrm>
          <a:prstGeom prst="rect">
            <a:avLst/>
          </a:prstGeom>
          <a:noFill/>
        </p:spPr>
        <p:txBody>
          <a:bodyPr wrap="square" rtlCol="0">
            <a:spAutoFit/>
          </a:bodyPr>
          <a:lstStyle/>
          <a:p>
            <a:r>
              <a:rPr lang="zh-CN" altLang="en-US" dirty="0" smtClean="0">
                <a:solidFill>
                  <a:srgbClr val="333F50"/>
                </a:solidFill>
              </a:rPr>
              <a:t>目标</a:t>
            </a:r>
            <a:endParaRPr lang="zh-CN" altLang="en-US" dirty="0">
              <a:solidFill>
                <a:srgbClr val="333F50"/>
              </a:solidFill>
            </a:endParaRPr>
          </a:p>
        </p:txBody>
      </p:sp>
    </p:spTree>
    <p:extLst>
      <p:ext uri="{BB962C8B-B14F-4D97-AF65-F5344CB8AC3E}">
        <p14:creationId xmlns:p14="http://schemas.microsoft.com/office/powerpoint/2010/main" val="6423168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4114" y="10310"/>
            <a:ext cx="3052536" cy="58477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自动化运维</a:t>
            </a:r>
            <a:endParaRPr lang="zh-CN" altLang="en-US" sz="32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758214" y="2556822"/>
            <a:ext cx="3709761" cy="2169825"/>
          </a:xfrm>
          <a:prstGeom prst="rect">
            <a:avLst/>
          </a:prstGeom>
          <a:noFill/>
        </p:spPr>
        <p:txBody>
          <a:bodyPr wrap="square" rtlCol="0">
            <a:spAutoFit/>
          </a:bodyPr>
          <a:lstStyle/>
          <a:p>
            <a:pPr indent="457200">
              <a:lnSpc>
                <a:spcPct val="150000"/>
              </a:lnSpc>
            </a:pPr>
            <a:r>
              <a:rPr lang="zh-CN" altLang="en-US" dirty="0" smtClean="0"/>
              <a:t>完善的自动化</a:t>
            </a:r>
            <a:r>
              <a:rPr lang="zh-CN" altLang="en-US" dirty="0"/>
              <a:t>网络</a:t>
            </a:r>
            <a:r>
              <a:rPr lang="zh-CN" altLang="en-US" dirty="0" smtClean="0"/>
              <a:t>运维平台：</a:t>
            </a:r>
            <a:endParaRPr lang="en-US" altLang="zh-CN" dirty="0" smtClean="0"/>
          </a:p>
          <a:p>
            <a:pPr marL="285750" indent="-285750" algn="ctr">
              <a:lnSpc>
                <a:spcPct val="150000"/>
              </a:lnSpc>
              <a:buFont typeface="Arial" panose="020B0604020202020204" pitchFamily="34" charset="0"/>
              <a:buChar char="•"/>
            </a:pPr>
            <a:r>
              <a:rPr lang="zh-CN" altLang="en-US" dirty="0" smtClean="0"/>
              <a:t>标准化</a:t>
            </a:r>
            <a:endParaRPr lang="en-US" altLang="zh-CN" dirty="0" smtClean="0"/>
          </a:p>
          <a:p>
            <a:pPr marL="285750" indent="-285750" algn="ctr">
              <a:lnSpc>
                <a:spcPct val="150000"/>
              </a:lnSpc>
              <a:buFont typeface="Arial" panose="020B0604020202020204" pitchFamily="34" charset="0"/>
              <a:buChar char="•"/>
            </a:pPr>
            <a:r>
              <a:rPr lang="zh-CN" altLang="en-US" dirty="0" smtClean="0"/>
              <a:t>工具化</a:t>
            </a:r>
            <a:endParaRPr lang="en-US" altLang="zh-CN" dirty="0" smtClean="0"/>
          </a:p>
          <a:p>
            <a:pPr marL="285750" indent="-285750" algn="ctr">
              <a:lnSpc>
                <a:spcPct val="150000"/>
              </a:lnSpc>
              <a:buFont typeface="Arial" panose="020B0604020202020204" pitchFamily="34" charset="0"/>
              <a:buChar char="•"/>
            </a:pPr>
            <a:r>
              <a:rPr lang="zh-CN" altLang="en-US" dirty="0" smtClean="0"/>
              <a:t>系统化</a:t>
            </a:r>
            <a:endParaRPr lang="en-US" altLang="zh-CN" dirty="0" smtClean="0"/>
          </a:p>
          <a:p>
            <a:pPr marL="285750" indent="-285750" algn="ctr">
              <a:lnSpc>
                <a:spcPct val="150000"/>
              </a:lnSpc>
              <a:buFont typeface="Arial" panose="020B0604020202020204" pitchFamily="34" charset="0"/>
              <a:buChar char="•"/>
            </a:pPr>
            <a:r>
              <a:rPr lang="zh-CN" altLang="en-US" dirty="0" smtClean="0"/>
              <a:t>平台化</a:t>
            </a:r>
            <a:endParaRPr lang="en-US" altLang="zh-CN" dirty="0" smtClean="0"/>
          </a:p>
        </p:txBody>
      </p:sp>
      <p:sp>
        <p:nvSpPr>
          <p:cNvPr id="6" name="文本框 5"/>
          <p:cNvSpPr txBox="1"/>
          <p:nvPr/>
        </p:nvSpPr>
        <p:spPr>
          <a:xfrm>
            <a:off x="624114" y="1933575"/>
            <a:ext cx="4686300" cy="3831818"/>
          </a:xfrm>
          <a:prstGeom prst="rect">
            <a:avLst/>
          </a:prstGeom>
          <a:noFill/>
        </p:spPr>
        <p:txBody>
          <a:bodyPr wrap="square" rtlCol="0">
            <a:spAutoFit/>
          </a:bodyPr>
          <a:lstStyle/>
          <a:p>
            <a:pPr indent="457200">
              <a:lnSpc>
                <a:spcPct val="150000"/>
              </a:lnSpc>
            </a:pPr>
            <a:r>
              <a:rPr lang="zh-CN" altLang="en-US" dirty="0" smtClean="0"/>
              <a:t>现状：</a:t>
            </a:r>
            <a:endParaRPr lang="en-US" altLang="zh-CN" dirty="0" smtClean="0"/>
          </a:p>
          <a:p>
            <a:pPr marL="571500" lvl="0" indent="-285750">
              <a:lnSpc>
                <a:spcPct val="150000"/>
              </a:lnSpc>
              <a:buFont typeface="Arial" panose="020B0604020202020204" pitchFamily="34" charset="0"/>
              <a:buChar char="•"/>
            </a:pPr>
            <a:r>
              <a:rPr lang="zh-CN" altLang="en-US" dirty="0" smtClean="0">
                <a:solidFill>
                  <a:prstClr val="black"/>
                </a:solidFill>
              </a:rPr>
              <a:t>存在多种可用的网管系统</a:t>
            </a:r>
            <a:endParaRPr lang="en-US" altLang="zh-CN" dirty="0" smtClean="0">
              <a:solidFill>
                <a:prstClr val="black"/>
              </a:solidFill>
            </a:endParaRPr>
          </a:p>
          <a:p>
            <a:pPr marL="571500" lvl="0" indent="-285750">
              <a:lnSpc>
                <a:spcPct val="150000"/>
              </a:lnSpc>
              <a:buFont typeface="Arial" panose="020B0604020202020204" pitchFamily="34" charset="0"/>
              <a:buChar char="•"/>
            </a:pPr>
            <a:r>
              <a:rPr lang="zh-CN" altLang="en-US" dirty="0">
                <a:solidFill>
                  <a:prstClr val="black"/>
                </a:solidFill>
              </a:rPr>
              <a:t>运</a:t>
            </a:r>
            <a:r>
              <a:rPr lang="zh-CN" altLang="en-US" dirty="0" smtClean="0">
                <a:solidFill>
                  <a:prstClr val="black"/>
                </a:solidFill>
              </a:rPr>
              <a:t>维操作存在着经验性差异</a:t>
            </a:r>
            <a:endParaRPr lang="en-US" altLang="zh-CN" dirty="0"/>
          </a:p>
          <a:p>
            <a:pPr marL="571500" lvl="0" indent="-285750">
              <a:lnSpc>
                <a:spcPct val="150000"/>
              </a:lnSpc>
              <a:buFont typeface="Arial" panose="020B0604020202020204" pitchFamily="34" charset="0"/>
              <a:buChar char="•"/>
            </a:pPr>
            <a:r>
              <a:rPr lang="zh-CN" altLang="en-US" dirty="0" smtClean="0"/>
              <a:t>部分数据的获取仍需手动操作</a:t>
            </a:r>
            <a:endParaRPr lang="en-US" altLang="zh-CN" dirty="0" smtClean="0"/>
          </a:p>
          <a:p>
            <a:pPr marL="571500" indent="-285750">
              <a:lnSpc>
                <a:spcPct val="150000"/>
              </a:lnSpc>
              <a:buFont typeface="Arial" panose="020B0604020202020204" pitchFamily="34" charset="0"/>
              <a:buChar char="•"/>
            </a:pPr>
            <a:r>
              <a:rPr lang="zh-CN" altLang="en-US" dirty="0" smtClean="0"/>
              <a:t>数据分析仍需人为进行操作</a:t>
            </a:r>
            <a:endParaRPr lang="en-US" altLang="zh-CN" dirty="0" smtClean="0"/>
          </a:p>
          <a:p>
            <a:pPr marL="571500" indent="-285750">
              <a:lnSpc>
                <a:spcPct val="150000"/>
              </a:lnSpc>
              <a:buFont typeface="Arial" panose="020B0604020202020204" pitchFamily="34" charset="0"/>
              <a:buChar char="•"/>
            </a:pPr>
            <a:r>
              <a:rPr lang="zh-CN" altLang="en-US" dirty="0" smtClean="0"/>
              <a:t>现有平台不支持报表导出</a:t>
            </a:r>
            <a:endParaRPr lang="en-US" altLang="zh-CN" dirty="0" smtClean="0"/>
          </a:p>
          <a:p>
            <a:pPr marL="571500" indent="-285750">
              <a:lnSpc>
                <a:spcPct val="150000"/>
              </a:lnSpc>
              <a:buFont typeface="Arial" panose="020B0604020202020204" pitchFamily="34" charset="0"/>
              <a:buChar char="•"/>
            </a:pPr>
            <a:r>
              <a:rPr lang="zh-CN" altLang="en-US" dirty="0" smtClean="0"/>
              <a:t>对数据的可视化形式较为单一</a:t>
            </a:r>
            <a:endParaRPr lang="en-US" altLang="zh-CN" dirty="0" smtClean="0"/>
          </a:p>
          <a:p>
            <a:pPr marL="571500" indent="-285750">
              <a:lnSpc>
                <a:spcPct val="150000"/>
              </a:lnSpc>
              <a:buFont typeface="Arial" panose="020B0604020202020204" pitchFamily="34" charset="0"/>
              <a:buChar char="•"/>
            </a:pPr>
            <a:r>
              <a:rPr lang="zh-CN" altLang="en-US" dirty="0" smtClean="0"/>
              <a:t>不支持扩展的自动化脚本</a:t>
            </a:r>
            <a:endParaRPr lang="en-US" altLang="zh-CN" dirty="0" smtClean="0"/>
          </a:p>
          <a:p>
            <a:pPr marL="571500" indent="-285750">
              <a:lnSpc>
                <a:spcPct val="150000"/>
              </a:lnSpc>
              <a:buFont typeface="Arial" panose="020B0604020202020204" pitchFamily="34" charset="0"/>
              <a:buChar char="•"/>
            </a:pPr>
            <a:r>
              <a:rPr lang="en-US" altLang="zh-CN" dirty="0" smtClean="0"/>
              <a:t>…</a:t>
            </a:r>
            <a:endParaRPr lang="zh-CN" altLang="en-US" dirty="0" smtClean="0"/>
          </a:p>
        </p:txBody>
      </p:sp>
      <p:sp>
        <p:nvSpPr>
          <p:cNvPr id="7" name="矩形 6"/>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3234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4057" y="1285143"/>
            <a:ext cx="8096250" cy="4247316"/>
          </a:xfrm>
          <a:prstGeom prst="rect">
            <a:avLst/>
          </a:prstGeom>
          <a:noFill/>
        </p:spPr>
        <p:txBody>
          <a:bodyPr wrap="square" rtlCol="0">
            <a:spAutoFit/>
          </a:bodyPr>
          <a:lstStyle/>
          <a:p>
            <a:pPr indent="457200">
              <a:lnSpc>
                <a:spcPct val="150000"/>
              </a:lnSpc>
            </a:pPr>
            <a:r>
              <a:rPr lang="zh-CN" altLang="en-US" dirty="0"/>
              <a:t>就是为管理对象制定标准化，为一切可标准化的对象制定标准化文档，并将这类标准化文档转换到自动化运维平台中，让所有管理对象在此约束下</a:t>
            </a:r>
            <a:r>
              <a:rPr lang="zh-CN" altLang="en-US" dirty="0" smtClean="0"/>
              <a:t>运行。</a:t>
            </a:r>
            <a:endParaRPr lang="en-US" altLang="zh-CN" dirty="0" smtClean="0"/>
          </a:p>
          <a:p>
            <a:pPr indent="457200">
              <a:lnSpc>
                <a:spcPct val="150000"/>
              </a:lnSpc>
            </a:pPr>
            <a:r>
              <a:rPr lang="zh-CN" altLang="en-US" dirty="0" smtClean="0"/>
              <a:t>标准化包括但不限于以下几个方面：</a:t>
            </a:r>
            <a:endParaRPr lang="en-US" altLang="zh-CN" dirty="0" smtClean="0"/>
          </a:p>
          <a:p>
            <a:pPr marL="285750" indent="457200">
              <a:lnSpc>
                <a:spcPct val="150000"/>
              </a:lnSpc>
              <a:buFont typeface="Arial" panose="020B0604020202020204" pitchFamily="34" charset="0"/>
              <a:buChar char="•"/>
            </a:pPr>
            <a:r>
              <a:rPr lang="zh-CN" altLang="en-US" dirty="0" smtClean="0"/>
              <a:t>数据采集存储标准化（采集密度、存储结构等进行模板化）</a:t>
            </a:r>
            <a:endParaRPr lang="en-US" altLang="zh-CN" dirty="0" smtClean="0"/>
          </a:p>
          <a:p>
            <a:pPr marL="285750" indent="457200">
              <a:lnSpc>
                <a:spcPct val="150000"/>
              </a:lnSpc>
              <a:buFont typeface="Arial" panose="020B0604020202020204" pitchFamily="34" charset="0"/>
              <a:buChar char="•"/>
            </a:pPr>
            <a:r>
              <a:rPr lang="zh-CN" altLang="en-US" dirty="0" smtClean="0"/>
              <a:t>工程实施标准化（申请、审批、实施、查验、追责等）</a:t>
            </a:r>
            <a:endParaRPr lang="en-US" altLang="zh-CN" dirty="0" smtClean="0"/>
          </a:p>
          <a:p>
            <a:pPr marL="285750" indent="457200">
              <a:lnSpc>
                <a:spcPct val="150000"/>
              </a:lnSpc>
              <a:buFont typeface="Arial" panose="020B0604020202020204" pitchFamily="34" charset="0"/>
              <a:buChar char="•"/>
            </a:pPr>
            <a:r>
              <a:rPr lang="zh-CN" altLang="en-US" dirty="0" smtClean="0"/>
              <a:t>信息通告标准化（时间、对象、方式等）</a:t>
            </a:r>
            <a:endParaRPr lang="en-US" altLang="zh-CN" dirty="0" smtClean="0"/>
          </a:p>
          <a:p>
            <a:pPr marL="285750" indent="457200">
              <a:lnSpc>
                <a:spcPct val="150000"/>
              </a:lnSpc>
              <a:buFont typeface="Arial" panose="020B0604020202020204" pitchFamily="34" charset="0"/>
              <a:buChar char="•"/>
            </a:pPr>
            <a:r>
              <a:rPr lang="zh-CN" altLang="en-US" dirty="0" smtClean="0"/>
              <a:t>资源申请标准化（申请人、申请时间、审批人、申请结果等）</a:t>
            </a:r>
            <a:endParaRPr lang="en-US" altLang="zh-CN" dirty="0" smtClean="0"/>
          </a:p>
          <a:p>
            <a:pPr marL="285750" indent="457200">
              <a:lnSpc>
                <a:spcPct val="150000"/>
              </a:lnSpc>
              <a:buFont typeface="Arial" panose="020B0604020202020204" pitchFamily="34" charset="0"/>
              <a:buChar char="•"/>
            </a:pPr>
            <a:r>
              <a:rPr lang="zh-CN" altLang="en-US" dirty="0"/>
              <a:t>运</a:t>
            </a:r>
            <a:r>
              <a:rPr lang="zh-CN" altLang="en-US" dirty="0" smtClean="0"/>
              <a:t>维操作标准化（通过运维工程师共同商讨建立经验库及最佳实践方案）</a:t>
            </a:r>
            <a:endParaRPr lang="en-US" altLang="zh-CN" dirty="0"/>
          </a:p>
          <a:p>
            <a:pPr marL="285750" indent="457200">
              <a:lnSpc>
                <a:spcPct val="150000"/>
              </a:lnSpc>
              <a:buFont typeface="Arial" panose="020B0604020202020204" pitchFamily="34" charset="0"/>
              <a:buChar char="•"/>
            </a:pPr>
            <a:r>
              <a:rPr lang="zh-CN" altLang="en-US" dirty="0" smtClean="0"/>
              <a:t>日志管理标准化（分类、时间、对象等）</a:t>
            </a:r>
            <a:endParaRPr lang="en-US" altLang="zh-CN" dirty="0" smtClean="0"/>
          </a:p>
          <a:p>
            <a:pPr marL="285750" indent="457200">
              <a:lnSpc>
                <a:spcPct val="150000"/>
              </a:lnSpc>
              <a:buFont typeface="Arial" panose="020B0604020202020204" pitchFamily="34" charset="0"/>
              <a:buChar char="•"/>
            </a:pPr>
            <a:r>
              <a:rPr lang="en-US" altLang="zh-CN" dirty="0" smtClean="0"/>
              <a:t>…</a:t>
            </a:r>
          </a:p>
        </p:txBody>
      </p:sp>
      <p:sp>
        <p:nvSpPr>
          <p:cNvPr id="5" name="文本框 4"/>
          <p:cNvSpPr txBox="1"/>
          <p:nvPr/>
        </p:nvSpPr>
        <p:spPr>
          <a:xfrm>
            <a:off x="1790700" y="5836540"/>
            <a:ext cx="8610600" cy="507831"/>
          </a:xfrm>
          <a:prstGeom prst="rect">
            <a:avLst/>
          </a:prstGeom>
          <a:noFill/>
        </p:spPr>
        <p:txBody>
          <a:bodyPr wrap="square" rtlCol="0">
            <a:spAutoFit/>
          </a:bodyPr>
          <a:lstStyle/>
          <a:p>
            <a:pPr indent="457200">
              <a:lnSpc>
                <a:spcPct val="150000"/>
              </a:lnSpc>
            </a:pPr>
            <a:r>
              <a:rPr lang="zh-CN" altLang="en-US" dirty="0" smtClean="0"/>
              <a:t>标准化也应制定相应的生命周期，可根据业务情况对标准化文档进行修改</a:t>
            </a:r>
            <a:endParaRPr lang="zh-CN" altLang="en-US" dirty="0"/>
          </a:p>
        </p:txBody>
      </p:sp>
      <p:sp>
        <p:nvSpPr>
          <p:cNvPr id="6" name="矩形 5"/>
          <p:cNvSpPr/>
          <p:nvPr/>
        </p:nvSpPr>
        <p:spPr>
          <a:xfrm>
            <a:off x="0" y="6572251"/>
            <a:ext cx="12192000" cy="285750"/>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a:spLocks noGrp="1"/>
          </p:cNvSpPr>
          <p:nvPr>
            <p:ph type="title"/>
          </p:nvPr>
        </p:nvSpPr>
        <p:spPr>
          <a:xfrm>
            <a:off x="653249" y="77115"/>
            <a:ext cx="3808933" cy="825045"/>
          </a:xfrm>
        </p:spPr>
        <p:txBody>
          <a:bodyPr>
            <a:normAutofit/>
          </a:bodyPr>
          <a:lstStyle/>
          <a:p>
            <a:r>
              <a:rPr lang="zh-CN" altLang="en-US" dirty="0" smtClean="0"/>
              <a:t>自动化运维</a:t>
            </a:r>
            <a:r>
              <a:rPr lang="en-US" altLang="zh-CN" dirty="0" smtClean="0"/>
              <a:t>—</a:t>
            </a:r>
            <a:r>
              <a:rPr lang="zh-CN" altLang="en-US" dirty="0"/>
              <a:t>标准</a:t>
            </a:r>
            <a:r>
              <a:rPr lang="zh-CN" altLang="en-US" dirty="0" smtClean="0"/>
              <a:t>化</a:t>
            </a:r>
            <a:endParaRPr lang="zh-CN" altLang="en-US" dirty="0"/>
          </a:p>
        </p:txBody>
      </p:sp>
      <p:pic>
        <p:nvPicPr>
          <p:cNvPr id="1026" name="Picture 2" descr="“document”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0" y="2729983"/>
            <a:ext cx="1507737" cy="15077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箭头连接符 11"/>
          <p:cNvCxnSpPr/>
          <p:nvPr/>
        </p:nvCxnSpPr>
        <p:spPr>
          <a:xfrm>
            <a:off x="9202543" y="2805657"/>
            <a:ext cx="1059057" cy="67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026" idx="1"/>
          </p:cNvCxnSpPr>
          <p:nvPr/>
        </p:nvCxnSpPr>
        <p:spPr>
          <a:xfrm>
            <a:off x="9140825" y="3333750"/>
            <a:ext cx="1120775" cy="150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26" idx="1"/>
          </p:cNvCxnSpPr>
          <p:nvPr/>
        </p:nvCxnSpPr>
        <p:spPr>
          <a:xfrm flipV="1">
            <a:off x="9140825" y="3483852"/>
            <a:ext cx="1120775" cy="52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229600" y="2600325"/>
            <a:ext cx="911225" cy="369332"/>
          </a:xfrm>
          <a:prstGeom prst="rect">
            <a:avLst/>
          </a:prstGeom>
          <a:noFill/>
        </p:spPr>
        <p:txBody>
          <a:bodyPr wrap="square" rtlCol="0">
            <a:spAutoFit/>
          </a:bodyPr>
          <a:lstStyle/>
          <a:p>
            <a:r>
              <a:rPr lang="zh-CN" altLang="en-US" dirty="0" smtClean="0"/>
              <a:t>要素</a:t>
            </a:r>
            <a:r>
              <a:rPr lang="en-US" altLang="zh-CN" dirty="0" smtClean="0"/>
              <a:t>1</a:t>
            </a:r>
            <a:endParaRPr lang="zh-CN" altLang="en-US" dirty="0"/>
          </a:p>
        </p:txBody>
      </p:sp>
      <p:sp>
        <p:nvSpPr>
          <p:cNvPr id="20" name="文本框 19"/>
          <p:cNvSpPr txBox="1"/>
          <p:nvPr/>
        </p:nvSpPr>
        <p:spPr>
          <a:xfrm>
            <a:off x="8229600" y="3082695"/>
            <a:ext cx="911225" cy="369332"/>
          </a:xfrm>
          <a:prstGeom prst="rect">
            <a:avLst/>
          </a:prstGeom>
          <a:noFill/>
        </p:spPr>
        <p:txBody>
          <a:bodyPr wrap="square" rtlCol="0">
            <a:spAutoFit/>
          </a:bodyPr>
          <a:lstStyle/>
          <a:p>
            <a:r>
              <a:rPr lang="zh-CN" altLang="en-US" dirty="0" smtClean="0"/>
              <a:t>要素</a:t>
            </a:r>
            <a:r>
              <a:rPr lang="en-US" altLang="zh-CN" dirty="0"/>
              <a:t>2</a:t>
            </a:r>
            <a:endParaRPr lang="zh-CN" altLang="en-US" dirty="0"/>
          </a:p>
        </p:txBody>
      </p:sp>
      <p:sp>
        <p:nvSpPr>
          <p:cNvPr id="21" name="文本框 20"/>
          <p:cNvSpPr txBox="1"/>
          <p:nvPr/>
        </p:nvSpPr>
        <p:spPr>
          <a:xfrm>
            <a:off x="8229600" y="3816120"/>
            <a:ext cx="911225" cy="369332"/>
          </a:xfrm>
          <a:prstGeom prst="rect">
            <a:avLst/>
          </a:prstGeom>
          <a:noFill/>
        </p:spPr>
        <p:txBody>
          <a:bodyPr wrap="square" rtlCol="0">
            <a:spAutoFit/>
          </a:bodyPr>
          <a:lstStyle/>
          <a:p>
            <a:r>
              <a:rPr lang="zh-CN" altLang="en-US" dirty="0" smtClean="0"/>
              <a:t>要素</a:t>
            </a:r>
            <a:r>
              <a:rPr lang="en-US" altLang="zh-CN" dirty="0" smtClean="0"/>
              <a:t>x</a:t>
            </a:r>
            <a:endParaRPr lang="zh-CN" altLang="en-US" dirty="0"/>
          </a:p>
        </p:txBody>
      </p:sp>
      <p:sp>
        <p:nvSpPr>
          <p:cNvPr id="22" name="文本框 21"/>
          <p:cNvSpPr txBox="1"/>
          <p:nvPr/>
        </p:nvSpPr>
        <p:spPr>
          <a:xfrm>
            <a:off x="8415635" y="3545572"/>
            <a:ext cx="461665" cy="202779"/>
          </a:xfrm>
          <a:prstGeom prst="rect">
            <a:avLst/>
          </a:prstGeom>
          <a:noFill/>
        </p:spPr>
        <p:txBody>
          <a:bodyPr vert="eaVert" wrap="square" rtlCol="0">
            <a:spAutoFit/>
          </a:bodyPr>
          <a:lstStyle/>
          <a:p>
            <a:r>
              <a:rPr lang="en-US" altLang="zh-CN" dirty="0" smtClean="0"/>
              <a:t>…</a:t>
            </a:r>
            <a:endParaRPr lang="zh-CN" altLang="en-US" dirty="0"/>
          </a:p>
        </p:txBody>
      </p:sp>
    </p:spTree>
    <p:extLst>
      <p:ext uri="{BB962C8B-B14F-4D97-AF65-F5344CB8AC3E}">
        <p14:creationId xmlns:p14="http://schemas.microsoft.com/office/powerpoint/2010/main" val="948617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4785</TotalTime>
  <Words>2219</Words>
  <Application>Microsoft Office PowerPoint</Application>
  <PresentationFormat>宽屏</PresentationFormat>
  <Paragraphs>298</Paragraphs>
  <Slides>31</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等线</vt:lpstr>
      <vt:lpstr>等线 Light</vt:lpstr>
      <vt:lpstr>微软雅黑</vt:lpstr>
      <vt:lpstr>Arial</vt:lpstr>
      <vt:lpstr>Calibri</vt:lpstr>
      <vt:lpstr>Calibri Light</vt:lpstr>
      <vt:lpstr>Century Gothic</vt:lpstr>
      <vt:lpstr>Segoe UI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自动化运维—标准化</vt:lpstr>
      <vt:lpstr>自动化运维—工具化</vt:lpstr>
      <vt:lpstr>自动化运维—系统化</vt:lpstr>
      <vt:lpstr>自动化运维—平台化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cong x</cp:lastModifiedBy>
  <cp:revision>287</cp:revision>
  <dcterms:created xsi:type="dcterms:W3CDTF">2015-08-05T01:47:03Z</dcterms:created>
  <dcterms:modified xsi:type="dcterms:W3CDTF">2018-01-07T16:33:58Z</dcterms:modified>
</cp:coreProperties>
</file>