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0" r:id="rId2"/>
    <p:sldId id="319" r:id="rId3"/>
    <p:sldId id="382" r:id="rId4"/>
    <p:sldId id="383" r:id="rId5"/>
    <p:sldId id="391" r:id="rId6"/>
    <p:sldId id="386" r:id="rId7"/>
    <p:sldId id="352" r:id="rId8"/>
    <p:sldId id="385" r:id="rId9"/>
    <p:sldId id="380" r:id="rId10"/>
    <p:sldId id="387" r:id="rId11"/>
    <p:sldId id="388" r:id="rId12"/>
    <p:sldId id="389" r:id="rId13"/>
    <p:sldId id="390" r:id="rId14"/>
    <p:sldId id="353" r:id="rId15"/>
    <p:sldId id="357" r:id="rId16"/>
    <p:sldId id="365" r:id="rId17"/>
    <p:sldId id="366" r:id="rId18"/>
    <p:sldId id="367" r:id="rId19"/>
    <p:sldId id="368" r:id="rId20"/>
    <p:sldId id="369" r:id="rId21"/>
    <p:sldId id="370" r:id="rId22"/>
    <p:sldId id="371" r:id="rId23"/>
    <p:sldId id="359" r:id="rId24"/>
    <p:sldId id="360" r:id="rId25"/>
    <p:sldId id="362" r:id="rId26"/>
    <p:sldId id="373" r:id="rId27"/>
    <p:sldId id="375" r:id="rId28"/>
    <p:sldId id="374" r:id="rId29"/>
    <p:sldId id="376" r:id="rId30"/>
    <p:sldId id="378" r:id="rId31"/>
    <p:sldId id="379" r:id="rId32"/>
    <p:sldId id="37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33C073"/>
    <a:srgbClr val="00AC4E"/>
    <a:srgbClr val="FFFFFF"/>
    <a:srgbClr val="007A37"/>
    <a:srgbClr val="00DE64"/>
    <a:srgbClr val="00B050"/>
    <a:srgbClr val="5EF1A4"/>
    <a:srgbClr val="E73A1C"/>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88084" autoAdjust="0"/>
  </p:normalViewPr>
  <p:slideViewPr>
    <p:cSldViewPr snapToGrid="0">
      <p:cViewPr>
        <p:scale>
          <a:sx n="100" d="100"/>
          <a:sy n="100" d="100"/>
        </p:scale>
        <p:origin x="69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3694778500036"/>
          <c:y val="2.50262085491104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系统问题原因</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C28-4C13-8753-E0BB95EA023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9C45-44FB-8E83-BCA8300560A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C28-4C13-8753-E0BB95EA0239}"/>
              </c:ext>
            </c:extLst>
          </c:dPt>
          <c:dLbls>
            <c:dLbl>
              <c:idx val="1"/>
              <c:layout/>
              <c:tx>
                <c:rich>
                  <a:bodyPr/>
                  <a:lstStyle/>
                  <a:p>
                    <a:fld id="{0EC5AB0B-A94E-43BE-8023-523628AC3C90}" type="PERCENTAGE">
                      <a:rPr lang="en-US" altLang="zh-CN">
                        <a:solidFill>
                          <a:schemeClr val="bg1"/>
                        </a:solidFill>
                      </a:rPr>
                      <a:pPr/>
                      <a:t>[百分比]</a:t>
                    </a:fld>
                    <a:endParaRPr lang="zh-CN" altLang="en-US"/>
                  </a:p>
                </c:rich>
              </c:tx>
              <c:dLblPos val="inEnd"/>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9C45-44FB-8E83-BCA8300560A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人员疏失</c:v>
                </c:pt>
                <c:pt idx="1">
                  <c:v>流程失误</c:v>
                </c:pt>
                <c:pt idx="2">
                  <c:v>技术或产品</c:v>
                </c:pt>
              </c:strCache>
            </c:strRef>
          </c:cat>
          <c:val>
            <c:numRef>
              <c:f>Sheet1!$B$2:$B$4</c:f>
              <c:numCache>
                <c:formatCode>General</c:formatCode>
                <c:ptCount val="3"/>
                <c:pt idx="0">
                  <c:v>4</c:v>
                </c:pt>
                <c:pt idx="1">
                  <c:v>4</c:v>
                </c:pt>
                <c:pt idx="2">
                  <c:v>2</c:v>
                </c:pt>
              </c:numCache>
            </c:numRef>
          </c:val>
          <c:extLst>
            <c:ext xmlns:c16="http://schemas.microsoft.com/office/drawing/2014/chart" uri="{C3380CC4-5D6E-409C-BE32-E72D297353CC}">
              <c16:uniqueId val="{00000000-9C45-44FB-8E83-BCA8300560A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BAC90E13-F48A-48CF-A420-071C5D07A534}" srcId="{54D422F2-F17D-4D4E-80E0-8C18F67C64D0}" destId="{6470F6BC-00F7-4DA6-93A8-F97A9899CD78}" srcOrd="1" destOrd="0" parTransId="{4F06052B-CDAA-415D-991E-B7976BF92601}" sibTransId="{FD10F52E-B507-465D-BA7D-5459A098F4F1}"/>
    <dgm:cxn modelId="{A663B71B-0578-45A5-B1E7-C52475A4EB98}" type="presOf" srcId="{54D422F2-F17D-4D4E-80E0-8C18F67C64D0}" destId="{46E6E380-FAB9-4EF4-866B-C1A662E1818F}"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562169D9-23D5-43E0-AEA0-C7823C851167}" type="presOf" srcId="{4F06052B-CDAA-415D-991E-B7976BF92601}" destId="{3338A08B-D034-4D35-A565-C3CA1DB54B0F}" srcOrd="0" destOrd="0" presId="urn:microsoft.com/office/officeart/2005/8/layout/hierarchy1"/>
    <dgm:cxn modelId="{0B5E6585-33CD-469C-A7C7-8FBDE5741FCF}" srcId="{54D422F2-F17D-4D4E-80E0-8C18F67C64D0}" destId="{B32DF41B-8F31-4C07-870A-11CD9A0429C0}" srcOrd="2" destOrd="0" parTransId="{42A2902F-D992-426C-821C-A91B95BC4C18}" sibTransId="{875CFE0F-86CA-4B23-8E3C-8C86881CF3CC}"/>
    <dgm:cxn modelId="{C772A7E0-A07F-4BD3-9597-939BEBDB02CE}" type="presOf" srcId="{B32DF41B-8F31-4C07-870A-11CD9A0429C0}" destId="{FCE0963C-B32B-4DA2-AC0C-8EFF3FFCFC9E}"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71C8065-B905-49CB-9A3F-F9361923BF7B}" srcId="{AF681F9E-C3C3-466C-B322-5B6C411F1487}" destId="{54D422F2-F17D-4D4E-80E0-8C18F67C64D0}" srcOrd="0" destOrd="0" parTransId="{242E6669-9458-417B-8CE8-F213C9BE8E8F}" sibTransId="{D039EE51-F099-4BC0-8C91-621442C87746}"/>
    <dgm:cxn modelId="{6E6A5FA3-C4A8-4B4E-87B4-FBFE60964BBE}" type="presOf" srcId="{6470F6BC-00F7-4DA6-93A8-F97A9899CD78}" destId="{3A1C5B4D-D550-4959-B0F7-32B5BC73B5C7}"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1F668740-5AE1-4954-BCE7-4E215335BCF3}" type="presOf" srcId="{00E659BE-968E-48BA-A987-3BA81F7E2110}" destId="{66075574-1233-4B9E-87CB-E8D573F906DD}"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ED23AE3-6F75-4FC6-9795-7A21DF2B7615}" type="presOf" srcId="{D6D72EC6-91E5-41C9-92D4-0C26BAA838C2}" destId="{F48D5708-FD4C-42C9-8CBE-52D60EDA98D6}"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异常检测</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根因分析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异常检测</a:t>
          </a:r>
          <a:endParaRPr lang="zh-CN" altLang="en-US" sz="2000" kern="1200" dirty="0"/>
        </a:p>
      </dsp:txBody>
      <dsp:txXfrm>
        <a:off x="23494" y="23494"/>
        <a:ext cx="1216235" cy="755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根因分析</a:t>
          </a:r>
          <a:endParaRPr lang="zh-CN" altLang="en-US" sz="2000" kern="1200" dirty="0"/>
        </a:p>
      </dsp:txBody>
      <dsp:txXfrm>
        <a:off x="23494" y="23494"/>
        <a:ext cx="1216235" cy="755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BDDE-6A1D-46F5-9C9B-6287E7532B69}" type="datetimeFigureOut">
              <a:rPr lang="zh-CN" altLang="en-US" smtClean="0"/>
              <a:t>2018/1/8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B2AAF-1555-4972-80AC-B14A04437104}" type="slidenum">
              <a:rPr lang="zh-CN" altLang="en-US" smtClean="0"/>
              <a:t>‹#›</a:t>
            </a:fld>
            <a:endParaRPr lang="zh-CN" altLang="en-US"/>
          </a:p>
        </p:txBody>
      </p:sp>
    </p:spTree>
    <p:extLst>
      <p:ext uri="{BB962C8B-B14F-4D97-AF65-F5344CB8AC3E}">
        <p14:creationId xmlns:p14="http://schemas.microsoft.com/office/powerpoint/2010/main" val="411322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上次会议提出了构建珠海智慧运营平台</a:t>
            </a:r>
            <a:r>
              <a:rPr lang="en-US" altLang="zh-CN" dirty="0" smtClean="0"/>
              <a:t>-</a:t>
            </a:r>
            <a:r>
              <a:rPr lang="zh-CN" altLang="en-US" dirty="0" smtClean="0"/>
              <a:t>“网络大脑“的提议，并就大脑的三部分功能模块“感知决策控制”展开了深入讨论</a:t>
            </a: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a:t>
            </a:fld>
            <a:endParaRPr lang="zh-CN" altLang="en-US"/>
          </a:p>
        </p:txBody>
      </p:sp>
    </p:spTree>
    <p:extLst>
      <p:ext uri="{BB962C8B-B14F-4D97-AF65-F5344CB8AC3E}">
        <p14:creationId xmlns:p14="http://schemas.microsoft.com/office/powerpoint/2010/main" val="1650061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16</a:t>
            </a:fld>
            <a:endParaRPr lang="zh-CN" altLang="en-US"/>
          </a:p>
        </p:txBody>
      </p:sp>
    </p:spTree>
    <p:extLst>
      <p:ext uri="{BB962C8B-B14F-4D97-AF65-F5344CB8AC3E}">
        <p14:creationId xmlns:p14="http://schemas.microsoft.com/office/powerpoint/2010/main" val="167717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17</a:t>
            </a:fld>
            <a:endParaRPr lang="zh-CN" altLang="en-US"/>
          </a:p>
        </p:txBody>
      </p:sp>
    </p:spTree>
    <p:extLst>
      <p:ext uri="{BB962C8B-B14F-4D97-AF65-F5344CB8AC3E}">
        <p14:creationId xmlns:p14="http://schemas.microsoft.com/office/powerpoint/2010/main" val="26683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18</a:t>
            </a:fld>
            <a:endParaRPr lang="zh-CN" altLang="en-US"/>
          </a:p>
        </p:txBody>
      </p:sp>
    </p:spTree>
    <p:extLst>
      <p:ext uri="{BB962C8B-B14F-4D97-AF65-F5344CB8AC3E}">
        <p14:creationId xmlns:p14="http://schemas.microsoft.com/office/powerpoint/2010/main" val="3752856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19</a:t>
            </a:fld>
            <a:endParaRPr lang="zh-CN" altLang="en-US"/>
          </a:p>
        </p:txBody>
      </p:sp>
    </p:spTree>
    <p:extLst>
      <p:ext uri="{BB962C8B-B14F-4D97-AF65-F5344CB8AC3E}">
        <p14:creationId xmlns:p14="http://schemas.microsoft.com/office/powerpoint/2010/main" val="205485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20</a:t>
            </a:fld>
            <a:endParaRPr lang="zh-CN" altLang="en-US"/>
          </a:p>
        </p:txBody>
      </p:sp>
    </p:spTree>
    <p:extLst>
      <p:ext uri="{BB962C8B-B14F-4D97-AF65-F5344CB8AC3E}">
        <p14:creationId xmlns:p14="http://schemas.microsoft.com/office/powerpoint/2010/main" val="23147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21</a:t>
            </a:fld>
            <a:endParaRPr lang="zh-CN" altLang="en-US"/>
          </a:p>
        </p:txBody>
      </p:sp>
    </p:spTree>
    <p:extLst>
      <p:ext uri="{BB962C8B-B14F-4D97-AF65-F5344CB8AC3E}">
        <p14:creationId xmlns:p14="http://schemas.microsoft.com/office/powerpoint/2010/main" val="2347714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22</a:t>
            </a:fld>
            <a:endParaRPr lang="zh-CN" altLang="en-US"/>
          </a:p>
        </p:txBody>
      </p:sp>
    </p:spTree>
    <p:extLst>
      <p:ext uri="{BB962C8B-B14F-4D97-AF65-F5344CB8AC3E}">
        <p14:creationId xmlns:p14="http://schemas.microsoft.com/office/powerpoint/2010/main" val="1155011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23</a:t>
            </a:fld>
            <a:endParaRPr lang="zh-CN" altLang="en-US"/>
          </a:p>
        </p:txBody>
      </p:sp>
    </p:spTree>
    <p:extLst>
      <p:ext uri="{BB962C8B-B14F-4D97-AF65-F5344CB8AC3E}">
        <p14:creationId xmlns:p14="http://schemas.microsoft.com/office/powerpoint/2010/main" val="349759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24</a:t>
            </a:fld>
            <a:endParaRPr lang="zh-CN" altLang="en-US"/>
          </a:p>
        </p:txBody>
      </p:sp>
    </p:spTree>
    <p:extLst>
      <p:ext uri="{BB962C8B-B14F-4D97-AF65-F5344CB8AC3E}">
        <p14:creationId xmlns:p14="http://schemas.microsoft.com/office/powerpoint/2010/main" val="268175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25</a:t>
            </a:fld>
            <a:endParaRPr lang="zh-CN" altLang="en-US"/>
          </a:p>
        </p:txBody>
      </p:sp>
    </p:spTree>
    <p:extLst>
      <p:ext uri="{BB962C8B-B14F-4D97-AF65-F5344CB8AC3E}">
        <p14:creationId xmlns:p14="http://schemas.microsoft.com/office/powerpoint/2010/main" val="224492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a:t>
            </a:fld>
            <a:endParaRPr lang="zh-CN" altLang="en-US"/>
          </a:p>
        </p:txBody>
      </p:sp>
    </p:spTree>
    <p:extLst>
      <p:ext uri="{BB962C8B-B14F-4D97-AF65-F5344CB8AC3E}">
        <p14:creationId xmlns:p14="http://schemas.microsoft.com/office/powerpoint/2010/main" val="915035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26</a:t>
            </a:fld>
            <a:endParaRPr lang="zh-CN" altLang="en-US"/>
          </a:p>
        </p:txBody>
      </p:sp>
    </p:spTree>
    <p:extLst>
      <p:ext uri="{BB962C8B-B14F-4D97-AF65-F5344CB8AC3E}">
        <p14:creationId xmlns:p14="http://schemas.microsoft.com/office/powerpoint/2010/main" val="3497210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27</a:t>
            </a:fld>
            <a:endParaRPr lang="zh-CN" altLang="en-US"/>
          </a:p>
        </p:txBody>
      </p:sp>
    </p:spTree>
    <p:extLst>
      <p:ext uri="{BB962C8B-B14F-4D97-AF65-F5344CB8AC3E}">
        <p14:creationId xmlns:p14="http://schemas.microsoft.com/office/powerpoint/2010/main" val="3254838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28</a:t>
            </a:fld>
            <a:endParaRPr lang="zh-CN" altLang="en-US"/>
          </a:p>
        </p:txBody>
      </p:sp>
    </p:spTree>
    <p:extLst>
      <p:ext uri="{BB962C8B-B14F-4D97-AF65-F5344CB8AC3E}">
        <p14:creationId xmlns:p14="http://schemas.microsoft.com/office/powerpoint/2010/main" val="1414537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29</a:t>
            </a:fld>
            <a:endParaRPr lang="zh-CN" altLang="en-US"/>
          </a:p>
        </p:txBody>
      </p:sp>
    </p:spTree>
    <p:extLst>
      <p:ext uri="{BB962C8B-B14F-4D97-AF65-F5344CB8AC3E}">
        <p14:creationId xmlns:p14="http://schemas.microsoft.com/office/powerpoint/2010/main" val="3098010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30</a:t>
            </a:fld>
            <a:endParaRPr lang="zh-CN" altLang="en-US"/>
          </a:p>
        </p:txBody>
      </p:sp>
    </p:spTree>
    <p:extLst>
      <p:ext uri="{BB962C8B-B14F-4D97-AF65-F5344CB8AC3E}">
        <p14:creationId xmlns:p14="http://schemas.microsoft.com/office/powerpoint/2010/main" val="564599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31</a:t>
            </a:fld>
            <a:endParaRPr lang="zh-CN" altLang="en-US"/>
          </a:p>
        </p:txBody>
      </p:sp>
    </p:spTree>
    <p:extLst>
      <p:ext uri="{BB962C8B-B14F-4D97-AF65-F5344CB8AC3E}">
        <p14:creationId xmlns:p14="http://schemas.microsoft.com/office/powerpoint/2010/main" val="1619277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32</a:t>
            </a:fld>
            <a:endParaRPr lang="zh-CN" altLang="en-US"/>
          </a:p>
        </p:txBody>
      </p:sp>
    </p:spTree>
    <p:extLst>
      <p:ext uri="{BB962C8B-B14F-4D97-AF65-F5344CB8AC3E}">
        <p14:creationId xmlns:p14="http://schemas.microsoft.com/office/powerpoint/2010/main" val="233299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a:t>
            </a:fld>
            <a:endParaRPr lang="zh-CN" altLang="en-US"/>
          </a:p>
        </p:txBody>
      </p:sp>
    </p:spTree>
    <p:extLst>
      <p:ext uri="{BB962C8B-B14F-4D97-AF65-F5344CB8AC3E}">
        <p14:creationId xmlns:p14="http://schemas.microsoft.com/office/powerpoint/2010/main" val="328535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5</a:t>
            </a:fld>
            <a:endParaRPr lang="zh-CN" altLang="en-US"/>
          </a:p>
        </p:txBody>
      </p:sp>
    </p:spTree>
    <p:extLst>
      <p:ext uri="{BB962C8B-B14F-4D97-AF65-F5344CB8AC3E}">
        <p14:creationId xmlns:p14="http://schemas.microsoft.com/office/powerpoint/2010/main" val="3274047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6</a:t>
            </a:fld>
            <a:endParaRPr lang="zh-CN" altLang="en-US"/>
          </a:p>
        </p:txBody>
      </p:sp>
    </p:spTree>
    <p:extLst>
      <p:ext uri="{BB962C8B-B14F-4D97-AF65-F5344CB8AC3E}">
        <p14:creationId xmlns:p14="http://schemas.microsoft.com/office/powerpoint/2010/main" val="227188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人工智能最热年</a:t>
            </a:r>
            <a:endParaRPr lang="en-US" altLang="zh-CN" dirty="0" smtClean="0"/>
          </a:p>
          <a:p>
            <a:r>
              <a:rPr lang="zh-CN" altLang="en-US" dirty="0" smtClean="0"/>
              <a:t>自动化运维的推进实施使得人员和流程的问题的到了有效解决</a:t>
            </a:r>
            <a:endParaRPr lang="en-US" altLang="zh-CN" dirty="0" smtClean="0"/>
          </a:p>
          <a:p>
            <a:r>
              <a:rPr lang="zh-CN" altLang="en-US" dirty="0" smtClean="0"/>
              <a:t>新的问题是随着网络和业务的不断发展，运维人员要关注的问题也呈现了指数级增长，虽然自动化运维解决了效率，但是也出现了新的难题如繁杂的报警信息，故障定位等</a:t>
            </a:r>
            <a:endParaRPr lang="en-US" altLang="zh-CN" dirty="0" smtClean="0"/>
          </a:p>
          <a:p>
            <a:r>
              <a:rPr lang="zh-CN" altLang="en-US" dirty="0" smtClean="0"/>
              <a:t>恰好进入了人工智能时代，</a:t>
            </a:r>
            <a:r>
              <a:rPr lang="en-US" altLang="zh-CN" dirty="0" smtClean="0"/>
              <a:t>Gartner</a:t>
            </a:r>
            <a:r>
              <a:rPr lang="zh-CN" altLang="en-US" dirty="0" smtClean="0"/>
              <a:t>在</a:t>
            </a:r>
            <a:r>
              <a:rPr lang="en-US" altLang="zh-CN" dirty="0" smtClean="0"/>
              <a:t>2016</a:t>
            </a:r>
            <a:r>
              <a:rPr lang="zh-CN" altLang="en-US" dirty="0" smtClean="0"/>
              <a:t>年提出了</a:t>
            </a:r>
            <a:r>
              <a:rPr lang="en-US" altLang="zh-CN" dirty="0" err="1" smtClean="0"/>
              <a:t>AIOps</a:t>
            </a:r>
            <a:r>
              <a:rPr lang="zh-CN" altLang="en-US" dirty="0" smtClean="0"/>
              <a:t>的概念，预计在</a:t>
            </a:r>
            <a:r>
              <a:rPr lang="en-US" altLang="zh-CN" dirty="0" smtClean="0"/>
              <a:t>2019</a:t>
            </a:r>
            <a:r>
              <a:rPr lang="zh-CN" altLang="en-US" dirty="0" smtClean="0"/>
              <a:t>年</a:t>
            </a:r>
            <a:r>
              <a:rPr lang="en-US" altLang="zh-CN" dirty="0" err="1" smtClean="0"/>
              <a:t>AIOps</a:t>
            </a:r>
            <a:r>
              <a:rPr lang="zh-CN" altLang="en-US" dirty="0" smtClean="0"/>
              <a:t>会达到</a:t>
            </a:r>
            <a:r>
              <a:rPr lang="en-US" altLang="zh-CN" dirty="0" smtClean="0"/>
              <a:t>25%</a:t>
            </a:r>
            <a:r>
              <a:rPr lang="zh-CN" altLang="en-US" dirty="0" smtClean="0"/>
              <a:t>的部署率，到</a:t>
            </a:r>
            <a:r>
              <a:rPr lang="en-US" altLang="zh-CN" dirty="0" smtClean="0"/>
              <a:t>2020</a:t>
            </a:r>
            <a:r>
              <a:rPr lang="zh-CN" altLang="en-US" dirty="0" smtClean="0"/>
              <a:t>年会达到</a:t>
            </a:r>
            <a:r>
              <a:rPr lang="en-US" altLang="zh-CN" dirty="0" smtClean="0"/>
              <a:t>50%</a:t>
            </a:r>
            <a:r>
              <a:rPr lang="zh-CN" altLang="en-US" dirty="0" smtClean="0"/>
              <a:t>的部署率。</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7</a:t>
            </a:fld>
            <a:endParaRPr lang="zh-CN" altLang="en-US"/>
          </a:p>
        </p:txBody>
      </p:sp>
    </p:spTree>
    <p:extLst>
      <p:ext uri="{BB962C8B-B14F-4D97-AF65-F5344CB8AC3E}">
        <p14:creationId xmlns:p14="http://schemas.microsoft.com/office/powerpoint/2010/main" val="171944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8</a:t>
            </a:fld>
            <a:endParaRPr lang="zh-CN" altLang="en-US"/>
          </a:p>
        </p:txBody>
      </p:sp>
    </p:spTree>
    <p:extLst>
      <p:ext uri="{BB962C8B-B14F-4D97-AF65-F5344CB8AC3E}">
        <p14:creationId xmlns:p14="http://schemas.microsoft.com/office/powerpoint/2010/main" val="2196329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14</a:t>
            </a:fld>
            <a:endParaRPr lang="zh-CN" altLang="en-US"/>
          </a:p>
        </p:txBody>
      </p:sp>
    </p:spTree>
    <p:extLst>
      <p:ext uri="{BB962C8B-B14F-4D97-AF65-F5344CB8AC3E}">
        <p14:creationId xmlns:p14="http://schemas.microsoft.com/office/powerpoint/2010/main" val="388483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15</a:t>
            </a:fld>
            <a:endParaRPr lang="zh-CN" altLang="en-US"/>
          </a:p>
        </p:txBody>
      </p:sp>
    </p:spTree>
    <p:extLst>
      <p:ext uri="{BB962C8B-B14F-4D97-AF65-F5344CB8AC3E}">
        <p14:creationId xmlns:p14="http://schemas.microsoft.com/office/powerpoint/2010/main" val="15626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1962237" y="2511771"/>
            <a:ext cx="2599547" cy="2072335"/>
            <a:chOff x="1271166" y="2284597"/>
            <a:chExt cx="2599547" cy="2072335"/>
          </a:xfrm>
          <a:solidFill>
            <a:srgbClr val="88B40F"/>
          </a:solidFill>
        </p:grpSpPr>
        <p:sp>
          <p:nvSpPr>
            <p:cNvPr id="12" name="椭圆 11"/>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smtClean="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smtClean="0">
                <a:solidFill>
                  <a:prstClr val="white"/>
                </a:solidFill>
              </a:rPr>
              <a:t>Office</a:t>
            </a:r>
            <a:r>
              <a:rPr lang="en-US" altLang="zh-CN" sz="1333" dirty="0" smtClean="0">
                <a:solidFill>
                  <a:prstClr val="white"/>
                </a:solidFill>
              </a:rPr>
              <a:t>PLUS</a:t>
            </a:r>
            <a:r>
              <a:rPr lang="zh-CN" altLang="en-US" sz="1333" dirty="0" smtClean="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err="1" smtClean="0">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198280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9118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 id="2147483655" r:id="rId8"/>
    <p:sldLayoutId id="214748365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4481" y="2724835"/>
            <a:ext cx="3987666" cy="1200329"/>
          </a:xfrm>
          <a:prstGeom prst="rect">
            <a:avLst/>
          </a:prstGeom>
        </p:spPr>
        <p:txBody>
          <a:bodyPr wrap="square">
            <a:spAutoFit/>
          </a:bodyPr>
          <a:lstStyle/>
          <a:p>
            <a:pPr algn="ctr"/>
            <a:r>
              <a:rPr kumimoji="1" lang="zh-CN" altLang="en-US" sz="3600" b="1" dirty="0">
                <a:solidFill>
                  <a:schemeClr val="bg1"/>
                </a:solidFill>
              </a:rPr>
              <a:t>基于大数据</a:t>
            </a:r>
            <a:r>
              <a:rPr kumimoji="1" lang="zh-CN" altLang="en-US" sz="3600" b="1" dirty="0" smtClean="0">
                <a:solidFill>
                  <a:schemeClr val="bg1"/>
                </a:solidFill>
              </a:rPr>
              <a:t>的</a:t>
            </a:r>
            <a:endParaRPr kumimoji="1" lang="en-US" altLang="zh-CN" sz="3600" b="1" dirty="0" smtClean="0">
              <a:solidFill>
                <a:schemeClr val="bg1"/>
              </a:solidFill>
            </a:endParaRPr>
          </a:p>
          <a:p>
            <a:pPr algn="ctr"/>
            <a:r>
              <a:rPr kumimoji="1" lang="zh-CN" altLang="en-US" sz="3600" b="1" dirty="0" smtClean="0">
                <a:solidFill>
                  <a:schemeClr val="bg1"/>
                </a:solidFill>
              </a:rPr>
              <a:t>智慧</a:t>
            </a:r>
            <a:r>
              <a:rPr kumimoji="1" lang="zh-CN" altLang="en-US" sz="3600" b="1" dirty="0">
                <a:solidFill>
                  <a:schemeClr val="bg1"/>
                </a:solidFill>
              </a:rPr>
              <a:t>网络运</a:t>
            </a:r>
            <a:r>
              <a:rPr kumimoji="1" lang="zh-CN" altLang="en-US" sz="3600" b="1" dirty="0" smtClean="0">
                <a:solidFill>
                  <a:schemeClr val="bg1"/>
                </a:solidFill>
              </a:rPr>
              <a:t>维</a:t>
            </a:r>
            <a:r>
              <a:rPr kumimoji="1" lang="zh-CN" altLang="en-US" sz="3600" b="1" dirty="0">
                <a:solidFill>
                  <a:schemeClr val="bg1"/>
                </a:solidFill>
              </a:rPr>
              <a:t>平</a:t>
            </a:r>
            <a:r>
              <a:rPr kumimoji="1" lang="zh-CN" altLang="en-US" sz="3600" b="1" dirty="0" smtClean="0">
                <a:solidFill>
                  <a:schemeClr val="bg1"/>
                </a:solidFill>
              </a:rPr>
              <a:t>台</a:t>
            </a:r>
            <a:endParaRPr kumimoji="1" lang="en-US" altLang="zh-CN" sz="3600" b="1" dirty="0">
              <a:solidFill>
                <a:schemeClr val="bg1"/>
              </a:solidFill>
            </a:endParaRPr>
          </a:p>
        </p:txBody>
      </p:sp>
    </p:spTree>
    <p:extLst>
      <p:ext uri="{BB962C8B-B14F-4D97-AF65-F5344CB8AC3E}">
        <p14:creationId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4057" y="1285143"/>
            <a:ext cx="8096250" cy="4247316"/>
          </a:xfrm>
          <a:prstGeom prst="rect">
            <a:avLst/>
          </a:prstGeom>
          <a:noFill/>
        </p:spPr>
        <p:txBody>
          <a:bodyPr wrap="square" rtlCol="0">
            <a:spAutoFit/>
          </a:bodyPr>
          <a:lstStyle/>
          <a:p>
            <a:pPr indent="457200">
              <a:lnSpc>
                <a:spcPct val="150000"/>
              </a:lnSpc>
            </a:pPr>
            <a:r>
              <a:rPr lang="zh-CN" altLang="en-US" dirty="0"/>
              <a:t>就是为管理对象制定标准化，为一切可标准化的对象制定标准化文档，并将这类标准化文档转换到自动化运维平台中，让所有管理对象在此约束下</a:t>
            </a:r>
            <a:r>
              <a:rPr lang="zh-CN" altLang="en-US" dirty="0" smtClean="0"/>
              <a:t>运行。</a:t>
            </a:r>
            <a:endParaRPr lang="en-US" altLang="zh-CN" dirty="0" smtClean="0"/>
          </a:p>
          <a:p>
            <a:pPr indent="457200">
              <a:lnSpc>
                <a:spcPct val="150000"/>
              </a:lnSpc>
            </a:pPr>
            <a:r>
              <a:rPr lang="zh-CN" altLang="en-US" dirty="0" smtClean="0"/>
              <a:t>标准化包括但不限于以下几个方面：</a:t>
            </a:r>
            <a:endParaRPr lang="en-US" altLang="zh-CN" dirty="0" smtClean="0"/>
          </a:p>
          <a:p>
            <a:pPr marL="285750" indent="457200">
              <a:lnSpc>
                <a:spcPct val="150000"/>
              </a:lnSpc>
              <a:buFont typeface="Arial" panose="020B0604020202020204" pitchFamily="34" charset="0"/>
              <a:buChar char="•"/>
            </a:pPr>
            <a:r>
              <a:rPr lang="zh-CN" altLang="en-US" dirty="0" smtClean="0"/>
              <a:t>数据采集存储标准化（采集密度、存储结构等进行模板化）</a:t>
            </a:r>
            <a:endParaRPr lang="en-US" altLang="zh-CN" dirty="0" smtClean="0"/>
          </a:p>
          <a:p>
            <a:pPr marL="285750" indent="457200">
              <a:lnSpc>
                <a:spcPct val="150000"/>
              </a:lnSpc>
              <a:buFont typeface="Arial" panose="020B0604020202020204" pitchFamily="34" charset="0"/>
              <a:buChar char="•"/>
            </a:pPr>
            <a:r>
              <a:rPr lang="zh-CN" altLang="en-US" dirty="0" smtClean="0"/>
              <a:t>工程实施标准化（申请、审批、实施、查验、追责等）</a:t>
            </a:r>
            <a:endParaRPr lang="en-US" altLang="zh-CN" dirty="0" smtClean="0"/>
          </a:p>
          <a:p>
            <a:pPr marL="285750" indent="457200">
              <a:lnSpc>
                <a:spcPct val="150000"/>
              </a:lnSpc>
              <a:buFont typeface="Arial" panose="020B0604020202020204" pitchFamily="34" charset="0"/>
              <a:buChar char="•"/>
            </a:pPr>
            <a:r>
              <a:rPr lang="zh-CN" altLang="en-US" dirty="0" smtClean="0"/>
              <a:t>信息通告标准化（时间、对象、方式等）</a:t>
            </a:r>
            <a:endParaRPr lang="en-US" altLang="zh-CN" dirty="0" smtClean="0"/>
          </a:p>
          <a:p>
            <a:pPr marL="285750" indent="457200">
              <a:lnSpc>
                <a:spcPct val="150000"/>
              </a:lnSpc>
              <a:buFont typeface="Arial" panose="020B0604020202020204" pitchFamily="34" charset="0"/>
              <a:buChar char="•"/>
            </a:pPr>
            <a:r>
              <a:rPr lang="zh-CN" altLang="en-US" dirty="0" smtClean="0"/>
              <a:t>资源申请标准化（申请人、申请时间、审批人、申请结果等）</a:t>
            </a:r>
            <a:endParaRPr lang="en-US" altLang="zh-CN" dirty="0" smtClean="0"/>
          </a:p>
          <a:p>
            <a:pPr marL="285750" indent="457200">
              <a:lnSpc>
                <a:spcPct val="150000"/>
              </a:lnSpc>
              <a:buFont typeface="Arial" panose="020B0604020202020204" pitchFamily="34" charset="0"/>
              <a:buChar char="•"/>
            </a:pPr>
            <a:r>
              <a:rPr lang="zh-CN" altLang="en-US" dirty="0"/>
              <a:t>运</a:t>
            </a:r>
            <a:r>
              <a:rPr lang="zh-CN" altLang="en-US" dirty="0" smtClean="0"/>
              <a:t>维操作标准化（通过运维工程师共同商讨建立经验库及最佳实践方案）</a:t>
            </a:r>
            <a:endParaRPr lang="en-US" altLang="zh-CN" dirty="0"/>
          </a:p>
          <a:p>
            <a:pPr marL="285750" indent="457200">
              <a:lnSpc>
                <a:spcPct val="150000"/>
              </a:lnSpc>
              <a:buFont typeface="Arial" panose="020B0604020202020204" pitchFamily="34" charset="0"/>
              <a:buChar char="•"/>
            </a:pPr>
            <a:r>
              <a:rPr lang="zh-CN" altLang="en-US" dirty="0" smtClean="0"/>
              <a:t>日志管理标准化（分类、时间、对象等）</a:t>
            </a:r>
            <a:endParaRPr lang="en-US" altLang="zh-CN" dirty="0" smtClean="0"/>
          </a:p>
          <a:p>
            <a:pPr marL="285750" indent="457200">
              <a:lnSpc>
                <a:spcPct val="150000"/>
              </a:lnSpc>
              <a:buFont typeface="Arial" panose="020B0604020202020204" pitchFamily="34" charset="0"/>
              <a:buChar char="•"/>
            </a:pPr>
            <a:r>
              <a:rPr lang="en-US" altLang="zh-CN" dirty="0" smtClean="0"/>
              <a:t>…</a:t>
            </a:r>
          </a:p>
        </p:txBody>
      </p:sp>
      <p:sp>
        <p:nvSpPr>
          <p:cNvPr id="5" name="文本框 4"/>
          <p:cNvSpPr txBox="1"/>
          <p:nvPr/>
        </p:nvSpPr>
        <p:spPr>
          <a:xfrm>
            <a:off x="1790700" y="5836540"/>
            <a:ext cx="8610600" cy="507831"/>
          </a:xfrm>
          <a:prstGeom prst="rect">
            <a:avLst/>
          </a:prstGeom>
          <a:noFill/>
        </p:spPr>
        <p:txBody>
          <a:bodyPr wrap="square" rtlCol="0">
            <a:spAutoFit/>
          </a:bodyPr>
          <a:lstStyle/>
          <a:p>
            <a:pPr indent="457200">
              <a:lnSpc>
                <a:spcPct val="150000"/>
              </a:lnSpc>
            </a:pPr>
            <a:r>
              <a:rPr lang="zh-CN" altLang="en-US" dirty="0" smtClean="0"/>
              <a:t>标准化也应制定相应的生命周期，可根据业务情况对标准化文档进行修改</a:t>
            </a:r>
            <a:endParaRPr lang="zh-CN" altLang="en-US" dirty="0"/>
          </a:p>
        </p:txBody>
      </p:sp>
      <p:sp>
        <p:nvSpPr>
          <p:cNvPr id="6" name="矩形 5"/>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a:spLocks noGrp="1"/>
          </p:cNvSpPr>
          <p:nvPr>
            <p:ph type="title"/>
          </p:nvPr>
        </p:nvSpPr>
        <p:spPr>
          <a:xfrm>
            <a:off x="653249" y="77115"/>
            <a:ext cx="3808933" cy="825045"/>
          </a:xfrm>
        </p:spPr>
        <p:txBody>
          <a:bodyPr>
            <a:normAutofit/>
          </a:bodyPr>
          <a:lstStyle/>
          <a:p>
            <a:r>
              <a:rPr lang="zh-CN" altLang="en-US" dirty="0" smtClean="0"/>
              <a:t>自动化运维</a:t>
            </a:r>
            <a:r>
              <a:rPr lang="en-US" altLang="zh-CN" dirty="0" smtClean="0"/>
              <a:t>—</a:t>
            </a:r>
            <a:r>
              <a:rPr lang="zh-CN" altLang="en-US" dirty="0"/>
              <a:t>标准</a:t>
            </a:r>
            <a:r>
              <a:rPr lang="zh-CN" altLang="en-US" dirty="0" smtClean="0"/>
              <a:t>化</a:t>
            </a:r>
            <a:endParaRPr lang="zh-CN" altLang="en-US" dirty="0"/>
          </a:p>
        </p:txBody>
      </p:sp>
      <p:pic>
        <p:nvPicPr>
          <p:cNvPr id="1026" name="Picture 2" descr="“document”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0" y="2729983"/>
            <a:ext cx="1507737" cy="15077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箭头连接符 11"/>
          <p:cNvCxnSpPr/>
          <p:nvPr/>
        </p:nvCxnSpPr>
        <p:spPr>
          <a:xfrm>
            <a:off x="9202543" y="2805657"/>
            <a:ext cx="1059057" cy="67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026" idx="1"/>
          </p:cNvCxnSpPr>
          <p:nvPr/>
        </p:nvCxnSpPr>
        <p:spPr>
          <a:xfrm>
            <a:off x="9140825" y="3333750"/>
            <a:ext cx="1120775" cy="150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26" idx="1"/>
          </p:cNvCxnSpPr>
          <p:nvPr/>
        </p:nvCxnSpPr>
        <p:spPr>
          <a:xfrm flipV="1">
            <a:off x="9140825" y="3483852"/>
            <a:ext cx="1120775" cy="52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229600" y="2600325"/>
            <a:ext cx="911225" cy="369332"/>
          </a:xfrm>
          <a:prstGeom prst="rect">
            <a:avLst/>
          </a:prstGeom>
          <a:noFill/>
        </p:spPr>
        <p:txBody>
          <a:bodyPr wrap="square" rtlCol="0">
            <a:spAutoFit/>
          </a:bodyPr>
          <a:lstStyle/>
          <a:p>
            <a:r>
              <a:rPr lang="zh-CN" altLang="en-US" dirty="0" smtClean="0"/>
              <a:t>要素</a:t>
            </a:r>
            <a:r>
              <a:rPr lang="en-US" altLang="zh-CN" dirty="0" smtClean="0"/>
              <a:t>1</a:t>
            </a:r>
            <a:endParaRPr lang="zh-CN" altLang="en-US" dirty="0"/>
          </a:p>
        </p:txBody>
      </p:sp>
      <p:sp>
        <p:nvSpPr>
          <p:cNvPr id="20" name="文本框 19"/>
          <p:cNvSpPr txBox="1"/>
          <p:nvPr/>
        </p:nvSpPr>
        <p:spPr>
          <a:xfrm>
            <a:off x="8229600" y="3082695"/>
            <a:ext cx="911225" cy="369332"/>
          </a:xfrm>
          <a:prstGeom prst="rect">
            <a:avLst/>
          </a:prstGeom>
          <a:noFill/>
        </p:spPr>
        <p:txBody>
          <a:bodyPr wrap="square" rtlCol="0">
            <a:spAutoFit/>
          </a:bodyPr>
          <a:lstStyle/>
          <a:p>
            <a:r>
              <a:rPr lang="zh-CN" altLang="en-US" dirty="0" smtClean="0"/>
              <a:t>要素</a:t>
            </a:r>
            <a:r>
              <a:rPr lang="en-US" altLang="zh-CN" dirty="0"/>
              <a:t>2</a:t>
            </a:r>
            <a:endParaRPr lang="zh-CN" altLang="en-US" dirty="0"/>
          </a:p>
        </p:txBody>
      </p:sp>
      <p:sp>
        <p:nvSpPr>
          <p:cNvPr id="21" name="文本框 20"/>
          <p:cNvSpPr txBox="1"/>
          <p:nvPr/>
        </p:nvSpPr>
        <p:spPr>
          <a:xfrm>
            <a:off x="8229600" y="3816120"/>
            <a:ext cx="911225" cy="369332"/>
          </a:xfrm>
          <a:prstGeom prst="rect">
            <a:avLst/>
          </a:prstGeom>
          <a:noFill/>
        </p:spPr>
        <p:txBody>
          <a:bodyPr wrap="square" rtlCol="0">
            <a:spAutoFit/>
          </a:bodyPr>
          <a:lstStyle/>
          <a:p>
            <a:r>
              <a:rPr lang="zh-CN" altLang="en-US" dirty="0" smtClean="0"/>
              <a:t>要素</a:t>
            </a:r>
            <a:r>
              <a:rPr lang="en-US" altLang="zh-CN" dirty="0" smtClean="0"/>
              <a:t>x</a:t>
            </a:r>
            <a:endParaRPr lang="zh-CN" altLang="en-US" dirty="0"/>
          </a:p>
        </p:txBody>
      </p:sp>
      <p:sp>
        <p:nvSpPr>
          <p:cNvPr id="22" name="文本框 21"/>
          <p:cNvSpPr txBox="1"/>
          <p:nvPr/>
        </p:nvSpPr>
        <p:spPr>
          <a:xfrm>
            <a:off x="8415635" y="3545572"/>
            <a:ext cx="461665" cy="202779"/>
          </a:xfrm>
          <a:prstGeom prst="rect">
            <a:avLst/>
          </a:prstGeom>
          <a:noFill/>
        </p:spPr>
        <p:txBody>
          <a:bodyPr vert="eaVert" wrap="squar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948617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249" y="77115"/>
            <a:ext cx="3808933" cy="825045"/>
          </a:xfrm>
        </p:spPr>
        <p:txBody>
          <a:bodyPr>
            <a:normAutofit/>
          </a:bodyPr>
          <a:lstStyle/>
          <a:p>
            <a:r>
              <a:rPr lang="zh-CN" altLang="en-US" dirty="0" smtClean="0"/>
              <a:t>自动化运维</a:t>
            </a:r>
            <a:r>
              <a:rPr lang="en-US" altLang="zh-CN" dirty="0" smtClean="0"/>
              <a:t>—</a:t>
            </a:r>
            <a:r>
              <a:rPr lang="zh-CN" altLang="en-US" dirty="0" smtClean="0"/>
              <a:t>工具化</a:t>
            </a:r>
            <a:endParaRPr lang="zh-CN" altLang="en-US" dirty="0"/>
          </a:p>
        </p:txBody>
      </p:sp>
      <p:sp>
        <p:nvSpPr>
          <p:cNvPr id="3" name="文本框 2"/>
          <p:cNvSpPr txBox="1"/>
          <p:nvPr/>
        </p:nvSpPr>
        <p:spPr>
          <a:xfrm>
            <a:off x="2252662" y="1762125"/>
            <a:ext cx="7686675" cy="1754326"/>
          </a:xfrm>
          <a:prstGeom prst="rect">
            <a:avLst/>
          </a:prstGeom>
          <a:noFill/>
        </p:spPr>
        <p:txBody>
          <a:bodyPr wrap="square" rtlCol="0">
            <a:spAutoFit/>
          </a:bodyPr>
          <a:lstStyle/>
          <a:p>
            <a:pPr indent="457200">
              <a:lnSpc>
                <a:spcPct val="150000"/>
              </a:lnSpc>
            </a:pPr>
            <a:r>
              <a:rPr lang="zh-CN" altLang="en-US" dirty="0"/>
              <a:t>在</a:t>
            </a:r>
            <a:r>
              <a:rPr lang="zh-CN" altLang="en-US" dirty="0" smtClean="0"/>
              <a:t>对管理对象进行统一的标准化之后，通过编写自动化脚本将标准化文档进行落地</a:t>
            </a:r>
            <a:r>
              <a:rPr lang="zh-CN" altLang="en-US" dirty="0"/>
              <a:t>工具化</a:t>
            </a:r>
            <a:r>
              <a:rPr lang="zh-CN" altLang="en-US" dirty="0" smtClean="0"/>
              <a:t>，保证实施过程符合标准而不是停留在字面。既可以解决对于制定标准的执行，也能达到对于重复性劳动的人力资源的释放，让工程师们注重于更有意义的工作这一目的。</a:t>
            </a:r>
            <a:endParaRPr lang="zh-CN" altLang="en-US" dirty="0"/>
          </a:p>
        </p:txBody>
      </p:sp>
      <p:sp>
        <p:nvSpPr>
          <p:cNvPr id="4" name="矩形 3"/>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document”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25" y="382515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相关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1" y="3824788"/>
            <a:ext cx="2439124" cy="2439125"/>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a:off x="5410200" y="4658588"/>
            <a:ext cx="1543050" cy="771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9124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249" y="77115"/>
            <a:ext cx="3808933" cy="825045"/>
          </a:xfrm>
        </p:spPr>
        <p:txBody>
          <a:bodyPr>
            <a:normAutofit/>
          </a:bodyPr>
          <a:lstStyle/>
          <a:p>
            <a:r>
              <a:rPr lang="zh-CN" altLang="en-US" dirty="0" smtClean="0"/>
              <a:t>自动化运维</a:t>
            </a:r>
            <a:r>
              <a:rPr lang="en-US" altLang="zh-CN" dirty="0" smtClean="0"/>
              <a:t>—</a:t>
            </a:r>
            <a:r>
              <a:rPr lang="zh-CN" altLang="en-US" dirty="0" smtClean="0"/>
              <a:t>系统化</a:t>
            </a:r>
            <a:endParaRPr lang="zh-CN" altLang="en-US" dirty="0"/>
          </a:p>
        </p:txBody>
      </p:sp>
      <p:sp>
        <p:nvSpPr>
          <p:cNvPr id="5" name="文本框 4"/>
          <p:cNvSpPr txBox="1"/>
          <p:nvPr/>
        </p:nvSpPr>
        <p:spPr>
          <a:xfrm>
            <a:off x="2557715" y="1737241"/>
            <a:ext cx="7591425" cy="4247317"/>
          </a:xfrm>
          <a:prstGeom prst="rect">
            <a:avLst/>
          </a:prstGeom>
          <a:noFill/>
        </p:spPr>
        <p:txBody>
          <a:bodyPr wrap="square" rtlCol="0">
            <a:spAutoFit/>
          </a:bodyPr>
          <a:lstStyle/>
          <a:p>
            <a:pPr indent="457200">
              <a:lnSpc>
                <a:spcPct val="150000"/>
              </a:lnSpc>
            </a:pPr>
            <a:r>
              <a:rPr lang="zh-CN" altLang="en-US" dirty="0"/>
              <a:t>对于不同的功能模块，建立起相应的系统，不同系统之间共同作用完成对规划、维护、投诉、分析、优化、保障、考核、资管、</a:t>
            </a:r>
            <a:r>
              <a:rPr lang="zh-CN" altLang="en-US" dirty="0" smtClean="0"/>
              <a:t>汇报等九大运维工作的支撑</a:t>
            </a:r>
            <a:r>
              <a:rPr lang="zh-CN" altLang="en-US" dirty="0" smtClean="0"/>
              <a:t>。</a:t>
            </a:r>
            <a:endParaRPr lang="en-US" altLang="zh-CN" dirty="0" smtClean="0"/>
          </a:p>
          <a:p>
            <a:pPr indent="457200">
              <a:lnSpc>
                <a:spcPct val="150000"/>
              </a:lnSpc>
            </a:pPr>
            <a:r>
              <a:rPr lang="zh-CN" altLang="en-US" dirty="0" smtClean="0"/>
              <a:t>这些系统包括：</a:t>
            </a:r>
            <a:endParaRPr lang="en-US" altLang="zh-CN" dirty="0" smtClean="0"/>
          </a:p>
          <a:p>
            <a:pPr marL="285750" indent="-285750">
              <a:lnSpc>
                <a:spcPct val="150000"/>
              </a:lnSpc>
              <a:buFont typeface="Arial" panose="020B0604020202020204" pitchFamily="34" charset="0"/>
              <a:buChar char="•"/>
            </a:pPr>
            <a:r>
              <a:rPr lang="zh-CN" altLang="en-US" dirty="0" smtClean="0"/>
              <a:t>数据采集系统</a:t>
            </a:r>
            <a:endParaRPr lang="en-US" altLang="zh-CN" dirty="0" smtClean="0"/>
          </a:p>
          <a:p>
            <a:pPr marL="285750" indent="-285750">
              <a:lnSpc>
                <a:spcPct val="150000"/>
              </a:lnSpc>
              <a:buFont typeface="Arial" panose="020B0604020202020204" pitchFamily="34" charset="0"/>
              <a:buChar char="•"/>
            </a:pPr>
            <a:r>
              <a:rPr lang="zh-CN" altLang="en-US" dirty="0" smtClean="0"/>
              <a:t>网络维护系统</a:t>
            </a:r>
            <a:endParaRPr lang="en-US" altLang="zh-CN" dirty="0" smtClean="0"/>
          </a:p>
          <a:p>
            <a:pPr marL="285750" indent="-285750">
              <a:lnSpc>
                <a:spcPct val="150000"/>
              </a:lnSpc>
              <a:buFont typeface="Arial" panose="020B0604020202020204" pitchFamily="34" charset="0"/>
              <a:buChar char="•"/>
            </a:pPr>
            <a:r>
              <a:rPr lang="zh-CN" altLang="en-US" dirty="0" smtClean="0"/>
              <a:t>投诉处理系统</a:t>
            </a:r>
            <a:endParaRPr lang="en-US" altLang="zh-CN" dirty="0" smtClean="0"/>
          </a:p>
          <a:p>
            <a:pPr marL="285750" indent="-285750">
              <a:lnSpc>
                <a:spcPct val="150000"/>
              </a:lnSpc>
              <a:buFont typeface="Arial" panose="020B0604020202020204" pitchFamily="34" charset="0"/>
              <a:buChar char="•"/>
            </a:pPr>
            <a:r>
              <a:rPr lang="zh-CN" altLang="en-US" dirty="0" smtClean="0"/>
              <a:t>资产保障系统、</a:t>
            </a:r>
            <a:endParaRPr lang="en-US" altLang="zh-CN" dirty="0" smtClean="0"/>
          </a:p>
          <a:p>
            <a:pPr marL="285750" indent="-285750">
              <a:lnSpc>
                <a:spcPct val="150000"/>
              </a:lnSpc>
              <a:buFont typeface="Arial" panose="020B0604020202020204" pitchFamily="34" charset="0"/>
              <a:buChar char="•"/>
            </a:pPr>
            <a:r>
              <a:rPr lang="zh-CN" altLang="en-US" dirty="0" smtClean="0"/>
              <a:t>数据可视化系统</a:t>
            </a:r>
            <a:endParaRPr lang="en-US" altLang="zh-CN" dirty="0" smtClean="0"/>
          </a:p>
          <a:p>
            <a:pPr marL="285750" indent="-285750">
              <a:lnSpc>
                <a:spcPct val="150000"/>
              </a:lnSpc>
              <a:buFont typeface="Arial" panose="020B0604020202020204" pitchFamily="34" charset="0"/>
              <a:buChar char="•"/>
            </a:pPr>
            <a:r>
              <a:rPr lang="en-US" altLang="zh-CN" dirty="0" smtClean="0"/>
              <a:t>…</a:t>
            </a:r>
            <a:endParaRPr lang="zh-CN" altLang="en-US" dirty="0"/>
          </a:p>
        </p:txBody>
      </p:sp>
      <p:sp>
        <p:nvSpPr>
          <p:cNvPr id="4" name="矩形 3"/>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878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249" y="77115"/>
            <a:ext cx="3808933" cy="825045"/>
          </a:xfrm>
        </p:spPr>
        <p:txBody>
          <a:bodyPr>
            <a:normAutofit/>
          </a:bodyPr>
          <a:lstStyle/>
          <a:p>
            <a:r>
              <a:rPr lang="zh-CN" altLang="en-US" dirty="0" smtClean="0"/>
              <a:t>自动化运维</a:t>
            </a:r>
            <a:r>
              <a:rPr lang="en-US" altLang="zh-CN" dirty="0" smtClean="0"/>
              <a:t>—</a:t>
            </a:r>
            <a:r>
              <a:rPr lang="zh-CN" altLang="en-US" dirty="0" smtClean="0"/>
              <a:t>平台化</a:t>
            </a:r>
            <a:endParaRPr lang="zh-CN" altLang="en-US" dirty="0"/>
          </a:p>
        </p:txBody>
      </p:sp>
      <p:sp>
        <p:nvSpPr>
          <p:cNvPr id="3" name="矩形 2"/>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009775" y="3038475"/>
            <a:ext cx="8172450" cy="923330"/>
          </a:xfrm>
          <a:prstGeom prst="rect">
            <a:avLst/>
          </a:prstGeom>
          <a:noFill/>
        </p:spPr>
        <p:txBody>
          <a:bodyPr wrap="square" rtlCol="0">
            <a:spAutoFit/>
          </a:bodyPr>
          <a:lstStyle/>
          <a:p>
            <a:pPr indent="457200">
              <a:lnSpc>
                <a:spcPct val="150000"/>
              </a:lnSpc>
            </a:pPr>
            <a:r>
              <a:rPr lang="zh-CN" altLang="en-US" dirty="0" smtClean="0"/>
              <a:t>将众多系统搭建在同一个平台之上，让不同部门不同职责的运维人员都能通过一个平台使用已搭建的系统完成运维工作，实现“</a:t>
            </a:r>
            <a:r>
              <a:rPr lang="en-US" altLang="zh-CN" dirty="0" smtClean="0"/>
              <a:t>ALL IN ONE</a:t>
            </a:r>
            <a:r>
              <a:rPr lang="zh-CN" altLang="en-US" dirty="0" smtClean="0"/>
              <a:t>”。</a:t>
            </a:r>
            <a:endParaRPr lang="zh-CN" altLang="en-US" dirty="0"/>
          </a:p>
        </p:txBody>
      </p:sp>
    </p:spTree>
    <p:extLst>
      <p:ext uri="{BB962C8B-B14F-4D97-AF65-F5344CB8AC3E}">
        <p14:creationId xmlns:p14="http://schemas.microsoft.com/office/powerpoint/2010/main" val="1175670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735640" y="2360556"/>
            <a:ext cx="23100" cy="1140988"/>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a:off x="4287146" y="3688117"/>
            <a:ext cx="1268895" cy="455580"/>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5911015" y="3688117"/>
            <a:ext cx="1355052" cy="480558"/>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6" name="矩形 6"/>
          <p:cNvSpPr>
            <a:spLocks noChangeArrowheads="1"/>
          </p:cNvSpPr>
          <p:nvPr/>
        </p:nvSpPr>
        <p:spPr bwMode="auto">
          <a:xfrm>
            <a:off x="2741634" y="4393594"/>
            <a:ext cx="22354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自动化脚本、通知提示</a:t>
            </a:r>
            <a:endParaRPr lang="zh-CN" altLang="en-US" sz="1200" dirty="0">
              <a:solidFill>
                <a:schemeClr val="bg2">
                  <a:lumMod val="10000"/>
                </a:schemeClr>
              </a:solidFill>
              <a:latin typeface="Century Gothic" panose="020B0502020202020204" pitchFamily="34" charset="0"/>
            </a:endParaRPr>
          </a:p>
        </p:txBody>
      </p:sp>
      <p:sp>
        <p:nvSpPr>
          <p:cNvPr id="17" name="矩形 6"/>
          <p:cNvSpPr>
            <a:spLocks noChangeArrowheads="1"/>
          </p:cNvSpPr>
          <p:nvPr/>
        </p:nvSpPr>
        <p:spPr bwMode="auto">
          <a:xfrm>
            <a:off x="6602157" y="4393595"/>
            <a:ext cx="16213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机器学习、人工决策</a:t>
            </a:r>
            <a:endParaRPr lang="zh-CN" altLang="en-US" sz="1200" dirty="0">
              <a:solidFill>
                <a:schemeClr val="bg2">
                  <a:lumMod val="10000"/>
                </a:schemeClr>
              </a:solidFill>
              <a:latin typeface="Century Gothic" panose="020B0502020202020204" pitchFamily="34" charset="0"/>
            </a:endParaRPr>
          </a:p>
        </p:txBody>
      </p:sp>
      <p:sp>
        <p:nvSpPr>
          <p:cNvPr id="20" name="矩形 6"/>
          <p:cNvSpPr>
            <a:spLocks noChangeArrowheads="1"/>
          </p:cNvSpPr>
          <p:nvPr/>
        </p:nvSpPr>
        <p:spPr bwMode="auto">
          <a:xfrm>
            <a:off x="5073307" y="1511131"/>
            <a:ext cx="1369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对海量日志的监测</a:t>
            </a:r>
            <a:endParaRPr lang="zh-CN" altLang="en-US" sz="1200" dirty="0">
              <a:solidFill>
                <a:schemeClr val="bg2">
                  <a:lumMod val="10000"/>
                </a:schemeClr>
              </a:solidFill>
              <a:latin typeface="Century Gothic" panose="020B0502020202020204" pitchFamily="34" charset="0"/>
            </a:endParaRPr>
          </a:p>
        </p:txBody>
      </p:sp>
      <p:grpSp>
        <p:nvGrpSpPr>
          <p:cNvPr id="21" name="组合 20"/>
          <p:cNvGrpSpPr/>
          <p:nvPr/>
        </p:nvGrpSpPr>
        <p:grpSpPr>
          <a:xfrm>
            <a:off x="5445277" y="3371876"/>
            <a:ext cx="540034" cy="538834"/>
            <a:chOff x="5932231" y="4415044"/>
            <a:chExt cx="488440" cy="509247"/>
          </a:xfrm>
        </p:grpSpPr>
        <p:sp>
          <p:nvSpPr>
            <p:cNvPr id="22" name="椭圆 21"/>
            <p:cNvSpPr/>
            <p:nvPr/>
          </p:nvSpPr>
          <p:spPr>
            <a:xfrm>
              <a:off x="5932231" y="4435851"/>
              <a:ext cx="488440" cy="488440"/>
            </a:xfrm>
            <a:prstGeom prst="ellipse">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3" name="矩形 22"/>
            <p:cNvSpPr/>
            <p:nvPr/>
          </p:nvSpPr>
          <p:spPr>
            <a:xfrm>
              <a:off x="5935187" y="4415044"/>
              <a:ext cx="119677" cy="36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endParaRPr lang="zh-CN" altLang="en-US" sz="2800" b="1" dirty="0">
                <a:solidFill>
                  <a:srgbClr val="EAE7D4"/>
                </a:solidFill>
                <a:ea typeface="微软雅黑" pitchFamily="34" charset="-122"/>
              </a:endParaRPr>
            </a:p>
          </p:txBody>
        </p:sp>
      </p:grpSp>
      <p:sp>
        <p:nvSpPr>
          <p:cNvPr id="24" name="椭圆 23"/>
          <p:cNvSpPr/>
          <p:nvPr/>
        </p:nvSpPr>
        <p:spPr>
          <a:xfrm>
            <a:off x="5497074" y="2080919"/>
            <a:ext cx="488237" cy="446384"/>
          </a:xfrm>
          <a:prstGeom prst="ellipse">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200" dirty="0">
              <a:solidFill>
                <a:prstClr val="white"/>
              </a:solidFill>
            </a:endParaRPr>
          </a:p>
        </p:txBody>
      </p:sp>
      <p:grpSp>
        <p:nvGrpSpPr>
          <p:cNvPr id="25" name="组合 24"/>
          <p:cNvGrpSpPr/>
          <p:nvPr/>
        </p:nvGrpSpPr>
        <p:grpSpPr>
          <a:xfrm>
            <a:off x="7038844" y="3902476"/>
            <a:ext cx="526956" cy="446384"/>
            <a:chOff x="7402397" y="5003093"/>
            <a:chExt cx="859892" cy="810266"/>
          </a:xfrm>
        </p:grpSpPr>
        <p:sp>
          <p:nvSpPr>
            <p:cNvPr id="26" name="椭圆 25"/>
            <p:cNvSpPr/>
            <p:nvPr/>
          </p:nvSpPr>
          <p:spPr>
            <a:xfrm>
              <a:off x="7402397" y="5003093"/>
              <a:ext cx="810266" cy="810266"/>
            </a:xfrm>
            <a:prstGeom prst="ellipse">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7" name="矩形 26"/>
            <p:cNvSpPr/>
            <p:nvPr/>
          </p:nvSpPr>
          <p:spPr>
            <a:xfrm>
              <a:off x="7458716" y="5199286"/>
              <a:ext cx="803573"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决策</a:t>
              </a:r>
              <a:endParaRPr lang="zh-CN" altLang="en-US" sz="2000" b="1" dirty="0">
                <a:solidFill>
                  <a:srgbClr val="EAE7D4"/>
                </a:solidFill>
                <a:ea typeface="微软雅黑" pitchFamily="34" charset="-122"/>
              </a:endParaRPr>
            </a:p>
          </p:txBody>
        </p:sp>
      </p:grpSp>
      <p:grpSp>
        <p:nvGrpSpPr>
          <p:cNvPr id="28" name="组合 27"/>
          <p:cNvGrpSpPr/>
          <p:nvPr/>
        </p:nvGrpSpPr>
        <p:grpSpPr>
          <a:xfrm>
            <a:off x="3915498" y="2202751"/>
            <a:ext cx="2077914" cy="2144797"/>
            <a:chOff x="4070096" y="1933242"/>
            <a:chExt cx="3390756" cy="3893186"/>
          </a:xfrm>
        </p:grpSpPr>
        <p:sp>
          <p:nvSpPr>
            <p:cNvPr id="29" name="椭圆 28"/>
            <p:cNvSpPr/>
            <p:nvPr/>
          </p:nvSpPr>
          <p:spPr>
            <a:xfrm>
              <a:off x="4070096" y="5016162"/>
              <a:ext cx="810266" cy="8102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30" name="矩形 29"/>
            <p:cNvSpPr/>
            <p:nvPr/>
          </p:nvSpPr>
          <p:spPr>
            <a:xfrm>
              <a:off x="4070096" y="5183289"/>
              <a:ext cx="803573"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控制</a:t>
              </a:r>
              <a:endParaRPr lang="zh-CN" altLang="en-US" sz="2000" b="1" dirty="0">
                <a:solidFill>
                  <a:srgbClr val="EAE7D4"/>
                </a:solidFill>
                <a:ea typeface="微软雅黑" pitchFamily="34" charset="-122"/>
              </a:endParaRPr>
            </a:p>
          </p:txBody>
        </p:sp>
        <p:sp>
          <p:nvSpPr>
            <p:cNvPr id="32" name="矩形 31"/>
            <p:cNvSpPr/>
            <p:nvPr/>
          </p:nvSpPr>
          <p:spPr>
            <a:xfrm>
              <a:off x="6657280" y="1933242"/>
              <a:ext cx="803572"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感知</a:t>
              </a:r>
              <a:endParaRPr lang="zh-CN" altLang="en-US" sz="2000" b="1" dirty="0">
                <a:solidFill>
                  <a:srgbClr val="EAE7D4"/>
                </a:solidFill>
                <a:ea typeface="微软雅黑" pitchFamily="34" charset="-122"/>
              </a:endParaRPr>
            </a:p>
          </p:txBody>
        </p:sp>
      </p:grpSp>
      <p:sp>
        <p:nvSpPr>
          <p:cNvPr id="33" name="文本框 32"/>
          <p:cNvSpPr txBox="1"/>
          <p:nvPr/>
        </p:nvSpPr>
        <p:spPr>
          <a:xfrm>
            <a:off x="5454556" y="3471872"/>
            <a:ext cx="607418" cy="276999"/>
          </a:xfrm>
          <a:prstGeom prst="rect">
            <a:avLst/>
          </a:prstGeom>
          <a:noFill/>
        </p:spPr>
        <p:txBody>
          <a:bodyPr wrap="square" rtlCol="0">
            <a:spAutoFit/>
          </a:bodyPr>
          <a:lstStyle/>
          <a:p>
            <a:r>
              <a:rPr lang="en-US" altLang="zh-CN" sz="1200" b="1" dirty="0" err="1" smtClean="0">
                <a:solidFill>
                  <a:schemeClr val="bg1"/>
                </a:solidFill>
              </a:rPr>
              <a:t>AIOps</a:t>
            </a:r>
            <a:endParaRPr lang="zh-CN" altLang="en-US" sz="1100" b="1" dirty="0">
              <a:solidFill>
                <a:schemeClr val="bg1"/>
              </a:solidFill>
            </a:endParaRPr>
          </a:p>
        </p:txBody>
      </p:sp>
      <p:sp>
        <p:nvSpPr>
          <p:cNvPr id="34" name="文本框 33"/>
          <p:cNvSpPr txBox="1"/>
          <p:nvPr/>
        </p:nvSpPr>
        <p:spPr>
          <a:xfrm>
            <a:off x="7560946" y="2491938"/>
            <a:ext cx="1383389" cy="1200329"/>
          </a:xfrm>
          <a:prstGeom prst="rect">
            <a:avLst/>
          </a:prstGeom>
          <a:noFill/>
        </p:spPr>
        <p:txBody>
          <a:bodyPr wrap="square" rtlCol="0">
            <a:spAutoFit/>
          </a:bodyPr>
          <a:lstStyle/>
          <a:p>
            <a:r>
              <a:rPr lang="zh-CN" altLang="en-US" dirty="0" smtClean="0">
                <a:solidFill>
                  <a:schemeClr val="bg2">
                    <a:lumMod val="10000"/>
                  </a:schemeClr>
                </a:solidFill>
              </a:rPr>
              <a:t>通过闭环反馈机制，完成自我学习的过程</a:t>
            </a:r>
            <a:endParaRPr lang="zh-CN" altLang="en-US" dirty="0">
              <a:solidFill>
                <a:schemeClr val="bg2">
                  <a:lumMod val="10000"/>
                </a:schemeClr>
              </a:solidFill>
            </a:endParaRPr>
          </a:p>
        </p:txBody>
      </p:sp>
      <p:cxnSp>
        <p:nvCxnSpPr>
          <p:cNvPr id="35" name="直接箭头连接符 34"/>
          <p:cNvCxnSpPr>
            <a:endCxn id="26" idx="1"/>
          </p:cNvCxnSpPr>
          <p:nvPr/>
        </p:nvCxnSpPr>
        <p:spPr>
          <a:xfrm>
            <a:off x="5911015" y="2479750"/>
            <a:ext cx="1200546" cy="1488097"/>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6" idx="2"/>
            <a:endCxn id="29" idx="6"/>
          </p:cNvCxnSpPr>
          <p:nvPr/>
        </p:nvCxnSpPr>
        <p:spPr>
          <a:xfrm flipH="1" flipV="1">
            <a:off x="4412043" y="4124356"/>
            <a:ext cx="2626801" cy="131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7"/>
            <a:endCxn id="24" idx="3"/>
          </p:cNvCxnSpPr>
          <p:nvPr/>
        </p:nvCxnSpPr>
        <p:spPr>
          <a:xfrm flipV="1">
            <a:off x="4339326" y="2461932"/>
            <a:ext cx="1229249" cy="150460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智慧运维</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en-US" altLang="zh-CN" dirty="0" err="1" smtClean="0">
                <a:solidFill>
                  <a:srgbClr val="333F50"/>
                </a:solidFill>
              </a:rPr>
              <a:t>AIOps</a:t>
            </a:r>
            <a:r>
              <a:rPr lang="zh-CN" altLang="en-US" dirty="0" smtClean="0">
                <a:solidFill>
                  <a:srgbClr val="333F50"/>
                </a:solidFill>
              </a:rPr>
              <a:t>（</a:t>
            </a:r>
            <a:r>
              <a:rPr lang="en-US" altLang="zh-CN" dirty="0">
                <a:solidFill>
                  <a:srgbClr val="333F50"/>
                </a:solidFill>
              </a:rPr>
              <a:t>A</a:t>
            </a:r>
            <a:r>
              <a:rPr lang="en-US" altLang="zh-CN" dirty="0" smtClean="0">
                <a:solidFill>
                  <a:srgbClr val="333F50"/>
                </a:solidFill>
              </a:rPr>
              <a:t>lgorithm IT Operations</a:t>
            </a:r>
            <a:r>
              <a:rPr lang="zh-CN" altLang="en-US" dirty="0" smtClean="0">
                <a:solidFill>
                  <a:srgbClr val="333F50"/>
                </a:solidFill>
              </a:rPr>
              <a:t>）</a:t>
            </a:r>
            <a:endParaRPr lang="zh-CN" altLang="en-US" dirty="0">
              <a:solidFill>
                <a:srgbClr val="333F50"/>
              </a:solidFill>
            </a:endParaRPr>
          </a:p>
        </p:txBody>
      </p:sp>
      <p:sp>
        <p:nvSpPr>
          <p:cNvPr id="19" name="矩形 18"/>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solidFill>
                  <a:srgbClr val="FF0000"/>
                </a:solidFill>
              </a:rPr>
              <a:t>通过人工智能的方式，进一步提升运维效率，包括运维决策、故障预测和问题分析等</a:t>
            </a:r>
            <a:endParaRPr lang="zh-CN" altLang="en-US" sz="2400" b="1" dirty="0">
              <a:solidFill>
                <a:srgbClr val="FF0000"/>
              </a:solidFill>
            </a:endParaRPr>
          </a:p>
        </p:txBody>
      </p:sp>
      <p:sp>
        <p:nvSpPr>
          <p:cNvPr id="38" name="文本框 37"/>
          <p:cNvSpPr txBox="1"/>
          <p:nvPr/>
        </p:nvSpPr>
        <p:spPr>
          <a:xfrm>
            <a:off x="374329" y="4392532"/>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使用的技术</a:t>
            </a:r>
            <a:endParaRPr lang="zh-CN" altLang="en-US" dirty="0">
              <a:solidFill>
                <a:srgbClr val="333F50"/>
              </a:solidFill>
            </a:endParaRPr>
          </a:p>
        </p:txBody>
      </p:sp>
      <p:sp>
        <p:nvSpPr>
          <p:cNvPr id="39" name="文本框 38"/>
          <p:cNvSpPr txBox="1"/>
          <p:nvPr/>
        </p:nvSpPr>
        <p:spPr>
          <a:xfrm>
            <a:off x="89946" y="5112354"/>
            <a:ext cx="4109811" cy="1477328"/>
          </a:xfrm>
          <a:prstGeom prst="rect">
            <a:avLst/>
          </a:prstGeom>
          <a:noFill/>
        </p:spPr>
        <p:txBody>
          <a:bodyPr wrap="square" rtlCol="0">
            <a:spAutoFit/>
          </a:bodyPr>
          <a:lstStyle/>
          <a:p>
            <a:pPr algn="ctr"/>
            <a:r>
              <a:rPr lang="en-US" altLang="zh-CN" dirty="0" smtClean="0"/>
              <a:t>A</a:t>
            </a:r>
            <a:r>
              <a:rPr lang="zh-CN" altLang="en-US" dirty="0" smtClean="0"/>
              <a:t>（</a:t>
            </a:r>
            <a:r>
              <a:rPr lang="en-US" altLang="zh-CN" dirty="0"/>
              <a:t>A</a:t>
            </a:r>
            <a:r>
              <a:rPr lang="en-US" altLang="zh-CN" dirty="0" smtClean="0"/>
              <a:t>rtificial </a:t>
            </a:r>
            <a:r>
              <a:rPr lang="en-US" altLang="zh-CN" dirty="0"/>
              <a:t>I</a:t>
            </a:r>
            <a:r>
              <a:rPr lang="en-US" altLang="zh-CN" dirty="0" smtClean="0"/>
              <a:t>ntelligent</a:t>
            </a:r>
            <a:r>
              <a:rPr lang="zh-CN" altLang="en-US" dirty="0" smtClean="0"/>
              <a:t>）</a:t>
            </a:r>
            <a:endParaRPr lang="en-US" altLang="zh-CN" dirty="0"/>
          </a:p>
          <a:p>
            <a:pPr algn="ctr"/>
            <a:r>
              <a:rPr lang="en-US" altLang="zh-CN" dirty="0" smtClean="0"/>
              <a:t>+</a:t>
            </a:r>
          </a:p>
          <a:p>
            <a:pPr algn="ctr"/>
            <a:r>
              <a:rPr lang="en-US" altLang="zh-CN" dirty="0" smtClean="0"/>
              <a:t>B</a:t>
            </a:r>
            <a:r>
              <a:rPr lang="zh-CN" altLang="en-US" dirty="0" smtClean="0"/>
              <a:t>（</a:t>
            </a:r>
            <a:r>
              <a:rPr lang="en-US" altLang="zh-CN" dirty="0" smtClean="0"/>
              <a:t>Big Data</a:t>
            </a:r>
            <a:r>
              <a:rPr lang="zh-CN" altLang="en-US" dirty="0" smtClean="0"/>
              <a:t>）</a:t>
            </a:r>
            <a:endParaRPr lang="en-US" altLang="zh-CN" dirty="0" smtClean="0"/>
          </a:p>
          <a:p>
            <a:pPr algn="ctr"/>
            <a:r>
              <a:rPr lang="en-US" altLang="zh-CN" dirty="0" smtClean="0"/>
              <a:t>+</a:t>
            </a:r>
          </a:p>
          <a:p>
            <a:pPr algn="ctr"/>
            <a:r>
              <a:rPr lang="en-US" altLang="zh-CN" dirty="0" smtClean="0"/>
              <a:t>C</a:t>
            </a:r>
            <a:r>
              <a:rPr lang="zh-CN" altLang="en-US" dirty="0" smtClean="0"/>
              <a:t>（</a:t>
            </a:r>
            <a:r>
              <a:rPr lang="en-US" altLang="zh-CN" dirty="0" smtClean="0"/>
              <a:t>Cloud</a:t>
            </a:r>
            <a:r>
              <a:rPr lang="zh-CN" altLang="en-US" dirty="0" smtClean="0"/>
              <a:t>）</a:t>
            </a:r>
            <a:endParaRPr lang="zh-CN" altLang="en-US" dirty="0"/>
          </a:p>
        </p:txBody>
      </p:sp>
      <p:pic>
        <p:nvPicPr>
          <p:cNvPr id="40" name="Picture 2" descr="“big data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844" y="5072452"/>
            <a:ext cx="1473203" cy="113838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tech icon”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4054" y="5147081"/>
            <a:ext cx="1867471" cy="1020514"/>
          </a:xfrm>
          <a:prstGeom prst="rect">
            <a:avLst/>
          </a:prstGeom>
          <a:noFill/>
          <a:extLst>
            <a:ext uri="{909E8E84-426E-40DD-AFC4-6F175D3DCCD1}">
              <a14:hiddenFill xmlns:a14="http://schemas.microsoft.com/office/drawing/2010/main">
                <a:solidFill>
                  <a:srgbClr val="FFFFFF"/>
                </a:solidFill>
              </a14:hiddenFill>
            </a:ext>
          </a:extLst>
        </p:spPr>
      </p:pic>
      <p:sp>
        <p:nvSpPr>
          <p:cNvPr id="42" name="文本框 41"/>
          <p:cNvSpPr txBox="1"/>
          <p:nvPr/>
        </p:nvSpPr>
        <p:spPr>
          <a:xfrm>
            <a:off x="6419880" y="5288625"/>
            <a:ext cx="839568" cy="646331"/>
          </a:xfrm>
          <a:prstGeom prst="rect">
            <a:avLst/>
          </a:prstGeom>
          <a:noFill/>
        </p:spPr>
        <p:txBody>
          <a:bodyPr wrap="square" rtlCol="0">
            <a:spAutoFit/>
          </a:bodyPr>
          <a:lstStyle/>
          <a:p>
            <a:pPr algn="ctr"/>
            <a:r>
              <a:rPr lang="en-US" altLang="zh-CN" sz="3600" b="1" dirty="0" smtClean="0"/>
              <a:t>+</a:t>
            </a:r>
            <a:endParaRPr lang="zh-CN" altLang="en-US" sz="3600" b="1" dirty="0"/>
          </a:p>
        </p:txBody>
      </p:sp>
      <p:sp>
        <p:nvSpPr>
          <p:cNvPr id="43" name="文本框 42"/>
          <p:cNvSpPr txBox="1"/>
          <p:nvPr/>
        </p:nvSpPr>
        <p:spPr>
          <a:xfrm>
            <a:off x="8370764" y="5342529"/>
            <a:ext cx="839568" cy="646331"/>
          </a:xfrm>
          <a:prstGeom prst="rect">
            <a:avLst/>
          </a:prstGeom>
          <a:noFill/>
        </p:spPr>
        <p:txBody>
          <a:bodyPr wrap="square" rtlCol="0">
            <a:spAutoFit/>
          </a:bodyPr>
          <a:lstStyle/>
          <a:p>
            <a:pPr algn="ctr"/>
            <a:r>
              <a:rPr lang="en-US" altLang="zh-CN" sz="3600" b="1" dirty="0" smtClean="0"/>
              <a:t>+</a:t>
            </a:r>
            <a:endParaRPr lang="zh-CN" altLang="en-US" sz="3600" b="1" dirty="0"/>
          </a:p>
        </p:txBody>
      </p:sp>
      <p:pic>
        <p:nvPicPr>
          <p:cNvPr id="44" name="Picture 2" descr="相关图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1542" y="4987912"/>
            <a:ext cx="1355566" cy="1355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399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500"/>
                                        <p:tgtEl>
                                          <p:spTgt spid="3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par>
                                <p:cTn id="63" presetID="22" presetClass="entr" presetSubtype="4"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down)">
                                      <p:cBhvr>
                                        <p:cTn id="65" dur="500"/>
                                        <p:tgtEl>
                                          <p:spTgt spid="44"/>
                                        </p:tgtEl>
                                      </p:cBhvr>
                                    </p:animEffect>
                                  </p:childTnLst>
                                </p:cTn>
                              </p:par>
                              <p:par>
                                <p:cTn id="66" presetID="22" presetClass="entr" presetSubtype="4"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500"/>
                                        <p:tgtEl>
                                          <p:spTgt spid="4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down)">
                                      <p:cBhvr>
                                        <p:cTn id="71" dur="500"/>
                                        <p:tgtEl>
                                          <p:spTgt spid="4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down)">
                                      <p:cBhvr>
                                        <p:cTn id="74" dur="500"/>
                                        <p:tgtEl>
                                          <p:spTgt spid="43"/>
                                        </p:tgtEl>
                                      </p:cBhvr>
                                    </p:animEffect>
                                  </p:childTnLst>
                                </p:cTn>
                              </p:par>
                              <p:par>
                                <p:cTn id="75" presetID="22" presetClass="entr" presetSubtype="4"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down)">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4" grpId="0" animBg="1"/>
      <p:bldP spid="33" grpId="0"/>
      <p:bldP spid="34" grpId="0"/>
      <p:bldP spid="19" grpId="0" animBg="1"/>
      <p:bldP spid="38" grpId="0"/>
      <p:bldP spid="39" grpId="0"/>
      <p:bldP spid="42"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en-US" altLang="zh-CN" dirty="0" smtClean="0">
                <a:solidFill>
                  <a:srgbClr val="333F50"/>
                </a:solidFill>
              </a:rPr>
              <a:t>AI</a:t>
            </a:r>
            <a:r>
              <a:rPr lang="zh-CN" altLang="en-US" dirty="0" smtClean="0">
                <a:solidFill>
                  <a:srgbClr val="333F50"/>
                </a:solidFill>
              </a:rPr>
              <a:t>算法擅长什么</a:t>
            </a:r>
            <a:endParaRPr lang="zh-CN" altLang="en-US" dirty="0">
              <a:solidFill>
                <a:srgbClr val="333F50"/>
              </a:solidFill>
            </a:endParaRPr>
          </a:p>
        </p:txBody>
      </p:sp>
      <p:pic>
        <p:nvPicPr>
          <p:cNvPr id="1026" name="Picture 2" descr="https://gss3.bdstatic.com/7Po3dSag_xI4khGkpoWK1HF6hhy/baike/w%3D268%3Bg%3D0/sign=04c773fa9245d688a302b5a29cf91a23/2934349b033b5bb50ed09a3736d3d539b700bcf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2588305"/>
            <a:ext cx="2552700" cy="19907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38075" y="2014008"/>
            <a:ext cx="6258500" cy="3416320"/>
          </a:xfrm>
          <a:prstGeom prst="rect">
            <a:avLst/>
          </a:prstGeom>
          <a:noFill/>
        </p:spPr>
        <p:txBody>
          <a:bodyPr wrap="square" rtlCol="0">
            <a:spAutoFit/>
          </a:bodyPr>
          <a:lstStyle/>
          <a:p>
            <a:pPr indent="457200">
              <a:lnSpc>
                <a:spcPct val="150000"/>
              </a:lnSpc>
            </a:pPr>
            <a:r>
              <a:rPr lang="zh-CN" altLang="en-US" dirty="0" smtClean="0"/>
              <a:t>人工智能在解决以下类型问题是，不管问题多么复杂，都有可能做到甚至超越人类的水平，这类问题的特点是：</a:t>
            </a:r>
            <a:endParaRPr lang="en-US" altLang="zh-CN" dirty="0" smtClean="0"/>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1</a:t>
            </a:r>
            <a:r>
              <a:rPr lang="zh-CN" altLang="en-US" dirty="0" smtClean="0">
                <a:latin typeface="等线" panose="02010600030101010101" pitchFamily="2" charset="-122"/>
                <a:ea typeface="等线" panose="02010600030101010101" pitchFamily="2" charset="-122"/>
              </a:rPr>
              <a:t>） 有充足的数据或知识</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2</a:t>
            </a:r>
            <a:r>
              <a:rPr lang="zh-CN" altLang="en-US" dirty="0" smtClean="0">
                <a:latin typeface="等线" panose="02010600030101010101" pitchFamily="2" charset="-122"/>
                <a:ea typeface="等线" panose="02010600030101010101" pitchFamily="2" charset="-122"/>
              </a:rPr>
              <a:t>） 完全信息</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3</a:t>
            </a:r>
            <a:r>
              <a:rPr lang="zh-CN" altLang="en-US" dirty="0" smtClean="0">
                <a:latin typeface="等线" panose="02010600030101010101" pitchFamily="2" charset="-122"/>
                <a:ea typeface="等线" panose="02010600030101010101" pitchFamily="2" charset="-122"/>
              </a:rPr>
              <a:t>） 确定性（</a:t>
            </a:r>
            <a:r>
              <a:rPr lang="en-US" altLang="zh-CN" dirty="0" smtClean="0">
                <a:latin typeface="等线" panose="02010600030101010101" pitchFamily="2" charset="-122"/>
                <a:ea typeface="等线" panose="02010600030101010101" pitchFamily="2" charset="-122"/>
              </a:rPr>
              <a:t>well defined</a:t>
            </a:r>
            <a:r>
              <a:rPr lang="zh-CN" altLang="en-US" dirty="0" smtClean="0">
                <a:latin typeface="等线" panose="02010600030101010101" pitchFamily="2" charset="-122"/>
                <a:ea typeface="等线" panose="02010600030101010101" pitchFamily="2" charset="-122"/>
              </a:rPr>
              <a:t>）</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4</a:t>
            </a:r>
            <a:r>
              <a:rPr lang="zh-CN" altLang="en-US" dirty="0" smtClean="0">
                <a:latin typeface="等线" panose="02010600030101010101" pitchFamily="2" charset="-122"/>
                <a:ea typeface="等线" panose="02010600030101010101" pitchFamily="2" charset="-122"/>
              </a:rPr>
              <a:t>） 单领域</a:t>
            </a:r>
            <a:endParaRPr lang="en-US" altLang="zh-CN" dirty="0" smtClean="0">
              <a:latin typeface="等线" panose="02010600030101010101" pitchFamily="2" charset="-122"/>
              <a:ea typeface="等线" panose="02010600030101010101" pitchFamily="2" charset="-122"/>
            </a:endParaRPr>
          </a:p>
          <a:p>
            <a:pPr algn="r"/>
            <a:endParaRPr lang="en-US" altLang="zh-CN" dirty="0" smtClean="0"/>
          </a:p>
          <a:p>
            <a:pPr algn="r"/>
            <a:r>
              <a:rPr lang="en-US" altLang="zh-CN" dirty="0" smtClean="0"/>
              <a:t>----- </a:t>
            </a:r>
            <a:r>
              <a:rPr lang="zh-CN" altLang="en-US" dirty="0" smtClean="0"/>
              <a:t>张钹院士</a:t>
            </a:r>
            <a:endParaRPr lang="en-US" altLang="zh-CN" dirty="0" smtClean="0"/>
          </a:p>
          <a:p>
            <a:pPr algn="r"/>
            <a:r>
              <a:rPr lang="en-US" altLang="zh-CN" dirty="0" smtClean="0"/>
              <a:t>2017</a:t>
            </a:r>
            <a:r>
              <a:rPr lang="zh-CN" altLang="en-US" dirty="0" smtClean="0"/>
              <a:t>年</a:t>
            </a:r>
            <a:r>
              <a:rPr lang="en-US" altLang="zh-CN" dirty="0" smtClean="0"/>
              <a:t>5</a:t>
            </a:r>
            <a:r>
              <a:rPr lang="zh-CN" altLang="en-US" dirty="0" smtClean="0"/>
              <a:t>月</a:t>
            </a:r>
            <a:endParaRPr lang="zh-CN" altLang="en-US" dirty="0"/>
          </a:p>
        </p:txBody>
      </p:sp>
    </p:spTree>
    <p:extLst>
      <p:ext uri="{BB962C8B-B14F-4D97-AF65-F5344CB8AC3E}">
        <p14:creationId xmlns:p14="http://schemas.microsoft.com/office/powerpoint/2010/main" val="3183610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3621" y="3332696"/>
            <a:ext cx="2030979" cy="507831"/>
          </a:xfrm>
          <a:prstGeom prst="rect">
            <a:avLst/>
          </a:prstGeom>
          <a:solidFill>
            <a:schemeClr val="tx2">
              <a:lumMod val="75000"/>
            </a:schemeClr>
          </a:solidFill>
        </p:spPr>
        <p:txBody>
          <a:bodyPr wrap="square" rtlCol="0">
            <a:spAutoFit/>
          </a:bodyPr>
          <a:lstStyle/>
          <a:p>
            <a:pPr marL="285750" algn="ctr">
              <a:lnSpc>
                <a:spcPct val="150000"/>
              </a:lnSpc>
            </a:pPr>
            <a:r>
              <a:rPr lang="zh-CN" altLang="en-US" dirty="0" smtClean="0">
                <a:solidFill>
                  <a:schemeClr val="bg1"/>
                </a:solidFill>
              </a:rPr>
              <a:t>故障管理</a:t>
            </a:r>
            <a:endParaRPr lang="en-US" altLang="zh-CN" dirty="0" smtClean="0">
              <a:solidFill>
                <a:schemeClr val="bg1"/>
              </a:solidFill>
            </a:endParaRPr>
          </a:p>
        </p:txBody>
      </p:sp>
      <p:sp>
        <p:nvSpPr>
          <p:cNvPr id="9" name="圆角矩形 8"/>
          <p:cNvSpPr/>
          <p:nvPr/>
        </p:nvSpPr>
        <p:spPr>
          <a:xfrm>
            <a:off x="4748439" y="1193115"/>
            <a:ext cx="3385911" cy="473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58000" y="4659081"/>
            <a:ext cx="2766787" cy="10958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异常检测（</a:t>
            </a:r>
            <a:r>
              <a:rPr lang="zh-CN" altLang="en-US" dirty="0" smtClean="0">
                <a:solidFill>
                  <a:schemeClr val="tx1"/>
                </a:solidFill>
              </a:rPr>
              <a:t>感知</a:t>
            </a:r>
            <a:r>
              <a:rPr lang="zh-CN" altLang="en-US" dirty="0" smtClean="0"/>
              <a:t>）</a:t>
            </a:r>
            <a:endParaRPr lang="zh-CN" altLang="en-US" dirty="0"/>
          </a:p>
        </p:txBody>
      </p:sp>
      <p:sp>
        <p:nvSpPr>
          <p:cNvPr id="11" name="圆角矩形 10"/>
          <p:cNvSpPr/>
          <p:nvPr/>
        </p:nvSpPr>
        <p:spPr>
          <a:xfrm>
            <a:off x="5058002" y="3071128"/>
            <a:ext cx="2766786" cy="10540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根因分析（</a:t>
            </a:r>
            <a:r>
              <a:rPr lang="zh-CN" altLang="en-US" dirty="0" smtClean="0">
                <a:solidFill>
                  <a:schemeClr val="tx1"/>
                </a:solidFill>
              </a:rPr>
              <a:t>决策</a:t>
            </a:r>
            <a:r>
              <a:rPr lang="zh-CN" altLang="en-US" dirty="0" smtClean="0"/>
              <a:t>）</a:t>
            </a:r>
            <a:endParaRPr lang="zh-CN" altLang="en-US" dirty="0"/>
          </a:p>
        </p:txBody>
      </p:sp>
      <p:sp>
        <p:nvSpPr>
          <p:cNvPr id="12" name="圆角矩形 11"/>
          <p:cNvSpPr/>
          <p:nvPr/>
        </p:nvSpPr>
        <p:spPr>
          <a:xfrm>
            <a:off x="5058000" y="1418313"/>
            <a:ext cx="2766787" cy="11189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故障预测（</a:t>
            </a:r>
            <a:r>
              <a:rPr lang="zh-CN" altLang="en-US" dirty="0" smtClean="0">
                <a:solidFill>
                  <a:schemeClr val="tx1"/>
                </a:solidFill>
              </a:rPr>
              <a:t>控制</a:t>
            </a:r>
            <a:r>
              <a:rPr lang="zh-CN" altLang="en-US" dirty="0" smtClean="0"/>
              <a:t>）</a:t>
            </a:r>
            <a:endParaRPr lang="zh-CN" altLang="en-US" dirty="0"/>
          </a:p>
        </p:txBody>
      </p:sp>
      <p:sp>
        <p:nvSpPr>
          <p:cNvPr id="13" name="左大括号 12"/>
          <p:cNvSpPr/>
          <p:nvPr/>
        </p:nvSpPr>
        <p:spPr>
          <a:xfrm>
            <a:off x="3248025" y="1135279"/>
            <a:ext cx="1009650" cy="49257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625114" y="2340116"/>
            <a:ext cx="3228975" cy="3000821"/>
          </a:xfrm>
          <a:prstGeom prst="rect">
            <a:avLst/>
          </a:prstGeom>
          <a:noFill/>
        </p:spPr>
        <p:txBody>
          <a:bodyPr wrap="square" rtlCol="0">
            <a:spAutoFit/>
          </a:bodyPr>
          <a:lstStyle/>
          <a:p>
            <a:pPr indent="457200">
              <a:lnSpc>
                <a:spcPct val="150000"/>
              </a:lnSpc>
            </a:pPr>
            <a:r>
              <a:rPr lang="zh-CN" altLang="en-US" dirty="0" smtClean="0"/>
              <a:t>智能化故障管理由异常检测、根因分析、以及故障预测组成，这三部分分别对应了大脑“感知决策控制”三元组。同时这三个模块又各自也存在着三元组，即故障管理中每一部分都能体现网络大脑的智慧。</a:t>
            </a:r>
            <a:endParaRPr lang="zh-CN" altLang="en-US" dirty="0"/>
          </a:p>
        </p:txBody>
      </p:sp>
    </p:spTree>
    <p:extLst>
      <p:ext uri="{BB962C8B-B14F-4D97-AF65-F5344CB8AC3E}">
        <p14:creationId xmlns:p14="http://schemas.microsoft.com/office/powerpoint/2010/main" val="2352854039"/>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4114" y="657028"/>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721810" y="1958290"/>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827212"/>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33823" y="3514483"/>
            <a:ext cx="2552344"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输入</a:t>
            </a:r>
            <a:endParaRPr lang="en-US" altLang="zh-CN" dirty="0"/>
          </a:p>
        </p:txBody>
      </p:sp>
      <p:sp>
        <p:nvSpPr>
          <p:cNvPr id="13" name="矩形 12"/>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4" name="文本框 13"/>
          <p:cNvSpPr txBox="1"/>
          <p:nvPr/>
        </p:nvSpPr>
        <p:spPr>
          <a:xfrm>
            <a:off x="721810" y="4149277"/>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15" name="文本框 14"/>
          <p:cNvSpPr txBox="1"/>
          <p:nvPr/>
        </p:nvSpPr>
        <p:spPr>
          <a:xfrm>
            <a:off x="721810" y="5693164"/>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16" name="矩形 15"/>
          <p:cNvSpPr/>
          <p:nvPr/>
        </p:nvSpPr>
        <p:spPr>
          <a:xfrm>
            <a:off x="1033823" y="1577419"/>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Tree>
    <p:extLst>
      <p:ext uri="{BB962C8B-B14F-4D97-AF65-F5344CB8AC3E}">
        <p14:creationId xmlns:p14="http://schemas.microsoft.com/office/powerpoint/2010/main" val="1847586922"/>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3310164" y="1972725"/>
            <a:ext cx="4610100" cy="3416320"/>
          </a:xfrm>
          <a:prstGeom prst="rect">
            <a:avLst/>
          </a:prstGeom>
          <a:noFill/>
        </p:spPr>
        <p:txBody>
          <a:bodyPr wrap="square" rtlCol="0">
            <a:spAutoFit/>
          </a:bodyPr>
          <a:lstStyle/>
          <a:p>
            <a:pPr indent="457200">
              <a:lnSpc>
                <a:spcPct val="150000"/>
              </a:lnSpc>
            </a:pPr>
            <a:r>
              <a:rPr lang="en-US" altLang="zh-CN" dirty="0" err="1" smtClean="0"/>
              <a:t>AIOps</a:t>
            </a:r>
            <a:r>
              <a:rPr lang="zh-CN" altLang="en-US" dirty="0" smtClean="0"/>
              <a:t>搭建后解决思路：</a:t>
            </a:r>
            <a:endParaRPr lang="en-US" altLang="zh-CN" dirty="0" smtClean="0"/>
          </a:p>
          <a:p>
            <a:pPr marL="285750" indent="-285750">
              <a:lnSpc>
                <a:spcPct val="150000"/>
              </a:lnSpc>
              <a:buFont typeface="Arial" panose="020B0604020202020204" pitchFamily="34" charset="0"/>
              <a:buChar char="•"/>
            </a:pPr>
            <a:r>
              <a:rPr lang="zh-CN" altLang="en-US" dirty="0" smtClean="0"/>
              <a:t>对于原始数据，先经过一个无监督分类算法对数据进行预筛选，提高标记效率</a:t>
            </a:r>
            <a:endParaRPr lang="en-US" altLang="zh-CN" dirty="0" smtClean="0"/>
          </a:p>
          <a:p>
            <a:pPr marL="285750" indent="-285750">
              <a:lnSpc>
                <a:spcPct val="150000"/>
              </a:lnSpc>
              <a:buFont typeface="Arial" panose="020B0604020202020204" pitchFamily="34" charset="0"/>
              <a:buChar char="•"/>
            </a:pPr>
            <a:r>
              <a:rPr lang="zh-CN" altLang="en-US" dirty="0" smtClean="0"/>
              <a:t>然后通过运维工程师在预筛选好的数据上对于异常的时序段进行标记</a:t>
            </a:r>
            <a:endParaRPr lang="en-US" altLang="zh-CN" dirty="0" smtClean="0"/>
          </a:p>
          <a:p>
            <a:pPr marL="285750" indent="-285750">
              <a:lnSpc>
                <a:spcPct val="150000"/>
              </a:lnSpc>
              <a:buFont typeface="Arial" panose="020B0604020202020204" pitchFamily="34" charset="0"/>
              <a:buChar char="•"/>
            </a:pPr>
            <a:r>
              <a:rPr lang="zh-CN" altLang="en-US" dirty="0" smtClean="0"/>
              <a:t>将数据、标记、以及工程师制定的对于算法的准确性期望输入到机器学习算法中，让算法对这一过程进行学习和参数调整。</a:t>
            </a:r>
            <a:endParaRPr lang="en-US" altLang="zh-CN" dirty="0" smtClean="0"/>
          </a:p>
        </p:txBody>
      </p:sp>
    </p:spTree>
    <p:extLst>
      <p:ext uri="{BB962C8B-B14F-4D97-AF65-F5344CB8AC3E}">
        <p14:creationId xmlns:p14="http://schemas.microsoft.com/office/powerpoint/2010/main" val="330188276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4114" y="686265"/>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40" name="矩形 39"/>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0" name="圆柱形 49"/>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52" name="直接箭头连接符 51"/>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54" name="文本框 53"/>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56" name="直接箭头连接符 55"/>
          <p:cNvCxnSpPr>
            <a:endCxn id="54"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0" name="圆柱形 59"/>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62" name="文本框 61"/>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63" name="文本框 62"/>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64" name="文本框 63"/>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65" name="文本框 64"/>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66" name="文本框 65"/>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67"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69" name="矩形 68"/>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71" name="直接箭头连接符 70"/>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0"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2" idx="2"/>
            <a:endCxn id="63"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8"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0"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80" name="直接箭头连接符 79"/>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83" name="直接连接符 82"/>
          <p:cNvCxnSpPr>
            <a:stCxn id="67"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9385" y="632456"/>
            <a:ext cx="1905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86" name="文本框 85"/>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87" name="下箭头 86"/>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89" name="文本框 88"/>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90" name="文本框 89"/>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91" name="直接箭头连接符 90"/>
          <p:cNvCxnSpPr>
            <a:endCxn id="90"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963489" y="6351843"/>
            <a:ext cx="625805" cy="13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97" name="文本框 96"/>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Tree>
    <p:extLst>
      <p:ext uri="{BB962C8B-B14F-4D97-AF65-F5344CB8AC3E}">
        <p14:creationId xmlns:p14="http://schemas.microsoft.com/office/powerpoint/2010/main" val="236451679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会议回顾</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624114" y="1723701"/>
            <a:ext cx="5005161" cy="3315024"/>
          </a:xfrm>
          <a:prstGeom prst="rect">
            <a:avLst/>
          </a:prstGeom>
        </p:spPr>
      </p:pic>
      <p:sp>
        <p:nvSpPr>
          <p:cNvPr id="46" name="Freeform 1"/>
          <p:cNvSpPr>
            <a:spLocks noChangeArrowheads="1"/>
          </p:cNvSpPr>
          <p:nvPr/>
        </p:nvSpPr>
        <p:spPr bwMode="auto">
          <a:xfrm rot="-1380000">
            <a:off x="5721266" y="2232153"/>
            <a:ext cx="5797977" cy="2282967"/>
          </a:xfrm>
          <a:custGeom>
            <a:avLst/>
            <a:gdLst>
              <a:gd name="T0" fmla="*/ 2147483647 w 4040"/>
              <a:gd name="T1" fmla="*/ 26459757 h 1888"/>
              <a:gd name="T2" fmla="*/ 2147483647 w 4040"/>
              <a:gd name="T3" fmla="*/ 163168723 h 1888"/>
              <a:gd name="T4" fmla="*/ 2147483647 w 4040"/>
              <a:gd name="T5" fmla="*/ 401306570 h 1888"/>
              <a:gd name="T6" fmla="*/ 1398508473 w 4040"/>
              <a:gd name="T7" fmla="*/ 727643923 h 1888"/>
              <a:gd name="T8" fmla="*/ 650335021 w 4040"/>
              <a:gd name="T9" fmla="*/ 1124540287 h 1888"/>
              <a:gd name="T10" fmla="*/ 166900107 w 4040"/>
              <a:gd name="T11" fmla="*/ 1583176738 h 1888"/>
              <a:gd name="T12" fmla="*/ 0 w 4040"/>
              <a:gd name="T13" fmla="*/ 2081503178 h 1888"/>
              <a:gd name="T14" fmla="*/ 166900107 w 4040"/>
              <a:gd name="T15" fmla="*/ 2147483647 h 1888"/>
              <a:gd name="T16" fmla="*/ 650335021 w 4040"/>
              <a:gd name="T17" fmla="*/ 2147483647 h 1888"/>
              <a:gd name="T18" fmla="*/ 1398508473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1741935210 h 1888"/>
              <a:gd name="T42" fmla="*/ 2147483647 w 4040"/>
              <a:gd name="T43" fmla="*/ 1270069629 h 1888"/>
              <a:gd name="T44" fmla="*/ 2147483647 w 4040"/>
              <a:gd name="T45" fmla="*/ 851122425 h 1888"/>
              <a:gd name="T46" fmla="*/ 2147483647 w 4040"/>
              <a:gd name="T47" fmla="*/ 502735346 h 1888"/>
              <a:gd name="T48" fmla="*/ 2147483647 w 4040"/>
              <a:gd name="T49" fmla="*/ 233727595 h 1888"/>
              <a:gd name="T50" fmla="*/ 2147483647 w 4040"/>
              <a:gd name="T51" fmla="*/ 61739924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1317937145 w 4040"/>
              <a:gd name="T61" fmla="*/ 2147483647 h 1888"/>
              <a:gd name="T62" fmla="*/ 644581017 w 4040"/>
              <a:gd name="T63" fmla="*/ 2147483647 h 1888"/>
              <a:gd name="T64" fmla="*/ 253227189 w 4040"/>
              <a:gd name="T65" fmla="*/ 2147483647 h 1888"/>
              <a:gd name="T66" fmla="*/ 195676914 w 4040"/>
              <a:gd name="T67" fmla="*/ 1905103886 h 1888"/>
              <a:gd name="T68" fmla="*/ 477679267 w 4040"/>
              <a:gd name="T69" fmla="*/ 1464108256 h 1888"/>
              <a:gd name="T70" fmla="*/ 1064708366 w 4040"/>
              <a:gd name="T71" fmla="*/ 1071620797 h 1888"/>
              <a:gd name="T72" fmla="*/ 1904964760 w 4040"/>
              <a:gd name="T73" fmla="*/ 740873053 h 1888"/>
              <a:gd name="T74" fmla="*/ 2147483647 w 4040"/>
              <a:gd name="T75" fmla="*/ 489506215 h 1888"/>
              <a:gd name="T76" fmla="*/ 2147483647 w 4040"/>
              <a:gd name="T77" fmla="*/ 326337446 h 1888"/>
              <a:gd name="T78" fmla="*/ 2147483647 w 4040"/>
              <a:gd name="T79" fmla="*/ 264597545 h 1888"/>
              <a:gd name="T80" fmla="*/ 2147483647 w 4040"/>
              <a:gd name="T81" fmla="*/ 326337446 h 1888"/>
              <a:gd name="T82" fmla="*/ 2147483647 w 4040"/>
              <a:gd name="T83" fmla="*/ 489506215 h 1888"/>
              <a:gd name="T84" fmla="*/ 2147483647 w 4040"/>
              <a:gd name="T85" fmla="*/ 740873053 h 1888"/>
              <a:gd name="T86" fmla="*/ 2147483647 w 4040"/>
              <a:gd name="T87" fmla="*/ 1071620797 h 1888"/>
              <a:gd name="T88" fmla="*/ 2147483647 w 4040"/>
              <a:gd name="T89" fmla="*/ 1464108256 h 1888"/>
              <a:gd name="T90" fmla="*/ 2147483647 w 4040"/>
              <a:gd name="T91" fmla="*/ 1905103886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0">
            <a:gsLst>
              <a:gs pos="0">
                <a:srgbClr val="83B7E7"/>
              </a:gs>
              <a:gs pos="100000">
                <a:srgbClr val="F2F7FB"/>
              </a:gs>
            </a:gsLst>
            <a:lin ang="10800000" scaled="1"/>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7" name="Oval 2"/>
          <p:cNvSpPr>
            <a:spLocks noChangeArrowheads="1"/>
          </p:cNvSpPr>
          <p:nvPr/>
        </p:nvSpPr>
        <p:spPr bwMode="auto">
          <a:xfrm rot="-1560000">
            <a:off x="8230770" y="2129556"/>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8" name="Oval 3"/>
          <p:cNvSpPr>
            <a:spLocks noChangeArrowheads="1"/>
          </p:cNvSpPr>
          <p:nvPr/>
        </p:nvSpPr>
        <p:spPr bwMode="auto">
          <a:xfrm rot="-1560000">
            <a:off x="10453039" y="3273601"/>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9" name="Oval 4"/>
          <p:cNvSpPr>
            <a:spLocks noChangeArrowheads="1"/>
          </p:cNvSpPr>
          <p:nvPr/>
        </p:nvSpPr>
        <p:spPr bwMode="auto">
          <a:xfrm rot="-1560000">
            <a:off x="7544645" y="4596007"/>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0" name="Oval 8"/>
          <p:cNvSpPr>
            <a:spLocks noChangeArrowheads="1"/>
          </p:cNvSpPr>
          <p:nvPr/>
        </p:nvSpPr>
        <p:spPr bwMode="auto">
          <a:xfrm>
            <a:off x="7784649" y="1451978"/>
            <a:ext cx="1086533" cy="1038065"/>
          </a:xfrm>
          <a:prstGeom prst="ellipse">
            <a:avLst/>
          </a:prstGeom>
          <a:gradFill rotWithShape="0">
            <a:gsLst>
              <a:gs pos="0">
                <a:srgbClr val="8A52C8"/>
              </a:gs>
              <a:gs pos="100000">
                <a:srgbClr val="2F1C44"/>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1" name="Oval 10"/>
          <p:cNvSpPr>
            <a:spLocks noChangeArrowheads="1"/>
          </p:cNvSpPr>
          <p:nvPr/>
        </p:nvSpPr>
        <p:spPr bwMode="auto">
          <a:xfrm>
            <a:off x="7048506" y="3901236"/>
            <a:ext cx="1085190" cy="1038064"/>
          </a:xfrm>
          <a:prstGeom prst="ellipse">
            <a:avLst/>
          </a:prstGeom>
          <a:gradFill rotWithShape="0">
            <a:gsLst>
              <a:gs pos="0">
                <a:srgbClr val="2F7ADF"/>
              </a:gs>
              <a:gs pos="100000">
                <a:srgbClr val="102B4F"/>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2" name="Oval 12"/>
          <p:cNvSpPr>
            <a:spLocks noChangeArrowheads="1"/>
          </p:cNvSpPr>
          <p:nvPr/>
        </p:nvSpPr>
        <p:spPr bwMode="auto">
          <a:xfrm>
            <a:off x="9997821" y="2614999"/>
            <a:ext cx="1026095" cy="1038065"/>
          </a:xfrm>
          <a:prstGeom prst="ellipse">
            <a:avLst/>
          </a:prstGeom>
          <a:gradFill rotWithShape="0">
            <a:gsLst>
              <a:gs pos="0">
                <a:srgbClr val="DD8739"/>
              </a:gs>
              <a:gs pos="100000">
                <a:srgbClr val="4B2E13"/>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3" name="Text Box 14"/>
          <p:cNvSpPr txBox="1">
            <a:spLocks noChangeArrowheads="1"/>
          </p:cNvSpPr>
          <p:nvPr/>
        </p:nvSpPr>
        <p:spPr bwMode="auto">
          <a:xfrm>
            <a:off x="7909945" y="1711783"/>
            <a:ext cx="938995"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感知</a:t>
            </a:r>
            <a:endParaRPr lang="en-GB" altLang="zh-CN" sz="2400" b="1" dirty="0">
              <a:solidFill>
                <a:srgbClr val="FFFFFF"/>
              </a:solidFill>
              <a:latin typeface="Verdana" pitchFamily="34" charset="0"/>
            </a:endParaRPr>
          </a:p>
        </p:txBody>
      </p:sp>
      <p:sp>
        <p:nvSpPr>
          <p:cNvPr id="79" name="Text Box 15"/>
          <p:cNvSpPr txBox="1">
            <a:spLocks noChangeArrowheads="1"/>
          </p:cNvSpPr>
          <p:nvPr/>
        </p:nvSpPr>
        <p:spPr bwMode="auto">
          <a:xfrm>
            <a:off x="10105834" y="2929111"/>
            <a:ext cx="810071"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决策</a:t>
            </a:r>
            <a:endParaRPr lang="en-GB" altLang="zh-CN" sz="2400" b="1" dirty="0">
              <a:solidFill>
                <a:srgbClr val="FFFFFF"/>
              </a:solidFill>
              <a:latin typeface="Verdana" pitchFamily="34" charset="0"/>
            </a:endParaRPr>
          </a:p>
        </p:txBody>
      </p:sp>
      <p:sp>
        <p:nvSpPr>
          <p:cNvPr id="80" name="Text Box 17"/>
          <p:cNvSpPr txBox="1">
            <a:spLocks noChangeArrowheads="1"/>
          </p:cNvSpPr>
          <p:nvPr/>
        </p:nvSpPr>
        <p:spPr bwMode="auto">
          <a:xfrm>
            <a:off x="7224696" y="4251880"/>
            <a:ext cx="841441"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控制</a:t>
            </a:r>
            <a:endParaRPr lang="en-GB" altLang="zh-CN" sz="2400" b="1" dirty="0">
              <a:solidFill>
                <a:srgbClr val="FFFFFF"/>
              </a:solidFill>
              <a:latin typeface="Verdana" pitchFamily="34" charset="0"/>
            </a:endParaRPr>
          </a:p>
        </p:txBody>
      </p:sp>
      <p:sp>
        <p:nvSpPr>
          <p:cNvPr id="81" name="Text Box 18"/>
          <p:cNvSpPr txBox="1">
            <a:spLocks noChangeArrowheads="1"/>
          </p:cNvSpPr>
          <p:nvPr/>
        </p:nvSpPr>
        <p:spPr bwMode="auto">
          <a:xfrm>
            <a:off x="7535912" y="3072532"/>
            <a:ext cx="2191869" cy="525401"/>
          </a:xfrm>
          <a:prstGeom prst="rect">
            <a:avLst/>
          </a:prstGeom>
          <a:noFill/>
          <a:ln w="9525">
            <a:noFill/>
            <a:round/>
            <a:headEnd/>
            <a:tailEnd/>
          </a:ln>
        </p:spPr>
        <p:txBody>
          <a:bodyPr wrap="square" lIns="90000" tIns="46800" rIns="90000" bIns="46800">
            <a:spAutoFit/>
          </a:bodyPr>
          <a:lstStyle/>
          <a:p>
            <a:pPr algn="ctr" defTabSz="449263" eaLnBrk="0" hangingPunct="0">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b="1" dirty="0" smtClean="0">
                <a:solidFill>
                  <a:srgbClr val="FF0000"/>
                </a:solidFill>
              </a:rPr>
              <a:t>网络大脑</a:t>
            </a:r>
            <a:endParaRPr lang="en-GB" altLang="zh-CN" sz="2800" b="1" dirty="0">
              <a:solidFill>
                <a:srgbClr val="FF0000"/>
              </a:solidFill>
            </a:endParaRPr>
          </a:p>
        </p:txBody>
      </p:sp>
      <p:sp>
        <p:nvSpPr>
          <p:cNvPr id="18" name="矩形 17"/>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rPr>
              <a:t>网络大脑：展示珠海网络情况能力</a:t>
            </a:r>
            <a:r>
              <a:rPr lang="en-US" altLang="zh-CN" sz="2400" b="1" dirty="0" smtClean="0">
                <a:solidFill>
                  <a:schemeClr val="bg1"/>
                </a:solidFill>
              </a:rPr>
              <a:t>+</a:t>
            </a:r>
            <a:r>
              <a:rPr lang="zh-CN" altLang="en-US" sz="2400" b="1" dirty="0" smtClean="0">
                <a:solidFill>
                  <a:schemeClr val="bg1"/>
                </a:solidFill>
              </a:rPr>
              <a:t>实现智慧运维</a:t>
            </a:r>
            <a:endParaRPr lang="zh-CN" altLang="en-US" sz="2400" b="1" dirty="0">
              <a:solidFill>
                <a:schemeClr val="bg1"/>
              </a:solidFill>
            </a:endParaRPr>
          </a:p>
        </p:txBody>
      </p:sp>
    </p:spTree>
    <p:extLst>
      <p:ext uri="{BB962C8B-B14F-4D97-AF65-F5344CB8AC3E}">
        <p14:creationId xmlns:p14="http://schemas.microsoft.com/office/powerpoint/2010/main" val="2480680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624114" y="1554654"/>
            <a:ext cx="4610100" cy="1338828"/>
          </a:xfrm>
          <a:prstGeom prst="rect">
            <a:avLst/>
          </a:prstGeom>
          <a:noFill/>
        </p:spPr>
        <p:txBody>
          <a:bodyPr wrap="square" rtlCol="0">
            <a:spAutoFit/>
          </a:bodyPr>
          <a:lstStyle/>
          <a:p>
            <a:pPr indent="457200">
              <a:lnSpc>
                <a:spcPct val="150000"/>
              </a:lnSpc>
            </a:pPr>
            <a:r>
              <a:rPr lang="zh-CN" altLang="en-US" dirty="0" smtClean="0"/>
              <a:t>问题：</a:t>
            </a:r>
            <a:endParaRPr lang="en-US" altLang="zh-CN" dirty="0" smtClean="0"/>
          </a:p>
          <a:p>
            <a:pPr marL="285750" indent="-285750">
              <a:lnSpc>
                <a:spcPct val="150000"/>
              </a:lnSpc>
              <a:buFont typeface="Arial" panose="020B0604020202020204" pitchFamily="34" charset="0"/>
              <a:buChar char="•"/>
            </a:pPr>
            <a:r>
              <a:rPr lang="zh-CN" altLang="en-US" dirty="0" smtClean="0"/>
              <a:t>对于几千条监控</a:t>
            </a:r>
            <a:r>
              <a:rPr lang="en-US" altLang="zh-CN" dirty="0" smtClean="0"/>
              <a:t>KPI</a:t>
            </a:r>
            <a:r>
              <a:rPr lang="zh-CN" altLang="en-US" dirty="0" smtClean="0"/>
              <a:t>，是否对于每一条曲线都需要通过反复测验确定算法呢</a:t>
            </a:r>
            <a:r>
              <a:rPr lang="zh-CN" altLang="en-US" dirty="0"/>
              <a:t>？</a:t>
            </a:r>
            <a:endParaRPr lang="en-US" altLang="zh-CN" dirty="0" smtClean="0"/>
          </a:p>
        </p:txBody>
      </p:sp>
      <p:sp>
        <p:nvSpPr>
          <p:cNvPr id="2" name="文本框 1"/>
          <p:cNvSpPr txBox="1"/>
          <p:nvPr/>
        </p:nvSpPr>
        <p:spPr>
          <a:xfrm>
            <a:off x="338364" y="3280303"/>
            <a:ext cx="5181600" cy="2585323"/>
          </a:xfrm>
          <a:prstGeom prst="rect">
            <a:avLst/>
          </a:prstGeom>
          <a:noFill/>
        </p:spPr>
        <p:txBody>
          <a:bodyPr wrap="square" rtlCol="0">
            <a:spAutoFit/>
          </a:bodyPr>
          <a:lstStyle/>
          <a:p>
            <a:pPr indent="457200">
              <a:lnSpc>
                <a:spcPct val="150000"/>
              </a:lnSpc>
            </a:pPr>
            <a:r>
              <a:rPr lang="zh-CN" altLang="en-US" dirty="0" smtClean="0"/>
              <a:t>答： 不需要！</a:t>
            </a:r>
            <a:endParaRPr lang="en-US" altLang="zh-CN" dirty="0" smtClean="0"/>
          </a:p>
          <a:p>
            <a:pPr indent="457200">
              <a:lnSpc>
                <a:spcPct val="150000"/>
              </a:lnSpc>
            </a:pPr>
            <a:r>
              <a:rPr lang="zh-CN" altLang="en-US" dirty="0" smtClean="0"/>
              <a:t>虽然监控</a:t>
            </a:r>
            <a:r>
              <a:rPr lang="en-US" altLang="zh-CN" dirty="0" smtClean="0"/>
              <a:t>KPI</a:t>
            </a:r>
            <a:r>
              <a:rPr lang="zh-CN" altLang="en-US" dirty="0" smtClean="0"/>
              <a:t>数量很多，但是种类却不多。</a:t>
            </a:r>
            <a:endParaRPr lang="en-US" altLang="zh-CN" dirty="0" smtClean="0"/>
          </a:p>
          <a:p>
            <a:pPr indent="457200">
              <a:lnSpc>
                <a:spcPct val="150000"/>
              </a:lnSpc>
            </a:pPr>
            <a:r>
              <a:rPr lang="zh-CN" altLang="en-US" dirty="0" smtClean="0"/>
              <a:t>可以使用</a:t>
            </a:r>
            <a:r>
              <a:rPr lang="en-US" altLang="zh-CN" dirty="0" smtClean="0"/>
              <a:t>KPI</a:t>
            </a:r>
            <a:r>
              <a:rPr lang="zh-CN" altLang="en-US" dirty="0" smtClean="0"/>
              <a:t>聚合算法，对</a:t>
            </a:r>
            <a:r>
              <a:rPr lang="en-US" altLang="zh-CN" dirty="0" smtClean="0"/>
              <a:t>KPI</a:t>
            </a:r>
            <a:r>
              <a:rPr lang="zh-CN" altLang="en-US" dirty="0" smtClean="0"/>
              <a:t>进行分类，然</a:t>
            </a:r>
            <a:r>
              <a:rPr lang="zh-CN" altLang="en-US" dirty="0"/>
              <a:t>后</a:t>
            </a:r>
            <a:r>
              <a:rPr lang="zh-CN" altLang="en-US" dirty="0" smtClean="0"/>
              <a:t>对于每一类选择合适的算法，使用迁移学习的方法，将一个训练好的模型迁移到同类曲线的监控上，同时还可大大减少训练时间。</a:t>
            </a:r>
            <a:endParaRPr lang="zh-CN" altLang="en-US" dirty="0"/>
          </a:p>
        </p:txBody>
      </p:sp>
      <p:pic>
        <p:nvPicPr>
          <p:cNvPr id="4098" name="Picture 2" descr="https://github.com/iopsai/iops/blob/master/pictures/anomaly_detection/figure2.png?ra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03252"/>
            <a:ext cx="6148161" cy="7810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iopsai/iops/blob/master/pictures/anomaly_detection/figure3.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13343"/>
            <a:ext cx="6148161" cy="428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github.com/iopsai/iops/blob/master/pictures/anomaly_detection/figure4.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08601"/>
            <a:ext cx="5991225" cy="10766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781925" y="2733675"/>
            <a:ext cx="2400300" cy="261610"/>
          </a:xfrm>
          <a:prstGeom prst="rect">
            <a:avLst/>
          </a:prstGeom>
          <a:noFill/>
        </p:spPr>
        <p:txBody>
          <a:bodyPr wrap="square" rtlCol="0">
            <a:spAutoFit/>
          </a:bodyPr>
          <a:lstStyle/>
          <a:p>
            <a:pPr algn="ctr"/>
            <a:r>
              <a:rPr lang="zh-CN" altLang="en-US" sz="1100" dirty="0" smtClean="0"/>
              <a:t>周期性</a:t>
            </a:r>
            <a:r>
              <a:rPr lang="en-US" altLang="zh-CN" sz="1100" dirty="0" smtClean="0"/>
              <a:t>KPI</a:t>
            </a:r>
            <a:endParaRPr lang="zh-CN" altLang="en-US" sz="1100" dirty="0"/>
          </a:p>
        </p:txBody>
      </p:sp>
      <p:sp>
        <p:nvSpPr>
          <p:cNvPr id="15" name="文本框 14"/>
          <p:cNvSpPr txBox="1"/>
          <p:nvPr/>
        </p:nvSpPr>
        <p:spPr>
          <a:xfrm>
            <a:off x="7781925" y="3886232"/>
            <a:ext cx="2400300" cy="261610"/>
          </a:xfrm>
          <a:prstGeom prst="rect">
            <a:avLst/>
          </a:prstGeom>
          <a:noFill/>
        </p:spPr>
        <p:txBody>
          <a:bodyPr wrap="square" rtlCol="0">
            <a:spAutoFit/>
          </a:bodyPr>
          <a:lstStyle/>
          <a:p>
            <a:pPr algn="ctr"/>
            <a:r>
              <a:rPr lang="zh-CN" altLang="en-US" sz="1100" dirty="0" smtClean="0"/>
              <a:t>稳定性</a:t>
            </a:r>
            <a:r>
              <a:rPr lang="en-US" altLang="zh-CN" sz="1100" dirty="0" smtClean="0"/>
              <a:t>KPI</a:t>
            </a:r>
            <a:endParaRPr lang="zh-CN" altLang="en-US" sz="1100" dirty="0"/>
          </a:p>
        </p:txBody>
      </p:sp>
      <p:sp>
        <p:nvSpPr>
          <p:cNvPr id="16" name="文本框 15"/>
          <p:cNvSpPr txBox="1"/>
          <p:nvPr/>
        </p:nvSpPr>
        <p:spPr>
          <a:xfrm>
            <a:off x="7781925" y="5734821"/>
            <a:ext cx="2400300" cy="261610"/>
          </a:xfrm>
          <a:prstGeom prst="rect">
            <a:avLst/>
          </a:prstGeom>
          <a:noFill/>
        </p:spPr>
        <p:txBody>
          <a:bodyPr wrap="square" rtlCol="0">
            <a:spAutoFit/>
          </a:bodyPr>
          <a:lstStyle/>
          <a:p>
            <a:pPr algn="ctr"/>
            <a:r>
              <a:rPr lang="zh-CN" altLang="en-US" sz="1100" dirty="0" smtClean="0"/>
              <a:t>不稳定性</a:t>
            </a:r>
            <a:r>
              <a:rPr lang="en-US" altLang="zh-CN" sz="1100" dirty="0" smtClean="0"/>
              <a:t>KPI</a:t>
            </a:r>
            <a:endParaRPr lang="zh-CN" altLang="en-US" sz="1100" dirty="0"/>
          </a:p>
        </p:txBody>
      </p:sp>
      <p:sp>
        <p:nvSpPr>
          <p:cNvPr id="17" name="文本框 16"/>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3852877511"/>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7" name="文本框 6"/>
          <p:cNvSpPr txBox="1"/>
          <p:nvPr/>
        </p:nvSpPr>
        <p:spPr>
          <a:xfrm>
            <a:off x="624114" y="3004048"/>
            <a:ext cx="4610100"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等线 Light" panose="02010600030101010101" pitchFamily="2" charset="-122"/>
                <a:ea typeface="等线 Light" panose="02010600030101010101" pitchFamily="2" charset="-122"/>
              </a:rPr>
              <a:t>当一个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指标发生异常时，往往伴随着其他</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指标的变化，这些变化的</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之间是否存在着关联？如何快速定位某一个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指标异常的原因？</a:t>
            </a:r>
            <a:endParaRPr lang="en-US" altLang="zh-CN" dirty="0" smtClean="0">
              <a:latin typeface="等线 Light" panose="02010600030101010101" pitchFamily="2" charset="-122"/>
              <a:ea typeface="等线 Light" panose="02010600030101010101" pitchFamily="2" charset="-122"/>
            </a:endParaRPr>
          </a:p>
        </p:txBody>
      </p:sp>
      <p:pic>
        <p:nvPicPr>
          <p:cNvPr id="3" name="图片 2"/>
          <p:cNvPicPr>
            <a:picLocks noChangeAspect="1"/>
          </p:cNvPicPr>
          <p:nvPr/>
        </p:nvPicPr>
        <p:blipFill>
          <a:blip r:embed="rId3"/>
          <a:stretch>
            <a:fillRect/>
          </a:stretch>
        </p:blipFill>
        <p:spPr>
          <a:xfrm>
            <a:off x="6761162" y="2213428"/>
            <a:ext cx="3937635" cy="2692400"/>
          </a:xfrm>
          <a:prstGeom prst="rect">
            <a:avLst/>
          </a:prstGeom>
        </p:spPr>
      </p:pic>
      <p:sp>
        <p:nvSpPr>
          <p:cNvPr id="9" name="文本框 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10" name="矩形 9"/>
          <p:cNvSpPr/>
          <p:nvPr/>
        </p:nvSpPr>
        <p:spPr>
          <a:xfrm>
            <a:off x="721810" y="2357718"/>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Tree>
    <p:extLst>
      <p:ext uri="{BB962C8B-B14F-4D97-AF65-F5344CB8AC3E}">
        <p14:creationId xmlns:p14="http://schemas.microsoft.com/office/powerpoint/2010/main" val="226581840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2" name="文本框 1"/>
          <p:cNvSpPr txBox="1"/>
          <p:nvPr/>
        </p:nvSpPr>
        <p:spPr>
          <a:xfrm>
            <a:off x="721811" y="2379888"/>
            <a:ext cx="4574090" cy="2585323"/>
          </a:xfrm>
          <a:prstGeom prst="rect">
            <a:avLst/>
          </a:prstGeom>
          <a:noFill/>
        </p:spPr>
        <p:txBody>
          <a:bodyPr wrap="square" rtlCol="0">
            <a:spAutoFit/>
          </a:bodyPr>
          <a:lstStyle/>
          <a:p>
            <a:pPr indent="457200">
              <a:lnSpc>
                <a:spcPct val="150000"/>
              </a:lnSpc>
            </a:pPr>
            <a:r>
              <a:rPr lang="zh-CN" altLang="en-US" dirty="0" smtClean="0"/>
              <a:t>根因分析 </a:t>
            </a:r>
            <a:r>
              <a:rPr lang="en-US" altLang="zh-CN" dirty="0" smtClean="0"/>
              <a:t>= </a:t>
            </a:r>
            <a:r>
              <a:rPr lang="zh-CN" altLang="en-US" dirty="0" smtClean="0"/>
              <a:t>异常分析 </a:t>
            </a:r>
            <a:r>
              <a:rPr lang="en-US" altLang="zh-CN" dirty="0" smtClean="0"/>
              <a:t>+ </a:t>
            </a:r>
            <a:r>
              <a:rPr lang="zh-CN" altLang="en-US" dirty="0" smtClean="0"/>
              <a:t>故障传播链构建</a:t>
            </a:r>
            <a:endParaRPr lang="en-US" altLang="zh-CN" dirty="0" smtClean="0"/>
          </a:p>
          <a:p>
            <a:pPr indent="457200">
              <a:lnSpc>
                <a:spcPct val="150000"/>
              </a:lnSpc>
            </a:pPr>
            <a:r>
              <a:rPr lang="zh-CN" altLang="en-US" dirty="0" smtClean="0"/>
              <a:t>对于故障定位问题，如果有一个及时的监测和准确的报警，又有一个完整的故障传播链，那么根因的分析就很简单了，只需顺着故障传播链依次查找，就能找到故障的根因。</a:t>
            </a:r>
            <a:endParaRPr lang="en-US" altLang="zh-CN" dirty="0" smtClean="0"/>
          </a:p>
        </p:txBody>
      </p:sp>
      <p:sp>
        <p:nvSpPr>
          <p:cNvPr id="9" name="文本框 8"/>
          <p:cNvSpPr txBox="1"/>
          <p:nvPr/>
        </p:nvSpPr>
        <p:spPr>
          <a:xfrm>
            <a:off x="6648450" y="943949"/>
            <a:ext cx="4267200" cy="923330"/>
          </a:xfrm>
          <a:prstGeom prst="rect">
            <a:avLst/>
          </a:prstGeom>
          <a:noFill/>
        </p:spPr>
        <p:txBody>
          <a:bodyPr wrap="square" rtlCol="0">
            <a:spAutoFit/>
          </a:bodyPr>
          <a:lstStyle/>
          <a:p>
            <a:pPr indent="457200">
              <a:lnSpc>
                <a:spcPct val="150000"/>
              </a:lnSpc>
            </a:pPr>
            <a:r>
              <a:rPr lang="zh-CN" altLang="en-US" dirty="0" smtClean="0"/>
              <a:t>解决思路：</a:t>
            </a:r>
            <a:endParaRPr lang="en-US" altLang="zh-CN" dirty="0" smtClean="0"/>
          </a:p>
          <a:p>
            <a:pPr marL="285750" indent="-285750">
              <a:lnSpc>
                <a:spcPct val="150000"/>
              </a:lnSpc>
              <a:buFont typeface="Arial" panose="020B0604020202020204" pitchFamily="34" charset="0"/>
              <a:buChar char="•"/>
            </a:pPr>
            <a:endParaRPr lang="zh-CN" altLang="en-US" dirty="0"/>
          </a:p>
        </p:txBody>
      </p:sp>
      <p:sp>
        <p:nvSpPr>
          <p:cNvPr id="11" name="圆角矩形 10"/>
          <p:cNvSpPr/>
          <p:nvPr/>
        </p:nvSpPr>
        <p:spPr>
          <a:xfrm>
            <a:off x="7094035" y="1472241"/>
            <a:ext cx="3539871" cy="1681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dirty="0"/>
              <a:t>是否存在像异常检测一样，直接通过一个算法使用类似于黑盒方法进行解决？</a:t>
            </a:r>
            <a:endParaRPr lang="en-US" altLang="zh-CN" dirty="0"/>
          </a:p>
        </p:txBody>
      </p:sp>
      <p:pic>
        <p:nvPicPr>
          <p:cNvPr id="12" name="Picture 2" descr="“wrong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9766" y="1280473"/>
            <a:ext cx="2064567" cy="2064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773232" y="4407170"/>
            <a:ext cx="4181475" cy="879087"/>
          </a:xfrm>
          <a:prstGeom prst="rect">
            <a:avLst/>
          </a:prstGeom>
          <a:noFill/>
        </p:spPr>
        <p:txBody>
          <a:bodyPr wrap="square" rtlCol="0">
            <a:spAutoFit/>
          </a:bodyPr>
          <a:lstStyle/>
          <a:p>
            <a:pPr indent="457200">
              <a:lnSpc>
                <a:spcPct val="150000"/>
              </a:lnSpc>
            </a:pPr>
            <a:r>
              <a:rPr lang="zh-CN" altLang="en-US" dirty="0" smtClean="0"/>
              <a:t>由于根因分析问题较为复杂，使用单独的</a:t>
            </a:r>
            <a:r>
              <a:rPr lang="en-US" altLang="zh-CN" dirty="0" smtClean="0"/>
              <a:t>AI</a:t>
            </a:r>
            <a:r>
              <a:rPr lang="zh-CN" altLang="en-US" dirty="0" smtClean="0"/>
              <a:t>算法无法解决</a:t>
            </a:r>
            <a:endParaRPr lang="zh-CN" altLang="en-US" dirty="0"/>
          </a:p>
        </p:txBody>
      </p:sp>
      <p:sp>
        <p:nvSpPr>
          <p:cNvPr id="13" name="文本框 12"/>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3099345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庖丁解牛</a:t>
            </a:r>
            <a:endParaRPr lang="zh-CN" altLang="en-US" dirty="0">
              <a:solidFill>
                <a:srgbClr val="333F50"/>
              </a:solidFill>
            </a:endParaRPr>
          </a:p>
        </p:txBody>
      </p:sp>
      <p:pic>
        <p:nvPicPr>
          <p:cNvPr id="3074" name="Picture 2" descr="“庖丁解牛 漫画”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14" y="1723701"/>
            <a:ext cx="5711716" cy="40495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93819" y="1880653"/>
            <a:ext cx="4100362" cy="369332"/>
          </a:xfrm>
          <a:prstGeom prst="rect">
            <a:avLst/>
          </a:prstGeom>
          <a:noFill/>
        </p:spPr>
        <p:txBody>
          <a:bodyPr wrap="square" rtlCol="0">
            <a:spAutoFit/>
          </a:bodyPr>
          <a:lstStyle/>
          <a:p>
            <a:pPr lvl="0">
              <a:defRPr/>
            </a:pPr>
            <a:r>
              <a:rPr lang="zh-CN" altLang="en-US"/>
              <a:t>目无全牛 官止神行</a:t>
            </a:r>
            <a:endParaRPr lang="en-US" altLang="zh-CN" dirty="0"/>
          </a:p>
        </p:txBody>
      </p:sp>
      <p:sp>
        <p:nvSpPr>
          <p:cNvPr id="3" name="文本框 2"/>
          <p:cNvSpPr txBox="1"/>
          <p:nvPr/>
        </p:nvSpPr>
        <p:spPr>
          <a:xfrm>
            <a:off x="7093819" y="3285164"/>
            <a:ext cx="3811604" cy="369332"/>
          </a:xfrm>
          <a:prstGeom prst="rect">
            <a:avLst/>
          </a:prstGeom>
          <a:noFill/>
        </p:spPr>
        <p:txBody>
          <a:bodyPr wrap="square" rtlCol="0">
            <a:spAutoFit/>
          </a:bodyPr>
          <a:lstStyle/>
          <a:p>
            <a:r>
              <a:rPr lang="zh-CN" altLang="en-US" dirty="0" smtClean="0"/>
              <a:t>批郤导窾</a:t>
            </a:r>
            <a:r>
              <a:rPr lang="en-US" altLang="zh-CN" dirty="0"/>
              <a:t> </a:t>
            </a:r>
            <a:r>
              <a:rPr lang="zh-CN" altLang="en-US" dirty="0" smtClean="0"/>
              <a:t>切中</a:t>
            </a:r>
            <a:r>
              <a:rPr lang="zh-CN" altLang="en-US" dirty="0"/>
              <a:t>肯綮</a:t>
            </a:r>
          </a:p>
        </p:txBody>
      </p:sp>
      <p:sp>
        <p:nvSpPr>
          <p:cNvPr id="10" name="文本框 9"/>
          <p:cNvSpPr txBox="1"/>
          <p:nvPr/>
        </p:nvSpPr>
        <p:spPr>
          <a:xfrm>
            <a:off x="7093819" y="4689675"/>
            <a:ext cx="3811604" cy="369332"/>
          </a:xfrm>
          <a:prstGeom prst="rect">
            <a:avLst/>
          </a:prstGeom>
          <a:noFill/>
        </p:spPr>
        <p:txBody>
          <a:bodyPr wrap="square" rtlCol="0">
            <a:spAutoFit/>
          </a:bodyPr>
          <a:lstStyle/>
          <a:p>
            <a:r>
              <a:rPr lang="zh-CN" altLang="en-US" dirty="0" smtClean="0"/>
              <a:t>游刃有余 踌躇满志</a:t>
            </a:r>
            <a:endParaRPr lang="zh-CN" altLang="en-US" dirty="0"/>
          </a:p>
        </p:txBody>
      </p:sp>
      <p:sp>
        <p:nvSpPr>
          <p:cNvPr id="12" name="矩形 11"/>
          <p:cNvSpPr/>
          <p:nvPr/>
        </p:nvSpPr>
        <p:spPr>
          <a:xfrm>
            <a:off x="0" y="2887749"/>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7518" y="3344065"/>
            <a:ext cx="8875207" cy="830997"/>
          </a:xfrm>
          <a:prstGeom prst="rect">
            <a:avLst/>
          </a:prstGeom>
          <a:noFill/>
        </p:spPr>
        <p:txBody>
          <a:bodyPr wrap="square" rtlCol="0">
            <a:spAutoFit/>
          </a:bodyPr>
          <a:lstStyle/>
          <a:p>
            <a:r>
              <a:rPr lang="zh-CN" altLang="en-US" sz="2400" dirty="0" smtClean="0">
                <a:solidFill>
                  <a:schemeClr val="bg1"/>
                </a:solidFill>
              </a:rPr>
              <a:t>将一个整体的大问题分解成许多具有“确定性（</a:t>
            </a:r>
            <a:r>
              <a:rPr lang="en-US" altLang="zh-CN" sz="2400" dirty="0" smtClean="0">
                <a:solidFill>
                  <a:schemeClr val="bg1"/>
                </a:solidFill>
              </a:rPr>
              <a:t>well defined</a:t>
            </a:r>
            <a:r>
              <a:rPr lang="zh-CN" altLang="en-US" sz="2400" dirty="0" smtClean="0">
                <a:solidFill>
                  <a:schemeClr val="bg1"/>
                </a:solidFill>
              </a:rPr>
              <a:t>）”的问题，这些问题就都变成</a:t>
            </a:r>
            <a:r>
              <a:rPr lang="en-US" altLang="zh-CN" sz="2400" dirty="0" smtClean="0">
                <a:solidFill>
                  <a:schemeClr val="bg1"/>
                </a:solidFill>
              </a:rPr>
              <a:t>AI</a:t>
            </a:r>
            <a:r>
              <a:rPr lang="zh-CN" altLang="en-US" sz="2400" dirty="0" smtClean="0">
                <a:solidFill>
                  <a:schemeClr val="bg1"/>
                </a:solidFill>
              </a:rPr>
              <a:t>算法可以解决的了</a:t>
            </a:r>
            <a:endParaRPr lang="zh-CN" altLang="en-US" sz="2400" dirty="0">
              <a:solidFill>
                <a:schemeClr val="bg1"/>
              </a:solidFill>
            </a:endParaRPr>
          </a:p>
        </p:txBody>
      </p:sp>
      <p:sp>
        <p:nvSpPr>
          <p:cNvPr id="13" name="文本框 12"/>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17198268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根因分析</a:t>
            </a:r>
            <a:r>
              <a:rPr lang="en-US" altLang="zh-CN" dirty="0" smtClean="0">
                <a:solidFill>
                  <a:srgbClr val="333F50"/>
                </a:solidFill>
              </a:rPr>
              <a:t>– </a:t>
            </a:r>
            <a:r>
              <a:rPr lang="zh-CN" altLang="en-US" dirty="0" smtClean="0">
                <a:solidFill>
                  <a:srgbClr val="333F50"/>
                </a:solidFill>
              </a:rPr>
              <a:t>庖丁解牛</a:t>
            </a:r>
            <a:endParaRPr lang="zh-CN" altLang="en-US" dirty="0">
              <a:solidFill>
                <a:srgbClr val="333F50"/>
              </a:solidFill>
            </a:endParaRPr>
          </a:p>
        </p:txBody>
      </p:sp>
      <p:graphicFrame>
        <p:nvGraphicFramePr>
          <p:cNvPr id="2" name="图示 1"/>
          <p:cNvGraphicFramePr/>
          <p:nvPr>
            <p:extLst>
              <p:ext uri="{D42A27DB-BD31-4B8C-83A1-F6EECF244321}">
                <p14:modId xmlns:p14="http://schemas.microsoft.com/office/powerpoint/2010/main" val="128376823"/>
              </p:ext>
            </p:extLst>
          </p:nvPr>
        </p:nvGraphicFramePr>
        <p:xfrm>
          <a:off x="2070099" y="2862641"/>
          <a:ext cx="7378701" cy="39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graphicFrame>
        <p:nvGraphicFramePr>
          <p:cNvPr id="10" name="图示 9"/>
          <p:cNvGraphicFramePr/>
          <p:nvPr>
            <p:extLst>
              <p:ext uri="{D42A27DB-BD31-4B8C-83A1-F6EECF244321}">
                <p14:modId xmlns:p14="http://schemas.microsoft.com/office/powerpoint/2010/main" val="3825054509"/>
              </p:ext>
            </p:extLst>
          </p:nvPr>
        </p:nvGraphicFramePr>
        <p:xfrm>
          <a:off x="2222499" y="3015041"/>
          <a:ext cx="7378701" cy="3995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图示 10"/>
          <p:cNvGraphicFramePr/>
          <p:nvPr>
            <p:extLst>
              <p:ext uri="{D42A27DB-BD31-4B8C-83A1-F6EECF244321}">
                <p14:modId xmlns:p14="http://schemas.microsoft.com/office/powerpoint/2010/main" val="224844450"/>
              </p:ext>
            </p:extLst>
          </p:nvPr>
        </p:nvGraphicFramePr>
        <p:xfrm>
          <a:off x="1705278" y="2521206"/>
          <a:ext cx="1640717" cy="93602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图示 11"/>
          <p:cNvGraphicFramePr/>
          <p:nvPr>
            <p:extLst>
              <p:ext uri="{D42A27DB-BD31-4B8C-83A1-F6EECF244321}">
                <p14:modId xmlns:p14="http://schemas.microsoft.com/office/powerpoint/2010/main" val="123481114"/>
              </p:ext>
            </p:extLst>
          </p:nvPr>
        </p:nvGraphicFramePr>
        <p:xfrm>
          <a:off x="5116437" y="2470831"/>
          <a:ext cx="1640717" cy="93602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右箭头 4"/>
          <p:cNvSpPr/>
          <p:nvPr/>
        </p:nvSpPr>
        <p:spPr>
          <a:xfrm>
            <a:off x="3258001" y="2718663"/>
            <a:ext cx="1383393" cy="304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02932" y="2124075"/>
            <a:ext cx="702582" cy="369332"/>
          </a:xfrm>
          <a:prstGeom prst="rect">
            <a:avLst/>
          </a:prstGeom>
          <a:noFill/>
        </p:spPr>
        <p:txBody>
          <a:bodyPr wrap="square" rtlCol="0">
            <a:spAutoFit/>
          </a:bodyPr>
          <a:lstStyle/>
          <a:p>
            <a:r>
              <a:rPr lang="zh-CN" altLang="en-US" dirty="0" smtClean="0"/>
              <a:t>输入</a:t>
            </a:r>
            <a:endParaRPr lang="zh-CN" altLang="en-US" dirty="0"/>
          </a:p>
        </p:txBody>
      </p:sp>
      <p:sp>
        <p:nvSpPr>
          <p:cNvPr id="13" name="下箭头 12"/>
          <p:cNvSpPr/>
          <p:nvPr/>
        </p:nvSpPr>
        <p:spPr>
          <a:xfrm>
            <a:off x="5568494" y="3293458"/>
            <a:ext cx="333375" cy="531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01869" y="3400407"/>
            <a:ext cx="708481" cy="369332"/>
          </a:xfrm>
          <a:prstGeom prst="rect">
            <a:avLst/>
          </a:prstGeom>
          <a:noFill/>
        </p:spPr>
        <p:txBody>
          <a:bodyPr wrap="square" rtlCol="0">
            <a:spAutoFit/>
          </a:bodyPr>
          <a:lstStyle/>
          <a:p>
            <a:r>
              <a:rPr lang="zh-CN" altLang="en-US" dirty="0" smtClean="0"/>
              <a:t>方法</a:t>
            </a:r>
            <a:endParaRPr lang="zh-CN" altLang="en-US" dirty="0"/>
          </a:p>
        </p:txBody>
      </p:sp>
    </p:spTree>
    <p:extLst>
      <p:ext uri="{BB962C8B-B14F-4D97-AF65-F5344CB8AC3E}">
        <p14:creationId xmlns:p14="http://schemas.microsoft.com/office/powerpoint/2010/main" val="3560687073"/>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21810" y="943949"/>
            <a:ext cx="54694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endParaRPr lang="zh-CN" altLang="en-US" dirty="0">
              <a:solidFill>
                <a:srgbClr val="333F50"/>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735" y="1564212"/>
            <a:ext cx="8965115" cy="4412953"/>
          </a:xfrm>
          <a:prstGeom prst="rect">
            <a:avLst/>
          </a:prstGeom>
        </p:spPr>
      </p:pic>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238263002"/>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28859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异常事件关联挖掘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近</a:t>
            </a:r>
            <a:r>
              <a:rPr lang="zh-CN" altLang="en-US" dirty="0"/>
              <a:t>段时间发生的异常事件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异常事件的关联规则</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分析异常事件两两之间的关联关系 </a:t>
            </a:r>
          </a:p>
        </p:txBody>
      </p:sp>
      <p:pic>
        <p:nvPicPr>
          <p:cNvPr id="18" name="图片 17"/>
          <p:cNvPicPr>
            <a:picLocks noChangeAspect="1"/>
          </p:cNvPicPr>
          <p:nvPr/>
        </p:nvPicPr>
        <p:blipFill>
          <a:blip r:embed="rId3"/>
          <a:stretch>
            <a:fillRect/>
          </a:stretch>
        </p:blipFill>
        <p:spPr>
          <a:xfrm>
            <a:off x="5953125" y="1143205"/>
            <a:ext cx="5214938" cy="5206144"/>
          </a:xfrm>
          <a:prstGeom prst="rect">
            <a:avLst/>
          </a:prstGeom>
        </p:spPr>
      </p:pic>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9" name="文本框 1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9087765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603595" y="1515545"/>
            <a:ext cx="6197879" cy="4094363"/>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1171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事件</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a:t>
            </a:r>
            <a:r>
              <a:rPr lang="en-US" altLang="zh-CN" dirty="0" smtClean="0"/>
              <a:t>KPI</a:t>
            </a:r>
            <a:r>
              <a:rPr lang="zh-CN" altLang="en-US" dirty="0" smtClean="0"/>
              <a:t>曲线，一条事件数据源</a:t>
            </a:r>
            <a:endParaRPr lang="en-US" altLang="zh-CN" dirty="0" smtClean="0"/>
          </a:p>
        </p:txBody>
      </p:sp>
      <p:sp>
        <p:nvSpPr>
          <p:cNvPr id="16" name="文本框 15"/>
          <p:cNvSpPr txBox="1"/>
          <p:nvPr/>
        </p:nvSpPr>
        <p:spPr>
          <a:xfrm>
            <a:off x="721810" y="5693164"/>
            <a:ext cx="4526465" cy="50783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是否相关、先后顺序、变化方向关系</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分析事件与</a:t>
            </a:r>
            <a:r>
              <a:rPr lang="en-US" altLang="zh-CN" dirty="0" smtClean="0"/>
              <a:t>KPI</a:t>
            </a:r>
            <a:r>
              <a:rPr lang="zh-CN" altLang="en-US" dirty="0" smtClean="0"/>
              <a:t>之间</a:t>
            </a:r>
            <a:r>
              <a:rPr lang="zh-CN" altLang="en-US" dirty="0"/>
              <a:t>的关联关系 </a:t>
            </a:r>
          </a:p>
        </p:txBody>
      </p:sp>
      <p:sp>
        <p:nvSpPr>
          <p:cNvPr id="20" name="矩形 19"/>
          <p:cNvSpPr/>
          <p:nvPr/>
        </p:nvSpPr>
        <p:spPr>
          <a:xfrm>
            <a:off x="0" y="257917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Pearson </a:t>
            </a:r>
            <a:r>
              <a:rPr lang="en-US" altLang="zh-CN" sz="2400" dirty="0" smtClean="0">
                <a:solidFill>
                  <a:schemeClr val="bg1"/>
                </a:solidFill>
              </a:rPr>
              <a:t>Correlation</a:t>
            </a:r>
            <a:r>
              <a:rPr lang="zh-CN" altLang="en-US" sz="2400" dirty="0" smtClean="0">
                <a:solidFill>
                  <a:schemeClr val="bg1"/>
                </a:solidFill>
              </a:rPr>
              <a:t>、</a:t>
            </a:r>
            <a:r>
              <a:rPr lang="en-US" altLang="zh-CN" sz="2400" dirty="0" smtClean="0">
                <a:solidFill>
                  <a:schemeClr val="bg1"/>
                </a:solidFill>
              </a:rPr>
              <a:t>KNN</a:t>
            </a:r>
            <a:r>
              <a:rPr lang="zh-CN" altLang="en-US" sz="2400" dirty="0" smtClean="0">
                <a:solidFill>
                  <a:schemeClr val="bg1"/>
                </a:solidFill>
              </a:rPr>
              <a:t>、</a:t>
            </a:r>
            <a:r>
              <a:rPr lang="en-US" altLang="zh-CN" sz="2400" dirty="0" smtClean="0">
                <a:solidFill>
                  <a:schemeClr val="bg1"/>
                </a:solidFill>
              </a:rPr>
              <a:t>A/</a:t>
            </a:r>
            <a:r>
              <a:rPr lang="en-US" altLang="zh-CN" sz="2400" dirty="0" err="1" smtClean="0">
                <a:solidFill>
                  <a:schemeClr val="bg1"/>
                </a:solidFill>
              </a:rPr>
              <a:t>Btest</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6585728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000982" y="1675384"/>
            <a:ext cx="5400675" cy="3962400"/>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聚类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大量</a:t>
            </a:r>
            <a:r>
              <a:rPr lang="en-US" altLang="zh-CN" dirty="0"/>
              <a:t>KPI</a:t>
            </a:r>
            <a:r>
              <a:rPr lang="zh-CN" altLang="en-US" dirty="0"/>
              <a:t>时序数据曲线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每条曲线所属的类别</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304343"/>
            <a:ext cx="3698012" cy="10273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面对大规模</a:t>
            </a:r>
            <a:r>
              <a:rPr lang="en-US" altLang="zh-CN" sz="1400" dirty="0"/>
              <a:t>KPI</a:t>
            </a:r>
            <a:r>
              <a:rPr lang="zh-CN" altLang="en-US" sz="1400" dirty="0"/>
              <a:t>时序数据曲线，选取合适</a:t>
            </a:r>
            <a:r>
              <a:rPr lang="zh-CN" altLang="en-US" sz="1400" dirty="0" smtClean="0"/>
              <a:t>的度量</a:t>
            </a:r>
            <a:r>
              <a:rPr lang="zh-CN" altLang="en-US" sz="1400" dirty="0"/>
              <a:t>刻画曲线间的相似性，采用聚类与</a:t>
            </a:r>
            <a:r>
              <a:rPr lang="zh-CN" altLang="en-US" sz="1400" dirty="0" smtClean="0"/>
              <a:t>分派算法</a:t>
            </a:r>
            <a:r>
              <a:rPr lang="zh-CN" altLang="en-US" sz="1400" dirty="0"/>
              <a:t>快速确定曲线类别。</a:t>
            </a:r>
          </a:p>
        </p:txBody>
      </p:sp>
      <p:sp>
        <p:nvSpPr>
          <p:cNvPr id="20" name="矩形 19"/>
          <p:cNvSpPr/>
          <p:nvPr/>
        </p:nvSpPr>
        <p:spPr>
          <a:xfrm>
            <a:off x="0" y="2579171"/>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5" y="3207107"/>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DBSCAN</a:t>
            </a:r>
            <a:r>
              <a:rPr lang="zh-CN" altLang="en-US" sz="2400" dirty="0" smtClean="0">
                <a:solidFill>
                  <a:schemeClr val="bg1"/>
                </a:solidFill>
              </a:rPr>
              <a:t>、</a:t>
            </a:r>
            <a:r>
              <a:rPr lang="en-US" altLang="zh-CN" sz="2400" dirty="0">
                <a:solidFill>
                  <a:schemeClr val="bg1"/>
                </a:solidFill>
              </a:rPr>
              <a:t>K-</a:t>
            </a:r>
            <a:r>
              <a:rPr lang="en-US" altLang="zh-CN" sz="2400" dirty="0" err="1">
                <a:solidFill>
                  <a:schemeClr val="bg1"/>
                </a:solidFill>
              </a:rPr>
              <a:t>medoids</a:t>
            </a:r>
            <a:r>
              <a:rPr lang="zh-CN" altLang="en-US" sz="2400" dirty="0" smtClean="0">
                <a:solidFill>
                  <a:schemeClr val="bg1"/>
                </a:solidFill>
              </a:rPr>
              <a:t>、</a:t>
            </a:r>
            <a:r>
              <a:rPr lang="en-US" altLang="zh-CN" sz="2400" dirty="0">
                <a:solidFill>
                  <a:schemeClr val="bg1"/>
                </a:solidFill>
              </a:rPr>
              <a:t>CLARANS</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457073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03117" y="1486310"/>
            <a:ext cx="5410200" cy="4391025"/>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605422" cy="369332"/>
          </a:xfrm>
          <a:prstGeom prst="rect">
            <a:avLst/>
          </a:prstGeom>
          <a:noFill/>
        </p:spPr>
        <p:txBody>
          <a:bodyPr wrap="square" rtlCol="0">
            <a:spAutoFit/>
          </a:bodyPr>
          <a:lstStyle/>
          <a:p>
            <a:r>
              <a:rPr lang="zh-CN" altLang="en-US" dirty="0">
                <a:solidFill>
                  <a:srgbClr val="333F50"/>
                </a:solidFill>
              </a:rPr>
              <a:t>故障</a:t>
            </a:r>
            <a:r>
              <a:rPr lang="zh-CN" altLang="en-US" dirty="0" smtClean="0">
                <a:solidFill>
                  <a:srgbClr val="333F50"/>
                </a:solidFill>
              </a:rPr>
              <a:t>管理</a:t>
            </a:r>
            <a:r>
              <a:rPr lang="en-US" altLang="zh-CN" dirty="0" smtClean="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关联关系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两条时序</a:t>
            </a:r>
            <a:r>
              <a:rPr lang="en-US" altLang="zh-CN" dirty="0"/>
              <a:t>KPI</a:t>
            </a:r>
            <a:r>
              <a:rPr lang="zh-CN" altLang="en-US" dirty="0"/>
              <a:t>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两条曲线波动是否相关</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KPI</a:t>
            </a:r>
            <a:r>
              <a:rPr lang="zh-CN" altLang="en-US" dirty="0"/>
              <a:t>波动的相关性对于根因分析、</a:t>
            </a:r>
            <a:r>
              <a:rPr lang="zh-CN" altLang="en-US" dirty="0" smtClean="0"/>
              <a:t>故障定位</a:t>
            </a:r>
            <a:r>
              <a:rPr lang="zh-CN" altLang="en-US" dirty="0"/>
              <a:t>等可以提供很好的线索</a:t>
            </a:r>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1685178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238578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全景概览</a:t>
            </a:r>
            <a:endParaRPr lang="zh-CN" altLang="en-US" sz="32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95425" y="2915423"/>
            <a:ext cx="400050" cy="1477328"/>
          </a:xfrm>
          <a:prstGeom prst="rect">
            <a:avLst/>
          </a:prstGeom>
          <a:noFill/>
        </p:spPr>
        <p:txBody>
          <a:bodyPr wrap="square" rtlCol="0">
            <a:spAutoFit/>
          </a:bodyPr>
          <a:lstStyle/>
          <a:p>
            <a:r>
              <a:rPr lang="zh-CN" altLang="en-US" dirty="0" smtClean="0"/>
              <a:t>网络全景图</a:t>
            </a:r>
            <a:endParaRPr lang="zh-CN" altLang="en-US" dirty="0"/>
          </a:p>
        </p:txBody>
      </p:sp>
      <p:sp>
        <p:nvSpPr>
          <p:cNvPr id="5" name="左大括号 4"/>
          <p:cNvSpPr/>
          <p:nvPr/>
        </p:nvSpPr>
        <p:spPr>
          <a:xfrm>
            <a:off x="2414814" y="1295400"/>
            <a:ext cx="595086" cy="4686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3248025" y="1295400"/>
            <a:ext cx="5362575" cy="923330"/>
          </a:xfrm>
          <a:prstGeom prst="rect">
            <a:avLst/>
          </a:prstGeom>
          <a:noFill/>
        </p:spPr>
        <p:txBody>
          <a:bodyPr wrap="square" rtlCol="0">
            <a:spAutoFit/>
          </a:bodyPr>
          <a:lstStyle/>
          <a:p>
            <a:pPr indent="457200">
              <a:lnSpc>
                <a:spcPct val="150000"/>
              </a:lnSpc>
            </a:pPr>
            <a:r>
              <a:rPr lang="zh-CN" altLang="en-US" dirty="0" smtClean="0"/>
              <a:t>呈现内容：</a:t>
            </a:r>
            <a:endParaRPr lang="en-US" altLang="zh-CN" dirty="0" smtClean="0"/>
          </a:p>
          <a:p>
            <a:pPr marL="285750" indent="457200">
              <a:lnSpc>
                <a:spcPct val="150000"/>
              </a:lnSpc>
              <a:buFont typeface="Arial" panose="020B0604020202020204" pitchFamily="34" charset="0"/>
              <a:buChar char="•"/>
            </a:pPr>
            <a:r>
              <a:rPr lang="zh-CN" altLang="en-US" dirty="0" smtClean="0"/>
              <a:t>全景扫描用户、业务、设备、网络等各方面</a:t>
            </a:r>
            <a:endParaRPr lang="en-US" altLang="zh-CN" dirty="0"/>
          </a:p>
        </p:txBody>
      </p:sp>
      <p:sp>
        <p:nvSpPr>
          <p:cNvPr id="10" name="文本框 9"/>
          <p:cNvSpPr txBox="1"/>
          <p:nvPr/>
        </p:nvSpPr>
        <p:spPr>
          <a:xfrm>
            <a:off x="3248024" y="2914254"/>
            <a:ext cx="5362575" cy="1338828"/>
          </a:xfrm>
          <a:prstGeom prst="rect">
            <a:avLst/>
          </a:prstGeom>
          <a:noFill/>
        </p:spPr>
        <p:txBody>
          <a:bodyPr wrap="square" rtlCol="0">
            <a:spAutoFit/>
          </a:bodyPr>
          <a:lstStyle/>
          <a:p>
            <a:pPr indent="457200">
              <a:lnSpc>
                <a:spcPct val="150000"/>
              </a:lnSpc>
            </a:pPr>
            <a:r>
              <a:rPr lang="zh-CN" altLang="en-US" dirty="0" smtClean="0"/>
              <a:t>评价体系：</a:t>
            </a:r>
            <a:endParaRPr lang="en-US" altLang="zh-CN" dirty="0" smtClean="0"/>
          </a:p>
          <a:p>
            <a:pPr marL="285750" indent="457200">
              <a:lnSpc>
                <a:spcPct val="150000"/>
              </a:lnSpc>
              <a:buFont typeface="Arial" panose="020B0604020202020204" pitchFamily="34" charset="0"/>
              <a:buChar char="•"/>
            </a:pPr>
            <a:r>
              <a:rPr lang="zh-CN" altLang="en-US" dirty="0" smtClean="0"/>
              <a:t>基于</a:t>
            </a:r>
            <a:r>
              <a:rPr lang="en-US" altLang="zh-CN" dirty="0" smtClean="0"/>
              <a:t>KPI</a:t>
            </a:r>
            <a:r>
              <a:rPr lang="zh-CN" altLang="en-US" dirty="0" smtClean="0"/>
              <a:t>指标建立统一的评价</a:t>
            </a:r>
            <a:r>
              <a:rPr lang="zh-CN" altLang="en-US" dirty="0"/>
              <a:t>体系，既能全局掌控也不遗漏细节</a:t>
            </a:r>
            <a:endParaRPr lang="en-US" altLang="zh-CN" dirty="0"/>
          </a:p>
        </p:txBody>
      </p:sp>
      <p:sp>
        <p:nvSpPr>
          <p:cNvPr id="11" name="文本框 10"/>
          <p:cNvSpPr txBox="1"/>
          <p:nvPr/>
        </p:nvSpPr>
        <p:spPr>
          <a:xfrm>
            <a:off x="3248024" y="4791373"/>
            <a:ext cx="5362575" cy="1338828"/>
          </a:xfrm>
          <a:prstGeom prst="rect">
            <a:avLst/>
          </a:prstGeom>
          <a:noFill/>
        </p:spPr>
        <p:txBody>
          <a:bodyPr wrap="square" rtlCol="0">
            <a:spAutoFit/>
          </a:bodyPr>
          <a:lstStyle/>
          <a:p>
            <a:pPr indent="457200">
              <a:lnSpc>
                <a:spcPct val="150000"/>
              </a:lnSpc>
            </a:pPr>
            <a:r>
              <a:rPr lang="zh-CN" altLang="en-US" dirty="0" smtClean="0"/>
              <a:t>呈现方式：</a:t>
            </a:r>
            <a:endParaRPr lang="en-US" altLang="zh-CN" dirty="0" smtClean="0"/>
          </a:p>
          <a:p>
            <a:pPr marL="285750" indent="457200">
              <a:lnSpc>
                <a:spcPct val="150000"/>
              </a:lnSpc>
              <a:buFont typeface="Arial" panose="020B0604020202020204" pitchFamily="34" charset="0"/>
              <a:buChar char="•"/>
            </a:pPr>
            <a:r>
              <a:rPr lang="zh-CN" altLang="en-US" dirty="0" smtClean="0"/>
              <a:t>建立多级视图，从不同层面对网络情况进行展示</a:t>
            </a:r>
            <a:endParaRPr lang="zh-CN" altLang="en-US" dirty="0"/>
          </a:p>
        </p:txBody>
      </p:sp>
    </p:spTree>
    <p:extLst>
      <p:ext uri="{BB962C8B-B14F-4D97-AF65-F5344CB8AC3E}">
        <p14:creationId xmlns:p14="http://schemas.microsoft.com/office/powerpoint/2010/main" val="957829972"/>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10" name="文本框 9"/>
          <p:cNvSpPr txBox="1"/>
          <p:nvPr/>
        </p:nvSpPr>
        <p:spPr>
          <a:xfrm>
            <a:off x="2433638" y="2571750"/>
            <a:ext cx="7405688" cy="2169825"/>
          </a:xfrm>
          <a:prstGeom prst="rect">
            <a:avLst/>
          </a:prstGeom>
          <a:noFill/>
        </p:spPr>
        <p:txBody>
          <a:bodyPr wrap="square" rtlCol="0">
            <a:spAutoFit/>
          </a:bodyPr>
          <a:lstStyle/>
          <a:p>
            <a:pPr indent="457200">
              <a:lnSpc>
                <a:spcPct val="150000"/>
              </a:lnSpc>
            </a:pPr>
            <a:r>
              <a:rPr lang="zh-CN" altLang="en-US" dirty="0" smtClean="0"/>
              <a:t>在对异常进行</a:t>
            </a:r>
            <a:r>
              <a:rPr lang="en-US" altLang="zh-CN" dirty="0" smtClean="0"/>
              <a:t>KPI</a:t>
            </a:r>
            <a:r>
              <a:rPr lang="zh-CN" altLang="en-US" dirty="0"/>
              <a:t>根</a:t>
            </a:r>
            <a:r>
              <a:rPr lang="zh-CN" altLang="en-US" dirty="0" smtClean="0"/>
              <a:t>因分析后，得到了导致这个异常的根因，然后</a:t>
            </a:r>
            <a:endParaRPr lang="en-US" altLang="zh-CN" dirty="0" smtClean="0"/>
          </a:p>
          <a:p>
            <a:pPr marL="285750" indent="-285750">
              <a:lnSpc>
                <a:spcPct val="150000"/>
              </a:lnSpc>
              <a:buFont typeface="Arial" panose="020B0604020202020204" pitchFamily="34" charset="0"/>
              <a:buChar char="•"/>
            </a:pPr>
            <a:r>
              <a:rPr lang="zh-CN" altLang="en-US" dirty="0" smtClean="0"/>
              <a:t>通过查找运维人员预设的经验库中的解决方案，如果存在相应的解决方案，那么可以通过完善的自动化脚本对故障进行止损处理；</a:t>
            </a:r>
            <a:endParaRPr lang="en-US" altLang="zh-CN" dirty="0" smtClean="0"/>
          </a:p>
          <a:p>
            <a:pPr marL="285750" indent="-285750">
              <a:lnSpc>
                <a:spcPct val="150000"/>
              </a:lnSpc>
              <a:buFont typeface="Arial" panose="020B0604020202020204" pitchFamily="34" charset="0"/>
              <a:buChar char="•"/>
            </a:pPr>
            <a:r>
              <a:rPr lang="zh-CN" altLang="en-US" dirty="0" smtClean="0"/>
              <a:t>对于相应解决方案不在经验库中的问题，可以通过多渠道的通知方式（短信、</a:t>
            </a:r>
            <a:r>
              <a:rPr lang="en-US" altLang="zh-CN" dirty="0" smtClean="0"/>
              <a:t>email</a:t>
            </a:r>
            <a:r>
              <a:rPr lang="zh-CN" altLang="en-US" dirty="0" smtClean="0"/>
              <a:t>等）对相关责任运维人员进行通知。</a:t>
            </a:r>
            <a:endParaRPr lang="zh-CN" altLang="en-US" dirty="0"/>
          </a:p>
        </p:txBody>
      </p:sp>
    </p:spTree>
    <p:extLst>
      <p:ext uri="{BB962C8B-B14F-4D97-AF65-F5344CB8AC3E}">
        <p14:creationId xmlns:p14="http://schemas.microsoft.com/office/powerpoint/2010/main" val="125912968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70509161635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991490"/>
            <a:ext cx="4978400" cy="31034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smtClean="0">
                <a:solidFill>
                  <a:srgbClr val="333F50"/>
                </a:solidFill>
              </a:rPr>
              <a:t>故障管理</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故障预测</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一条时序数据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是否有出现异常的趋势</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使用根因分析，异常检测的结果，对于未发生的问题进行预测，将问题处理在萌芽阶段。</a:t>
            </a:r>
            <a:endParaRPr lang="zh-CN" altLang="en-US" dirty="0"/>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解决算法：决策树、支持向量机、随机森林</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41687935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9332"/>
          </a:xfrm>
          <a:prstGeom prst="rect">
            <a:avLst/>
          </a:prstGeom>
          <a:noFill/>
        </p:spPr>
        <p:txBody>
          <a:bodyPr wrap="square" rtlCol="0">
            <a:spAutoFit/>
          </a:bodyPr>
          <a:lstStyle/>
          <a:p>
            <a:r>
              <a:rPr lang="zh-CN" altLang="en-US" dirty="0" smtClean="0">
                <a:solidFill>
                  <a:srgbClr val="333F50"/>
                </a:solidFill>
              </a:rPr>
              <a:t>其他应用</a:t>
            </a:r>
            <a:endParaRPr lang="zh-CN" altLang="en-US" dirty="0">
              <a:solidFill>
                <a:srgbClr val="333F50"/>
              </a:solidFill>
            </a:endParaRPr>
          </a:p>
        </p:txBody>
      </p:sp>
      <p:sp>
        <p:nvSpPr>
          <p:cNvPr id="2" name="文本框 1"/>
          <p:cNvSpPr txBox="1"/>
          <p:nvPr/>
        </p:nvSpPr>
        <p:spPr>
          <a:xfrm>
            <a:off x="2943225" y="2409825"/>
            <a:ext cx="55626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在实际情况中，还有其他运维场景可以应用智慧化运维的方法，但是</a:t>
            </a:r>
            <a:r>
              <a:rPr lang="zh-CN" altLang="en-US" dirty="0"/>
              <a:t>有时由于数据采集不全等原因，完整的根因分析条件不具备，这就要求我们降低要求，“退而求其次”，解决简单一些但是同样有实际意义的</a:t>
            </a:r>
            <a:r>
              <a:rPr lang="zh-CN" altLang="en-US" dirty="0" smtClean="0"/>
              <a:t>问题，如报警信息聚合（过滤）、动态阈值调整等。</a:t>
            </a:r>
            <a:endParaRPr lang="zh-CN" altLang="en-US" dirty="0"/>
          </a:p>
        </p:txBody>
      </p:sp>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425630708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238578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呈现内容</a:t>
            </a:r>
            <a:endParaRPr lang="zh-CN" altLang="en-US" sz="32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638425" y="823455"/>
            <a:ext cx="6915150" cy="507831"/>
          </a:xfrm>
          <a:prstGeom prst="rect">
            <a:avLst/>
          </a:prstGeom>
          <a:noFill/>
        </p:spPr>
        <p:txBody>
          <a:bodyPr wrap="square" rtlCol="0">
            <a:spAutoFit/>
          </a:bodyPr>
          <a:lstStyle/>
          <a:p>
            <a:pPr indent="457200">
              <a:lnSpc>
                <a:spcPct val="150000"/>
              </a:lnSpc>
            </a:pPr>
            <a:r>
              <a:rPr lang="zh-CN" altLang="en-US" dirty="0" smtClean="0"/>
              <a:t>呈现内容围绕用户、业务、网络、设备等四大关键词展开</a:t>
            </a:r>
            <a:endParaRPr lang="zh-CN" altLang="en-US" dirty="0"/>
          </a:p>
        </p:txBody>
      </p:sp>
      <p:pic>
        <p:nvPicPr>
          <p:cNvPr id="8" name="图片 7"/>
          <p:cNvPicPr>
            <a:picLocks noChangeAspect="1"/>
          </p:cNvPicPr>
          <p:nvPr/>
        </p:nvPicPr>
        <p:blipFill>
          <a:blip r:embed="rId3"/>
          <a:stretch>
            <a:fillRect/>
          </a:stretch>
        </p:blipFill>
        <p:spPr>
          <a:xfrm>
            <a:off x="2283956" y="1331286"/>
            <a:ext cx="7624088" cy="5125478"/>
          </a:xfrm>
          <a:prstGeom prst="rect">
            <a:avLst/>
          </a:prstGeom>
        </p:spPr>
      </p:pic>
    </p:spTree>
    <p:extLst>
      <p:ext uri="{BB962C8B-B14F-4D97-AF65-F5344CB8AC3E}">
        <p14:creationId xmlns:p14="http://schemas.microsoft.com/office/powerpoint/2010/main" val="50198339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238578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评价体系</a:t>
            </a:r>
            <a:endParaRPr lang="zh-CN" altLang="en-US" sz="3200" b="1" dirty="0">
              <a:latin typeface="微软雅黑" panose="020B0503020204020204" pitchFamily="34" charset="-122"/>
              <a:ea typeface="微软雅黑" panose="020B0503020204020204" pitchFamily="34" charset="-122"/>
            </a:endParaRPr>
          </a:p>
        </p:txBody>
      </p:sp>
      <p:pic>
        <p:nvPicPr>
          <p:cNvPr id="9" name="图片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4014" y="449803"/>
            <a:ext cx="5259313" cy="598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639837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238578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呈现方式</a:t>
            </a:r>
            <a:endParaRPr lang="zh-CN" altLang="en-US" sz="3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447800" y="1667759"/>
            <a:ext cx="9296400" cy="3831818"/>
          </a:xfrm>
          <a:prstGeom prst="rect">
            <a:avLst/>
          </a:prstGeom>
          <a:noFill/>
        </p:spPr>
        <p:txBody>
          <a:bodyPr wrap="square" rtlCol="0">
            <a:spAutoFit/>
          </a:bodyPr>
          <a:lstStyle/>
          <a:p>
            <a:pPr marL="285750" indent="457200">
              <a:lnSpc>
                <a:spcPct val="150000"/>
              </a:lnSpc>
            </a:pPr>
            <a:r>
              <a:rPr lang="zh-CN" altLang="en-US" dirty="0" smtClean="0"/>
              <a:t>建立多级视图，面向不同级别的</a:t>
            </a:r>
            <a:r>
              <a:rPr lang="zh-CN" altLang="en-US" dirty="0" smtClean="0"/>
              <a:t>展示与呈现需求，辅以直观的地图、图表将网络情况进行展示。</a:t>
            </a:r>
            <a:endParaRPr lang="en-US" altLang="zh-CN" dirty="0" smtClean="0"/>
          </a:p>
          <a:p>
            <a:pPr marL="285750" indent="457200">
              <a:lnSpc>
                <a:spcPct val="150000"/>
              </a:lnSpc>
            </a:pPr>
            <a:r>
              <a:rPr lang="zh-CN" altLang="en-US" dirty="0" smtClean="0"/>
              <a:t>一级视图：全网情况的总结，包括用户总数、网络质量、业务质量、漫入漫出用户数。尽量以用户（非专业）的角度直观描述网络情况（网络时延、丢包率、通话异常率等）</a:t>
            </a:r>
            <a:endParaRPr lang="en-US" altLang="zh-CN" dirty="0" smtClean="0"/>
          </a:p>
          <a:p>
            <a:pPr marL="285750" indent="457200">
              <a:lnSpc>
                <a:spcPct val="150000"/>
              </a:lnSpc>
            </a:pPr>
            <a:r>
              <a:rPr lang="zh-CN" altLang="en-US" dirty="0"/>
              <a:t>二级</a:t>
            </a:r>
            <a:r>
              <a:rPr lang="zh-CN" altLang="en-US" dirty="0" smtClean="0"/>
              <a:t>视图：在一级视图的基础上，对用户、业务、网络、设备各自设置二级视图，以供专业运维人员对网络的不同部分有一个整体的掌控，达到心中有数。其中，关于设备的二级视图，提供全网设备拓扑关系图并与业务流相关联，能够达到快速定位故障设备的功能。</a:t>
            </a:r>
            <a:endParaRPr lang="en-US" altLang="zh-CN" dirty="0" smtClean="0"/>
          </a:p>
        </p:txBody>
      </p:sp>
    </p:spTree>
    <p:extLst>
      <p:ext uri="{BB962C8B-B14F-4D97-AF65-F5344CB8AC3E}">
        <p14:creationId xmlns:p14="http://schemas.microsoft.com/office/powerpoint/2010/main" val="387503349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运维方式</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p:cNvSpPr/>
          <p:nvPr/>
        </p:nvSpPr>
        <p:spPr>
          <a:xfrm>
            <a:off x="1083452" y="1612098"/>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手工运维</a:t>
            </a:r>
            <a:endParaRPr lang="zh-CN" altLang="en-US" sz="2400" dirty="0"/>
          </a:p>
        </p:txBody>
      </p:sp>
      <p:sp>
        <p:nvSpPr>
          <p:cNvPr id="20" name="流程图: 过程 19"/>
          <p:cNvSpPr/>
          <p:nvPr/>
        </p:nvSpPr>
        <p:spPr>
          <a:xfrm>
            <a:off x="4715546"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自动</a:t>
            </a:r>
            <a:r>
              <a:rPr lang="zh-CN" altLang="en-US" sz="2400" dirty="0" smtClean="0"/>
              <a:t>运维</a:t>
            </a:r>
            <a:endParaRPr lang="zh-CN" altLang="en-US" sz="2400" dirty="0"/>
          </a:p>
        </p:txBody>
      </p:sp>
      <p:sp>
        <p:nvSpPr>
          <p:cNvPr id="21" name="流程图: 过程 20"/>
          <p:cNvSpPr/>
          <p:nvPr/>
        </p:nvSpPr>
        <p:spPr>
          <a:xfrm>
            <a:off x="8347640"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智慧</a:t>
            </a:r>
            <a:r>
              <a:rPr lang="zh-CN" altLang="en-US" sz="2400" dirty="0" smtClean="0"/>
              <a:t>运维（</a:t>
            </a:r>
            <a:r>
              <a:rPr lang="en-US" altLang="zh-CN" sz="2400" dirty="0" err="1" smtClean="0"/>
              <a:t>AIOps</a:t>
            </a:r>
            <a:r>
              <a:rPr lang="zh-CN" altLang="en-US" sz="2400" dirty="0" smtClean="0"/>
              <a:t>）</a:t>
            </a:r>
            <a:endParaRPr lang="en-US" altLang="zh-CN" sz="2400" dirty="0" smtClean="0"/>
          </a:p>
        </p:txBody>
      </p:sp>
      <p:sp>
        <p:nvSpPr>
          <p:cNvPr id="7" name="上箭头 6"/>
          <p:cNvSpPr/>
          <p:nvPr/>
        </p:nvSpPr>
        <p:spPr>
          <a:xfrm rot="5400000">
            <a:off x="3772056" y="1780216"/>
            <a:ext cx="490764" cy="614589"/>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上箭头 22"/>
          <p:cNvSpPr/>
          <p:nvPr/>
        </p:nvSpPr>
        <p:spPr>
          <a:xfrm rot="5400000">
            <a:off x="7404153" y="1782312"/>
            <a:ext cx="490764" cy="614589"/>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10" name="图表 9"/>
          <p:cNvGraphicFramePr/>
          <p:nvPr>
            <p:extLst>
              <p:ext uri="{D42A27DB-BD31-4B8C-83A1-F6EECF244321}">
                <p14:modId xmlns:p14="http://schemas.microsoft.com/office/powerpoint/2010/main" val="1406630931"/>
              </p:ext>
            </p:extLst>
          </p:nvPr>
        </p:nvGraphicFramePr>
        <p:xfrm>
          <a:off x="3319333" y="3400841"/>
          <a:ext cx="4690836" cy="2537340"/>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31"/>
          <p:cNvSpPr txBox="1"/>
          <p:nvPr/>
        </p:nvSpPr>
        <p:spPr>
          <a:xfrm>
            <a:off x="7862311" y="3630237"/>
            <a:ext cx="4082039" cy="2031325"/>
          </a:xfrm>
          <a:prstGeom prst="rect">
            <a:avLst/>
          </a:prstGeom>
          <a:noFill/>
        </p:spPr>
        <p:txBody>
          <a:bodyPr wrap="square" rtlCol="0">
            <a:spAutoFit/>
          </a:bodyPr>
          <a:lstStyle/>
          <a:p>
            <a:pPr indent="457200">
              <a:lnSpc>
                <a:spcPct val="150000"/>
              </a:lnSpc>
            </a:pPr>
            <a:r>
              <a:rPr lang="zh-CN" altLang="en-US" sz="1400" dirty="0" smtClean="0"/>
              <a:t>新的挑战：</a:t>
            </a:r>
            <a:endParaRPr lang="en-US" altLang="zh-CN" sz="1400" dirty="0" smtClean="0"/>
          </a:p>
          <a:p>
            <a:pPr marL="285750" indent="-285750">
              <a:lnSpc>
                <a:spcPct val="150000"/>
              </a:lnSpc>
              <a:buFont typeface="Arial" panose="020B0604020202020204" pitchFamily="34" charset="0"/>
              <a:buChar char="•"/>
            </a:pPr>
            <a:r>
              <a:rPr lang="zh-CN" altLang="en-US" sz="1400" dirty="0" smtClean="0"/>
              <a:t>海量监测</a:t>
            </a:r>
            <a:r>
              <a:rPr lang="en-US" altLang="zh-CN" sz="1400" dirty="0" smtClean="0"/>
              <a:t>KPI</a:t>
            </a:r>
            <a:r>
              <a:rPr lang="zh-CN" altLang="en-US" sz="1400" dirty="0" smtClean="0"/>
              <a:t>如何快速发现异常（带宽利用率、</a:t>
            </a:r>
            <a:r>
              <a:rPr lang="en-US" altLang="zh-CN" sz="1400" dirty="0" smtClean="0"/>
              <a:t>CPU</a:t>
            </a:r>
            <a:r>
              <a:rPr lang="zh-CN" altLang="en-US" sz="1400" dirty="0" smtClean="0"/>
              <a:t>利用率、家宽用户数等）</a:t>
            </a:r>
            <a:endParaRPr lang="en-US" altLang="zh-CN" sz="1400" dirty="0" smtClean="0"/>
          </a:p>
          <a:p>
            <a:pPr marL="285750" indent="-285750">
              <a:lnSpc>
                <a:spcPct val="150000"/>
              </a:lnSpc>
              <a:buFont typeface="Arial" panose="020B0604020202020204" pitchFamily="34" charset="0"/>
              <a:buChar char="•"/>
            </a:pPr>
            <a:r>
              <a:rPr lang="zh-CN" altLang="en-US" sz="1400" dirty="0" smtClean="0"/>
              <a:t>繁杂的报警信息（硬件设备、传输、环境、性能）</a:t>
            </a:r>
            <a:endParaRPr lang="en-US" altLang="zh-CN" sz="1400" dirty="0" smtClean="0">
              <a:solidFill>
                <a:srgbClr val="FF0000"/>
              </a:solidFill>
            </a:endParaRPr>
          </a:p>
          <a:p>
            <a:pPr marL="285750" indent="-285750">
              <a:lnSpc>
                <a:spcPct val="150000"/>
              </a:lnSpc>
              <a:buFont typeface="Arial" panose="020B0604020202020204" pitchFamily="34" charset="0"/>
              <a:buChar char="•"/>
            </a:pPr>
            <a:r>
              <a:rPr lang="zh-CN" altLang="en-US" sz="1400" dirty="0" smtClean="0"/>
              <a:t>故障发生如何定位（线网组成复杂）</a:t>
            </a:r>
            <a:endParaRPr lang="en-US" altLang="zh-CN" sz="1400" dirty="0" smtClean="0">
              <a:solidFill>
                <a:srgbClr val="FF0000"/>
              </a:solidFill>
            </a:endParaRPr>
          </a:p>
        </p:txBody>
      </p:sp>
      <p:sp>
        <p:nvSpPr>
          <p:cNvPr id="2" name="右箭头 1"/>
          <p:cNvSpPr/>
          <p:nvPr/>
        </p:nvSpPr>
        <p:spPr>
          <a:xfrm rot="5400000">
            <a:off x="5493282" y="2850463"/>
            <a:ext cx="680407" cy="571916"/>
          </a:xfrm>
          <a:prstGeom prst="right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71260" y="2832798"/>
            <a:ext cx="729031" cy="369332"/>
          </a:xfrm>
          <a:prstGeom prst="rect">
            <a:avLst/>
          </a:prstGeom>
          <a:noFill/>
        </p:spPr>
        <p:txBody>
          <a:bodyPr wrap="square" rtlCol="0">
            <a:spAutoFit/>
          </a:bodyPr>
          <a:lstStyle/>
          <a:p>
            <a:r>
              <a:rPr lang="zh-CN" altLang="en-US" dirty="0" smtClean="0"/>
              <a:t>解决</a:t>
            </a:r>
            <a:endParaRPr lang="zh-CN" altLang="en-US" dirty="0"/>
          </a:p>
        </p:txBody>
      </p:sp>
      <p:sp>
        <p:nvSpPr>
          <p:cNvPr id="9" name="下箭头 8"/>
          <p:cNvSpPr/>
          <p:nvPr/>
        </p:nvSpPr>
        <p:spPr>
          <a:xfrm rot="10800000">
            <a:off x="9326889" y="2758525"/>
            <a:ext cx="576441" cy="681246"/>
          </a:xfrm>
          <a:prstGeom prst="down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190" y="3035382"/>
            <a:ext cx="729031" cy="369332"/>
          </a:xfrm>
          <a:prstGeom prst="rect">
            <a:avLst/>
          </a:prstGeom>
          <a:noFill/>
        </p:spPr>
        <p:txBody>
          <a:bodyPr wrap="square" rtlCol="0">
            <a:spAutoFit/>
          </a:bodyPr>
          <a:lstStyle/>
          <a:p>
            <a:r>
              <a:rPr lang="zh-CN" altLang="en-US" dirty="0" smtClean="0"/>
              <a:t>需要</a:t>
            </a:r>
            <a:endParaRPr lang="zh-CN" altLang="en-US" dirty="0"/>
          </a:p>
        </p:txBody>
      </p:sp>
      <p:sp>
        <p:nvSpPr>
          <p:cNvPr id="12" name="文本框 11"/>
          <p:cNvSpPr txBox="1"/>
          <p:nvPr/>
        </p:nvSpPr>
        <p:spPr>
          <a:xfrm>
            <a:off x="904793" y="3864304"/>
            <a:ext cx="259319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重复性劳动</a:t>
            </a:r>
            <a:endParaRPr lang="en-US" altLang="zh-CN" dirty="0" smtClean="0"/>
          </a:p>
          <a:p>
            <a:pPr marL="285750" indent="285750">
              <a:lnSpc>
                <a:spcPct val="150000"/>
              </a:lnSpc>
              <a:buFont typeface="Arial" panose="020B0604020202020204" pitchFamily="34" charset="0"/>
              <a:buChar char="•"/>
            </a:pPr>
            <a:r>
              <a:rPr lang="zh-CN" altLang="en-US" dirty="0" smtClean="0"/>
              <a:t>个人经验驱动</a:t>
            </a:r>
            <a:endParaRPr lang="en-US" altLang="zh-CN" dirty="0" smtClean="0"/>
          </a:p>
          <a:p>
            <a:pPr marL="285750" indent="285750">
              <a:lnSpc>
                <a:spcPct val="150000"/>
              </a:lnSpc>
              <a:buFont typeface="Arial" panose="020B0604020202020204" pitchFamily="34" charset="0"/>
              <a:buChar char="•"/>
            </a:pPr>
            <a:r>
              <a:rPr lang="zh-CN" altLang="en-US" dirty="0" smtClean="0"/>
              <a:t>人力资源耗费</a:t>
            </a:r>
            <a:endParaRPr lang="en-US" altLang="zh-CN" dirty="0" smtClean="0"/>
          </a:p>
        </p:txBody>
      </p:sp>
      <p:sp>
        <p:nvSpPr>
          <p:cNvPr id="22" name="矩形 21"/>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rgbClr val="FF0000"/>
                </a:solidFill>
              </a:rPr>
              <a:t>AIOps</a:t>
            </a:r>
            <a:r>
              <a:rPr lang="en-US" altLang="zh-CN" sz="2400" b="1" dirty="0" smtClean="0">
                <a:solidFill>
                  <a:srgbClr val="FF0000"/>
                </a:solidFill>
              </a:rPr>
              <a:t> = AI</a:t>
            </a:r>
            <a:r>
              <a:rPr lang="zh-CN" altLang="en-US" sz="2400" b="1" dirty="0" smtClean="0">
                <a:solidFill>
                  <a:srgbClr val="FF0000"/>
                </a:solidFill>
              </a:rPr>
              <a:t>（手段）</a:t>
            </a:r>
            <a:r>
              <a:rPr lang="en-US" altLang="zh-CN" sz="2400" b="1" dirty="0" smtClean="0">
                <a:solidFill>
                  <a:srgbClr val="FF0000"/>
                </a:solidFill>
              </a:rPr>
              <a:t> + Ops</a:t>
            </a:r>
            <a:r>
              <a:rPr lang="zh-CN" altLang="en-US" sz="2400" b="1" dirty="0" smtClean="0">
                <a:solidFill>
                  <a:srgbClr val="FF0000"/>
                </a:solidFill>
              </a:rPr>
              <a:t>（主旨）</a:t>
            </a:r>
            <a:endParaRPr lang="zh-CN" altLang="en-US" sz="2400" b="1" dirty="0">
              <a:solidFill>
                <a:srgbClr val="FF0000"/>
              </a:solidFill>
            </a:endParaRPr>
          </a:p>
        </p:txBody>
      </p:sp>
    </p:spTree>
    <p:extLst>
      <p:ext uri="{BB962C8B-B14F-4D97-AF65-F5344CB8AC3E}">
        <p14:creationId xmlns:p14="http://schemas.microsoft.com/office/powerpoint/2010/main" val="32586099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arn(inVertical)">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7" grpId="0" animBg="1"/>
      <p:bldP spid="23" grpId="0" animBg="1"/>
      <p:bldGraphic spid="10" grpId="0">
        <p:bldAsOne/>
      </p:bldGraphic>
      <p:bldP spid="32" grpId="0"/>
      <p:bldP spid="2" grpId="0" animBg="1"/>
      <p:bldP spid="8" grpId="0"/>
      <p:bldP spid="9" grpId="0" animBg="1"/>
      <p:bldP spid="19" grpId="0"/>
      <p:bldP spid="12"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404313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智慧运维（</a:t>
            </a:r>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90864" y="1326340"/>
            <a:ext cx="936213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解决自动化运维中规则需要人为制定的缺点</a:t>
            </a:r>
            <a:endParaRPr lang="en-US" altLang="zh-CN" dirty="0" smtClean="0"/>
          </a:p>
          <a:p>
            <a:pPr marL="285750" indent="-285750">
              <a:lnSpc>
                <a:spcPct val="150000"/>
              </a:lnSpc>
              <a:buFont typeface="Arial" panose="020B0604020202020204" pitchFamily="34" charset="0"/>
              <a:buChar char="•"/>
            </a:pPr>
            <a:r>
              <a:rPr lang="zh-CN" altLang="en-US" dirty="0" smtClean="0"/>
              <a:t>通过机器学习等方式自动</a:t>
            </a:r>
            <a:r>
              <a:rPr lang="zh-CN" altLang="en-US" dirty="0"/>
              <a:t>地从海量运维数据中不断地学习，不断地提炼并总结</a:t>
            </a:r>
            <a:r>
              <a:rPr lang="zh-CN" altLang="en-US" dirty="0" smtClean="0"/>
              <a:t>规则</a:t>
            </a:r>
            <a:endParaRPr lang="en-US" altLang="zh-CN" dirty="0" smtClean="0"/>
          </a:p>
          <a:p>
            <a:pPr marL="285750" indent="-285750">
              <a:lnSpc>
                <a:spcPct val="150000"/>
              </a:lnSpc>
              <a:buFont typeface="Arial" panose="020B0604020202020204" pitchFamily="34" charset="0"/>
              <a:buChar char="•"/>
            </a:pPr>
            <a:r>
              <a:rPr lang="zh-CN" altLang="en-US" dirty="0" smtClean="0"/>
              <a:t>能够更好更快的适应新的业务挑战</a:t>
            </a:r>
            <a:endParaRPr lang="zh-CN" altLang="en-US" dirty="0"/>
          </a:p>
        </p:txBody>
      </p:sp>
      <p:sp>
        <p:nvSpPr>
          <p:cNvPr id="17" name="矩形 16"/>
          <p:cNvSpPr/>
          <p:nvPr/>
        </p:nvSpPr>
        <p:spPr>
          <a:xfrm>
            <a:off x="1290864" y="3876675"/>
            <a:ext cx="3722563" cy="2291759"/>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8" name="文本框 17"/>
          <p:cNvSpPr txBox="1"/>
          <p:nvPr/>
        </p:nvSpPr>
        <p:spPr>
          <a:xfrm>
            <a:off x="1315478" y="3937692"/>
            <a:ext cx="355678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海量的数据</a:t>
            </a:r>
            <a:endParaRPr lang="en-US" altLang="zh-CN" dirty="0" smtClean="0"/>
          </a:p>
          <a:p>
            <a:pPr marL="285750" indent="285750">
              <a:lnSpc>
                <a:spcPct val="150000"/>
              </a:lnSpc>
              <a:buFont typeface="Arial" panose="020B0604020202020204" pitchFamily="34" charset="0"/>
              <a:buChar char="•"/>
            </a:pPr>
            <a:r>
              <a:rPr lang="zh-CN" altLang="en-US" dirty="0" smtClean="0"/>
              <a:t>适合的运维问题</a:t>
            </a:r>
            <a:endParaRPr lang="en-US" altLang="zh-CN" dirty="0" smtClean="0"/>
          </a:p>
          <a:p>
            <a:pPr marL="285750" indent="285750">
              <a:lnSpc>
                <a:spcPct val="150000"/>
              </a:lnSpc>
              <a:buFont typeface="Arial" panose="020B0604020202020204" pitchFamily="34" charset="0"/>
              <a:buChar char="•"/>
            </a:pPr>
            <a:r>
              <a:rPr lang="zh-CN" altLang="en-US" dirty="0" smtClean="0"/>
              <a:t>较为先进的算法</a:t>
            </a:r>
            <a:endParaRPr lang="en-US" altLang="zh-CN" dirty="0" smtClean="0"/>
          </a:p>
          <a:p>
            <a:pPr marL="285750" indent="285750">
              <a:lnSpc>
                <a:spcPct val="150000"/>
              </a:lnSpc>
              <a:buFont typeface="Arial" panose="020B0604020202020204" pitchFamily="34" charset="0"/>
              <a:buChar char="•"/>
            </a:pPr>
            <a:r>
              <a:rPr lang="zh-CN" altLang="en-US" dirty="0" smtClean="0"/>
              <a:t>高速的计算能力</a:t>
            </a:r>
            <a:endParaRPr lang="en-US" altLang="zh-CN" dirty="0" smtClean="0"/>
          </a:p>
          <a:p>
            <a:pPr marL="285750" indent="285750">
              <a:lnSpc>
                <a:spcPct val="150000"/>
              </a:lnSpc>
              <a:buFont typeface="Arial" panose="020B0604020202020204" pitchFamily="34" charset="0"/>
              <a:buChar char="•"/>
            </a:pPr>
            <a:r>
              <a:rPr lang="zh-CN" altLang="en-US" dirty="0" smtClean="0"/>
              <a:t>高度完善的自动化运维体系</a:t>
            </a:r>
            <a:endParaRPr lang="zh-CN" altLang="en-US" dirty="0"/>
          </a:p>
        </p:txBody>
      </p:sp>
      <p:sp>
        <p:nvSpPr>
          <p:cNvPr id="19" name="矩形 18"/>
          <p:cNvSpPr/>
          <p:nvPr/>
        </p:nvSpPr>
        <p:spPr>
          <a:xfrm>
            <a:off x="7279840" y="3876574"/>
            <a:ext cx="3500211" cy="229186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0" name="圆角矩形 19"/>
          <p:cNvSpPr/>
          <p:nvPr/>
        </p:nvSpPr>
        <p:spPr>
          <a:xfrm>
            <a:off x="7553325" y="4105259"/>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海量运维</a:t>
            </a:r>
            <a:r>
              <a:rPr lang="zh-CN" altLang="en-US" sz="1100" dirty="0"/>
              <a:t>数</a:t>
            </a:r>
            <a:r>
              <a:rPr lang="zh-CN" altLang="en-US" sz="1100" dirty="0" smtClean="0"/>
              <a:t>据（事件、性能、资源、事件等）</a:t>
            </a:r>
            <a:endParaRPr lang="zh-CN" altLang="en-US" sz="1100" dirty="0"/>
          </a:p>
        </p:txBody>
      </p:sp>
      <p:sp>
        <p:nvSpPr>
          <p:cNvPr id="21" name="圆角矩形 20"/>
          <p:cNvSpPr/>
          <p:nvPr/>
        </p:nvSpPr>
        <p:spPr>
          <a:xfrm>
            <a:off x="7553325" y="4485582"/>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异常检测、故障定位、智能规划</a:t>
            </a:r>
            <a:endParaRPr lang="zh-CN" altLang="en-US" sz="1200" dirty="0"/>
          </a:p>
        </p:txBody>
      </p:sp>
      <p:sp>
        <p:nvSpPr>
          <p:cNvPr id="22" name="圆角矩形 21"/>
          <p:cNvSpPr/>
          <p:nvPr/>
        </p:nvSpPr>
        <p:spPr>
          <a:xfrm>
            <a:off x="7553325" y="4930975"/>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存在大量成熟的</a:t>
            </a:r>
            <a:r>
              <a:rPr lang="en-US" altLang="zh-CN" sz="1200" dirty="0" smtClean="0"/>
              <a:t>AI</a:t>
            </a:r>
            <a:r>
              <a:rPr lang="zh-CN" altLang="en-US" sz="1200" dirty="0" smtClean="0"/>
              <a:t>算法可以使用</a:t>
            </a:r>
            <a:endParaRPr lang="zh-CN" altLang="en-US" sz="1200" dirty="0"/>
          </a:p>
        </p:txBody>
      </p:sp>
      <p:sp>
        <p:nvSpPr>
          <p:cNvPr id="23" name="圆角矩形 22"/>
          <p:cNvSpPr/>
          <p:nvPr/>
        </p:nvSpPr>
        <p:spPr>
          <a:xfrm>
            <a:off x="7553325" y="5325868"/>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高速的服务器集群</a:t>
            </a:r>
            <a:endParaRPr lang="zh-CN" altLang="en-US" sz="1200" dirty="0"/>
          </a:p>
        </p:txBody>
      </p:sp>
      <p:sp>
        <p:nvSpPr>
          <p:cNvPr id="24" name="圆角矩形 23"/>
          <p:cNvSpPr/>
          <p:nvPr/>
        </p:nvSpPr>
        <p:spPr>
          <a:xfrm>
            <a:off x="7553325" y="5712392"/>
            <a:ext cx="3004424" cy="2762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目前自动化运维还未完善</a:t>
            </a:r>
            <a:endParaRPr lang="zh-CN" altLang="en-US" sz="1200" dirty="0"/>
          </a:p>
        </p:txBody>
      </p:sp>
      <p:sp>
        <p:nvSpPr>
          <p:cNvPr id="25" name="右箭头 24"/>
          <p:cNvSpPr/>
          <p:nvPr/>
        </p:nvSpPr>
        <p:spPr>
          <a:xfrm>
            <a:off x="5235729" y="4623694"/>
            <a:ext cx="1631796" cy="70217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290864" y="3249181"/>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的前提条件</a:t>
            </a:r>
            <a:endParaRPr lang="zh-CN" altLang="en-US" dirty="0">
              <a:solidFill>
                <a:srgbClr val="333F50"/>
              </a:solidFill>
            </a:endParaRPr>
          </a:p>
        </p:txBody>
      </p:sp>
      <p:sp>
        <p:nvSpPr>
          <p:cNvPr id="27" name="文本框 26"/>
          <p:cNvSpPr txBox="1"/>
          <p:nvPr/>
        </p:nvSpPr>
        <p:spPr>
          <a:xfrm>
            <a:off x="1290863" y="848944"/>
            <a:ext cx="3944865" cy="369332"/>
          </a:xfrm>
          <a:prstGeom prst="rect">
            <a:avLst/>
          </a:prstGeom>
          <a:noFill/>
        </p:spPr>
        <p:txBody>
          <a:bodyPr wrap="square" rtlCol="0">
            <a:spAutoFit/>
          </a:bodyPr>
          <a:lstStyle/>
          <a:p>
            <a:r>
              <a:rPr lang="zh-CN" altLang="en-US" dirty="0" smtClean="0">
                <a:solidFill>
                  <a:srgbClr val="333F50"/>
                </a:solidFill>
              </a:rPr>
              <a:t>目标</a:t>
            </a:r>
            <a:endParaRPr lang="zh-CN" altLang="en-US" dirty="0">
              <a:solidFill>
                <a:srgbClr val="333F50"/>
              </a:solidFill>
            </a:endParaRPr>
          </a:p>
        </p:txBody>
      </p:sp>
    </p:spTree>
    <p:extLst>
      <p:ext uri="{BB962C8B-B14F-4D97-AF65-F5344CB8AC3E}">
        <p14:creationId xmlns:p14="http://schemas.microsoft.com/office/powerpoint/2010/main" val="6423168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animBg="1"/>
      <p:bldP spid="21" grpId="0" animBg="1"/>
      <p:bldP spid="22" grpId="0" animBg="1"/>
      <p:bldP spid="23" grpId="0" animBg="1"/>
      <p:bldP spid="24" grpId="0" animBg="1"/>
      <p:bldP spid="25" grpId="0" animBg="1"/>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4114" y="10310"/>
            <a:ext cx="305253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自动化运维</a:t>
            </a:r>
            <a:endParaRPr lang="zh-CN" altLang="en-US" sz="32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758214" y="2556822"/>
            <a:ext cx="3709761" cy="2169825"/>
          </a:xfrm>
          <a:prstGeom prst="rect">
            <a:avLst/>
          </a:prstGeom>
          <a:noFill/>
        </p:spPr>
        <p:txBody>
          <a:bodyPr wrap="square" rtlCol="0">
            <a:spAutoFit/>
          </a:bodyPr>
          <a:lstStyle/>
          <a:p>
            <a:pPr indent="457200">
              <a:lnSpc>
                <a:spcPct val="150000"/>
              </a:lnSpc>
            </a:pPr>
            <a:r>
              <a:rPr lang="zh-CN" altLang="en-US" dirty="0" smtClean="0"/>
              <a:t>完善的自动化</a:t>
            </a:r>
            <a:r>
              <a:rPr lang="zh-CN" altLang="en-US" dirty="0"/>
              <a:t>网络</a:t>
            </a:r>
            <a:r>
              <a:rPr lang="zh-CN" altLang="en-US" dirty="0" smtClean="0"/>
              <a:t>运维平台：</a:t>
            </a:r>
            <a:endParaRPr lang="en-US" altLang="zh-CN" dirty="0" smtClean="0"/>
          </a:p>
          <a:p>
            <a:pPr marL="285750" indent="-285750" algn="ctr">
              <a:lnSpc>
                <a:spcPct val="150000"/>
              </a:lnSpc>
              <a:buFont typeface="Arial" panose="020B0604020202020204" pitchFamily="34" charset="0"/>
              <a:buChar char="•"/>
            </a:pPr>
            <a:r>
              <a:rPr lang="zh-CN" altLang="en-US" dirty="0" smtClean="0"/>
              <a:t>标准化</a:t>
            </a:r>
            <a:endParaRPr lang="en-US" altLang="zh-CN" dirty="0" smtClean="0"/>
          </a:p>
          <a:p>
            <a:pPr marL="285750" indent="-285750" algn="ctr">
              <a:lnSpc>
                <a:spcPct val="150000"/>
              </a:lnSpc>
              <a:buFont typeface="Arial" panose="020B0604020202020204" pitchFamily="34" charset="0"/>
              <a:buChar char="•"/>
            </a:pPr>
            <a:r>
              <a:rPr lang="zh-CN" altLang="en-US" dirty="0" smtClean="0"/>
              <a:t>工具化</a:t>
            </a:r>
            <a:endParaRPr lang="en-US" altLang="zh-CN" dirty="0" smtClean="0"/>
          </a:p>
          <a:p>
            <a:pPr marL="285750" indent="-285750" algn="ctr">
              <a:lnSpc>
                <a:spcPct val="150000"/>
              </a:lnSpc>
              <a:buFont typeface="Arial" panose="020B0604020202020204" pitchFamily="34" charset="0"/>
              <a:buChar char="•"/>
            </a:pPr>
            <a:r>
              <a:rPr lang="zh-CN" altLang="en-US" dirty="0" smtClean="0"/>
              <a:t>系统化</a:t>
            </a:r>
            <a:endParaRPr lang="en-US" altLang="zh-CN" dirty="0" smtClean="0"/>
          </a:p>
          <a:p>
            <a:pPr marL="285750" indent="-285750" algn="ctr">
              <a:lnSpc>
                <a:spcPct val="150000"/>
              </a:lnSpc>
              <a:buFont typeface="Arial" panose="020B0604020202020204" pitchFamily="34" charset="0"/>
              <a:buChar char="•"/>
            </a:pPr>
            <a:r>
              <a:rPr lang="zh-CN" altLang="en-US" dirty="0" smtClean="0"/>
              <a:t>平台化</a:t>
            </a:r>
            <a:endParaRPr lang="en-US" altLang="zh-CN" dirty="0" smtClean="0"/>
          </a:p>
        </p:txBody>
      </p:sp>
      <p:sp>
        <p:nvSpPr>
          <p:cNvPr id="6" name="文本框 5"/>
          <p:cNvSpPr txBox="1"/>
          <p:nvPr/>
        </p:nvSpPr>
        <p:spPr>
          <a:xfrm>
            <a:off x="624114" y="1933575"/>
            <a:ext cx="4686300" cy="3831818"/>
          </a:xfrm>
          <a:prstGeom prst="rect">
            <a:avLst/>
          </a:prstGeom>
          <a:noFill/>
        </p:spPr>
        <p:txBody>
          <a:bodyPr wrap="square" rtlCol="0">
            <a:spAutoFit/>
          </a:bodyPr>
          <a:lstStyle/>
          <a:p>
            <a:pPr indent="457200">
              <a:lnSpc>
                <a:spcPct val="150000"/>
              </a:lnSpc>
            </a:pPr>
            <a:r>
              <a:rPr lang="zh-CN" altLang="en-US" dirty="0" smtClean="0"/>
              <a:t>现状：</a:t>
            </a:r>
            <a:endParaRPr lang="en-US" altLang="zh-CN" dirty="0" smtClean="0"/>
          </a:p>
          <a:p>
            <a:pPr marL="571500" lvl="0" indent="-285750">
              <a:lnSpc>
                <a:spcPct val="150000"/>
              </a:lnSpc>
              <a:buFont typeface="Arial" panose="020B0604020202020204" pitchFamily="34" charset="0"/>
              <a:buChar char="•"/>
            </a:pPr>
            <a:r>
              <a:rPr lang="zh-CN" altLang="en-US" dirty="0" smtClean="0">
                <a:solidFill>
                  <a:prstClr val="black"/>
                </a:solidFill>
              </a:rPr>
              <a:t>存在多种可用的网管系统</a:t>
            </a:r>
            <a:endParaRPr lang="en-US" altLang="zh-CN" dirty="0" smtClean="0">
              <a:solidFill>
                <a:prstClr val="black"/>
              </a:solidFill>
            </a:endParaRPr>
          </a:p>
          <a:p>
            <a:pPr marL="571500" lvl="0" indent="-285750">
              <a:lnSpc>
                <a:spcPct val="150000"/>
              </a:lnSpc>
              <a:buFont typeface="Arial" panose="020B0604020202020204" pitchFamily="34" charset="0"/>
              <a:buChar char="•"/>
            </a:pPr>
            <a:r>
              <a:rPr lang="zh-CN" altLang="en-US" dirty="0">
                <a:solidFill>
                  <a:prstClr val="black"/>
                </a:solidFill>
              </a:rPr>
              <a:t>运</a:t>
            </a:r>
            <a:r>
              <a:rPr lang="zh-CN" altLang="en-US" dirty="0" smtClean="0">
                <a:solidFill>
                  <a:prstClr val="black"/>
                </a:solidFill>
              </a:rPr>
              <a:t>维操作存在着经验性差异</a:t>
            </a:r>
            <a:endParaRPr lang="en-US" altLang="zh-CN" dirty="0"/>
          </a:p>
          <a:p>
            <a:pPr marL="571500" lvl="0" indent="-285750">
              <a:lnSpc>
                <a:spcPct val="150000"/>
              </a:lnSpc>
              <a:buFont typeface="Arial" panose="020B0604020202020204" pitchFamily="34" charset="0"/>
              <a:buChar char="•"/>
            </a:pPr>
            <a:r>
              <a:rPr lang="zh-CN" altLang="en-US" dirty="0" smtClean="0"/>
              <a:t>部分数据的获取仍需手动操作</a:t>
            </a:r>
            <a:endParaRPr lang="en-US" altLang="zh-CN" dirty="0" smtClean="0"/>
          </a:p>
          <a:p>
            <a:pPr marL="571500" indent="-285750">
              <a:lnSpc>
                <a:spcPct val="150000"/>
              </a:lnSpc>
              <a:buFont typeface="Arial" panose="020B0604020202020204" pitchFamily="34" charset="0"/>
              <a:buChar char="•"/>
            </a:pPr>
            <a:r>
              <a:rPr lang="zh-CN" altLang="en-US" dirty="0" smtClean="0"/>
              <a:t>数据分析仍需人为进行操作</a:t>
            </a:r>
            <a:endParaRPr lang="en-US" altLang="zh-CN" dirty="0" smtClean="0"/>
          </a:p>
          <a:p>
            <a:pPr marL="571500" indent="-285750">
              <a:lnSpc>
                <a:spcPct val="150000"/>
              </a:lnSpc>
              <a:buFont typeface="Arial" panose="020B0604020202020204" pitchFamily="34" charset="0"/>
              <a:buChar char="•"/>
            </a:pPr>
            <a:r>
              <a:rPr lang="zh-CN" altLang="en-US" dirty="0" smtClean="0"/>
              <a:t>现有平台不支持报表导出</a:t>
            </a:r>
            <a:endParaRPr lang="en-US" altLang="zh-CN" dirty="0" smtClean="0"/>
          </a:p>
          <a:p>
            <a:pPr marL="571500" indent="-285750">
              <a:lnSpc>
                <a:spcPct val="150000"/>
              </a:lnSpc>
              <a:buFont typeface="Arial" panose="020B0604020202020204" pitchFamily="34" charset="0"/>
              <a:buChar char="•"/>
            </a:pPr>
            <a:r>
              <a:rPr lang="zh-CN" altLang="en-US" dirty="0" smtClean="0"/>
              <a:t>对数据的可视化形式较为单一</a:t>
            </a:r>
            <a:endParaRPr lang="en-US" altLang="zh-CN" dirty="0" smtClean="0"/>
          </a:p>
          <a:p>
            <a:pPr marL="571500" indent="-285750">
              <a:lnSpc>
                <a:spcPct val="150000"/>
              </a:lnSpc>
              <a:buFont typeface="Arial" panose="020B0604020202020204" pitchFamily="34" charset="0"/>
              <a:buChar char="•"/>
            </a:pPr>
            <a:r>
              <a:rPr lang="zh-CN" altLang="en-US" dirty="0" smtClean="0"/>
              <a:t>不支持扩展的自动化脚本</a:t>
            </a:r>
            <a:endParaRPr lang="en-US" altLang="zh-CN" dirty="0" smtClean="0"/>
          </a:p>
          <a:p>
            <a:pPr marL="571500" indent="-285750">
              <a:lnSpc>
                <a:spcPct val="150000"/>
              </a:lnSpc>
              <a:buFont typeface="Arial" panose="020B0604020202020204" pitchFamily="34" charset="0"/>
              <a:buChar char="•"/>
            </a:pPr>
            <a:r>
              <a:rPr lang="en-US" altLang="zh-CN" dirty="0" smtClean="0"/>
              <a:t>…</a:t>
            </a:r>
            <a:endParaRPr lang="zh-CN" altLang="en-US" dirty="0" smtClean="0"/>
          </a:p>
        </p:txBody>
      </p:sp>
      <p:sp>
        <p:nvSpPr>
          <p:cNvPr id="7" name="矩形 6"/>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3234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4853</TotalTime>
  <Words>2397</Words>
  <Application>Microsoft Office PowerPoint</Application>
  <PresentationFormat>宽屏</PresentationFormat>
  <Paragraphs>300</Paragraphs>
  <Slides>32</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等线</vt:lpstr>
      <vt:lpstr>等线 Light</vt:lpstr>
      <vt:lpstr>微软雅黑</vt:lpstr>
      <vt:lpstr>Arial</vt:lpstr>
      <vt:lpstr>Calibri</vt:lpstr>
      <vt:lpstr>Calibri Light</vt:lpstr>
      <vt:lpstr>Century Gothic</vt:lpstr>
      <vt:lpstr>Segoe UI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自动化运维—标准化</vt:lpstr>
      <vt:lpstr>自动化运维—工具化</vt:lpstr>
      <vt:lpstr>自动化运维—系统化</vt:lpstr>
      <vt:lpstr>自动化运维—平台化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cong x</cp:lastModifiedBy>
  <cp:revision>294</cp:revision>
  <dcterms:created xsi:type="dcterms:W3CDTF">2015-08-05T01:47:03Z</dcterms:created>
  <dcterms:modified xsi:type="dcterms:W3CDTF">2018-01-08T02:16:45Z</dcterms:modified>
</cp:coreProperties>
</file>