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7" r:id="rId3"/>
    <p:sldId id="274" r:id="rId4"/>
    <p:sldId id="275" r:id="rId5"/>
    <p:sldId id="268" r:id="rId6"/>
    <p:sldId id="276" r:id="rId7"/>
    <p:sldId id="278" r:id="rId8"/>
    <p:sldId id="277" r:id="rId9"/>
    <p:sldId id="271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003"/>
    <a:srgbClr val="2C3E50"/>
    <a:srgbClr val="967B08"/>
    <a:srgbClr val="F7D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-211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B39B0-DE71-4B14-A3BA-F378A6C01B0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F2282-3FCD-43FB-B331-0B9A4F16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8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97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0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1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8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81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F2282-3FCD-43FB-B331-0B9A4F1648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7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853E-2CB4-0CD9-F7B3-4FD0DF5D6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6599F-879B-EB79-8D0E-FA2DADF7B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E7F29-0773-B2F7-D364-33251766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4EA2-228B-36C3-507A-99966FD3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BCD3-43C2-82AA-E05A-2EE54F82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F90A-9BAC-1449-39E6-F5D50C4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9E05-EB06-389E-6D9C-A37946DA4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2C7-5ABA-3E33-482E-985794A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0A63-6E61-18D1-08CF-DB1B4936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0E3A-2DE1-BA60-EFC1-6DEF5126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47814-E419-D539-B220-796F5D352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3B37-5D0E-F082-C6FE-47BB3E46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E042-6435-7AD1-8ABB-292CF6D1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081A-79EF-E741-49F3-4F592DFA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75BC-8155-FA2A-3CA0-19700576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7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51A-8AFA-1B1C-E63B-D7992DBA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E2DA-7C67-2B71-1B1E-54341662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473B9-D7FE-1629-201E-75BDBDDB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E839B-B5DE-1555-6D4F-0FF39E09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6CC7-72DF-340B-742D-085CD1B3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BCF2-11CD-4034-F5A3-553F7DAD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29289-3137-F529-9FF4-C3556622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744C-2919-0F51-8136-5AE63701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9FE82-28A1-62A4-5231-0047837A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8D4C-FE70-EA95-0CFA-1FC72927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9A1D-E5CB-E309-35E3-26154A80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1B9C-57EF-5049-3D7C-3CA046032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5D07D-4F22-C78D-EF35-2B1C4B736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D1D76-2F4C-1204-8FDE-020E6C34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EE956-F1A4-A3EF-3C6D-2730F1B2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B5747-DCFE-E192-C9C0-43541D42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BD21-DB3F-01CE-809C-3F83D152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EC3B-10C0-2CAE-0491-66CF8D610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86579-8E3B-A024-1D84-21289787C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3E55D-ECB9-45A4-0984-AB83FAB7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9CF5E-F367-0CF8-7501-15024F46B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DD3AA-AC9F-8759-F148-CB196687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A881C-7F84-EC96-37A6-9C431774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472B5-E7AE-6BCB-3B76-D43BC6AB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3E07-BE3B-3C14-AF8C-E0389B75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A8975-F039-F758-198E-4428C461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28886-3104-0270-5E6A-1D1DD3CE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794F9-455B-155E-6DB8-60BB4EB7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EAC45-6A34-E295-16B1-D7F44C37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C6D8-0011-BEEE-16C7-A26F26DC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BC649-C0EB-E715-95EA-58167F4A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389F-4EEC-F979-B703-DB436306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3C78-6D70-CB9B-9E5A-C98FED76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43FD-76C4-4118-4D7A-30E1647C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B907D-F551-0AA5-AF4F-B16586B6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C7C-BC88-D751-FBFC-87ABB656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8545C-F910-808C-63A7-09C4234F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6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ECD-A0A0-827B-0542-EAA759BF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E9194-B57F-BB18-CDED-707A8A690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0A8E1-3781-E363-06B9-5ACA22DF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F7FDD-5C96-01AC-436C-32FD3BB2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B619-0EDA-460D-6E13-7A1782AA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37D8-3DEB-B243-3B7A-759D4FD1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2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rgbClr val="F7DC6F"/>
            </a:gs>
            <a:gs pos="100000">
              <a:srgbClr val="F7DC6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B420A-2EA6-8FAE-B101-77197085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73E69-9E39-9B47-602A-9B07561CC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0D2A-3D20-CB7C-0F20-A2A67CB60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A9947-9561-43D8-9A15-DA1F63299C36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3A347-EA89-6229-F869-7F8527398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5E68A-4401-7F33-6C80-687B449B2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7266B-B107-412D-80E9-0F10C474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50000">
              <a:srgbClr val="F7DC6F"/>
            </a:gs>
            <a:gs pos="100000">
              <a:srgbClr val="F7DC6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5246-92D2-A633-D5D4-C8C0EE95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38" y="1979872"/>
            <a:ext cx="10908323" cy="181590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dirty="0">
                <a:latin typeface="Arial Black" panose="020B0A04020102020204" pitchFamily="34" charset="0"/>
              </a:rPr>
              <a:t>USER PURCHASE BEHAVIOUR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4FC8-0E33-5DAC-BF88-F2F76B95D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5462" y="990945"/>
            <a:ext cx="5661073" cy="6221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Arial Black" panose="020B0A04020102020204" pitchFamily="34" charset="0"/>
              </a:rPr>
              <a:t>GROUP 3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4A49C-168A-712F-B790-388547094421}"/>
              </a:ext>
            </a:extLst>
          </p:cNvPr>
          <p:cNvSpPr txBox="1">
            <a:spLocks/>
          </p:cNvSpPr>
          <p:nvPr/>
        </p:nvSpPr>
        <p:spPr>
          <a:xfrm>
            <a:off x="1406767" y="4379827"/>
            <a:ext cx="9378461" cy="1487228"/>
          </a:xfrm>
          <a:prstGeom prst="flowChartTerminator">
            <a:avLst/>
          </a:prstGeom>
          <a:solidFill>
            <a:srgbClr val="3B3003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Unlocking Revenue Trends and Strategies Through Data-Driven Insights</a:t>
            </a:r>
          </a:p>
        </p:txBody>
      </p:sp>
    </p:spTree>
    <p:extLst>
      <p:ext uri="{BB962C8B-B14F-4D97-AF65-F5344CB8AC3E}">
        <p14:creationId xmlns:p14="http://schemas.microsoft.com/office/powerpoint/2010/main" val="85620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0F76-CCD3-26AB-C45C-1FB682E8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542" y="357434"/>
            <a:ext cx="3998912" cy="559918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2B49-D920-FF59-2D9D-BBDBA3B00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361" y="2808124"/>
            <a:ext cx="11019277" cy="344658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Our analysis reveals clear trends in demographics, regional performance, and product preferences.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France and the 41–50 age group are key revenue drivers, while mid-range spenders dominate purchasing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forecasted revenue stabilization offers opportunities to solidify growth while exploring untapped markets and demographics.</a:t>
            </a:r>
          </a:p>
          <a:p>
            <a:endParaRPr lang="en-US" sz="2000" dirty="0"/>
          </a:p>
          <a:p>
            <a:r>
              <a:rPr lang="en-US" sz="2000" b="1" dirty="0"/>
              <a:t>WHAT IS NEXT?</a:t>
            </a:r>
          </a:p>
          <a:p>
            <a:r>
              <a:rPr lang="en-US" sz="2000" dirty="0"/>
              <a:t>Let’s use these insights to craft targeted strategies, optimize investments, and drive sustainable growth. Together, we can turn these findings into actionable business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2659A-1689-4898-DB6D-3ADAC2509390}"/>
              </a:ext>
            </a:extLst>
          </p:cNvPr>
          <p:cNvSpPr txBox="1"/>
          <p:nvPr/>
        </p:nvSpPr>
        <p:spPr>
          <a:xfrm>
            <a:off x="586361" y="1055803"/>
            <a:ext cx="110192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5. Future Planning: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 forecasted trends to prepare for both best-case (upper bound) and worst-case (lower bound) scenarios.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80D857-32A4-B522-8C1E-DF0F0E25F731}"/>
              </a:ext>
            </a:extLst>
          </p:cNvPr>
          <p:cNvSpPr txBox="1">
            <a:spLocks/>
          </p:cNvSpPr>
          <p:nvPr/>
        </p:nvSpPr>
        <p:spPr>
          <a:xfrm>
            <a:off x="4669090" y="2185076"/>
            <a:ext cx="2853816" cy="509438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1449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C083-8AE9-A92F-1F3E-DE80F2AD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606" y="2736166"/>
            <a:ext cx="8242788" cy="1664384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883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7F43-D57C-6146-5F7E-E595C585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762" y="755504"/>
            <a:ext cx="5356475" cy="514290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OVERVIEW OF KEY SECTIONS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701E01-3425-5222-296E-F8C627F18B6D}"/>
              </a:ext>
            </a:extLst>
          </p:cNvPr>
          <p:cNvGrpSpPr/>
          <p:nvPr/>
        </p:nvGrpSpPr>
        <p:grpSpPr>
          <a:xfrm>
            <a:off x="1955408" y="1913206"/>
            <a:ext cx="6991644" cy="3466916"/>
            <a:chOff x="1955408" y="1913206"/>
            <a:chExt cx="6991644" cy="346691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C35013-53E3-AD32-6BD7-8CB25C3A056E}"/>
                </a:ext>
              </a:extLst>
            </p:cNvPr>
            <p:cNvGrpSpPr/>
            <p:nvPr/>
          </p:nvGrpSpPr>
          <p:grpSpPr>
            <a:xfrm>
              <a:off x="1955409" y="1913206"/>
              <a:ext cx="6991643" cy="445151"/>
              <a:chOff x="1955409" y="1913206"/>
              <a:chExt cx="6991643" cy="445151"/>
            </a:xfrm>
          </p:grpSpPr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B57A74E4-582C-0748-77DE-B82B68801C12}"/>
                  </a:ext>
                </a:extLst>
              </p:cNvPr>
              <p:cNvSpPr/>
              <p:nvPr/>
            </p:nvSpPr>
            <p:spPr>
              <a:xfrm>
                <a:off x="1955409" y="1913206"/>
                <a:ext cx="801859" cy="445151"/>
              </a:xfrm>
              <a:prstGeom prst="rightArrow">
                <a:avLst/>
              </a:prstGeom>
              <a:solidFill>
                <a:srgbClr val="3B30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58E48-F757-6569-AEAA-DFF066D06A69}"/>
                  </a:ext>
                </a:extLst>
              </p:cNvPr>
              <p:cNvSpPr txBox="1"/>
              <p:nvPr/>
            </p:nvSpPr>
            <p:spPr>
              <a:xfrm>
                <a:off x="2855743" y="1913206"/>
                <a:ext cx="60913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 Black" panose="020B0A04020102020204" pitchFamily="34" charset="0"/>
                  </a:rPr>
                  <a:t>DEFINING THE “WHY” OF THE PROJECT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DBD095-5284-90DC-5EBD-962940C30518}"/>
                </a:ext>
              </a:extLst>
            </p:cNvPr>
            <p:cNvGrpSpPr/>
            <p:nvPr/>
          </p:nvGrpSpPr>
          <p:grpSpPr>
            <a:xfrm>
              <a:off x="1955408" y="2920461"/>
              <a:ext cx="4140591" cy="445151"/>
              <a:chOff x="1955409" y="2763539"/>
              <a:chExt cx="4140591" cy="445151"/>
            </a:xfrm>
          </p:grpSpPr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D5537F9A-5372-48CB-8378-1A4A1504A19E}"/>
                  </a:ext>
                </a:extLst>
              </p:cNvPr>
              <p:cNvSpPr/>
              <p:nvPr/>
            </p:nvSpPr>
            <p:spPr>
              <a:xfrm>
                <a:off x="1955409" y="2763539"/>
                <a:ext cx="801859" cy="445151"/>
              </a:xfrm>
              <a:prstGeom prst="rightArrow">
                <a:avLst/>
              </a:prstGeom>
              <a:solidFill>
                <a:srgbClr val="3B30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39E62F-07F1-59E4-0D4F-844225EC090B}"/>
                  </a:ext>
                </a:extLst>
              </p:cNvPr>
              <p:cNvSpPr txBox="1"/>
              <p:nvPr/>
            </p:nvSpPr>
            <p:spPr>
              <a:xfrm>
                <a:off x="2855743" y="2763539"/>
                <a:ext cx="3240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 Black" panose="020B0A04020102020204" pitchFamily="34" charset="0"/>
                  </a:rPr>
                  <a:t>INSIGHTS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A979DB-C3B6-D29B-B215-E5714F608A1C}"/>
                </a:ext>
              </a:extLst>
            </p:cNvPr>
            <p:cNvGrpSpPr/>
            <p:nvPr/>
          </p:nvGrpSpPr>
          <p:grpSpPr>
            <a:xfrm>
              <a:off x="1955408" y="3927716"/>
              <a:ext cx="4140591" cy="445151"/>
              <a:chOff x="1955409" y="3613872"/>
              <a:chExt cx="4140591" cy="445151"/>
            </a:xfrm>
          </p:grpSpPr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CE28D64F-50F3-B81B-096B-CB896EE1F76E}"/>
                  </a:ext>
                </a:extLst>
              </p:cNvPr>
              <p:cNvSpPr/>
              <p:nvPr/>
            </p:nvSpPr>
            <p:spPr>
              <a:xfrm>
                <a:off x="1955409" y="3613872"/>
                <a:ext cx="801859" cy="445151"/>
              </a:xfrm>
              <a:prstGeom prst="rightArrow">
                <a:avLst/>
              </a:prstGeom>
              <a:solidFill>
                <a:srgbClr val="3B30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6C76CA-9AC1-4181-B38E-7B60983E7701}"/>
                  </a:ext>
                </a:extLst>
              </p:cNvPr>
              <p:cNvSpPr txBox="1"/>
              <p:nvPr/>
            </p:nvSpPr>
            <p:spPr>
              <a:xfrm>
                <a:off x="2855743" y="3615397"/>
                <a:ext cx="3240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 Black" panose="020B0A04020102020204" pitchFamily="34" charset="0"/>
                  </a:rPr>
                  <a:t>RECOMMENDATIONS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A6B4522-FD30-AA6C-86C6-933E4DA69E17}"/>
                </a:ext>
              </a:extLst>
            </p:cNvPr>
            <p:cNvGrpSpPr/>
            <p:nvPr/>
          </p:nvGrpSpPr>
          <p:grpSpPr>
            <a:xfrm>
              <a:off x="1955409" y="4934971"/>
              <a:ext cx="4140591" cy="445151"/>
              <a:chOff x="1955409" y="4464205"/>
              <a:chExt cx="4140591" cy="445151"/>
            </a:xfrm>
          </p:grpSpPr>
          <p:sp>
            <p:nvSpPr>
              <p:cNvPr id="14" name="Arrow: Right 13">
                <a:extLst>
                  <a:ext uri="{FF2B5EF4-FFF2-40B4-BE49-F238E27FC236}">
                    <a16:creationId xmlns:a16="http://schemas.microsoft.com/office/drawing/2014/main" id="{8D8E19C7-E5F5-3EC6-D485-ABDC019482E4}"/>
                  </a:ext>
                </a:extLst>
              </p:cNvPr>
              <p:cNvSpPr/>
              <p:nvPr/>
            </p:nvSpPr>
            <p:spPr>
              <a:xfrm>
                <a:off x="1955409" y="4464205"/>
                <a:ext cx="801859" cy="445151"/>
              </a:xfrm>
              <a:prstGeom prst="rightArrow">
                <a:avLst/>
              </a:prstGeom>
              <a:solidFill>
                <a:srgbClr val="3B300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5B6901-CA20-7863-9F01-B9FCC48C2672}"/>
                  </a:ext>
                </a:extLst>
              </p:cNvPr>
              <p:cNvSpPr txBox="1"/>
              <p:nvPr/>
            </p:nvSpPr>
            <p:spPr>
              <a:xfrm>
                <a:off x="2855743" y="4464205"/>
                <a:ext cx="3240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Arial Black" panose="020B0A04020102020204" pitchFamily="34" charset="0"/>
                  </a:rPr>
                  <a:t>CONCLUSION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2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7F43-D57C-6146-5F7E-E595C585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354" y="457201"/>
            <a:ext cx="4091292" cy="533399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DEFINING THE “WHY”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64858F-C4CE-7A07-B9C1-752AAAEA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81100"/>
            <a:ext cx="10569111" cy="50930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primary purpose of this analysis is: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A. Understanding Demographics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Gender Distribution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Age Group Distribution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Why They Matter:</a:t>
            </a:r>
            <a:endParaRPr lang="en-US" sz="20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Helps identify target audiences for marketing and engagement strategies.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b="1" dirty="0"/>
              <a:t>B. Identifying High-Value Markets and Products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Total Purchase Amount by Country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Top Product Categories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Average Purchase Amount by Product Category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 Why They Matter:</a:t>
            </a:r>
            <a:endParaRPr lang="en-US" sz="20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Reveals top-performing regions and product categories to focus investments.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541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64858F-C4CE-7A07-B9C1-752AAAEA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2885" y="1679331"/>
            <a:ext cx="10386230" cy="41499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/>
              <a:t>C. Analyzing Spending Trends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Users by Purchase Amount Range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User Spend by Age Group and Gender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Why They Matter:</a:t>
            </a:r>
            <a:endParaRPr lang="en-US" sz="20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Shows spending habits across demographics and highlights opportunities for upselling.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r>
              <a:rPr lang="en-US" sz="2000" b="1" dirty="0"/>
              <a:t>D. Forecasting Future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Analysis – Revenue Trends with Confidence Bounds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 It Matters: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Helps stakeholders prepare for future scenarios and align budgets and strategies.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68F6F9-C413-F528-F625-88419A151B5B}"/>
              </a:ext>
            </a:extLst>
          </p:cNvPr>
          <p:cNvSpPr txBox="1">
            <a:spLocks/>
          </p:cNvSpPr>
          <p:nvPr/>
        </p:nvSpPr>
        <p:spPr>
          <a:xfrm>
            <a:off x="4050354" y="754380"/>
            <a:ext cx="4091292" cy="548639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1"/>
                </a:solidFill>
                <a:latin typeface="Arial Black" panose="020B0A04020102020204" pitchFamily="34" charset="0"/>
              </a:rPr>
              <a:t>DEFINING THE “WHY”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E406-76EF-4C35-3B73-5390D1CE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682" y="342900"/>
            <a:ext cx="5950635" cy="459850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INSIGHTS : (A) DEMOGRAPHIC INSIGHTS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0949263-9CE8-A5D3-45FF-E1309AE727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78" b="-653"/>
          <a:stretch/>
        </p:blipFill>
        <p:spPr>
          <a:xfrm>
            <a:off x="839788" y="820910"/>
            <a:ext cx="5256211" cy="277482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E09BF-205B-A621-F835-BEA82B20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7771" y="1147264"/>
            <a:ext cx="5256211" cy="18892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 Gender Distribution:</a:t>
            </a:r>
            <a:endParaRPr lang="en-US" sz="2000" dirty="0"/>
          </a:p>
          <a:p>
            <a:pPr lvl="1"/>
            <a:r>
              <a:rPr lang="en-US" sz="2000" dirty="0"/>
              <a:t>Gender representation is balanced (Male: 31.27%, Female: 37.12%, Others: 31.61%), suggesting inclusive participation across categories.</a:t>
            </a:r>
          </a:p>
          <a:p>
            <a:endParaRPr lang="en-US" dirty="0"/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FE715948-6640-F50A-2C08-6265CF2448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" t="-3004" r="2" b="31"/>
          <a:stretch/>
        </p:blipFill>
        <p:spPr>
          <a:xfrm>
            <a:off x="839788" y="3569483"/>
            <a:ext cx="5256211" cy="2955863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0040671-183E-6BA6-DCB3-D7679694DE8A}"/>
              </a:ext>
            </a:extLst>
          </p:cNvPr>
          <p:cNvSpPr txBox="1">
            <a:spLocks/>
          </p:cNvSpPr>
          <p:nvPr/>
        </p:nvSpPr>
        <p:spPr>
          <a:xfrm>
            <a:off x="6096000" y="3730067"/>
            <a:ext cx="5537982" cy="267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FA0417-3786-5FED-9E27-B27AD424E8DD}"/>
              </a:ext>
            </a:extLst>
          </p:cNvPr>
          <p:cNvSpPr txBox="1">
            <a:spLocks/>
          </p:cNvSpPr>
          <p:nvPr/>
        </p:nvSpPr>
        <p:spPr>
          <a:xfrm>
            <a:off x="6381750" y="3840481"/>
            <a:ext cx="5297196" cy="176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2. Age Group Distribution:</a:t>
            </a:r>
            <a:endParaRPr lang="en-US" sz="2000" dirty="0"/>
          </a:p>
          <a:p>
            <a:pPr lvl="1"/>
            <a:r>
              <a:rPr lang="en-US" sz="2000" dirty="0"/>
              <a:t>The 41–50 age group dominates in both user count and spending, making it the most lucrative demographic.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1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E406-76EF-4C35-3B73-5390D1CE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084" y="295423"/>
            <a:ext cx="5861831" cy="506435"/>
          </a:xfrm>
          <a:prstGeom prst="flowChartAlternateProcess">
            <a:avLst/>
          </a:prstGeom>
          <a:solidFill>
            <a:srgbClr val="3B3003"/>
          </a:solidFill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(B) MARKET AND PRODUCT INSIGHT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0949263-9CE8-A5D3-45FF-E1309AE727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191" r="-647" b="-1191"/>
          <a:stretch/>
        </p:blipFill>
        <p:spPr>
          <a:xfrm>
            <a:off x="738554" y="896152"/>
            <a:ext cx="4480560" cy="287201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E09BF-205B-A621-F835-BEA82B20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71432" y="957158"/>
            <a:ext cx="6062549" cy="2471841"/>
          </a:xfrm>
        </p:spPr>
        <p:txBody>
          <a:bodyPr>
            <a:normAutofit/>
          </a:bodyPr>
          <a:lstStyle/>
          <a:p>
            <a:r>
              <a:rPr lang="en-US" sz="2000" b="1" dirty="0"/>
              <a:t>3. Total Purchase by Country:</a:t>
            </a:r>
            <a:endParaRPr lang="en-US" sz="2000" dirty="0"/>
          </a:p>
          <a:p>
            <a:pPr lvl="1"/>
            <a:r>
              <a:rPr lang="en-US" sz="2000" dirty="0"/>
              <a:t>France leads significantly in total purchases ($917,368.33), while the USA underperforms despite its potential.</a:t>
            </a:r>
          </a:p>
          <a:p>
            <a:endParaRPr lang="en-US" dirty="0"/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FE715948-6640-F50A-2C08-6265CF2448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t="-2520" r="-763" b="-2171"/>
          <a:stretch/>
        </p:blipFill>
        <p:spPr>
          <a:xfrm>
            <a:off x="738554" y="3730067"/>
            <a:ext cx="4480560" cy="2928208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0040671-183E-6BA6-DCB3-D7679694DE8A}"/>
              </a:ext>
            </a:extLst>
          </p:cNvPr>
          <p:cNvSpPr txBox="1">
            <a:spLocks/>
          </p:cNvSpPr>
          <p:nvPr/>
        </p:nvSpPr>
        <p:spPr>
          <a:xfrm>
            <a:off x="5264078" y="3730067"/>
            <a:ext cx="6369904" cy="267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FA0417-3786-5FED-9E27-B27AD424E8DD}"/>
              </a:ext>
            </a:extLst>
          </p:cNvPr>
          <p:cNvSpPr txBox="1">
            <a:spLocks/>
          </p:cNvSpPr>
          <p:nvPr/>
        </p:nvSpPr>
        <p:spPr>
          <a:xfrm>
            <a:off x="5571432" y="3885367"/>
            <a:ext cx="6062550" cy="267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4. Top Product Categories:</a:t>
            </a:r>
            <a:endParaRPr lang="en-US" sz="2000" dirty="0"/>
          </a:p>
          <a:p>
            <a:pPr lvl="1"/>
            <a:r>
              <a:rPr lang="en-US" sz="2000" dirty="0"/>
              <a:t>Clothing dominates purchases, while Beauty lags behind, suggesting growth opportunities in lower-performing categories.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2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0949263-9CE8-A5D3-45FF-E1309AE727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9" r="-1319" b="-2101"/>
          <a:stretch/>
        </p:blipFill>
        <p:spPr>
          <a:xfrm>
            <a:off x="839790" y="1179126"/>
            <a:ext cx="3964536" cy="255094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E09BF-205B-A621-F835-BEA82B20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3908861"/>
            <a:ext cx="3964536" cy="2319622"/>
          </a:xfrm>
        </p:spPr>
        <p:txBody>
          <a:bodyPr>
            <a:normAutofit/>
          </a:bodyPr>
          <a:lstStyle/>
          <a:p>
            <a:r>
              <a:rPr lang="en-US" sz="2000" b="1" dirty="0"/>
              <a:t>5. Average Purchase Amount by Product Category:</a:t>
            </a:r>
            <a:endParaRPr lang="en-US" sz="2000" dirty="0"/>
          </a:p>
          <a:p>
            <a:pPr lvl="1"/>
            <a:r>
              <a:rPr lang="en-US" sz="2000" dirty="0"/>
              <a:t>Clothing generates the highest average purchase value, reinforcing its importance as a focus area.</a:t>
            </a:r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0040671-183E-6BA6-DCB3-D7679694DE8A}"/>
              </a:ext>
            </a:extLst>
          </p:cNvPr>
          <p:cNvSpPr txBox="1">
            <a:spLocks/>
          </p:cNvSpPr>
          <p:nvPr/>
        </p:nvSpPr>
        <p:spPr>
          <a:xfrm>
            <a:off x="5264078" y="3730067"/>
            <a:ext cx="6369904" cy="267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026F27-46A0-381E-9F28-F825C6919559}"/>
              </a:ext>
            </a:extLst>
          </p:cNvPr>
          <p:cNvSpPr txBox="1">
            <a:spLocks/>
          </p:cNvSpPr>
          <p:nvPr/>
        </p:nvSpPr>
        <p:spPr>
          <a:xfrm>
            <a:off x="839790" y="341112"/>
            <a:ext cx="3964536" cy="728033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(B) MARKET AND PRODUCT INSIGHT</a:t>
            </a:r>
          </a:p>
        </p:txBody>
      </p:sp>
      <p:pic>
        <p:nvPicPr>
          <p:cNvPr id="5" name="Picture Placeholder 3">
            <a:extLst>
              <a:ext uri="{FF2B5EF4-FFF2-40B4-BE49-F238E27FC236}">
                <a16:creationId xmlns:a16="http://schemas.microsoft.com/office/drawing/2014/main" id="{01D1624E-7372-CFC4-9546-44A08FAEA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4" b="-1451"/>
          <a:stretch/>
        </p:blipFill>
        <p:spPr>
          <a:xfrm>
            <a:off x="5004031" y="1069145"/>
            <a:ext cx="6784691" cy="3684783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26ACCBF-026A-CF76-37FC-D0E3E51C163B}"/>
              </a:ext>
            </a:extLst>
          </p:cNvPr>
          <p:cNvSpPr txBox="1">
            <a:spLocks/>
          </p:cNvSpPr>
          <p:nvPr/>
        </p:nvSpPr>
        <p:spPr>
          <a:xfrm>
            <a:off x="5004035" y="4733972"/>
            <a:ext cx="6784690" cy="1054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6. Users by Purchase Amount Range:</a:t>
            </a:r>
            <a:endParaRPr lang="en-US" sz="2000" dirty="0"/>
          </a:p>
          <a:p>
            <a:pPr lvl="1"/>
            <a:r>
              <a:rPr lang="en-US" sz="2000" dirty="0"/>
              <a:t>Most users fall in the $201–$300 range, indicating a mid-tier spending preference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5DBD1CF-644E-E7BF-E205-1A942986643F}"/>
              </a:ext>
            </a:extLst>
          </p:cNvPr>
          <p:cNvSpPr txBox="1">
            <a:spLocks/>
          </p:cNvSpPr>
          <p:nvPr/>
        </p:nvSpPr>
        <p:spPr>
          <a:xfrm>
            <a:off x="6466762" y="578581"/>
            <a:ext cx="3964536" cy="490564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(C) SPENDING TRENDS</a:t>
            </a:r>
          </a:p>
        </p:txBody>
      </p:sp>
    </p:spTree>
    <p:extLst>
      <p:ext uri="{BB962C8B-B14F-4D97-AF65-F5344CB8AC3E}">
        <p14:creationId xmlns:p14="http://schemas.microsoft.com/office/powerpoint/2010/main" val="334097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E406-76EF-4C35-3B73-5390D1CE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10" y="273926"/>
            <a:ext cx="3651136" cy="487730"/>
          </a:xfrm>
          <a:solidFill>
            <a:srgbClr val="3B3003"/>
          </a:solidFill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(C) SPENDING TRENDS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0949263-9CE8-A5D3-45FF-E1309AE727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3" b="96"/>
          <a:stretch/>
        </p:blipFill>
        <p:spPr>
          <a:xfrm>
            <a:off x="839787" y="835694"/>
            <a:ext cx="4266783" cy="280079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3E09BF-205B-A621-F835-BEA82B20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3914533"/>
            <a:ext cx="4266782" cy="1543732"/>
          </a:xfrm>
        </p:spPr>
        <p:txBody>
          <a:bodyPr>
            <a:normAutofit/>
          </a:bodyPr>
          <a:lstStyle/>
          <a:p>
            <a:r>
              <a:rPr lang="en-US" sz="2000" b="1" dirty="0"/>
              <a:t>7. User Spend by Age Group and Gender:</a:t>
            </a:r>
            <a:endParaRPr lang="en-US" sz="2000" dirty="0"/>
          </a:p>
          <a:p>
            <a:pPr lvl="1"/>
            <a:r>
              <a:rPr lang="en-US" sz="2000" dirty="0"/>
              <a:t>Females in the 41–50 age group are the highest spenders, contributing $389,169.87.</a:t>
            </a:r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0040671-183E-6BA6-DCB3-D7679694DE8A}"/>
              </a:ext>
            </a:extLst>
          </p:cNvPr>
          <p:cNvSpPr txBox="1">
            <a:spLocks/>
          </p:cNvSpPr>
          <p:nvPr/>
        </p:nvSpPr>
        <p:spPr>
          <a:xfrm>
            <a:off x="5264078" y="3730067"/>
            <a:ext cx="6369904" cy="2677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Placeholder 3">
            <a:extLst>
              <a:ext uri="{FF2B5EF4-FFF2-40B4-BE49-F238E27FC236}">
                <a16:creationId xmlns:a16="http://schemas.microsoft.com/office/drawing/2014/main" id="{32B1E932-C074-E268-CA84-F85D4C41C4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6" b="-2962"/>
          <a:stretch/>
        </p:blipFill>
        <p:spPr>
          <a:xfrm>
            <a:off x="5264075" y="835071"/>
            <a:ext cx="6679393" cy="298771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6C2986E-25B6-2A76-E09D-C5CA0BE4FBA2}"/>
              </a:ext>
            </a:extLst>
          </p:cNvPr>
          <p:cNvSpPr txBox="1">
            <a:spLocks/>
          </p:cNvSpPr>
          <p:nvPr/>
        </p:nvSpPr>
        <p:spPr>
          <a:xfrm>
            <a:off x="6575197" y="255220"/>
            <a:ext cx="4057146" cy="506436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(D) PREDICTIVE INSIGHTS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B2F85B69-465E-0295-335E-079549218C21}"/>
              </a:ext>
            </a:extLst>
          </p:cNvPr>
          <p:cNvSpPr txBox="1">
            <a:spLocks/>
          </p:cNvSpPr>
          <p:nvPr/>
        </p:nvSpPr>
        <p:spPr>
          <a:xfrm>
            <a:off x="5264074" y="3956305"/>
            <a:ext cx="6679393" cy="231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Forecast for 2024:</a:t>
            </a:r>
            <a:endParaRPr lang="en-US" sz="2000" dirty="0"/>
          </a:p>
          <a:p>
            <a:pPr lvl="1"/>
            <a:r>
              <a:rPr lang="en-US" sz="2000" dirty="0"/>
              <a:t>Total revenue is expected to stabilize around $957,113.88, with bounds reflecting possible variability.</a:t>
            </a:r>
          </a:p>
          <a:p>
            <a:r>
              <a:rPr lang="en-US" sz="2000" b="1" dirty="0"/>
              <a:t>Implication:</a:t>
            </a:r>
            <a:endParaRPr lang="en-US" sz="2000" dirty="0"/>
          </a:p>
          <a:p>
            <a:pPr lvl="1"/>
            <a:r>
              <a:rPr lang="en-US" sz="2000" dirty="0"/>
              <a:t>This steady forecast highlights opportunities to solidify growth through targeted campaigns and resource allocation.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442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0F76-CCD3-26AB-C45C-1FB682E8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643" y="478300"/>
            <a:ext cx="3922712" cy="590845"/>
          </a:xfrm>
          <a:prstGeom prst="roundRect">
            <a:avLst/>
          </a:prstGeom>
          <a:solidFill>
            <a:srgbClr val="3B3003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A2B49-D920-FF59-2D9D-BBDBA3B00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6361" y="1069145"/>
            <a:ext cx="11019277" cy="514877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 Demographic Focus: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Prioritize the 41–50 age group while building engagement with younger demographics (under 20s) to ensure future growth.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inclusive campaigns for all genders.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 Market and Regional Strategy: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Continue investing in high-performing regions like France.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Address untapped potential in the USA with region-specific campaigns.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 Product Optimization: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Expand inventory and marketing for top-performing categories like Clothing.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Revitalize interest in lower-performing categories like Beauty through promotions or new launches.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 Customer Spending: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Introduce premium products to encourage higher spending among mid-tier buyers.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Offer loyalty incentives to retain high spenders.</a:t>
            </a:r>
          </a:p>
        </p:txBody>
      </p:sp>
    </p:spTree>
    <p:extLst>
      <p:ext uri="{BB962C8B-B14F-4D97-AF65-F5344CB8AC3E}">
        <p14:creationId xmlns:p14="http://schemas.microsoft.com/office/powerpoint/2010/main" val="247577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445</TotalTime>
  <Words>641</Words>
  <Application>Microsoft Office PowerPoint</Application>
  <PresentationFormat>Widescreen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USER PURCHASE BEHAVIOUR ANALYSIS</vt:lpstr>
      <vt:lpstr>OVERVIEW OF KEY SECTIONS</vt:lpstr>
      <vt:lpstr>DEFINING THE “WHY”</vt:lpstr>
      <vt:lpstr>PowerPoint Presentation</vt:lpstr>
      <vt:lpstr>INSIGHTS : (A) DEMOGRAPHIC INSIGHTS</vt:lpstr>
      <vt:lpstr>(B) MARKET AND PRODUCT INSIGHT</vt:lpstr>
      <vt:lpstr>PowerPoint Presentation</vt:lpstr>
      <vt:lpstr>(C) SPENDING TRENDS</vt:lpstr>
      <vt:lpstr>RECOMMENDATIONS</vt:lpstr>
      <vt:lpstr>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Gender Distribution</dc:title>
  <dc:creator>Miracle Oluwayemi</dc:creator>
  <cp:lastModifiedBy>Miracle Oluwayemi</cp:lastModifiedBy>
  <cp:revision>45</cp:revision>
  <dcterms:created xsi:type="dcterms:W3CDTF">2024-12-11T05:46:59Z</dcterms:created>
  <dcterms:modified xsi:type="dcterms:W3CDTF">2024-12-13T02:46:31Z</dcterms:modified>
</cp:coreProperties>
</file>