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9" d="100"/>
          <a:sy n="69" d="100"/>
        </p:scale>
        <p:origin x="56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D5B3F8-497D-4F6C-9281-DB8A58E9CA39}" type="doc">
      <dgm:prSet loTypeId="urn:microsoft.com/office/officeart/2005/8/layout/process1" loCatId="process" qsTypeId="urn:microsoft.com/office/officeart/2005/8/quickstyle/simple1" qsCatId="simple" csTypeId="urn:microsoft.com/office/officeart/2005/8/colors/colorful1" csCatId="colorful" phldr="1"/>
      <dgm:spPr/>
    </dgm:pt>
    <dgm:pt modelId="{C4F0A83E-05E4-4699-A94A-E407D10C9357}">
      <dgm:prSet phldrT="[Text]"/>
      <dgm:spPr>
        <a:solidFill>
          <a:schemeClr val="accent6"/>
        </a:solidFill>
      </dgm:spPr>
      <dgm:t>
        <a:bodyPr/>
        <a:lstStyle/>
        <a:p>
          <a:r>
            <a:rPr lang="en-US"/>
            <a:t>Employee Dataset</a:t>
          </a:r>
        </a:p>
      </dgm:t>
    </dgm:pt>
    <dgm:pt modelId="{4B29B968-F136-4DF0-8B8E-836FA0778D7B}" type="parTrans" cxnId="{C70359B7-7426-44FC-BF67-4236EB9D0DD9}">
      <dgm:prSet/>
      <dgm:spPr/>
      <dgm:t>
        <a:bodyPr/>
        <a:lstStyle/>
        <a:p>
          <a:endParaRPr lang="en-US"/>
        </a:p>
      </dgm:t>
    </dgm:pt>
    <dgm:pt modelId="{597F0155-22D9-4D1E-9C7A-CCD20A8BBB81}" type="sibTrans" cxnId="{C70359B7-7426-44FC-BF67-4236EB9D0DD9}">
      <dgm:prSet/>
      <dgm:spPr/>
      <dgm:t>
        <a:bodyPr/>
        <a:lstStyle/>
        <a:p>
          <a:endParaRPr lang="en-US"/>
        </a:p>
      </dgm:t>
    </dgm:pt>
    <dgm:pt modelId="{75A5318F-47B8-4F67-A1E2-9571C583CD3D}">
      <dgm:prSet phldrT="[Text]"/>
      <dgm:spPr/>
      <dgm:t>
        <a:bodyPr/>
        <a:lstStyle/>
        <a:p>
          <a:r>
            <a:rPr lang="en-US" dirty="0"/>
            <a:t>Dataset collection &amp;business understanding</a:t>
          </a:r>
        </a:p>
      </dgm:t>
    </dgm:pt>
    <dgm:pt modelId="{A828FF24-8276-4B05-B361-346C63C2EA59}" type="parTrans" cxnId="{E0CA8C16-A6CC-4342-8EFE-6D00F59256A4}">
      <dgm:prSet/>
      <dgm:spPr/>
      <dgm:t>
        <a:bodyPr/>
        <a:lstStyle/>
        <a:p>
          <a:endParaRPr lang="en-US"/>
        </a:p>
      </dgm:t>
    </dgm:pt>
    <dgm:pt modelId="{E71F8FC5-CE32-4D81-A2F0-47A1DC0A394C}" type="sibTrans" cxnId="{E0CA8C16-A6CC-4342-8EFE-6D00F59256A4}">
      <dgm:prSet/>
      <dgm:spPr/>
      <dgm:t>
        <a:bodyPr/>
        <a:lstStyle/>
        <a:p>
          <a:endParaRPr lang="en-US"/>
        </a:p>
      </dgm:t>
    </dgm:pt>
    <dgm:pt modelId="{562FA5FE-2436-4F0D-86FC-4BC8A5C7E0D2}">
      <dgm:prSet/>
      <dgm:spPr/>
      <dgm:t>
        <a:bodyPr/>
        <a:lstStyle/>
        <a:p>
          <a:r>
            <a:rPr lang="en-US" dirty="0"/>
            <a:t>Data pre-processing</a:t>
          </a:r>
        </a:p>
      </dgm:t>
    </dgm:pt>
    <dgm:pt modelId="{039FB656-95EF-4798-93A9-0A2129ACB313}" type="parTrans" cxnId="{ABAE657D-09E1-4D4D-86DA-FEBF2080C194}">
      <dgm:prSet/>
      <dgm:spPr/>
      <dgm:t>
        <a:bodyPr/>
        <a:lstStyle/>
        <a:p>
          <a:endParaRPr lang="en-US"/>
        </a:p>
      </dgm:t>
    </dgm:pt>
    <dgm:pt modelId="{14DE898D-877D-4026-AD94-E560C5DF6EB7}" type="sibTrans" cxnId="{ABAE657D-09E1-4D4D-86DA-FEBF2080C194}">
      <dgm:prSet/>
      <dgm:spPr/>
      <dgm:t>
        <a:bodyPr/>
        <a:lstStyle/>
        <a:p>
          <a:endParaRPr lang="en-US"/>
        </a:p>
      </dgm:t>
    </dgm:pt>
    <dgm:pt modelId="{4E30D874-039C-477B-83EF-F8848400D5F5}">
      <dgm:prSet/>
      <dgm:spPr>
        <a:solidFill>
          <a:schemeClr val="accent2"/>
        </a:solidFill>
      </dgm:spPr>
      <dgm:t>
        <a:bodyPr/>
        <a:lstStyle/>
        <a:p>
          <a:r>
            <a:rPr lang="en-US" dirty="0"/>
            <a:t>Model selection and training</a:t>
          </a:r>
        </a:p>
      </dgm:t>
    </dgm:pt>
    <dgm:pt modelId="{7D6A9295-7BB3-432B-80CB-9998C45057C8}" type="parTrans" cxnId="{F4AEF3A2-A7CE-49F6-977D-6C1208699F72}">
      <dgm:prSet/>
      <dgm:spPr/>
      <dgm:t>
        <a:bodyPr/>
        <a:lstStyle/>
        <a:p>
          <a:endParaRPr lang="en-US"/>
        </a:p>
      </dgm:t>
    </dgm:pt>
    <dgm:pt modelId="{AC94880C-6D16-4BFC-A990-3E6DB5D0AA4D}" type="sibTrans" cxnId="{F4AEF3A2-A7CE-49F6-977D-6C1208699F72}">
      <dgm:prSet/>
      <dgm:spPr/>
      <dgm:t>
        <a:bodyPr/>
        <a:lstStyle/>
        <a:p>
          <a:endParaRPr lang="en-US"/>
        </a:p>
      </dgm:t>
    </dgm:pt>
    <dgm:pt modelId="{059F7714-64AE-4840-B356-7D053D5F3876}">
      <dgm:prSet/>
      <dgm:spPr/>
      <dgm:t>
        <a:bodyPr/>
        <a:lstStyle/>
        <a:p>
          <a:r>
            <a:rPr lang="en-US"/>
            <a:t>Exploratory Data Analysis</a:t>
          </a:r>
        </a:p>
      </dgm:t>
    </dgm:pt>
    <dgm:pt modelId="{C1A5DC22-6822-49CE-A01E-F117D2B6DF12}" type="parTrans" cxnId="{2A430762-254C-4FFC-A6B9-D440782E0A31}">
      <dgm:prSet/>
      <dgm:spPr/>
      <dgm:t>
        <a:bodyPr/>
        <a:lstStyle/>
        <a:p>
          <a:endParaRPr lang="en-US"/>
        </a:p>
      </dgm:t>
    </dgm:pt>
    <dgm:pt modelId="{F2F0B596-96A0-4235-85DA-5658BAC0BF3C}" type="sibTrans" cxnId="{2A430762-254C-4FFC-A6B9-D440782E0A31}">
      <dgm:prSet/>
      <dgm:spPr/>
      <dgm:t>
        <a:bodyPr/>
        <a:lstStyle/>
        <a:p>
          <a:endParaRPr lang="en-US"/>
        </a:p>
      </dgm:t>
    </dgm:pt>
    <dgm:pt modelId="{40E2B13B-C446-47EC-BDCC-92BD42484471}" type="pres">
      <dgm:prSet presAssocID="{9AD5B3F8-497D-4F6C-9281-DB8A58E9CA39}" presName="Name0" presStyleCnt="0">
        <dgm:presLayoutVars>
          <dgm:dir/>
          <dgm:resizeHandles val="exact"/>
        </dgm:presLayoutVars>
      </dgm:prSet>
      <dgm:spPr/>
    </dgm:pt>
    <dgm:pt modelId="{4F38AF54-5588-471E-8B90-086E184C04CE}" type="pres">
      <dgm:prSet presAssocID="{C4F0A83E-05E4-4699-A94A-E407D10C9357}" presName="node" presStyleLbl="node1" presStyleIdx="0" presStyleCnt="5">
        <dgm:presLayoutVars>
          <dgm:bulletEnabled val="1"/>
        </dgm:presLayoutVars>
      </dgm:prSet>
      <dgm:spPr/>
      <dgm:t>
        <a:bodyPr/>
        <a:lstStyle/>
        <a:p>
          <a:endParaRPr lang="en-US"/>
        </a:p>
      </dgm:t>
    </dgm:pt>
    <dgm:pt modelId="{2DB718C4-64A5-4230-88DA-9F9CD5820DED}" type="pres">
      <dgm:prSet presAssocID="{597F0155-22D9-4D1E-9C7A-CCD20A8BBB81}" presName="sibTrans" presStyleLbl="sibTrans2D1" presStyleIdx="0" presStyleCnt="4"/>
      <dgm:spPr/>
      <dgm:t>
        <a:bodyPr/>
        <a:lstStyle/>
        <a:p>
          <a:endParaRPr lang="en-US"/>
        </a:p>
      </dgm:t>
    </dgm:pt>
    <dgm:pt modelId="{269BFFD9-D0C4-4449-B81E-D89685C98F79}" type="pres">
      <dgm:prSet presAssocID="{597F0155-22D9-4D1E-9C7A-CCD20A8BBB81}" presName="connectorText" presStyleLbl="sibTrans2D1" presStyleIdx="0" presStyleCnt="4"/>
      <dgm:spPr/>
      <dgm:t>
        <a:bodyPr/>
        <a:lstStyle/>
        <a:p>
          <a:endParaRPr lang="en-US"/>
        </a:p>
      </dgm:t>
    </dgm:pt>
    <dgm:pt modelId="{205AD729-2DD3-4B8E-9E57-81EBBD9E5DEA}" type="pres">
      <dgm:prSet presAssocID="{75A5318F-47B8-4F67-A1E2-9571C583CD3D}" presName="node" presStyleLbl="node1" presStyleIdx="1" presStyleCnt="5">
        <dgm:presLayoutVars>
          <dgm:bulletEnabled val="1"/>
        </dgm:presLayoutVars>
      </dgm:prSet>
      <dgm:spPr/>
      <dgm:t>
        <a:bodyPr/>
        <a:lstStyle/>
        <a:p>
          <a:endParaRPr lang="en-US"/>
        </a:p>
      </dgm:t>
    </dgm:pt>
    <dgm:pt modelId="{9AFC6B25-D97B-40FC-8E70-2812B02F4906}" type="pres">
      <dgm:prSet presAssocID="{E71F8FC5-CE32-4D81-A2F0-47A1DC0A394C}" presName="sibTrans" presStyleLbl="sibTrans2D1" presStyleIdx="1" presStyleCnt="4"/>
      <dgm:spPr/>
      <dgm:t>
        <a:bodyPr/>
        <a:lstStyle/>
        <a:p>
          <a:endParaRPr lang="en-US"/>
        </a:p>
      </dgm:t>
    </dgm:pt>
    <dgm:pt modelId="{544DF0E6-DA27-4600-A80C-016992343979}" type="pres">
      <dgm:prSet presAssocID="{E71F8FC5-CE32-4D81-A2F0-47A1DC0A394C}" presName="connectorText" presStyleLbl="sibTrans2D1" presStyleIdx="1" presStyleCnt="4"/>
      <dgm:spPr/>
      <dgm:t>
        <a:bodyPr/>
        <a:lstStyle/>
        <a:p>
          <a:endParaRPr lang="en-US"/>
        </a:p>
      </dgm:t>
    </dgm:pt>
    <dgm:pt modelId="{9C62819C-2EEC-4BFB-A516-A1E7C1567BA7}" type="pres">
      <dgm:prSet presAssocID="{562FA5FE-2436-4F0D-86FC-4BC8A5C7E0D2}" presName="node" presStyleLbl="node1" presStyleIdx="2" presStyleCnt="5">
        <dgm:presLayoutVars>
          <dgm:bulletEnabled val="1"/>
        </dgm:presLayoutVars>
      </dgm:prSet>
      <dgm:spPr/>
      <dgm:t>
        <a:bodyPr/>
        <a:lstStyle/>
        <a:p>
          <a:endParaRPr lang="en-US"/>
        </a:p>
      </dgm:t>
    </dgm:pt>
    <dgm:pt modelId="{36FF5198-550C-42F7-A40A-436F6834532B}" type="pres">
      <dgm:prSet presAssocID="{14DE898D-877D-4026-AD94-E560C5DF6EB7}" presName="sibTrans" presStyleLbl="sibTrans2D1" presStyleIdx="2" presStyleCnt="4"/>
      <dgm:spPr/>
      <dgm:t>
        <a:bodyPr/>
        <a:lstStyle/>
        <a:p>
          <a:endParaRPr lang="en-US"/>
        </a:p>
      </dgm:t>
    </dgm:pt>
    <dgm:pt modelId="{63299EA7-E46F-4C92-99F8-64D71E22227F}" type="pres">
      <dgm:prSet presAssocID="{14DE898D-877D-4026-AD94-E560C5DF6EB7}" presName="connectorText" presStyleLbl="sibTrans2D1" presStyleIdx="2" presStyleCnt="4"/>
      <dgm:spPr/>
      <dgm:t>
        <a:bodyPr/>
        <a:lstStyle/>
        <a:p>
          <a:endParaRPr lang="en-US"/>
        </a:p>
      </dgm:t>
    </dgm:pt>
    <dgm:pt modelId="{78DC0071-3C03-470C-89CF-1C7733A69675}" type="pres">
      <dgm:prSet presAssocID="{059F7714-64AE-4840-B356-7D053D5F3876}" presName="node" presStyleLbl="node1" presStyleIdx="3" presStyleCnt="5">
        <dgm:presLayoutVars>
          <dgm:bulletEnabled val="1"/>
        </dgm:presLayoutVars>
      </dgm:prSet>
      <dgm:spPr/>
      <dgm:t>
        <a:bodyPr/>
        <a:lstStyle/>
        <a:p>
          <a:endParaRPr lang="en-US"/>
        </a:p>
      </dgm:t>
    </dgm:pt>
    <dgm:pt modelId="{5DC31BE2-5D99-4260-A304-4E5C3B4FCA2F}" type="pres">
      <dgm:prSet presAssocID="{F2F0B596-96A0-4235-85DA-5658BAC0BF3C}" presName="sibTrans" presStyleLbl="sibTrans2D1" presStyleIdx="3" presStyleCnt="4"/>
      <dgm:spPr/>
      <dgm:t>
        <a:bodyPr/>
        <a:lstStyle/>
        <a:p>
          <a:endParaRPr lang="en-US"/>
        </a:p>
      </dgm:t>
    </dgm:pt>
    <dgm:pt modelId="{C6D71DF9-76EC-4EC4-BE0B-8C053C6C7F0E}" type="pres">
      <dgm:prSet presAssocID="{F2F0B596-96A0-4235-85DA-5658BAC0BF3C}" presName="connectorText" presStyleLbl="sibTrans2D1" presStyleIdx="3" presStyleCnt="4"/>
      <dgm:spPr/>
      <dgm:t>
        <a:bodyPr/>
        <a:lstStyle/>
        <a:p>
          <a:endParaRPr lang="en-US"/>
        </a:p>
      </dgm:t>
    </dgm:pt>
    <dgm:pt modelId="{6B79C833-C8C5-4BBC-A9EA-EBBA079488C9}" type="pres">
      <dgm:prSet presAssocID="{4E30D874-039C-477B-83EF-F8848400D5F5}" presName="node" presStyleLbl="node1" presStyleIdx="4" presStyleCnt="5">
        <dgm:presLayoutVars>
          <dgm:bulletEnabled val="1"/>
        </dgm:presLayoutVars>
      </dgm:prSet>
      <dgm:spPr/>
      <dgm:t>
        <a:bodyPr/>
        <a:lstStyle/>
        <a:p>
          <a:endParaRPr lang="en-US"/>
        </a:p>
      </dgm:t>
    </dgm:pt>
  </dgm:ptLst>
  <dgm:cxnLst>
    <dgm:cxn modelId="{E0CA8C16-A6CC-4342-8EFE-6D00F59256A4}" srcId="{9AD5B3F8-497D-4F6C-9281-DB8A58E9CA39}" destId="{75A5318F-47B8-4F67-A1E2-9571C583CD3D}" srcOrd="1" destOrd="0" parTransId="{A828FF24-8276-4B05-B361-346C63C2EA59}" sibTransId="{E71F8FC5-CE32-4D81-A2F0-47A1DC0A394C}"/>
    <dgm:cxn modelId="{F4AEF3A2-A7CE-49F6-977D-6C1208699F72}" srcId="{9AD5B3F8-497D-4F6C-9281-DB8A58E9CA39}" destId="{4E30D874-039C-477B-83EF-F8848400D5F5}" srcOrd="4" destOrd="0" parTransId="{7D6A9295-7BB3-432B-80CB-9998C45057C8}" sibTransId="{AC94880C-6D16-4BFC-A990-3E6DB5D0AA4D}"/>
    <dgm:cxn modelId="{5A76C3B1-9996-4B84-A236-5B8535095281}" type="presOf" srcId="{9AD5B3F8-497D-4F6C-9281-DB8A58E9CA39}" destId="{40E2B13B-C446-47EC-BDCC-92BD42484471}" srcOrd="0" destOrd="0" presId="urn:microsoft.com/office/officeart/2005/8/layout/process1"/>
    <dgm:cxn modelId="{12E75A3B-1002-4B83-879E-C9D27E279F98}" type="presOf" srcId="{14DE898D-877D-4026-AD94-E560C5DF6EB7}" destId="{36FF5198-550C-42F7-A40A-436F6834532B}" srcOrd="0" destOrd="0" presId="urn:microsoft.com/office/officeart/2005/8/layout/process1"/>
    <dgm:cxn modelId="{C70359B7-7426-44FC-BF67-4236EB9D0DD9}" srcId="{9AD5B3F8-497D-4F6C-9281-DB8A58E9CA39}" destId="{C4F0A83E-05E4-4699-A94A-E407D10C9357}" srcOrd="0" destOrd="0" parTransId="{4B29B968-F136-4DF0-8B8E-836FA0778D7B}" sibTransId="{597F0155-22D9-4D1E-9C7A-CCD20A8BBB81}"/>
    <dgm:cxn modelId="{2A430762-254C-4FFC-A6B9-D440782E0A31}" srcId="{9AD5B3F8-497D-4F6C-9281-DB8A58E9CA39}" destId="{059F7714-64AE-4840-B356-7D053D5F3876}" srcOrd="3" destOrd="0" parTransId="{C1A5DC22-6822-49CE-A01E-F117D2B6DF12}" sibTransId="{F2F0B596-96A0-4235-85DA-5658BAC0BF3C}"/>
    <dgm:cxn modelId="{6398E814-8A80-443B-92A6-A403A684B998}" type="presOf" srcId="{597F0155-22D9-4D1E-9C7A-CCD20A8BBB81}" destId="{269BFFD9-D0C4-4449-B81E-D89685C98F79}" srcOrd="1" destOrd="0" presId="urn:microsoft.com/office/officeart/2005/8/layout/process1"/>
    <dgm:cxn modelId="{A53C49A9-870C-44A3-9749-3C19CCB71B2C}" type="presOf" srcId="{562FA5FE-2436-4F0D-86FC-4BC8A5C7E0D2}" destId="{9C62819C-2EEC-4BFB-A516-A1E7C1567BA7}" srcOrd="0" destOrd="0" presId="urn:microsoft.com/office/officeart/2005/8/layout/process1"/>
    <dgm:cxn modelId="{76B77425-AB25-44EF-8285-4D46AEF50E79}" type="presOf" srcId="{4E30D874-039C-477B-83EF-F8848400D5F5}" destId="{6B79C833-C8C5-4BBC-A9EA-EBBA079488C9}" srcOrd="0" destOrd="0" presId="urn:microsoft.com/office/officeart/2005/8/layout/process1"/>
    <dgm:cxn modelId="{A152B96C-78C1-4C1D-9A4A-C2E0F4E70E91}" type="presOf" srcId="{597F0155-22D9-4D1E-9C7A-CCD20A8BBB81}" destId="{2DB718C4-64A5-4230-88DA-9F9CD5820DED}" srcOrd="0" destOrd="0" presId="urn:microsoft.com/office/officeart/2005/8/layout/process1"/>
    <dgm:cxn modelId="{ABAE657D-09E1-4D4D-86DA-FEBF2080C194}" srcId="{9AD5B3F8-497D-4F6C-9281-DB8A58E9CA39}" destId="{562FA5FE-2436-4F0D-86FC-4BC8A5C7E0D2}" srcOrd="2" destOrd="0" parTransId="{039FB656-95EF-4798-93A9-0A2129ACB313}" sibTransId="{14DE898D-877D-4026-AD94-E560C5DF6EB7}"/>
    <dgm:cxn modelId="{0CF845D6-33B4-4FA5-ACFA-A5B5AB102B2B}" type="presOf" srcId="{14DE898D-877D-4026-AD94-E560C5DF6EB7}" destId="{63299EA7-E46F-4C92-99F8-64D71E22227F}" srcOrd="1" destOrd="0" presId="urn:microsoft.com/office/officeart/2005/8/layout/process1"/>
    <dgm:cxn modelId="{21D59425-2845-4E8C-959A-D3EEFA6DEBFC}" type="presOf" srcId="{C4F0A83E-05E4-4699-A94A-E407D10C9357}" destId="{4F38AF54-5588-471E-8B90-086E184C04CE}" srcOrd="0" destOrd="0" presId="urn:microsoft.com/office/officeart/2005/8/layout/process1"/>
    <dgm:cxn modelId="{3D0A998E-7B32-4301-89A8-68CCBF9A6B37}" type="presOf" srcId="{E71F8FC5-CE32-4D81-A2F0-47A1DC0A394C}" destId="{544DF0E6-DA27-4600-A80C-016992343979}" srcOrd="1" destOrd="0" presId="urn:microsoft.com/office/officeart/2005/8/layout/process1"/>
    <dgm:cxn modelId="{D2F4657B-E60C-4FDC-AA88-4C19B8D5D528}" type="presOf" srcId="{F2F0B596-96A0-4235-85DA-5658BAC0BF3C}" destId="{5DC31BE2-5D99-4260-A304-4E5C3B4FCA2F}" srcOrd="0" destOrd="0" presId="urn:microsoft.com/office/officeart/2005/8/layout/process1"/>
    <dgm:cxn modelId="{4DF68262-CAC8-4D18-A7B0-07434CBE7802}" type="presOf" srcId="{059F7714-64AE-4840-B356-7D053D5F3876}" destId="{78DC0071-3C03-470C-89CF-1C7733A69675}" srcOrd="0" destOrd="0" presId="urn:microsoft.com/office/officeart/2005/8/layout/process1"/>
    <dgm:cxn modelId="{3DA7B024-E6E2-4CCD-A1C0-51EC9583EF69}" type="presOf" srcId="{F2F0B596-96A0-4235-85DA-5658BAC0BF3C}" destId="{C6D71DF9-76EC-4EC4-BE0B-8C053C6C7F0E}" srcOrd="1" destOrd="0" presId="urn:microsoft.com/office/officeart/2005/8/layout/process1"/>
    <dgm:cxn modelId="{D781773E-3573-4A89-BC72-8175D797A0B2}" type="presOf" srcId="{75A5318F-47B8-4F67-A1E2-9571C583CD3D}" destId="{205AD729-2DD3-4B8E-9E57-81EBBD9E5DEA}" srcOrd="0" destOrd="0" presId="urn:microsoft.com/office/officeart/2005/8/layout/process1"/>
    <dgm:cxn modelId="{C73C0924-7EE4-44D5-A749-4B3619263CCA}" type="presOf" srcId="{E71F8FC5-CE32-4D81-A2F0-47A1DC0A394C}" destId="{9AFC6B25-D97B-40FC-8E70-2812B02F4906}" srcOrd="0" destOrd="0" presId="urn:microsoft.com/office/officeart/2005/8/layout/process1"/>
    <dgm:cxn modelId="{0093370A-18BD-44F3-836C-63D122880353}" type="presParOf" srcId="{40E2B13B-C446-47EC-BDCC-92BD42484471}" destId="{4F38AF54-5588-471E-8B90-086E184C04CE}" srcOrd="0" destOrd="0" presId="urn:microsoft.com/office/officeart/2005/8/layout/process1"/>
    <dgm:cxn modelId="{704D2E62-0F44-4356-8B50-763FA6466569}" type="presParOf" srcId="{40E2B13B-C446-47EC-BDCC-92BD42484471}" destId="{2DB718C4-64A5-4230-88DA-9F9CD5820DED}" srcOrd="1" destOrd="0" presId="urn:microsoft.com/office/officeart/2005/8/layout/process1"/>
    <dgm:cxn modelId="{5CC773BB-CE06-46CB-9F3C-59353D13C773}" type="presParOf" srcId="{2DB718C4-64A5-4230-88DA-9F9CD5820DED}" destId="{269BFFD9-D0C4-4449-B81E-D89685C98F79}" srcOrd="0" destOrd="0" presId="urn:microsoft.com/office/officeart/2005/8/layout/process1"/>
    <dgm:cxn modelId="{E73E86B9-6C7B-42A5-9BE2-D840A8A8CA9E}" type="presParOf" srcId="{40E2B13B-C446-47EC-BDCC-92BD42484471}" destId="{205AD729-2DD3-4B8E-9E57-81EBBD9E5DEA}" srcOrd="2" destOrd="0" presId="urn:microsoft.com/office/officeart/2005/8/layout/process1"/>
    <dgm:cxn modelId="{A8BB958B-121B-4D4F-A696-9B46C19B52EB}" type="presParOf" srcId="{40E2B13B-C446-47EC-BDCC-92BD42484471}" destId="{9AFC6B25-D97B-40FC-8E70-2812B02F4906}" srcOrd="3" destOrd="0" presId="urn:microsoft.com/office/officeart/2005/8/layout/process1"/>
    <dgm:cxn modelId="{8DE18B5D-7DAA-4A01-9BE8-4508D1A3ED52}" type="presParOf" srcId="{9AFC6B25-D97B-40FC-8E70-2812B02F4906}" destId="{544DF0E6-DA27-4600-A80C-016992343979}" srcOrd="0" destOrd="0" presId="urn:microsoft.com/office/officeart/2005/8/layout/process1"/>
    <dgm:cxn modelId="{C3EF5A1E-B397-432F-9B23-409718CF9D84}" type="presParOf" srcId="{40E2B13B-C446-47EC-BDCC-92BD42484471}" destId="{9C62819C-2EEC-4BFB-A516-A1E7C1567BA7}" srcOrd="4" destOrd="0" presId="urn:microsoft.com/office/officeart/2005/8/layout/process1"/>
    <dgm:cxn modelId="{77CD0DCE-0B5F-4ACA-A8AB-2A36439E0835}" type="presParOf" srcId="{40E2B13B-C446-47EC-BDCC-92BD42484471}" destId="{36FF5198-550C-42F7-A40A-436F6834532B}" srcOrd="5" destOrd="0" presId="urn:microsoft.com/office/officeart/2005/8/layout/process1"/>
    <dgm:cxn modelId="{C878AFE9-D01E-4546-96C4-1439732282D9}" type="presParOf" srcId="{36FF5198-550C-42F7-A40A-436F6834532B}" destId="{63299EA7-E46F-4C92-99F8-64D71E22227F}" srcOrd="0" destOrd="0" presId="urn:microsoft.com/office/officeart/2005/8/layout/process1"/>
    <dgm:cxn modelId="{CB1ED7DF-7F7F-46FC-9C2B-781B39861AA8}" type="presParOf" srcId="{40E2B13B-C446-47EC-BDCC-92BD42484471}" destId="{78DC0071-3C03-470C-89CF-1C7733A69675}" srcOrd="6" destOrd="0" presId="urn:microsoft.com/office/officeart/2005/8/layout/process1"/>
    <dgm:cxn modelId="{3B2E312D-9EA8-4F18-90B8-7C1A576B4DF1}" type="presParOf" srcId="{40E2B13B-C446-47EC-BDCC-92BD42484471}" destId="{5DC31BE2-5D99-4260-A304-4E5C3B4FCA2F}" srcOrd="7" destOrd="0" presId="urn:microsoft.com/office/officeart/2005/8/layout/process1"/>
    <dgm:cxn modelId="{CE0A2BE4-20CF-47B5-9787-EA4A54D23CDA}" type="presParOf" srcId="{5DC31BE2-5D99-4260-A304-4E5C3B4FCA2F}" destId="{C6D71DF9-76EC-4EC4-BE0B-8C053C6C7F0E}" srcOrd="0" destOrd="0" presId="urn:microsoft.com/office/officeart/2005/8/layout/process1"/>
    <dgm:cxn modelId="{E7D8F90B-6B71-4700-89A4-D4BB489E1EF4}" type="presParOf" srcId="{40E2B13B-C446-47EC-BDCC-92BD42484471}" destId="{6B79C833-C8C5-4BBC-A9EA-EBBA079488C9}" srcOrd="8" destOrd="0" presId="urn:microsoft.com/office/officeart/2005/8/layout/process1"/>
  </dgm:cxnLst>
  <dgm:b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38AF54-5588-471E-8B90-086E184C04CE}">
      <dsp:nvSpPr>
        <dsp:cNvPr id="0" name=""/>
        <dsp:cNvSpPr/>
      </dsp:nvSpPr>
      <dsp:spPr>
        <a:xfrm>
          <a:off x="4666" y="0"/>
          <a:ext cx="1446483" cy="528034"/>
        </a:xfrm>
        <a:prstGeom prst="roundRect">
          <a:avLst>
            <a:gd name="adj" fmla="val 10000"/>
          </a:avLst>
        </a:prstGeom>
        <a:solidFill>
          <a:schemeClr val="accent6"/>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a:t>Employee Dataset</a:t>
          </a:r>
        </a:p>
      </dsp:txBody>
      <dsp:txXfrm>
        <a:off x="20132" y="15466"/>
        <a:ext cx="1415551" cy="497102"/>
      </dsp:txXfrm>
    </dsp:sp>
    <dsp:sp modelId="{2DB718C4-64A5-4230-88DA-9F9CD5820DED}">
      <dsp:nvSpPr>
        <dsp:cNvPr id="0" name=""/>
        <dsp:cNvSpPr/>
      </dsp:nvSpPr>
      <dsp:spPr>
        <a:xfrm>
          <a:off x="1595798" y="84653"/>
          <a:ext cx="306654" cy="358727"/>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1595798" y="156398"/>
        <a:ext cx="214658" cy="215237"/>
      </dsp:txXfrm>
    </dsp:sp>
    <dsp:sp modelId="{205AD729-2DD3-4B8E-9E57-81EBBD9E5DEA}">
      <dsp:nvSpPr>
        <dsp:cNvPr id="0" name=""/>
        <dsp:cNvSpPr/>
      </dsp:nvSpPr>
      <dsp:spPr>
        <a:xfrm>
          <a:off x="2029743" y="0"/>
          <a:ext cx="1446483" cy="528034"/>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Dataset collection &amp;business understanding</a:t>
          </a:r>
        </a:p>
      </dsp:txBody>
      <dsp:txXfrm>
        <a:off x="2045209" y="15466"/>
        <a:ext cx="1415551" cy="497102"/>
      </dsp:txXfrm>
    </dsp:sp>
    <dsp:sp modelId="{9AFC6B25-D97B-40FC-8E70-2812B02F4906}">
      <dsp:nvSpPr>
        <dsp:cNvPr id="0" name=""/>
        <dsp:cNvSpPr/>
      </dsp:nvSpPr>
      <dsp:spPr>
        <a:xfrm>
          <a:off x="3620875" y="84653"/>
          <a:ext cx="306654" cy="358727"/>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3620875" y="156398"/>
        <a:ext cx="214658" cy="215237"/>
      </dsp:txXfrm>
    </dsp:sp>
    <dsp:sp modelId="{9C62819C-2EEC-4BFB-A516-A1E7C1567BA7}">
      <dsp:nvSpPr>
        <dsp:cNvPr id="0" name=""/>
        <dsp:cNvSpPr/>
      </dsp:nvSpPr>
      <dsp:spPr>
        <a:xfrm>
          <a:off x="4054820" y="0"/>
          <a:ext cx="1446483" cy="528034"/>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Data pre-processing</a:t>
          </a:r>
        </a:p>
      </dsp:txBody>
      <dsp:txXfrm>
        <a:off x="4070286" y="15466"/>
        <a:ext cx="1415551" cy="497102"/>
      </dsp:txXfrm>
    </dsp:sp>
    <dsp:sp modelId="{36FF5198-550C-42F7-A40A-436F6834532B}">
      <dsp:nvSpPr>
        <dsp:cNvPr id="0" name=""/>
        <dsp:cNvSpPr/>
      </dsp:nvSpPr>
      <dsp:spPr>
        <a:xfrm>
          <a:off x="5645952" y="84653"/>
          <a:ext cx="306654" cy="358727"/>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5645952" y="156398"/>
        <a:ext cx="214658" cy="215237"/>
      </dsp:txXfrm>
    </dsp:sp>
    <dsp:sp modelId="{78DC0071-3C03-470C-89CF-1C7733A69675}">
      <dsp:nvSpPr>
        <dsp:cNvPr id="0" name=""/>
        <dsp:cNvSpPr/>
      </dsp:nvSpPr>
      <dsp:spPr>
        <a:xfrm>
          <a:off x="6079897" y="0"/>
          <a:ext cx="1446483" cy="528034"/>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a:t>Exploratory Data Analysis</a:t>
          </a:r>
        </a:p>
      </dsp:txBody>
      <dsp:txXfrm>
        <a:off x="6095363" y="15466"/>
        <a:ext cx="1415551" cy="497102"/>
      </dsp:txXfrm>
    </dsp:sp>
    <dsp:sp modelId="{5DC31BE2-5D99-4260-A304-4E5C3B4FCA2F}">
      <dsp:nvSpPr>
        <dsp:cNvPr id="0" name=""/>
        <dsp:cNvSpPr/>
      </dsp:nvSpPr>
      <dsp:spPr>
        <a:xfrm>
          <a:off x="7671029" y="84653"/>
          <a:ext cx="306654" cy="358727"/>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en-US" sz="800" kern="1200"/>
        </a:p>
      </dsp:txBody>
      <dsp:txXfrm>
        <a:off x="7671029" y="156398"/>
        <a:ext cx="214658" cy="215237"/>
      </dsp:txXfrm>
    </dsp:sp>
    <dsp:sp modelId="{6B79C833-C8C5-4BBC-A9EA-EBBA079488C9}">
      <dsp:nvSpPr>
        <dsp:cNvPr id="0" name=""/>
        <dsp:cNvSpPr/>
      </dsp:nvSpPr>
      <dsp:spPr>
        <a:xfrm>
          <a:off x="8104974" y="0"/>
          <a:ext cx="1446483" cy="528034"/>
        </a:xfrm>
        <a:prstGeom prst="roundRect">
          <a:avLst>
            <a:gd name="adj" fmla="val 10000"/>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n-US" sz="1000" kern="1200" dirty="0"/>
            <a:t>Model selection and training</a:t>
          </a:r>
        </a:p>
      </dsp:txBody>
      <dsp:txXfrm>
        <a:off x="8120440" y="15466"/>
        <a:ext cx="1415551" cy="49710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7CC182-2992-4DFE-BE28-4E41107C1B63}" type="datetimeFigureOut">
              <a:rPr lang="en-US" smtClean="0"/>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53B96-9504-4068-B408-FE75DEC779C8}" type="slidenum">
              <a:rPr lang="en-US" smtClean="0"/>
              <a:t>‹#›</a:t>
            </a:fld>
            <a:endParaRPr lang="en-US"/>
          </a:p>
        </p:txBody>
      </p:sp>
    </p:spTree>
    <p:extLst>
      <p:ext uri="{BB962C8B-B14F-4D97-AF65-F5344CB8AC3E}">
        <p14:creationId xmlns:p14="http://schemas.microsoft.com/office/powerpoint/2010/main" val="1242468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7CC182-2992-4DFE-BE28-4E41107C1B63}" type="datetimeFigureOut">
              <a:rPr lang="en-US" smtClean="0"/>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53B96-9504-4068-B408-FE75DEC779C8}" type="slidenum">
              <a:rPr lang="en-US" smtClean="0"/>
              <a:t>‹#›</a:t>
            </a:fld>
            <a:endParaRPr lang="en-US"/>
          </a:p>
        </p:txBody>
      </p:sp>
    </p:spTree>
    <p:extLst>
      <p:ext uri="{BB962C8B-B14F-4D97-AF65-F5344CB8AC3E}">
        <p14:creationId xmlns:p14="http://schemas.microsoft.com/office/powerpoint/2010/main" val="1745193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7CC182-2992-4DFE-BE28-4E41107C1B63}" type="datetimeFigureOut">
              <a:rPr lang="en-US" smtClean="0"/>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53B96-9504-4068-B408-FE75DEC779C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32449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7CC182-2992-4DFE-BE28-4E41107C1B63}" type="datetimeFigureOut">
              <a:rPr lang="en-US" smtClean="0"/>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53B96-9504-4068-B408-FE75DEC779C8}" type="slidenum">
              <a:rPr lang="en-US" smtClean="0"/>
              <a:t>‹#›</a:t>
            </a:fld>
            <a:endParaRPr lang="en-US"/>
          </a:p>
        </p:txBody>
      </p:sp>
    </p:spTree>
    <p:extLst>
      <p:ext uri="{BB962C8B-B14F-4D97-AF65-F5344CB8AC3E}">
        <p14:creationId xmlns:p14="http://schemas.microsoft.com/office/powerpoint/2010/main" val="2743300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7CC182-2992-4DFE-BE28-4E41107C1B63}" type="datetimeFigureOut">
              <a:rPr lang="en-US" smtClean="0"/>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53B96-9504-4068-B408-FE75DEC779C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13613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7CC182-2992-4DFE-BE28-4E41107C1B63}" type="datetimeFigureOut">
              <a:rPr lang="en-US" smtClean="0"/>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53B96-9504-4068-B408-FE75DEC779C8}" type="slidenum">
              <a:rPr lang="en-US" smtClean="0"/>
              <a:t>‹#›</a:t>
            </a:fld>
            <a:endParaRPr lang="en-US"/>
          </a:p>
        </p:txBody>
      </p:sp>
    </p:spTree>
    <p:extLst>
      <p:ext uri="{BB962C8B-B14F-4D97-AF65-F5344CB8AC3E}">
        <p14:creationId xmlns:p14="http://schemas.microsoft.com/office/powerpoint/2010/main" val="32527888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7CC182-2992-4DFE-BE28-4E41107C1B63}" type="datetimeFigureOut">
              <a:rPr lang="en-US" smtClean="0"/>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53B96-9504-4068-B408-FE75DEC779C8}" type="slidenum">
              <a:rPr lang="en-US" smtClean="0"/>
              <a:t>‹#›</a:t>
            </a:fld>
            <a:endParaRPr lang="en-US"/>
          </a:p>
        </p:txBody>
      </p:sp>
    </p:spTree>
    <p:extLst>
      <p:ext uri="{BB962C8B-B14F-4D97-AF65-F5344CB8AC3E}">
        <p14:creationId xmlns:p14="http://schemas.microsoft.com/office/powerpoint/2010/main" val="356685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7CC182-2992-4DFE-BE28-4E41107C1B63}" type="datetimeFigureOut">
              <a:rPr lang="en-US" smtClean="0"/>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53B96-9504-4068-B408-FE75DEC779C8}" type="slidenum">
              <a:rPr lang="en-US" smtClean="0"/>
              <a:t>‹#›</a:t>
            </a:fld>
            <a:endParaRPr lang="en-US"/>
          </a:p>
        </p:txBody>
      </p:sp>
    </p:spTree>
    <p:extLst>
      <p:ext uri="{BB962C8B-B14F-4D97-AF65-F5344CB8AC3E}">
        <p14:creationId xmlns:p14="http://schemas.microsoft.com/office/powerpoint/2010/main" val="1418885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7CC182-2992-4DFE-BE28-4E41107C1B63}" type="datetimeFigureOut">
              <a:rPr lang="en-US" smtClean="0"/>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53B96-9504-4068-B408-FE75DEC779C8}" type="slidenum">
              <a:rPr lang="en-US" smtClean="0"/>
              <a:t>‹#›</a:t>
            </a:fld>
            <a:endParaRPr lang="en-US"/>
          </a:p>
        </p:txBody>
      </p:sp>
    </p:spTree>
    <p:extLst>
      <p:ext uri="{BB962C8B-B14F-4D97-AF65-F5344CB8AC3E}">
        <p14:creationId xmlns:p14="http://schemas.microsoft.com/office/powerpoint/2010/main" val="3830195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7CC182-2992-4DFE-BE28-4E41107C1B63}" type="datetimeFigureOut">
              <a:rPr lang="en-US" smtClean="0"/>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53B96-9504-4068-B408-FE75DEC779C8}" type="slidenum">
              <a:rPr lang="en-US" smtClean="0"/>
              <a:t>‹#›</a:t>
            </a:fld>
            <a:endParaRPr lang="en-US"/>
          </a:p>
        </p:txBody>
      </p:sp>
    </p:spTree>
    <p:extLst>
      <p:ext uri="{BB962C8B-B14F-4D97-AF65-F5344CB8AC3E}">
        <p14:creationId xmlns:p14="http://schemas.microsoft.com/office/powerpoint/2010/main" val="1475697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A7CC182-2992-4DFE-BE28-4E41107C1B63}" type="datetimeFigureOut">
              <a:rPr lang="en-US" smtClean="0"/>
              <a:t>9/9/2022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953B96-9504-4068-B408-FE75DEC779C8}" type="slidenum">
              <a:rPr lang="en-US" smtClean="0"/>
              <a:t>‹#›</a:t>
            </a:fld>
            <a:endParaRPr lang="en-US"/>
          </a:p>
        </p:txBody>
      </p:sp>
    </p:spTree>
    <p:extLst>
      <p:ext uri="{BB962C8B-B14F-4D97-AF65-F5344CB8AC3E}">
        <p14:creationId xmlns:p14="http://schemas.microsoft.com/office/powerpoint/2010/main" val="1138522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7CC182-2992-4DFE-BE28-4E41107C1B63}" type="datetimeFigureOut">
              <a:rPr lang="en-US" smtClean="0"/>
              <a:t>9/9/2022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953B96-9504-4068-B408-FE75DEC779C8}" type="slidenum">
              <a:rPr lang="en-US" smtClean="0"/>
              <a:t>‹#›</a:t>
            </a:fld>
            <a:endParaRPr lang="en-US"/>
          </a:p>
        </p:txBody>
      </p:sp>
    </p:spTree>
    <p:extLst>
      <p:ext uri="{BB962C8B-B14F-4D97-AF65-F5344CB8AC3E}">
        <p14:creationId xmlns:p14="http://schemas.microsoft.com/office/powerpoint/2010/main" val="3876593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A7CC182-2992-4DFE-BE28-4E41107C1B63}" type="datetimeFigureOut">
              <a:rPr lang="en-US" smtClean="0"/>
              <a:t>9/9/2022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953B96-9504-4068-B408-FE75DEC779C8}" type="slidenum">
              <a:rPr lang="en-US" smtClean="0"/>
              <a:t>‹#›</a:t>
            </a:fld>
            <a:endParaRPr lang="en-US"/>
          </a:p>
        </p:txBody>
      </p:sp>
    </p:spTree>
    <p:extLst>
      <p:ext uri="{BB962C8B-B14F-4D97-AF65-F5344CB8AC3E}">
        <p14:creationId xmlns:p14="http://schemas.microsoft.com/office/powerpoint/2010/main" val="781473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CC182-2992-4DFE-BE28-4E41107C1B63}" type="datetimeFigureOut">
              <a:rPr lang="en-US" smtClean="0"/>
              <a:t>9/9/2022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953B96-9504-4068-B408-FE75DEC779C8}" type="slidenum">
              <a:rPr lang="en-US" smtClean="0"/>
              <a:t>‹#›</a:t>
            </a:fld>
            <a:endParaRPr lang="en-US"/>
          </a:p>
        </p:txBody>
      </p:sp>
    </p:spTree>
    <p:extLst>
      <p:ext uri="{BB962C8B-B14F-4D97-AF65-F5344CB8AC3E}">
        <p14:creationId xmlns:p14="http://schemas.microsoft.com/office/powerpoint/2010/main" val="1772112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7CC182-2992-4DFE-BE28-4E41107C1B63}" type="datetimeFigureOut">
              <a:rPr lang="en-US" smtClean="0"/>
              <a:t>9/9/2022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953B96-9504-4068-B408-FE75DEC779C8}" type="slidenum">
              <a:rPr lang="en-US" smtClean="0"/>
              <a:t>‹#›</a:t>
            </a:fld>
            <a:endParaRPr lang="en-US"/>
          </a:p>
        </p:txBody>
      </p:sp>
    </p:spTree>
    <p:extLst>
      <p:ext uri="{BB962C8B-B14F-4D97-AF65-F5344CB8AC3E}">
        <p14:creationId xmlns:p14="http://schemas.microsoft.com/office/powerpoint/2010/main" val="3339731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7CC182-2992-4DFE-BE28-4E41107C1B63}" type="datetimeFigureOut">
              <a:rPr lang="en-US" smtClean="0"/>
              <a:t>9/9/2022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953B96-9504-4068-B408-FE75DEC779C8}" type="slidenum">
              <a:rPr lang="en-US" smtClean="0"/>
              <a:t>‹#›</a:t>
            </a:fld>
            <a:endParaRPr lang="en-US"/>
          </a:p>
        </p:txBody>
      </p:sp>
    </p:spTree>
    <p:extLst>
      <p:ext uri="{BB962C8B-B14F-4D97-AF65-F5344CB8AC3E}">
        <p14:creationId xmlns:p14="http://schemas.microsoft.com/office/powerpoint/2010/main" val="995889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7CC182-2992-4DFE-BE28-4E41107C1B63}" type="datetimeFigureOut">
              <a:rPr lang="en-US" smtClean="0"/>
              <a:t>9/9/2022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6953B96-9504-4068-B408-FE75DEC779C8}" type="slidenum">
              <a:rPr lang="en-US" smtClean="0"/>
              <a:t>‹#›</a:t>
            </a:fld>
            <a:endParaRPr lang="en-US"/>
          </a:p>
        </p:txBody>
      </p:sp>
    </p:spTree>
    <p:extLst>
      <p:ext uri="{BB962C8B-B14F-4D97-AF65-F5344CB8AC3E}">
        <p14:creationId xmlns:p14="http://schemas.microsoft.com/office/powerpoint/2010/main" val="259431240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patelprashant/employee-attri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285930"/>
          </a:xfrm>
        </p:spPr>
        <p:txBody>
          <a:bodyPr>
            <a:noAutofit/>
          </a:bodyPr>
          <a:lstStyle/>
          <a:p>
            <a:pPr algn="ctr"/>
            <a:r>
              <a:rPr lang="en-US" sz="2000" b="1" dirty="0" smtClean="0">
                <a:latin typeface="Calibri" panose="020F0502020204030204" pitchFamily="34" charset="0"/>
                <a:cs typeface="Calibri" panose="020F0502020204030204" pitchFamily="34" charset="0"/>
              </a:rPr>
              <a:t>GROUP 2</a:t>
            </a:r>
            <a:br>
              <a:rPr lang="en-US" sz="2000" b="1" dirty="0" smtClean="0">
                <a:latin typeface="Calibri" panose="020F0502020204030204" pitchFamily="34" charset="0"/>
                <a:cs typeface="Calibri" panose="020F0502020204030204" pitchFamily="34" charset="0"/>
              </a:rPr>
            </a:br>
            <a:r>
              <a:rPr lang="en-US" sz="2000" b="1" dirty="0" smtClean="0">
                <a:latin typeface="Calibri" panose="020F0502020204030204" pitchFamily="34" charset="0"/>
                <a:cs typeface="Calibri" panose="020F0502020204030204" pitchFamily="34" charset="0"/>
              </a:rPr>
              <a:t>PROJECT TITLE: </a:t>
            </a:r>
            <a:r>
              <a:rPr lang="en-US" sz="2000" dirty="0" smtClean="0">
                <a:latin typeface="Calibri" panose="020F0502020204030204" pitchFamily="34" charset="0"/>
                <a:cs typeface="Calibri" panose="020F0502020204030204" pitchFamily="34" charset="0"/>
              </a:rPr>
              <a:t>Employee attrition analysis using </a:t>
            </a:r>
            <a:r>
              <a:rPr lang="en-US" sz="2000" smtClean="0">
                <a:latin typeface="Calibri" panose="020F0502020204030204" pitchFamily="34" charset="0"/>
                <a:cs typeface="Calibri" panose="020F0502020204030204" pitchFamily="34" charset="0"/>
              </a:rPr>
              <a:t>Exploratory </a:t>
            </a:r>
            <a:r>
              <a:rPr lang="en-US" sz="2000" smtClean="0">
                <a:latin typeface="Calibri" panose="020F0502020204030204" pitchFamily="34" charset="0"/>
                <a:cs typeface="Calibri" panose="020F0502020204030204" pitchFamily="34" charset="0"/>
              </a:rPr>
              <a:t>Data Analysis</a:t>
            </a:r>
            <a:r>
              <a:rPr lang="en-US" sz="2000" dirty="0" smtClean="0">
                <a:latin typeface="Calibri" panose="020F0502020204030204" pitchFamily="34" charset="0"/>
                <a:cs typeface="Calibri" panose="020F0502020204030204" pitchFamily="34" charset="0"/>
              </a:rPr>
              <a:t/>
            </a:r>
            <a:br>
              <a:rPr lang="en-US" sz="2000" dirty="0" smtClean="0">
                <a:latin typeface="Calibri" panose="020F0502020204030204" pitchFamily="34" charset="0"/>
                <a:cs typeface="Calibri" panose="020F0502020204030204" pitchFamily="34" charset="0"/>
              </a:rPr>
            </a:br>
            <a:r>
              <a:rPr lang="en-US" sz="2000" b="1" dirty="0" smtClean="0">
                <a:latin typeface="Calibri" panose="020F0502020204030204" pitchFamily="34" charset="0"/>
                <a:cs typeface="Calibri" panose="020F0502020204030204" pitchFamily="34" charset="0"/>
              </a:rPr>
              <a:t/>
            </a:r>
            <a:br>
              <a:rPr lang="en-US" sz="2000" b="1" dirty="0" smtClean="0">
                <a:latin typeface="Calibri" panose="020F0502020204030204" pitchFamily="34" charset="0"/>
                <a:cs typeface="Calibri" panose="020F0502020204030204" pitchFamily="34" charset="0"/>
              </a:rPr>
            </a:br>
            <a:r>
              <a:rPr lang="en-US" sz="2000" b="1" dirty="0" smtClean="0">
                <a:latin typeface="Calibri" panose="020F0502020204030204" pitchFamily="34" charset="0"/>
                <a:cs typeface="Calibri" panose="020F0502020204030204" pitchFamily="34" charset="0"/>
              </a:rPr>
              <a:t>AREA OF INTEREST: </a:t>
            </a:r>
            <a:r>
              <a:rPr lang="en-US" sz="2000" dirty="0" smtClean="0">
                <a:latin typeface="Calibri" panose="020F0502020204030204" pitchFamily="34" charset="0"/>
                <a:cs typeface="Calibri" panose="020F0502020204030204" pitchFamily="34" charset="0"/>
              </a:rPr>
              <a:t>HR ANALYTICS</a:t>
            </a:r>
            <a:br>
              <a:rPr lang="en-US" sz="2000" dirty="0" smtClean="0">
                <a:latin typeface="Calibri" panose="020F0502020204030204" pitchFamily="34" charset="0"/>
                <a:cs typeface="Calibri" panose="020F0502020204030204" pitchFamily="34" charset="0"/>
              </a:rPr>
            </a:br>
            <a:r>
              <a:rPr lang="en-US" sz="2000" dirty="0" smtClean="0">
                <a:latin typeface="Calibri" panose="020F0502020204030204" pitchFamily="34" charset="0"/>
                <a:cs typeface="Calibri" panose="020F0502020204030204" pitchFamily="34" charset="0"/>
              </a:rPr>
              <a:t/>
            </a:r>
            <a:br>
              <a:rPr lang="en-US" sz="2000" dirty="0" smtClean="0">
                <a:latin typeface="Calibri" panose="020F0502020204030204" pitchFamily="34" charset="0"/>
                <a:cs typeface="Calibri" panose="020F0502020204030204" pitchFamily="34" charset="0"/>
              </a:rPr>
            </a:br>
            <a:r>
              <a:rPr lang="en-US" sz="2000" b="1" dirty="0" smtClean="0">
                <a:latin typeface="Calibri" panose="020F0502020204030204" pitchFamily="34" charset="0"/>
                <a:cs typeface="Calibri" panose="020F0502020204030204" pitchFamily="34" charset="0"/>
              </a:rPr>
              <a:t>TEAM MEMBERS: </a:t>
            </a:r>
            <a:r>
              <a:rPr lang="en-US" sz="2000" dirty="0" smtClean="0">
                <a:latin typeface="Calibri" panose="020F0502020204030204" pitchFamily="34" charset="0"/>
                <a:cs typeface="Calibri" panose="020F0502020204030204" pitchFamily="34" charset="0"/>
              </a:rPr>
              <a:t>Ada Anoka, Chinny Akpa, </a:t>
            </a:r>
            <a:r>
              <a:rPr lang="en-US" sz="2000" dirty="0" err="1" smtClean="0">
                <a:latin typeface="Calibri" panose="020F0502020204030204" pitchFamily="34" charset="0"/>
                <a:cs typeface="Calibri" panose="020F0502020204030204" pitchFamily="34" charset="0"/>
              </a:rPr>
              <a:t>Inyene</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Bassey</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Ayodele</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Jolayemi</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Abiola</a:t>
            </a:r>
            <a:r>
              <a:rPr lang="en-US" sz="2000" dirty="0" smtClean="0">
                <a:latin typeface="Calibri" panose="020F0502020204030204" pitchFamily="34" charset="0"/>
                <a:cs typeface="Calibri" panose="020F0502020204030204" pitchFamily="34" charset="0"/>
              </a:rPr>
              <a:t> </a:t>
            </a:r>
            <a:r>
              <a:rPr lang="en-US" sz="2000" dirty="0" err="1" smtClean="0">
                <a:latin typeface="Calibri" panose="020F0502020204030204" pitchFamily="34" charset="0"/>
                <a:cs typeface="Calibri" panose="020F0502020204030204" pitchFamily="34" charset="0"/>
              </a:rPr>
              <a:t>Adegoke</a:t>
            </a:r>
            <a:endParaRPr lang="en-US" sz="2000" dirty="0">
              <a:latin typeface="Calibri" panose="020F0502020204030204" pitchFamily="34" charset="0"/>
              <a:cs typeface="Calibri" panose="020F0502020204030204" pitchFamily="34" charset="0"/>
            </a:endParaRPr>
          </a:p>
        </p:txBody>
      </p:sp>
      <p:sp>
        <p:nvSpPr>
          <p:cNvPr id="7" name="Content Placeholder 6"/>
          <p:cNvSpPr>
            <a:spLocks noGrp="1"/>
          </p:cNvSpPr>
          <p:nvPr>
            <p:ph idx="1"/>
          </p:nvPr>
        </p:nvSpPr>
        <p:spPr>
          <a:xfrm>
            <a:off x="646112" y="2588655"/>
            <a:ext cx="9403742" cy="2910624"/>
          </a:xfrm>
        </p:spPr>
        <p:txBody>
          <a:bodyPr/>
          <a:lstStyle/>
          <a:p>
            <a:pPr marL="0" indent="0">
              <a:buNone/>
            </a:pPr>
            <a:r>
              <a:rPr lang="en-US" b="1" dirty="0" smtClean="0">
                <a:latin typeface="Calibri" panose="020F0502020204030204" pitchFamily="34" charset="0"/>
                <a:cs typeface="Calibri" panose="020F0502020204030204" pitchFamily="34" charset="0"/>
              </a:rPr>
              <a:t>PROBLEM </a:t>
            </a:r>
            <a:r>
              <a:rPr lang="en-US" b="1" dirty="0">
                <a:latin typeface="Calibri" panose="020F0502020204030204" pitchFamily="34" charset="0"/>
                <a:cs typeface="Calibri" panose="020F0502020204030204" pitchFamily="34" charset="0"/>
              </a:rPr>
              <a:t>STATEMENT</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In today’s workplace, employee attrition has become an issue of concern as </a:t>
            </a:r>
            <a:r>
              <a:rPr lang="en-US" dirty="0" smtClean="0">
                <a:latin typeface="Calibri" panose="020F0502020204030204" pitchFamily="34" charset="0"/>
                <a:cs typeface="Calibri" panose="020F0502020204030204" pitchFamily="34" charset="0"/>
              </a:rPr>
              <a:t>most professionals resign on a regular basis, thereby downsizing firm's employee pool and if not managed, it could pose a threat to an organization’s HR life cycle, its effectiveness and productivity. </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62408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46111" y="452719"/>
            <a:ext cx="9404723" cy="603349"/>
          </a:xfrm>
        </p:spPr>
        <p:txBody>
          <a:bodyPr>
            <a:normAutofit/>
          </a:bodyPr>
          <a:lstStyle/>
          <a:p>
            <a:r>
              <a:rPr lang="en-US" sz="2000" b="1" dirty="0" smtClean="0">
                <a:latin typeface="Calibri" panose="020F0502020204030204" pitchFamily="34" charset="0"/>
                <a:cs typeface="Calibri" panose="020F0502020204030204" pitchFamily="34" charset="0"/>
              </a:rPr>
              <a:t>EXECUTIVE SUMMARY</a:t>
            </a:r>
            <a:endParaRPr lang="en-US" dirty="0">
              <a:latin typeface="Calibri" panose="020F0502020204030204" pitchFamily="34" charset="0"/>
              <a:cs typeface="Calibri" panose="020F0502020204030204" pitchFamily="34" charset="0"/>
            </a:endParaRPr>
          </a:p>
        </p:txBody>
      </p:sp>
      <p:sp>
        <p:nvSpPr>
          <p:cNvPr id="4" name="Content Placeholder 3"/>
          <p:cNvSpPr>
            <a:spLocks noGrp="1"/>
          </p:cNvSpPr>
          <p:nvPr>
            <p:ph idx="1"/>
          </p:nvPr>
        </p:nvSpPr>
        <p:spPr>
          <a:xfrm>
            <a:off x="646111" y="875764"/>
            <a:ext cx="10069111" cy="4713668"/>
          </a:xfrm>
        </p:spPr>
        <p:txBody>
          <a:bodyPr>
            <a:normAutofit/>
          </a:bodyPr>
          <a:lstStyle/>
          <a:p>
            <a:pPr lvl="0"/>
            <a:r>
              <a:rPr lang="en-US" dirty="0" smtClean="0">
                <a:latin typeface="Calibri" panose="020F0502020204030204" pitchFamily="34" charset="0"/>
                <a:cs typeface="Calibri" panose="020F0502020204030204" pitchFamily="34" charset="0"/>
              </a:rPr>
              <a:t>Employee Attrition is mainly concerned with the movement of employees from one organization to another; this implies also the hiring of new employees by organizations and dealing with exit of employees (</a:t>
            </a:r>
            <a:r>
              <a:rPr lang="en-US" dirty="0" err="1" smtClean="0">
                <a:latin typeface="Calibri" panose="020F0502020204030204" pitchFamily="34" charset="0"/>
                <a:cs typeface="Calibri" panose="020F0502020204030204" pitchFamily="34" charset="0"/>
              </a:rPr>
              <a:t>Onuorah</a:t>
            </a:r>
            <a:r>
              <a:rPr lang="en-US" dirty="0" smtClean="0">
                <a:latin typeface="Calibri" panose="020F0502020204030204" pitchFamily="34" charset="0"/>
                <a:cs typeface="Calibri" panose="020F0502020204030204" pitchFamily="34" charset="0"/>
              </a:rPr>
              <a:t> &amp; </a:t>
            </a:r>
            <a:r>
              <a:rPr lang="en-US" dirty="0" err="1" smtClean="0">
                <a:latin typeface="Calibri" panose="020F0502020204030204" pitchFamily="34" charset="0"/>
                <a:cs typeface="Calibri" panose="020F0502020204030204" pitchFamily="34" charset="0"/>
              </a:rPr>
              <a:t>Eze</a:t>
            </a:r>
            <a:r>
              <a:rPr lang="en-US" dirty="0" smtClean="0">
                <a:latin typeface="Calibri" panose="020F0502020204030204" pitchFamily="34" charset="0"/>
                <a:cs typeface="Calibri" panose="020F0502020204030204" pitchFamily="34" charset="0"/>
              </a:rPr>
              <a:t>, 2020). </a:t>
            </a:r>
          </a:p>
          <a:p>
            <a:pPr lvl="0"/>
            <a:r>
              <a:rPr lang="en-US" dirty="0" smtClean="0">
                <a:latin typeface="Calibri" panose="020F0502020204030204" pitchFamily="34" charset="0"/>
                <a:cs typeface="Calibri" panose="020F0502020204030204" pitchFamily="34" charset="0"/>
              </a:rPr>
              <a:t>In other words, Attrition is concerned with the rate at which employees exit their job a particular period of time. </a:t>
            </a:r>
          </a:p>
          <a:p>
            <a:pPr lvl="0"/>
            <a:r>
              <a:rPr lang="en-US" dirty="0" smtClean="0">
                <a:latin typeface="Calibri" panose="020F0502020204030204" pitchFamily="34" charset="0"/>
                <a:cs typeface="Calibri" panose="020F0502020204030204" pitchFamily="34" charset="0"/>
              </a:rPr>
              <a:t>This study aims to capture the causes of employee attrition in the workplace using Exploratory Data Analysis and also to help determine factors that could promote employee retention.</a:t>
            </a:r>
            <a:endParaRPr lang="en-US" b="1" dirty="0" smtClean="0">
              <a:latin typeface="Calibri" panose="020F0502020204030204" pitchFamily="34" charset="0"/>
              <a:cs typeface="Calibri" panose="020F0502020204030204" pitchFamily="34" charset="0"/>
            </a:endParaRPr>
          </a:p>
          <a:p>
            <a:pPr marL="0" lvl="0" indent="0">
              <a:buNone/>
            </a:pPr>
            <a:r>
              <a:rPr lang="en-US" b="1" dirty="0" smtClean="0">
                <a:latin typeface="Calibri" panose="020F0502020204030204" pitchFamily="34" charset="0"/>
                <a:cs typeface="Calibri" panose="020F0502020204030204" pitchFamily="34" charset="0"/>
              </a:rPr>
              <a:t>OBJECTIVES</a:t>
            </a:r>
            <a:endParaRPr lang="en-US" dirty="0">
              <a:latin typeface="Calibri" panose="020F0502020204030204" pitchFamily="34" charset="0"/>
              <a:cs typeface="Calibri" panose="020F0502020204030204" pitchFamily="34" charset="0"/>
            </a:endParaRPr>
          </a:p>
          <a:p>
            <a:pPr lvl="0"/>
            <a:r>
              <a:rPr lang="en-US" dirty="0">
                <a:latin typeface="Calibri" panose="020F0502020204030204" pitchFamily="34" charset="0"/>
                <a:cs typeface="Calibri" panose="020F0502020204030204" pitchFamily="34" charset="0"/>
              </a:rPr>
              <a:t>To determine the causes of employee attrition in organizations</a:t>
            </a:r>
          </a:p>
          <a:p>
            <a:pPr lvl="0"/>
            <a:r>
              <a:rPr lang="en-US" dirty="0">
                <a:latin typeface="Calibri" panose="020F0502020204030204" pitchFamily="34" charset="0"/>
                <a:cs typeface="Calibri" panose="020F0502020204030204" pitchFamily="34" charset="0"/>
              </a:rPr>
              <a:t>To assess the effect and  factors that will help organizations maximize employee retention </a:t>
            </a:r>
          </a:p>
          <a:p>
            <a:pPr marL="0" indent="0">
              <a:buNone/>
            </a:pPr>
            <a:r>
              <a:rPr lang="en-US" b="1" dirty="0">
                <a:latin typeface="Calibri" panose="020F0502020204030204" pitchFamily="34" charset="0"/>
                <a:cs typeface="Calibri" panose="020F0502020204030204" pitchFamily="34" charset="0"/>
              </a:rPr>
              <a:t>METHODS</a:t>
            </a:r>
            <a:endParaRPr lang="en-US" dirty="0">
              <a:latin typeface="Calibri" panose="020F0502020204030204" pitchFamily="34" charset="0"/>
              <a:cs typeface="Calibri" panose="020F0502020204030204" pitchFamily="34" charset="0"/>
            </a:endParaRPr>
          </a:p>
          <a:p>
            <a:endParaRPr lang="en-US" dirty="0"/>
          </a:p>
        </p:txBody>
      </p:sp>
      <p:graphicFrame>
        <p:nvGraphicFramePr>
          <p:cNvPr id="7" name="Diagram 6"/>
          <p:cNvGraphicFramePr/>
          <p:nvPr>
            <p:extLst>
              <p:ext uri="{D42A27DB-BD31-4B8C-83A1-F6EECF244321}">
                <p14:modId xmlns:p14="http://schemas.microsoft.com/office/powerpoint/2010/main" val="3366181775"/>
              </p:ext>
            </p:extLst>
          </p:nvPr>
        </p:nvGraphicFramePr>
        <p:xfrm>
          <a:off x="824248" y="5589431"/>
          <a:ext cx="9556124" cy="528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3817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pic>
        <p:nvPicPr>
          <p:cNvPr id="11" name="Content Placeholder 10"/>
          <p:cNvPicPr>
            <a:picLocks noGrp="1" noChangeAspect="1"/>
          </p:cNvPicPr>
          <p:nvPr>
            <p:ph sz="half" idx="2"/>
          </p:nvPr>
        </p:nvPicPr>
        <p:blipFill>
          <a:blip r:embed="rId2"/>
          <a:stretch>
            <a:fillRect/>
          </a:stretch>
        </p:blipFill>
        <p:spPr>
          <a:xfrm>
            <a:off x="5245441" y="140357"/>
            <a:ext cx="4724389" cy="3478606"/>
          </a:xfrm>
          <a:prstGeom prst="rect">
            <a:avLst/>
          </a:prstGeom>
        </p:spPr>
      </p:pic>
      <p:pic>
        <p:nvPicPr>
          <p:cNvPr id="8" name="Picture 7"/>
          <p:cNvPicPr>
            <a:picLocks noChangeAspect="1"/>
          </p:cNvPicPr>
          <p:nvPr/>
        </p:nvPicPr>
        <p:blipFill>
          <a:blip r:embed="rId3"/>
          <a:stretch>
            <a:fillRect/>
          </a:stretch>
        </p:blipFill>
        <p:spPr>
          <a:xfrm>
            <a:off x="622744" y="140357"/>
            <a:ext cx="4412895" cy="3478606"/>
          </a:xfrm>
          <a:prstGeom prst="rect">
            <a:avLst/>
          </a:prstGeom>
        </p:spPr>
      </p:pic>
      <p:pic>
        <p:nvPicPr>
          <p:cNvPr id="13" name="Picture 12"/>
          <p:cNvPicPr>
            <a:picLocks noChangeAspect="1"/>
          </p:cNvPicPr>
          <p:nvPr/>
        </p:nvPicPr>
        <p:blipFill>
          <a:blip r:embed="rId4"/>
          <a:stretch>
            <a:fillRect/>
          </a:stretch>
        </p:blipFill>
        <p:spPr>
          <a:xfrm>
            <a:off x="677334" y="3618963"/>
            <a:ext cx="4493141" cy="3176291"/>
          </a:xfrm>
          <a:prstGeom prst="rect">
            <a:avLst/>
          </a:prstGeom>
        </p:spPr>
      </p:pic>
      <p:pic>
        <p:nvPicPr>
          <p:cNvPr id="14" name="Picture 13"/>
          <p:cNvPicPr>
            <a:picLocks noChangeAspect="1"/>
          </p:cNvPicPr>
          <p:nvPr/>
        </p:nvPicPr>
        <p:blipFill>
          <a:blip r:embed="rId5"/>
          <a:stretch>
            <a:fillRect/>
          </a:stretch>
        </p:blipFill>
        <p:spPr>
          <a:xfrm>
            <a:off x="5245441" y="3618963"/>
            <a:ext cx="4761389" cy="3176291"/>
          </a:xfrm>
          <a:prstGeom prst="rect">
            <a:avLst/>
          </a:prstGeom>
        </p:spPr>
      </p:pic>
    </p:spTree>
    <p:extLst>
      <p:ext uri="{BB962C8B-B14F-4D97-AF65-F5344CB8AC3E}">
        <p14:creationId xmlns:p14="http://schemas.microsoft.com/office/powerpoint/2010/main" val="2541503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773001" y="0"/>
            <a:ext cx="4198244" cy="2562896"/>
          </a:xfrm>
          <a:prstGeom prst="rect">
            <a:avLst/>
          </a:prstGeom>
        </p:spPr>
      </p:pic>
      <p:pic>
        <p:nvPicPr>
          <p:cNvPr id="13" name="Picture 12"/>
          <p:cNvPicPr>
            <a:picLocks noChangeAspect="1"/>
          </p:cNvPicPr>
          <p:nvPr/>
        </p:nvPicPr>
        <p:blipFill>
          <a:blip r:embed="rId3"/>
          <a:stretch>
            <a:fillRect/>
          </a:stretch>
        </p:blipFill>
        <p:spPr>
          <a:xfrm>
            <a:off x="5409126" y="49369"/>
            <a:ext cx="4262907" cy="2513527"/>
          </a:xfrm>
          <a:prstGeom prst="rect">
            <a:avLst/>
          </a:prstGeom>
        </p:spPr>
      </p:pic>
      <p:pic>
        <p:nvPicPr>
          <p:cNvPr id="14" name="Picture 13"/>
          <p:cNvPicPr>
            <a:picLocks noChangeAspect="1"/>
          </p:cNvPicPr>
          <p:nvPr/>
        </p:nvPicPr>
        <p:blipFill>
          <a:blip r:embed="rId4"/>
          <a:stretch>
            <a:fillRect/>
          </a:stretch>
        </p:blipFill>
        <p:spPr>
          <a:xfrm>
            <a:off x="811503" y="3075904"/>
            <a:ext cx="4159742" cy="3093076"/>
          </a:xfrm>
          <a:prstGeom prst="rect">
            <a:avLst/>
          </a:prstGeom>
        </p:spPr>
      </p:pic>
      <p:pic>
        <p:nvPicPr>
          <p:cNvPr id="15" name="Picture 14"/>
          <p:cNvPicPr>
            <a:picLocks noChangeAspect="1"/>
          </p:cNvPicPr>
          <p:nvPr/>
        </p:nvPicPr>
        <p:blipFill>
          <a:blip r:embed="rId5"/>
          <a:stretch>
            <a:fillRect/>
          </a:stretch>
        </p:blipFill>
        <p:spPr>
          <a:xfrm>
            <a:off x="5282618" y="2915991"/>
            <a:ext cx="4389416" cy="3412901"/>
          </a:xfrm>
          <a:prstGeom prst="rect">
            <a:avLst/>
          </a:prstGeom>
        </p:spPr>
      </p:pic>
    </p:spTree>
    <p:extLst>
      <p:ext uri="{BB962C8B-B14F-4D97-AF65-F5344CB8AC3E}">
        <p14:creationId xmlns:p14="http://schemas.microsoft.com/office/powerpoint/2010/main" val="3485096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10" descr="data:image/png;base64,iVBORw0KGgoAAAANSUhEUgAAAb0AAAFNCAYAAACUvLFdAAAAOXRFWHRTb2Z0d2FyZQBNYXRwbG90bGliIHZlcnNpb24zLjUuMSwgaHR0cHM6Ly9tYXRwbG90bGliLm9yZy/YYfK9AAAACXBIWXMAAAsTAAALEwEAmpwYAAAngElEQVR4nO3de5xVdb3/8dcbRDDFCzL6Q0AhwyvqaCOnvPwypSRTUAvFG2ieyI6mlnXUUxpqlB31eNRSfyoomXFJvGBZHUXJPJqESgiohXKbREG8JCrI4Of3x/oObIa5bJjZs4dZ7+fjsR977e+6fdbeM/OetdZ3r6WIwMzMLA86lLsAMzOz1uLQMzOz3HDomZlZbjj0zMwsNxx6ZmaWGw49MzPLDYeebVYkhaRPlWndv5M0oojpDpX0d0krJB3fwjWskPTJllzm5qCp7ZY0R9IRrVeRba4cetYmSJom6V9beJnbSxor6XVJ70n6m6SLi5x3lKRfFrZFxJciYlwRs18J/CwitomIBzah9NoaNnhP0jJf3dRltgZJZ6Z/Tk6q077Be1rs51643ZLukvSjOuP3jYhpLVC+tXMOPWvPrge2AfYGtgMGA6+0wnp3A+a0wnraqhHAW+m5WSRt0fxyzApEhB9+lP0BTAP+NQ1/HZhH9odzCrBLwXQBnA+8CrwJXAN0aGCZs4HjG1nnDcBi4J/As8DhqX0Q8BGwGlgB/LWeGj8F/BF4N9UxMbW/AnwMfJjm7QycBbwIvJfq/kadOoYAM1Mdr6T1jwbWACvTcn5WsP2fSsPbAb8AlgELgR/UvhfAmcCTwLXA28B84EsNvA+XAPfW897cWLCsV1P984HTGnlPd0vb/xWgBti5ofe0iW08F/g7ML9wu4GRaRkfpXkeSuMXAAPTcGfgv4HX0uO/gc5p3BFANXARsBRYApxV7p9/P1rvUfYC/PAjYl2gAEemEDko/fG6CXiiYLoAHge6AbsCf6sNonqWeQfZHtdZQL96xp8O7Ahskf4Ivg50SeNGAb+sr8Y0PB74PtnRki7AYQXTrf0DnF5/GdgdEPA54APgoDRuAFlwfiEtqyewV9311dn+2tD7BfAg0BXok96Ls9O4M1M4fB3oCHwzBYDqeR92SzVtm153TGHwGWBrsjDeM43rAezbyOd4GTA9Db8AfKdgXKPvaZ1tfCR9xlvVs913AT+qM8/a95zs8PKfgZ2ACuAp4Ko07giyML4S6AQck7Z9h3L/DvjROg8f3rS25jRgbEQ8FxGrgEuBz0rqUzDNTyPirYhYRPZf/CkNLOtbwD3AecBcSfMkfal2ZET8MiKWR0RNRFxHFrJ7FlnnarKw2CUiVkbEkw1NGBG/jYhXIvNH4H+Aw9Pos9P2PhIRH0fEPyLipaZWLqkjcDJwaUS8FxELgOuAMwomWxgRt0fEGmAcWWDtXE99C4HngONT05HABxHx5/T6Y6C/pK0iYklENHbodjjwqzT8Kzb9EOdP0mf84SbMexpwZUQsjYhlwBWs/76sTuNXR8TDZHuMxX7utplz6FlbswvZoToAImIFsJxsD6jW4oLhhWmeDUTEhxHx44j4NNke3STg15K6AUi6SNKLkt6V9A7Z4cLuRdb572R7btNTz8GvNTShpC9J+rOkt9J6jilYT2827Txjd2BLCt6rNFz4Pr1eOxARH6TBbRpY3q9Y98/Dqek1EfE+WbieAyyR9FtJe9W3AEmHAn2BCQXL3E9SZXGbtJ7FTU/SoPV+htjwZ2R5RNQUvP6Aht8Xa2ccetbWvEa2BwWApK3JAusfBdP0LhjeNc3TqIj4J/BjssN1fSUdDlwMnER2aGt7ssOMqp2lieW9HhFfj4hdgG8AN9f3VQpJnYHJZOfWdk7rebhgPYvJDn3Wu5pGSniTdXubtXZl/fdpY/waOEJSL+AE1u2tERF/iIgvkO0pvgTc3sAyRpBt10xJrwPPpPbhtYuqZ56GtrGxbW/q1jDr/QxR5M+I5YNDz9qaXwFnSapMgfFj4Jl0+K7W9yTtIKk3cAEwsb4FSbpM0sGStpTUJU37DvAy2XmwGrJOIFtIuhzYtmD2N4A+kur9HZE0NAUEZB1FgqxTRl1bkh02XQbUpMOrXywYPyZt71GSOkjqWbAn9QZQ73fT0iHLScBoSV0l7QZ8B/hlfdM3JR0GnAbcSdZ55MW0nTtLGpz++VhFdihwg+1M7+9JZB1NKgse3wJOS70w63tPG9zGRjQ1z3jgB5IqJHUHLmcT3xdrfxx61pZEREwl6wwxmawzxe7AsDrTPUjW23Im8Fuy4Kh3eWR/xN8k+0//C8CX0yHTPwC/I+v8sZCsB2HhIbVfp+flkp6rZ9kHA89IWkHWw/SCiJhfzwa9R9bbdBJZOJ6apq8dP52so831ZHuaf2TdXsoNwFclvS3pxnpq+BbwPlnPyifJ/mEY28B7UYxfAQMp2Msj+xtxEdn79xZZR5x/q2fe48l6rP4i7QW/HhGvk302Hcl6b9b3nja1jfUZA+wj6R1JD9Qz/kfADGAWWWea51KbWdaTy6zc0h/BK6MZX+Y2M2uK9/Ss7CTtS/YF8ufLXYuZtW8OPSsrST8l68J/ceo6b2ZWMj68aWZmueE9PTMzyw2HnpmZ5cZmfQXz7t27R58+fcpdhpmZtSHPPvvsmxFRUd+4zTr0+vTpw4wZM8pdhpmZtSGSGuwU58ObZmaWGw49MzPLDYeemZnlxmZ9Ts/MzDbO6tWrqa6uZuXKleUupdm6dOlCr1696NSpU9HzOPTMzHKkurqarl270qdPHyQ1PUMbFREsX76c6upq+vbtW/R8PrxpZpYjK1euZMcdd9ysAw9AEjvuuONG77E69MzMcmZzD7xam7IdDj0zM1vr/vvvRxIvvfQSADNnzuThhx9eO37atGk89dRTDc4/ZcoUrr76agAeeOAB5s6du3bc5ZdfzqOPPlqiyovj0DMzs7XGjx/PYYcdxoQJE4CNC72amhoGDx7MJZdcAmwYeldeeSUDBw4sYfVN26zvslBVVRW+IouZWfFefPFF9t5773rHrVixgj333JPHH3+cwYMHM2vWLD71qU/x4Ycf0rNnT0455RSuv/56OnbsSEVFBTfddBNjxoyhW7duPP/88xx00EHst99+zJgxg1NPPZVjjz2W7bbbju22247Jkydz1VVXceyxx/LVr36VqVOn8t3vfpeamhoOPvhgbrnlFjp37kyfPn0YMWIEDz30EKtXr+bXv/41e+2110Ztj6RnI6Kqvum9p2dmZkC2ZzZo0CD22GMPunXrxuzZs7nyyis5+eSTmTlzJhdffDHnnHMO3/72t5k5cyaHH344AH/729949NFHue6669Yu65BDDmHw4MFcc801zJw5k913333tuJUrV3LmmWcyceJEXnjhBWpqarjlllvWju/evTvPPfcc3/zmN7n22mtbdBv9lYUyW9D3uHKX0KA+8x8qdwlm1orGjx/PhRdeCMCwYcMYP348++67b5PzDR06lI4dOxa9npdffpm+ffuyxx57ADBixAh+/vOfr133iSeeCMCnP/1p7rvvvo3biCaUPPQkdQRmAP+IiGMldQMmAn2ABcBJEfF2mvZS4GxgDXB+RPyh1PWZmRksX76cxx57jNmzZyOJNWvWIIkrrriiyXm33nrrjVpXU6fVOnfuDEDHjh2pqanZqGU3pTUOb14AvFjw+hJgakT0A6am10jaBxgG7AsMAm5OgWlmZiV27733Mnz4cBYuXMiCBQtYvHgxffv2ZdGiRbz33ntrp+vatet6rxvT0LR77bUXCxYsYN68eQDcfffdfO5zn2uZDWlCSUNPUi/gy8AdBc1DgHFpeBxwfEH7hIhYFRHzgXnAgFLWZ2ZmmfHjx3PCCSes1/aVr3yF119/nblz51JZWcnEiRM57rjjuP/++6msrORPf/pTo8scNmwY11xzDQceeCCvvPLK2vYuXbpw5513MnToUPbbbz86dOjAOeecU5LtqqukvTcl3Qv8BOgKfDcd3nwnIrYvmObtiNhB0s+AP0fEL1P7GOB3EXFvnWWOBEYC7Lrrrp9euLDB2yZtFnxOz8xaU2O9NzdHbab3pqRjgaUR8Wyxs9TTtkEiR8RtEVEVEVUVFfXeGNfMzKxepezIcigwWNIxQBdgW0m/BN6Q1CMilkjqASxN01cDvQvm7wW8VsL6zMwsZ0q2pxcRl0ZEr4joQ9ZB5bGIOB2YAoxIk40AHkzDU4BhkjpL6gv0A6aXqj4zM8ufcnxP72pgkqSzgUXAUICImCNpEjAXqAHOjYg1ZajPzMzaqVYJvYiYBkxLw8uBoxqYbjQwujVqMjOz/PFlyMzMLDccemZm1moigsMOO4zf/e53a9smTZrEoEGDWmX9vvammVmODXx21xZd3qOfXtToeEnceuutDB06lM9//vOsWbOG73//+/z+979v0Toa4tAzM7NW1b9/f4477jh++tOf8v7773P66aczevTotXdcGDVqFEOGDGHOnDmcddZZfPTRR3z88cdMnjyZfv36NWvdDj0zM2t1P/zhDznooIPYcsstOfbYYznyyCMZO3Ys77zzDgMGDGDgwIHceuutXHDBBZx22ml89NFHrFnT/A79Dj0zM2t1W2+9NSeffDLbbLMNkyZN4qGHHlp777yVK1eyaNEiPvvZzzJ69Giqq6s58cQTm72XBw49MzMrkw4dOtChQwcigsmTJ7PnnnuuN37vvffmX/7lX/jtb3/L0UcfzR133MGRRx7ZvHU2a24zM7NmOvroo7npppvW3mfv+eefB+DVV1/lk5/8JOeffz6DBw9m1qxZzV6XQ8/MzMrqsssuY/Xq1ey///7079+fyy67DICJEyfSv39/Kisreemllxg+fHiz11XSWwuVWlVVVcyYMaPcZTSLby1kZq3JtxYyMzPLCYeemZnlhkPPzMxyw6FnZma54e/pmVmb0JY7dYE7drUX3tMzM7PccOiZmVmrksRFF1209vW1117LqFGjWmXdPrxpZpZjLX1YuZjDwJ07d+a+++7j0ksvpXv37i26/qZ4T8/MzFrVFltswciRI7n++us3GLdw4UKOOuoo9t9/f4466igWLWr8/nwby6FnZmat7txzz+Wee+7h3XffXa/9vPPOY/jw4cyaNYvTTjuN888/v0XX69AzM7NWt+222zJ8+HBuvPHG9dqffvppTj31VADOOOMMnnzyyRZdr0PPzMzK4sILL2TMmDG8//77DU4jqUXXWbLQk9RF0nRJf5U0R9IVqX2UpH9ImpkexxTMc6mkeZJelnR0qWozM7Py69atGyeddBJjxoxZ23bIIYcwYcIEAO655x4OO+ywFl1nKff0VgFHRsQBQCUwSNJn0rjrI6IyPR4GkLQPMAzYFxgE3CypYwnrMzOzMrvooot48803176+8cYbufPOO9l///25++67ueGGG1p0fSX7ykJk9yxakV52So/G7mM0BJgQEauA+ZLmAQOAp0tVo5lZ3pXjSjMrVqxYO7zzzjvzwQcfrKunTx8ee+yxkq27pOf0JHWUNBNYCjwSEc+kUedJmiVprKQdUltPYHHB7NWpzczMrEWUNPQiYk1EVAK9gAGS+gO3ALuTHfJcAlyXJq/vbOUGe4aSRkqaIWnGsmXLSlK3mZm1T63SezMi3gGmAYMi4o0Uhh8Dt5MdwoRsz653wWy9gNfqWdZtEVEVEVUVFRWlLdzMzNqVUvberJC0fRreChgIvCSpR8FkJwCz0/AUYJikzpL6Av2A6aWqz8wsr7IuF5u/TdmOUl57swcwLvXA7ABMiojfSLpbUiXZocsFwDcAImKOpEnAXKAGODci1pSwPjOz3OnSpQvLly9nxx13bPHvwLWmiGD58uV06dJlo+YrZe/NWcCB9bSf0cg8o4HRparJzCzvevXqRXV1Ne2hT0SXLl3o1avXRs3juyyYmeVIp06d6Nu3b7nLKBtfhszMzHLDoWdmZrnh0DMzs9xw6JmZWW449MzMLDccemZmlhsOPTMzyw2HnpmZ5YZDz8zMcsOhZ2ZmueHQMzOz3HDomZlZbjj0zMwsNxx6ZmaWGw49MzPLDYeemZnlhkPPzMxyw6FnZma54dAzM7PccOiZmVluOPTMzCw3HHpmZpYbJQs9SV0kTZf0V0lzJF2R2rtJekTS39PzDgXzXCppnqSXJR1dqtrMzCyfSrmntwo4MiIOACqBQZI+A1wCTI2IfsDU9BpJ+wDDgH2BQcDNkjqWsD4zM8uZkoVeZFakl53SI4AhwLjUPg44Pg0PASZExKqImA/MAwaUqj4zM8ufkp7Tk9RR0kxgKfBIRDwD7BwRSwDS805p8p7A4oLZq1ObmZlZiyhp6EXEmoioBHoBAyT1b2Ry1beIDSaSRkqaIWnGsmXLWqhSMzPLg1bpvRkR7wDTyM7VvSGpB0B6XpomqwZ6F8zWC3itnmXdFhFVEVFVUVFRyrLNzKydKWXvzQpJ26fhrYCBwEvAFGBEmmwE8GAangIMk9RZUl+gHzC9VPWZmVn+bFHCZfcAxqUemB2ASRHxG0lPA5MknQ0sAoYCRMQcSZOAuUANcG5ErClhfWZmljMlC72ImAUcWE/7cuCoBuYZDYwuVU1mZpZvviKLmZnlhkPPzMxyw6FnZma54dAzM7PccOiZmVluOPTMzCw3HHpmZpYbDj0zM8sNh56ZmeWGQ8/MzHLDoWdmZrnh0DMzs9xw6JmZWW449MzMLDccemZmlhsOPTMzyw2HnpmZ5YZDz8zMcsOhZ2ZmueHQMzOz3HDomZlZbjj0zMwsNxx6ZmaWGyULPUm9JT0u6UVJcyRdkNpHSfqHpJnpcUzBPJdKmifpZUlHl6o2MzPLpy1KuOwa4KKIeE5SV+BZSY+kcddHxLWFE0vaBxgG7AvsAjwqaY+IWFPCGs3MLEdKtqcXEUsi4rk0/B7wItCzkVmGABMiYlVEzAfmAQNKVZ+ZmeVPq5zTk9QHOBB4JjWdJ2mWpLGSdkhtPYHFBbNV03hImpmZbZSSh56kbYDJwIUR8U/gFmB3oBJYAlxXO2k9s0c9yxspaYakGcuWLStN0WZm1i6VNPQkdSILvHsi4j6AiHgjItZExMfA7aw7hFkN9C6YvRfwWt1lRsRtEVEVEVUVFRWlLN/MzNqZUvbeFDAGeDEi/qugvUfBZCcAs9PwFGCYpM6S+gL9gOmlqs/MzPKnlL03DwXOAF6QNDO1/QdwiqRKskOXC4BvAETEHEmTgLlkPT/Pdc9NMzNrSSULvYh4kvrP0z3cyDyjgdGlqsnMzPLNV2QxM7PccOiZmVluOPTMzCw3HHpmZpYbDj0zM8uNUn5lwWyzsaDvceUuoUF95j9U7hLM2o2i9vQkTS2mzczMrC1rdE9PUhfgE0D3dGHo2u/dbUt2+x8zM7PNRlOHN78BXEgWcM+yLvT+Cfy8dGWZmZm1vEZDLyJuAG6Q9K2IuKmVajIzMyuJojqyRMRNkg4B+hTOExG/KFFdZmZmLa6o0JN0N9k98GYCtReBDsChZ2Zmm41iv7JQBewTERvc1NXMzNqP9v71nWK/nD4b+D/NXpuZmVkZFbun1x2YK2k6sKq2MSIGl6QqMzOzEig29EaVsggzM7PWUGzvzT+WuhAzM7NSK7b35ntkvTUBtgQ6Ae9HxLalKszMzKylFbun17XwtaTjgQGlKMjMzKxUNunWQhHxAHBky5ZiZmZWWsUe3jyx4GUHsu/t+Tt7Zma2WSm292bhtxVrgAXAkBavxszMrISKPad3VqkLMTMzK7VibyLbS9L9kpZKekPSZEm9mpint6THJb0oaY6kC1J7N0mPSPp7et6hYJ5LJc2T9LKko5u3aWZmZusrtiPLncAUsvvq9QQeSm2NqQEuioi9gc8A50raB7gEmBoR/YCp6TVp3DBgX2AQcLOkjhu3OWZmZg0rNvQqIuLOiKhJj7uAisZmiIglEfFcGn4PeJEsMIcA49Jk44Dj0/AQYEJErIqI+cA8/LUIMzNrQcWG3puSTpfUMT1OB5YXuxJJfYADgWeAnSNiCWTBCOyUJusJLC6YrTq1mZmZtYhiQ+9rwEnA68AS4KtAUZ1bJG0DTAYujIh/NjZpPW0bfC1C0khJMyTNWLZsWTElmJmZAcWH3lXAiIioiIidyEJwVFMzSepEFnj3RMR9qfkNST3S+B7A0tReDfQumL0X8FrdZUbEbRFRFRFVFRWNHmE1MzNbT7Ght39EvF37IiLeIjtc2SBJAsYAL0bEfxWMmgKMSMMjgAcL2odJ6iypL9APmF5kfWZmZk0q9svpHSTtUBt8kroVMe+hwBnAC5Jmprb/AK4GJkk6G1gEDAWIiDmSJgFzyXp+nhsRazZmY8zMzBpTbOhdBzwl6V6y82wnAaMbmyEinqT+83QARzUwz+imlmtmZrapir0iyy8kzSC7yLSAEyNibkkrMzMza2HF7umRQs5BZ2Zmm61NurWQmZnZ5sihZ2ZmueHQMzOz3HDomZlZbjj0zMwsNxx6ZmaWGw49MzPLDYeemZnlhkPPzMxyw6FnZma54dAzM7PccOiZmVluOPTMzCw3HHpmZpYbDj0zM8sNh56ZmeWGQ8/MzHLDoWdmZrnh0DMzs9xw6JmZWW449MzMLDdKFnqSxkpaKml2QdsoSf+QNDM9jikYd6mkeZJelnR0qeoyM7P8KuWe3l3AoHrar4+IyvR4GEDSPsAwYN80z82SOpawNjMzy6GShV5EPAG8VeTkQ4AJEbEqIuYD84ABparNzMzyqRzn9M6TNCsd/twhtfUEFhdMU53aNiBppKQZkmYsW7as1LWamVk70tqhdwuwO1AJLAGuS+2qZ9qobwERcVtEVEVEVUVFRUmKNDOz9qlVQy8i3oiINRHxMXA76w5hVgO9CybtBbzWmrWZmVn716qhJ6lHwcsTgNqenVOAYZI6S+oL9AOmt2ZtZmbW/m1RqgVLGg8cAXSXVA38EDhCUiXZocsFwDcAImKOpEnAXKAGODci1pSqNjMzy6eShV5EnFJP85hGph8NjC5VPWZmZr4ii5mZ5YZDz8zMcsOhZ2ZmueHQMzOz3HDomZlZbjj0zMwsNxx6ZmaWGw49MzPLDYeemZnlhkPPzMxyw6FnZma54dAzM7PccOiZmVluOPTMzCw3HHpmZpYbDj0zM8sNh56ZmeWGQ8/MzHLDoWdmZrnh0DMzs9xw6JmZWW449MzMLDdKFnqSxkpaKml2QVs3SY9I+nt63qFg3KWS5kl6WdLRparLzMzyq5R7encBg+q0XQJMjYh+wNT0Gkn7AMOAfdM8N0vqWMLazMwsh0oWehHxBPBWneYhwLg0PA44vqB9QkSsioj5wDxgQKlqMzOzfGrtc3o7R8QSgPS8U2rvCSwumK46tZmZmbWYttKRRfW0Rb0TSiMlzZA0Y9myZSUuy8zM2pPWDr03JPUASM9LU3s10Ltgul7Aa/UtICJui4iqiKiqqKgoabFmZta+tHboTQFGpOERwIMF7cMkdZbUF+gHTG/l2szMrJ3bolQLljQeOALoLqka+CFwNTBJ0tnAImAoQETMkTQJmAvUAOdGxJpS1WZmZvlUstCLiFMaGHVUA9OPBkaXqh4zM7O20pHFzMys5Bx6ZmaWGw49MzPLDYeemZnlhkPPzMxyw6FnZma54dAzM7PccOiZmVluOPTMzCw3HHpmZpYbDj0zM8sNh56ZmeVGyS44bWZtz8Bndy13CQ26gwPKXYLlgPf0zMwsNxx6ZmaWGw49MzPLDYeemZnlhjuymJm1MncoKh/v6ZmZWW449MzMLDccemZmlhsOPTMzyw2HnpmZ5UZZem9KWgC8B6wBaiKiSlI3YCLQB1gAnBQRb5ejPjMza5/Kuaf3+YiojIiq9PoSYGpE9AOmptdmZmYtpi0d3hwCjEvD44Djy1eKmZm1R+X6cnoA/yMpgP8XEbcBO0fEEoCIWCJpp5Zamb8IamZmUL7QOzQiXkvB9oikl4qdUdJIYCTArru23TAzM7O2pyyHNyPitfS8FLgfGAC8IakHQHpe2sC8t0VEVURUVVRUtFbJZmbWDrR66EnaWlLX2mHgi8BsYAowIk02AniwtWszM7P2rRyHN3cG7pdUu/5fRcTvJf0FmCTpbGARMLQMtVkJ+dyqmZVbq4deRLwKG/6FiYjlwFGtXY+ZmeVHW/rKgpmZWUk59MzMLDccemZmlhsOPTMzyw2HnpmZ5YZDz8zMcsOhZ2ZmueHQMzOz3HDomZlZbjj0zMwsNxx6ZmaWGw49MzPLDYeemZnlhkPPzMxyw6FnZma54dAzM7PccOiZmVluOPTMzCw3HHpmZpYbDj0zM8sNh56ZmeWGQ8/MzHLDoWdmZrnR5kJP0iBJL0uaJ+mSctdjZmbtR5sKPUkdgZ8DXwL2AU6RtE95qzIzs/aiTYUeMACYFxGvRsRHwARgSJlrMjOzdqKthV5PYHHB6+rUZmZm1mxblLuAOlRPW6w3gTQSGJlerpD0csmrKqG+LO4OvFnuOuql+j6O9smfQ/m16c8A/Dm0BcV/Brs1NKKthV410LvgdS/gtcIJIuI24LbWLKqUJM2IiKpy15F3/hzKz59B29DeP4e2dnjzL0A/SX0lbQkMA6aUuSYzM2sn2tSeXkTUSDoP+APQERgbEXPKXJaZmbUTbSr0ACLiYeDhctfRitrNodrNnD+H8vNn0Da0689BEdH0VGZmZu1AWzunZ2ZmVjIOvSZImibp6DptF0q6uYXXc5ekr9ZpW5Ged5F0bxHLWNGSNbV1kkLS3QWvt5C0TNJvNnI50yRVpeGHJW3fwqXmWt2fS0lnSvpZGj5H0vAm5l87vTVP3v5G1KfNndNrg8aT9SL9Q0HbMOB7xcwsqWNErGlOARHxGvDVJifMn/eB/pK2iogPgS8A/2jOAiPimBapzIoSEbeWuwbLF+/pNe1e4FhJnQEk9QF2AZ6U9EVJT0t6TtKvJW2Tplkg6XJJTwKXSHqudmGS+kl6dmMKkNRH0uw0/AlJkyTNkjRR0jO1eylp/GhJf5X0Z0k7N3vr277fAV9Ow6eQ/ZMCgKStJY2V9BdJz0saktq3kjSh9j0EtiqYZ4Gk7oXveWr/rqRRaXiapOslPSHpRUkHS7pP0t8l/agVtrndkDRK0nfT8MHpM3la0jWF7z+wi6Tfp/f4P8tUbrskqTL9vZgl6X5JO0jaqfbvlKQD0lGVXdPrVyR9orxVbzqHXhMiYjkwHRiUmoYBE4EdgR8AAyPiIGAG8J2CWVdGxGERMRp4V1Jlaj8LuKuB1V0jaWbto4Fp/g14OyL2B64CPl0wbmvgzxFxAPAE8PWiN3TzNQEYJqkLsD/wTMG47wOPRcTBwOfJ3t+tgW8CH6T3cDTrv4fF+igi/i9wK/AgcC7QHzhT0o6bvDXt01Z1fq6vbGC6O4FzIuKzQN2jI5XAycB+wMmSemMt5RfAxen34QXghxGxFOgiaVvgcLK/b4dL2g1YGhEflK/c5nHoFaf2ECfpeTzwGbI7Qfxv+kUewfqXvplYMHwHcJayu0icDPyqgfV8LyIqax8NTHMY2R96ImI2MKtg3EdA7fmsZ4E+TW3Y5i4iZpFt5yls+FWXL5Ltac8EpgFdgF2B/wv8smD+WWy82osmvADMiYglEbEKeJX1rypk8GGdn+vL606QzqN2jYinUlPd35GpEfFuRKwE5tLIZaaseJK2A7aPiD+mpnFkvx8ATwGHptc/Ts+HA39q7Tpbks/pFecB4L8kHQRsFRHPSeoJPBIRpzQwz/sFw5OBHwKPAc+mvcdN1djF51bHuu+grCE/n+8U4FrgCLI98FoCvhIR612fVdn1+5r6rk4N6/9T2KXO+FXp+eOC4drXeXnfW1JTF1UsfI/z9LNdTn8iC7ndyI5mXEz2e7NRHcXaGu/pFSEiVpDtKYxl3TmjPwOHSvoUrD3XtkcD868k6whzC9khnOZ4EjgprXMfssM9eTcWuDIiXqjT/gfgW0opJ+nA1P4EcFpq6092WLSuN4CdJO2YzuceW5LKDYCIeBt4T9JnUtOwxqa3lhER7wJvSzo8NZ0B1O71PQGcDvw9Ij4G3gKOAf631QttQQ694o0HDmDdocVlwJnAeEmzyEJwr0bmv4fsv6T/aWYdNwMVaZ0Xkx2ae7eZy9ysRUR1RNxQz6irgE7ArNQp4qrUfguwTXoP/53snG3dZa4mO/f0DNl/ti+VonZbz9nAbZKeJtvzy/XPdYl8QlJ1weM7ZKdmrkm/D5Wkc64RsSDN80R6fhJ4J/2DstnyFVlaSeqhtl1EXNbM5XQEOkXESkm7A1OBPdJNd802W5K2SUdVkHQJ0CMiLihzWdbO+Lh4K5B0P7A7cGQLLO4TwOOSOpH9N/xNB561E1+WdCnZ36WFZEdSzFqU9/TMzCw3fE7PzMxyw6FnZma54dAzM7PccOiZbaLGrlgv6Qg1cLcHSV+T9EK61uHs2muCNrKs49N3MmtfXylpYCPTV6Rrsj5f8P2roqTrMB5T8Hpw6klp1i6496ZZK5LUi+yaoAdFxLvKLlJe0cRsx5N9V3AuQERscBmvOo4CXoqIEZtQYiVQRbqkW0RMYd0l18w2e97TM2sGZa5Je2wvSDq5YPS26ar1cyXdKqkDsBPwHrACsqv9RMT8tKyvK7sjxF8lTU5X+TkEGMy6i5HvroJ7L0q6Oi1/lqRr04XN/xM4Jk2/laRbJM2QNEfSFQW1HyzpqbS+6ek6jFeSXdB5pqSTtf6973aTNDWta2rBVffvknRjWtarqnNfSLO2xHt6Zs1zItne0QFAd+AvkmqvYDGA7KLkC4Hfp2nvJ7vE2XxJU4H7IuKhNP19EXE7gLJbFJ0dETdJmgL8JiLuTeNIz92AE4C9IiIkbR8R70i6HKiKiPPSdN+PiLfShQ2mStqf7AozE4GTI+Ivyq6m/wHZxaAL5z2zYFt/BvwiIsZJ+hpwI9leKEAPsouh70W2Z9jkTY/NysF7embNcxgwPiLWRMQbZNctPDiNmx4Rr6abCI8HDkvDg8huCvw34Hql+/SR3RD3T5JeILs26L5NrPufwErgDkknkoVWfU5Sdk/H59My9wH2BJZExF8AIuKfEVHTxPo+y7q7H9ydtr3WAxHxcUTMBfJwH0fbTDn0zJqnsbsD1L3yQwBEZnpE/ITswspfSePvAs6LiP2AK9jwzg7rLywLqQFkd/E4nmxvcv3ipL7Ad4Gj0v3SfpuWq3rq21iF8xfeBaGpOyaYlY1Dz6x5niA7B9ZRUgXZPcdqL2A9QFLfdC7vZOBJSbsou0VVrUqyw58AXYEl6RJzpxVM814at57UCWa7iHgYuDAtq65tyW5z9a6knYEvpfaXyO5GfnBaVldJWzS0ruQp1t394DSyCxCbbVZ8Ts9sE6SAWEV2ju6zwF/J9nz+PSJel7QX8DRwNdntn55I0/YGrpW0C9mhyWXAOWmxl5Hd1WEh2c1pa8NnAnC7pPPJDovW6go8qOyu8QK+XbfOiPirpOeBOWQ3uP3f1P5R6nRzk6StgA+BgcDjrLvx7k/qLO58YKyk76W6z9qY98ysLfC1N802gaQDgNsjYkC5azGz4vnwptlGknQOWceUH5S7FjPbON7TMzOz3PCenpmZ5YZDz8zMcsOhZ2ZmueHQMzOz3HDomZlZbjj0zMwsN/4/ClycM47hACoAAAAASUVORK5CYII="/>
          <p:cNvSpPr>
            <a:spLocks noGrp="1" noChangeAspect="1" noChangeArrowheads="1"/>
          </p:cNvSpPr>
          <p:nvPr>
            <p:ph idx="1"/>
          </p:nvPr>
        </p:nvSpPr>
        <p:spPr bwMode="auto">
          <a:xfrm>
            <a:off x="720725" y="90488"/>
            <a:ext cx="10329863" cy="67675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25000" lnSpcReduction="20000"/>
          </a:bodyPr>
          <a:lstStyle/>
          <a:p>
            <a:pPr marL="0" indent="0">
              <a:buNone/>
            </a:pPr>
            <a:r>
              <a:rPr lang="en-US" sz="6400" b="1" dirty="0" smtClean="0">
                <a:latin typeface="Calibri" panose="020F0502020204030204" pitchFamily="34" charset="0"/>
                <a:cs typeface="Calibri" panose="020F0502020204030204" pitchFamily="34" charset="0"/>
              </a:rPr>
              <a:t>SUMMARY</a:t>
            </a:r>
          </a:p>
          <a:p>
            <a:r>
              <a:rPr lang="en-US" sz="6400" dirty="0" smtClean="0">
                <a:latin typeface="Calibri" panose="020F0502020204030204" pitchFamily="34" charset="0"/>
                <a:cs typeface="Calibri" panose="020F0502020204030204" pitchFamily="34" charset="0"/>
              </a:rPr>
              <a:t>Results from attrition vs </a:t>
            </a:r>
            <a:r>
              <a:rPr lang="en-US" sz="6400" dirty="0" err="1" smtClean="0">
                <a:latin typeface="Calibri" panose="020F0502020204030204" pitchFamily="34" charset="0"/>
                <a:cs typeface="Calibri" panose="020F0502020204030204" pitchFamily="34" charset="0"/>
              </a:rPr>
              <a:t>TotalNumberofYears</a:t>
            </a:r>
            <a:r>
              <a:rPr lang="en-US" sz="6400" dirty="0" smtClean="0">
                <a:latin typeface="Calibri" panose="020F0502020204030204" pitchFamily="34" charset="0"/>
                <a:cs typeface="Calibri" panose="020F0502020204030204" pitchFamily="34" charset="0"/>
              </a:rPr>
              <a:t> show that the more working years, more years at the company, and more years in current role employees accumulate, the less likely employees are to leave.</a:t>
            </a:r>
          </a:p>
          <a:p>
            <a:r>
              <a:rPr lang="en-US" sz="6400" dirty="0" smtClean="0">
                <a:latin typeface="Calibri" panose="020F0502020204030204" pitchFamily="34" charset="0"/>
                <a:cs typeface="Calibri" panose="020F0502020204030204" pitchFamily="34" charset="0"/>
              </a:rPr>
              <a:t>For income, the majority of employees who have left were among those with the smaller monthly income varying from 2.000 to 3.000. Those who with less salary hike also tend to leave more than those with a higher precentral hike in salary.</a:t>
            </a:r>
          </a:p>
          <a:p>
            <a:r>
              <a:rPr lang="en-US" sz="6400" dirty="0" smtClean="0">
                <a:latin typeface="Calibri" panose="020F0502020204030204" pitchFamily="34" charset="0"/>
                <a:cs typeface="Calibri" panose="020F0502020204030204" pitchFamily="34" charset="0"/>
              </a:rPr>
              <a:t>Also, employees who exit their jobs tend to be younger age bracket, with less work experience in the company and at the entry level of their career in general having recorded less 10 years work experience.</a:t>
            </a:r>
          </a:p>
          <a:p>
            <a:r>
              <a:rPr lang="en-US" sz="6400" dirty="0" smtClean="0">
                <a:latin typeface="Calibri" panose="020F0502020204030204" pitchFamily="34" charset="0"/>
                <a:cs typeface="Calibri" panose="020F0502020204030204" pitchFamily="34" charset="0"/>
              </a:rPr>
              <a:t>It is therefore important to note that employees with less than 2 years work experience with their last manager identified their satisfaction with the work environment as low.</a:t>
            </a:r>
          </a:p>
          <a:p>
            <a:pPr marL="0" indent="0">
              <a:buNone/>
            </a:pPr>
            <a:r>
              <a:rPr lang="en-US" sz="6400" b="1" dirty="0" smtClean="0">
                <a:latin typeface="Calibri" panose="020F0502020204030204" pitchFamily="34" charset="0"/>
                <a:cs typeface="Calibri" panose="020F0502020204030204" pitchFamily="34" charset="0"/>
              </a:rPr>
              <a:t>CONCLUSION</a:t>
            </a:r>
          </a:p>
          <a:p>
            <a:r>
              <a:rPr lang="en-US" sz="6400" dirty="0" smtClean="0">
                <a:latin typeface="Calibri" panose="020F0502020204030204" pitchFamily="34" charset="0"/>
                <a:cs typeface="Calibri" panose="020F0502020204030204" pitchFamily="34" charset="0"/>
              </a:rPr>
              <a:t>Analysis drawn from study show that eleven variables have a significant impact on employee attrition. Furthermore, data gathered shows that an employee with single marital status has more significant number in attrition than those who are divorced and married.</a:t>
            </a:r>
          </a:p>
          <a:p>
            <a:r>
              <a:rPr lang="en-US" sz="6400" dirty="0" smtClean="0">
                <a:latin typeface="Calibri" panose="020F0502020204030204" pitchFamily="34" charset="0"/>
                <a:cs typeface="Calibri" panose="020F0502020204030204" pitchFamily="34" charset="0"/>
              </a:rPr>
              <a:t>Two factors can drive Employee Attrition, viz; the drive by the employee factor itself and the other is the company factor. Some employees, especially “junior” employees still want to have more experience. </a:t>
            </a:r>
          </a:p>
          <a:p>
            <a:pPr algn="just">
              <a:lnSpc>
                <a:spcPct val="107000"/>
              </a:lnSpc>
              <a:spcAft>
                <a:spcPts val="800"/>
              </a:spcAft>
            </a:pPr>
            <a:r>
              <a:rPr lang="en-US" sz="6400" dirty="0" smtClean="0">
                <a:latin typeface="Calibri" panose="020F0502020204030204" pitchFamily="34" charset="0"/>
                <a:cs typeface="Calibri" panose="020F0502020204030204" pitchFamily="34" charset="0"/>
              </a:rPr>
              <a:t>To reduce employee attrition rate, the company needs to improve the human resource department by evaluating the working environment, job satisfaction, employee workload as well as boost interaction between manager and employee.</a:t>
            </a:r>
          </a:p>
          <a:p>
            <a:pPr marL="0" indent="0" algn="just">
              <a:lnSpc>
                <a:spcPct val="107000"/>
              </a:lnSpc>
              <a:spcAft>
                <a:spcPts val="800"/>
              </a:spcAft>
              <a:buNone/>
            </a:pPr>
            <a:r>
              <a:rPr lang="en-US" sz="6400" b="1" dirty="0" smtClean="0">
                <a:latin typeface="Calibri" panose="020F0502020204030204" pitchFamily="34" charset="0"/>
                <a:ea typeface="Calibri" panose="020F0502020204030204" pitchFamily="34" charset="0"/>
                <a:cs typeface="Calibri" panose="020F0502020204030204" pitchFamily="34" charset="0"/>
              </a:rPr>
              <a:t>REFERENCES</a:t>
            </a:r>
            <a:endParaRPr lang="en-US" sz="6400" dirty="0">
              <a:latin typeface="Calibri" panose="020F0502020204030204" pitchFamily="34" charset="0"/>
              <a:ea typeface="Calibri" panose="020F0502020204030204" pitchFamily="34" charset="0"/>
              <a:cs typeface="Calibri" panose="020F0502020204030204" pitchFamily="34" charset="0"/>
            </a:endParaRPr>
          </a:p>
          <a:p>
            <a:pPr marL="0" indent="0" algn="just">
              <a:spcBef>
                <a:spcPts val="0"/>
              </a:spcBef>
              <a:buNone/>
            </a:pPr>
            <a:r>
              <a:rPr lang="en-US" sz="6400" dirty="0" err="1">
                <a:latin typeface="Calibri" panose="020F0502020204030204" pitchFamily="34" charset="0"/>
                <a:ea typeface="Times New Roman" panose="02020603050405020304" pitchFamily="18" charset="0"/>
                <a:cs typeface="Calibri" panose="020F0502020204030204" pitchFamily="34" charset="0"/>
              </a:rPr>
              <a:t>Onuorah</a:t>
            </a:r>
            <a:r>
              <a:rPr lang="en-US" sz="6400" dirty="0">
                <a:latin typeface="Calibri" panose="020F0502020204030204" pitchFamily="34" charset="0"/>
                <a:ea typeface="Times New Roman" panose="02020603050405020304" pitchFamily="18" charset="0"/>
                <a:cs typeface="Calibri" panose="020F0502020204030204" pitchFamily="34" charset="0"/>
              </a:rPr>
              <a:t>, A.N. &amp; </a:t>
            </a:r>
            <a:r>
              <a:rPr lang="en-US" sz="6400" dirty="0" err="1">
                <a:latin typeface="Calibri" panose="020F0502020204030204" pitchFamily="34" charset="0"/>
                <a:ea typeface="Times New Roman" panose="02020603050405020304" pitchFamily="18" charset="0"/>
                <a:cs typeface="Calibri" panose="020F0502020204030204" pitchFamily="34" charset="0"/>
              </a:rPr>
              <a:t>Eze</a:t>
            </a:r>
            <a:r>
              <a:rPr lang="en-US" sz="6400" dirty="0">
                <a:latin typeface="Calibri" panose="020F0502020204030204" pitchFamily="34" charset="0"/>
                <a:ea typeface="Times New Roman" panose="02020603050405020304" pitchFamily="18" charset="0"/>
                <a:cs typeface="Calibri" panose="020F0502020204030204" pitchFamily="34" charset="0"/>
              </a:rPr>
              <a:t>, S., (2020). “Effect of employee attrition on organizational productivity in </a:t>
            </a:r>
            <a:r>
              <a:rPr lang="en-US" sz="6400" dirty="0" smtClean="0">
                <a:latin typeface="Calibri" panose="020F0502020204030204" pitchFamily="34" charset="0"/>
                <a:ea typeface="Times New Roman" panose="02020603050405020304" pitchFamily="18" charset="0"/>
                <a:cs typeface="Calibri" panose="020F0502020204030204" pitchFamily="34" charset="0"/>
              </a:rPr>
              <a:t>Anambra</a:t>
            </a:r>
            <a:r>
              <a:rPr lang="en-US" sz="6400" dirty="0">
                <a:latin typeface="Calibri" panose="020F0502020204030204" pitchFamily="34" charset="0"/>
                <a:ea typeface="Times New Roman" panose="02020603050405020304" pitchFamily="18" charset="0"/>
                <a:cs typeface="Calibri" panose="020F0502020204030204" pitchFamily="34" charset="0"/>
              </a:rPr>
              <a:t>” ... </a:t>
            </a:r>
            <a:r>
              <a:rPr lang="en-US" sz="6400" i="1" dirty="0">
                <a:latin typeface="Calibri" panose="020F0502020204030204" pitchFamily="34" charset="0"/>
                <a:ea typeface="Times New Roman" panose="02020603050405020304" pitchFamily="18" charset="0"/>
                <a:cs typeface="Calibri" panose="020F0502020204030204" pitchFamily="34" charset="0"/>
              </a:rPr>
              <a:t>www.researchgate.net</a:t>
            </a:r>
            <a:r>
              <a:rPr lang="en-US" sz="6400" dirty="0">
                <a:latin typeface="Calibri" panose="020F0502020204030204" pitchFamily="34" charset="0"/>
                <a:ea typeface="Times New Roman" panose="02020603050405020304" pitchFamily="18" charset="0"/>
                <a:cs typeface="Calibri" panose="020F0502020204030204" pitchFamily="34" charset="0"/>
              </a:rPr>
              <a:t>. Available </a:t>
            </a:r>
            <a:r>
              <a:rPr lang="en-US" sz="6400" dirty="0" err="1" smtClean="0">
                <a:latin typeface="Calibri" panose="020F0502020204030204" pitchFamily="34" charset="0"/>
                <a:ea typeface="Times New Roman" panose="02020603050405020304" pitchFamily="18" charset="0"/>
                <a:cs typeface="Calibri" panose="020F0502020204030204" pitchFamily="34" charset="0"/>
              </a:rPr>
              <a:t>at:https</a:t>
            </a:r>
            <a:r>
              <a:rPr lang="en-US" sz="6400" dirty="0">
                <a:latin typeface="Calibri" panose="020F0502020204030204" pitchFamily="34" charset="0"/>
                <a:ea typeface="Times New Roman" panose="02020603050405020304" pitchFamily="18" charset="0"/>
                <a:cs typeface="Calibri" panose="020F0502020204030204" pitchFamily="34" charset="0"/>
              </a:rPr>
              <a:t>://www.researchgate.net/publication/343387316_EFFECT_OF_EMPLOYEE_ATTRITION_ON_ORGANISATIONAL_PRODUCTIVITY_IN_ANAMBRA_STATE_MANUFACTURING_ORGANISATION [Accessed September 8, 2022]. </a:t>
            </a:r>
          </a:p>
          <a:p>
            <a:pPr marL="0" indent="0" algn="just">
              <a:spcBef>
                <a:spcPts val="0"/>
              </a:spcBef>
              <a:buNone/>
            </a:pPr>
            <a:endParaRPr lang="en-US" sz="64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5500" u="sng" dirty="0">
                <a:solidFill>
                  <a:srgbClr val="0563C1"/>
                </a:solidFill>
                <a:latin typeface="Calibri" panose="020F0502020204030204" pitchFamily="34" charset="0"/>
                <a:ea typeface="Calibri" panose="020F0502020204030204" pitchFamily="34" charset="0"/>
                <a:cs typeface="Calibri" panose="020F0502020204030204" pitchFamily="34" charset="0"/>
                <a:hlinkClick r:id="rId2"/>
              </a:rPr>
              <a:t>https://www.kaggle.com/datasets/patelprashant/employee-attrition</a:t>
            </a:r>
            <a:endParaRPr lang="en-US" sz="5500"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19900102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1588</TotalTime>
  <Words>439</Words>
  <Application>Microsoft Office PowerPoint</Application>
  <PresentationFormat>Widescreen</PresentationFormat>
  <Paragraphs>30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Times New Roman</vt:lpstr>
      <vt:lpstr>Trebuchet MS</vt:lpstr>
      <vt:lpstr>Wingdings 3</vt:lpstr>
      <vt:lpstr>Facet</vt:lpstr>
      <vt:lpstr>GROUP 2 PROJECT TITLE: Employee attrition analysis using Exploratory Data Analysis  AREA OF INTEREST: HR ANALYTICS  TEAM MEMBERS: Ada Anoka, Chinny Akpa, Inyene Bassey, Ayodele Jolayemi, Abiola Adegoke</vt:lpstr>
      <vt:lpstr>EXECUTIVE SUMMARY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2  PROJECT TITLE: Employee attrition analysis using Exploratory Analysis &amp; Machine Learning   Team Members: Ada, Chinny, Inyene, Ayodele, Abiola</dc:title>
  <dc:creator>Microsoft account</dc:creator>
  <cp:lastModifiedBy>MOGTECH</cp:lastModifiedBy>
  <cp:revision>22</cp:revision>
  <dcterms:created xsi:type="dcterms:W3CDTF">2022-09-08T18:19:36Z</dcterms:created>
  <dcterms:modified xsi:type="dcterms:W3CDTF">2022-09-09T22:44:45Z</dcterms:modified>
</cp:coreProperties>
</file>