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358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46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89898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1221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48176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3481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261598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5890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0701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773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385450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7588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8329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7711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68727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5566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891929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localhost:8888/notebooks/Desktop/ML%20PROJECT/Inyene%20Bassey%20-%20Predict%20Product%20Uptake%20project%20.ipynb#Recall-Score:-In-all-the-actual-positives,-we-only-predicted-28%-of-it-to-be-true." TargetMode="External"/><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34473" y="452718"/>
            <a:ext cx="9016361" cy="1400530"/>
          </a:xfrm>
        </p:spPr>
        <p:txBody>
          <a:bodyPr/>
          <a:lstStyle/>
          <a:p>
            <a:r>
              <a:rPr lang="en-US" sz="2800" b="1" dirty="0" smtClean="0">
                <a:latin typeface="Times New Roman" panose="02020603050405020304" pitchFamily="18" charset="0"/>
                <a:cs typeface="Times New Roman" panose="02020603050405020304" pitchFamily="18" charset="0"/>
              </a:rPr>
              <a:t>Project Title: Bank </a:t>
            </a:r>
            <a:r>
              <a:rPr lang="en-US" sz="2800" b="1" dirty="0">
                <a:latin typeface="Times New Roman" panose="02020603050405020304" pitchFamily="18" charset="0"/>
                <a:cs typeface="Times New Roman" panose="02020603050405020304" pitchFamily="18" charset="0"/>
              </a:rPr>
              <a:t>Marketing Campaign Prediction  Project (Prediction Of Bank Product Uptake )</a:t>
            </a:r>
            <a:r>
              <a:rPr lang="en-US" sz="2800" dirty="0">
                <a:latin typeface="Times New Roman" panose="02020603050405020304" pitchFamily="18" charset="0"/>
                <a:cs typeface="Times New Roman" panose="02020603050405020304" pitchFamily="18" charset="0"/>
              </a:rPr>
              <a:t> </a:t>
            </a:r>
          </a:p>
        </p:txBody>
      </p:sp>
      <p:sp>
        <p:nvSpPr>
          <p:cNvPr id="5" name="Content Placeholder 4"/>
          <p:cNvSpPr>
            <a:spLocks noGrp="1"/>
          </p:cNvSpPr>
          <p:nvPr>
            <p:ph idx="1"/>
          </p:nvPr>
        </p:nvSpPr>
        <p:spPr>
          <a:xfrm>
            <a:off x="1069382" y="1853248"/>
            <a:ext cx="8946541" cy="4195481"/>
          </a:xfrm>
        </p:spPr>
        <p:txBody>
          <a:bodyPr>
            <a:normAutofit/>
          </a:bodyPr>
          <a:lstStyle/>
          <a:p>
            <a:r>
              <a:rPr lang="en-US" sz="2600" b="1" dirty="0">
                <a:latin typeface="Times New Roman" panose="02020603050405020304" pitchFamily="18" charset="0"/>
                <a:cs typeface="Times New Roman" panose="02020603050405020304" pitchFamily="18" charset="0"/>
              </a:rPr>
              <a:t>Project Definition </a:t>
            </a:r>
          </a:p>
          <a:p>
            <a:r>
              <a:rPr lang="en-US" dirty="0">
                <a:latin typeface="Times New Roman" panose="02020603050405020304" pitchFamily="18" charset="0"/>
                <a:cs typeface="Times New Roman" panose="02020603050405020304" pitchFamily="18" charset="0"/>
              </a:rPr>
              <a:t>Direct marketing is a form of communicating an offer, where organizations communicate directly to a pre-selected customer and supply a method for a direct response. Among practitioners, it is also known as direct response marketing.  Mail, Phone calls, texting are among the most common modes used for direct marketing. These days many companies are shifting towards direct marketing campaigns due to various cost factors</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banks, huge data records information about their customers. This data can be used to create and keep clear relationship and connection with the customers in order to target them individually for definite products or banking offers. Usually, the selected customers are contacted directly through: personal contact, telephone cellular, mail, and email or any other contacts to advertise the new product/service or give an offer, this kind of marketing is called direct marketing. In fact, direct marketing is in the main a strategy of many of the banks and insurance companies for interacting with their customers.</a:t>
            </a:r>
          </a:p>
          <a:p>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47349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40" y="452718"/>
            <a:ext cx="9067594" cy="812664"/>
          </a:xfrm>
        </p:spPr>
        <p:txBody>
          <a:bodyPr>
            <a:normAutofit fontScale="90000"/>
          </a:bodyPr>
          <a:lstStyle/>
          <a:p>
            <a:r>
              <a:rPr lang="en-US" sz="2400" b="1" dirty="0">
                <a:latin typeface="Times New Roman" panose="02020603050405020304" pitchFamily="18" charset="0"/>
                <a:cs typeface="Times New Roman" panose="02020603050405020304" pitchFamily="18" charset="0"/>
              </a:rPr>
              <a:t>Problem </a:t>
            </a:r>
            <a:r>
              <a:rPr lang="en-US" sz="2400" b="1" dirty="0" smtClean="0">
                <a:latin typeface="Times New Roman" panose="02020603050405020304" pitchFamily="18" charset="0"/>
                <a:cs typeface="Times New Roman" panose="02020603050405020304" pitchFamily="18" charset="0"/>
              </a:rPr>
              <a:t>Statement</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83240" y="1126837"/>
            <a:ext cx="8946541" cy="4195481"/>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Portuguese banking institution—ran a marketing campaign to convince potential customers to invest in bank term deposit. The data is related to direct marketing campaigns of the bank</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marketing campaigns were based on phone calls. Often, more than one contact by phone to the same client was required, in order to assess if the product (bank term deposit) would be ('yes') or not ('no') subscribed. Based on the dataset, we want to predict whether a customer will buy the product or not</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Methods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106934" y="5057119"/>
            <a:ext cx="9553260" cy="530398"/>
          </a:xfrm>
          <a:prstGeom prst="rect">
            <a:avLst/>
          </a:prstGeom>
        </p:spPr>
      </p:pic>
    </p:spTree>
    <p:extLst>
      <p:ext uri="{BB962C8B-B14F-4D97-AF65-F5344CB8AC3E}">
        <p14:creationId xmlns:p14="http://schemas.microsoft.com/office/powerpoint/2010/main" val="2338750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Q0AAAD3CAYAAAAHbAHDAAAAOXRFWHRTb2Z0d2FyZQBNYXRwbG90bGliIHZlcnNpb24zLjUuMSwgaHR0cHM6Ly9tYXRwbG90bGliLm9yZy/YYfK9AAAACXBIWXMAAAsTAAALEwEAmpwYAAAk40lEQVR4nO3deXhU5d3/8fd3ZpIhBAj7ro4LUhdAEapWBbS41GmtW3GtsbV96lq12jpPrT5xqcali9bWn3WrS60L1lo7iiAUFC2oKBitKzKyhiVAIAkhmcz9++McJERIZpKZuefMfF/XNReTmZNzPpH44T5nzjm3GGNQSqlk+WwHUEp5i5aGUiolWhpKqZRoaSilUqKloZRKiZaGUiolWhoeJiK7i0idiPg7+f0VIvJ4unOp/KalkQUiEhORJhHp3+b1hSJiRCTUmfUaY5YaY3oYY1rc9c0WkR+lIfK2fL8UkSVuMS0XkadavZfStrSg8oeWRvYsAc7a9oWIjAJKOrsyEQmkI1Q76y8Hvg9MNsb0AMYBMzO5TeUNWhrZ8xhwXquvy4FHWy8gImEReVdENonIMhGpaPVeyB2VXCAiS4FZrV4LiMivgaOAe9yRwT3u993lrmuTiCwQkaOSzDseeNkYsxjAGFNtjPmzu86UtiUiJwC/BM5wl1/kvh4TkcmtfsYvRyMi0k1EHheRGhHZKCJvicigJLOrDNLSyJ55QC8R2c89BnEG0Ha4Xo9TLL2BMHCRiJzcZpmJwH7A8a1fNMZcC7wGXOruslzqvvUWcBDQF3gCeEZEuiWZ9zwR+bmIjGt93CTVbRljpgG3AE+5y49JYvvlQBmwG9APuBDYksT3qQzT0siubaONY4GPgBWt3zTGzDbGVBljEsaY94C/4ZREaxXGmHpjTFL/AxljHjfG1Bhj4saY3wBBYGQy3wdchlNOc4A1IhLJxLZ2oRmnLPYxxrQYYxYYYzZ1cl0qjbQ0susx4GzgfNrsmgCIyKEi8m8RWSsitTj/uvZvs9iyVDYoIleJyIciUisiG3H+9W67zp0yxvzVGDMZZ+RzIXCjiBy/q+W7sq2deAx4GXhSRFaKyO0iUtTJdak00tLIImPMFzgHRE8E/r6TRZ4A/gnsZowpA/4fIG1X094mWn/hHlO4BpgC9DHG9AZqd7LOjnI3G2OeAd4DDuzktnaWux7o3urrwW22eYMxZn/gG8C32fGYkLJESyP7LgCOMcbU7+S9nsB6Y0yjiHwdZ1SSitXAXm3WFwfWAgERuR7olcyKROR898BsTxHxici3gAOA+Z3c1mogJCKtf+cWAmeKSJGIjANOb7X9o0VklHssZRPO7kpLMtlVZmlpZJkxZrEx5u1dvH0xzi7AZuB64OkUV38XcLqIbBCRu3GG9y8BnwBfAI0kv3uzCecTj6XARuB24CJjzNxObusZ988aEXnHfX4dsDewAbgBZ6S1zWBgqpvjQ5zjKnqeRw4QvQmPUioVOtJQSqVES0MplRItDaVUSrQ0lFIp0dJQSqVES0MplRItDaVUSrQ0lFIp0dJQSqVES0MplRItDaVUSrQ0lFIp0dJQSqVES0MplRItDaVUSrQ0lFIp0dJQSqVES0MplRItDaVUSrQ0lFIp0dLoIhEZKiJTU/yev4jI6R0vqVTu0dJIQduZ2kUkYIxZaYzRAlAFI9DxIt4nIiFgGjAXOAxYBDyMM9fGQOAcd9HfAyU4Ew3/wBjzsYicjzMZczegVEQebfP1D4F/GWMOdCf2qQQm4cxj+kdjzH0iIsAfgGNwZlhLaYYzpXJJQZSGax/ge8D/4MxufjZwJHASzqRA5wETjDFxEZmMM8v5ae73Hg6MNsasd0uk9dehVtu4AKg1xowXkSDwuohMBw7GmQh5FDAI+C/wUCZ/WKUypZBKY4kxpgpARD4AZhpjjIhUASGcyYofEZEROPOOtp5seIYxZn07X29zHDC61fGKMmAEMAH4mzGmBVgpIrPS+YMplU2FVBpbWz1PtPo6gfPf4Sbg38aYU9zRw+xWy7edd3Vn87CCs9txmTHm5R1eFDmR9iduVsozCqk0OlIGrHCfn9/JdbwMXCQis4wxzSKyr7vOV4GfuMdDBgJHs+O8pWkXikS7A3u6j71aPe+NcwC89cO/k9cSwDqgutVjFc48rYuBVbHKsBZhAdLS2O52nN2TnwGd3X14AGdX5x334Oda4GTgOZyDoFU4EyTP6WrYbUKR6F44x2b2ZceCGJSubezCllAkGsMpkIXAa8AbscpwXYa3qyzTCaA9JhSJDscpoKPdxx52E+2gBadAXsUpkbmxyvBaq4lU2mlp5LhQJLptd2ZbUYywmyhlH+EUyGvAK7HK8CrLeVQXaWnkoFAkGsL5CPh7wIF206RVC/AK8AjwXKwy3Gg5j+oELY0cEYpEe+GUxHnAUeT/CWC1wNPAI7HK8Ou2w6jkaWlYFopEDwEuAc7EORu1EH0KPAo8GqsML7UdRrVPS8OCUCTaDTgDpyzGW46TSwzO+TF/iFWGn7OcRe2ClkYWhSLRYuBinNPWB1iOk+sWANfFKsMv2Q6idqSlkQWhSFRwLoq7Cec8DpW8ucCvYpXhtJ3borpGSyPDQpHoCcCtwEGWo3jdTODaWGV4vu0ghU5LI0NCkeg44Dac8ytU+ryAs9uyyHaQQqWlkWahSHQfnMvqTyf/Pza1xQB/A66MVYbX2A5TaLQ00iQUifqBa4FfseNl9SpzaoArYpXhx20HKSRaGmkQikT3BB4HvmE7S4GKAhfGKsPLbQcpBHqP0C4KRaLlOLcP1MKwJwx8EIpEz7MdpBDoSKOTQpFoH+D/AVNsZ1E7eBK4KFYZ3mg7SL7S0uiEUCR6NM5pz8NtZ1E7tRQ4N1YZfs12kHykpZEC94zOm4Gr0F27XJfAOSnsVttB8o2WRpJCkegA4F/A121nUSn5M3BxrDLcYjtIvtDSSIJ7f4uXcW6pp7znRWBKrDK8qxtCqxRoaXQgFImOxploaYjtLKpLFgDhWGV4te0gXqf75e0IRaITcO53qYXhfYcA80KR6NdsB/E6LY1dCEWip+DskpTZzqLSJgS8HopEj7IdxMu0NHYiFIn+D/AMznytKr/0BWaEIlE9v6aTtDTaCEWi1wP34UwgpPJTEHgyFIn+yHYQL9IDoa2EItE7gKtt51BZ0wKcEqsMv2A7iJdoabhCkejVwB22c6isawC+GasMz7MdxCu0NIBQJHoO8Bh6/4tCtQ44IlYZ/sR2EC8o+NIIRaLH4lxarffAKGxLgG/EKsPVtoPkuoIujVAkOgp4HehpO4vKCe8CE2OV4c22g+Sygv30xL2W5AW0MNR2BwPPhiJRHXW2oyBLw71a9e/k1ozrKjccCzzkTjuhdqIgSwO4FzjSdgiVs84FfmE7RK4quGMaoUj0QpzSyGmJxjpqXrqbpnXO1Kb9T7ychk/+Q8NnbyL+AIHeg+l/4hX4uvWgcfl/WT/9T4i/iP4n/ZyiPkNJNNax9vnbGDjlRkT0H81OaAIOjVWGF9oOkmsKqjRCkehewHtAqe0sHVkX/S3B4QfQc8zxmJZmTPNWtq76hG57jEF8fjbMfhiAPpN+wJrnfk2fiecTr13DliUL6HvMj1g/6wG673Mo3XYfZfkn8bQPgENileGttoPkkoLZPXH3UR/CA4WR2NpA47IP6DH6OADEX4SvWw9K9hyL+Jyz24NDRxLfvM553xfAxJsw8a2IL0DzhlW0bK7Rwui6A3Bmx1OtFExpAJcCE22HSEZ8YzX+7r2oefH3rHz4p9S8dDeJpsYdlql7bwYle40DoOyw71Ez7R42vf08Pcd+m42vPkrvo861ET0fXRGKRHWWvFYKojRCkejeQKXtHMkyiRaaqhfT8+ATGfqDu5GiIJvmPfPl+7VvPAU+P6X7TwKgeNBeDDnvNww+61bitdX4e/QFYO3zt7HuhTtpqd9g48fIFwL8JRSJ6i0SXHlfGu5uycNAd9tZkhXo2R9/z/4Eh44EoPvII2havRiAuqqZNCx+k/7fuforBziNMdS+8RRlR5zFxtefoPeRZ1N6wNFsWqDXY3XRbsAfbYfIFXlfGsDlgKduuuLv0YdAr/401zgThjV+sYii/ruz5fMFbJo/lYGnXY+v6Ku3+qh/fyYle4/D360HpnkriA9EnOeqq87Re3A48vrTk1AkOgJn9rMS21lS1bT6c2qm3Y1piRPoPZh+J15B9SNXYlqa8ZU4J7EGh46k3/GXApBobmTN1BsYNOUmxB+gcdn7rJ9+L+IP0P+kX1DUd5jNHydfrAcOjFWGV9kOYlPelkYoEvXh3N/zCNtZVF55NFYZLrcdwqZ83j0pRwtDpd+5oUj0YNshbMrL0nAvOLrOdg6Vl3zAnbZD2JSXpQGcD+xpO4TKW8eEItGw7RC25N0xDfcK1k/QK1hVZn0AjI5VhhO2g2RbPo40LkALQ2XeAcAZtkPYkFcjjVAkGgQ+A4bbzqIKwkfAAYU22si3kcaP0cJQ2fM14EzbIbItb0YaoUi0G7AYGGo7iyooH+OMNlpsB8mWfBppXIgWhsq+kcB3bYfIprwoDfe8jGts51AF64e2A2RTXpQGcCIw2HYIVbBOCEWiQ2yHyJZ8KQ2944yyyQ+cZztEtni+NEKRaG/gO7ZzqIL3A9sBssXzpQF8DwjaDqEK3shQJPoN2yGyIR9K4/u2AyjlKogDop4+TyMUiYaAz9HZ3lVu2AwMjlWGG2wHySSvjzTORQtD5Y6eOLvLeS0fSkOpXJL3B0Q9u3sSikTHA2/azqFUGwYYGKsMr7MdJFO8PNIouAuFlCcIMMF2iEzycmlMth1AqV2YZDtAJnmyNEKRaD9AJypVucoT0392lidLA+cvRT81UblqVCgS7Ws7RKZ4tTQm2Q6gVDvy+riGV0sjr4d/Ki9Msh0gUzxXGqFItAdwoO0cSnVgku0AmeK50gDG4s3cqrCMCkWifWyHyAQv/s/3ddsBlEqCjzw9rqGloVTmHGo7QCZ4sTTG2Q6gVJLycmrQQHtvisgLOOfS75Qx5qS0J2pHKBINoLOnKe/Iy9/VdkuD3JsdezDeHB2pwpSXpeGpq1xDkeihwDzbOZRKkgG6xSrDTbaDpFNS/2qLyAgRmSoi/xWRz7c9Mh1uJ3QyJOUlAuxuO0S6JTvUfxi4F4gDRwOPAo9lKlQ7hlnYplJdkXe7KMmWRokxZibO7swXxpgK4JjMxdolLQ3lNSHbAdKtowOh2zSKiA/4VEQuBVYAAzMXa5e0NJTXFOxI4wqgO/BT4BCce3PamFFKS0N5TcGWRsgYU2eMWW6M+YEx5jTsHODR0lBeU7Cl8b9JvpZpWhrKa3raDpBuHZ0R+i2cGdmHicjdrd7qhfNJSta4Z4P2yOY2lUqDItsB0q2jA6ErgbeBk4AFrV7fDFyZqVC7kMjy9pRKh7wrjaTOCBWRgDEmqyOLnQlFogn03qDKWxbHKsP72A6RTh3tnjxtjJkCvCsiX2kXY8zojCXbuWagOMvbVKor8m6k0dHuyeXun9/OdJAkxdHSSLsHi+6Y/cTQ1fH5JYGxtrPkH99mCNsOkVbtloYxZpWI+IEHjTG5MDlRs+0A+cRHouUfxde9Mdq3ZNI3V8PPBvafPaO0+yTbufJLYpPtBOnW4UeuxpgWoEFEyrKQpyPWj6vki2Kat84u/tlbo31Ljtr22m/XrJv0w421r2KMHnROn7z7nU36NHKgSkRmAPXbXjTG/DQjqXYt7/4CbChlS92c4JWf9JdNh7V978oNtROGxVvm3dSvz0GIdLORL8+02A6QbsmWRtR92Ka7J13Ul9qaV4NXru4hjbs8fjFlc91hg+PxRZcMGhAiN0aYXrbZdoB0S6o0jDGPZDpIknSk0QXDWLtqVvCqLUGJ79/RshO2NI55cuXqT88eOqghITIkG/ny1GrbAdLNazfh0ZFGJ42UpUvmBK9MBCW+V7Lfc0BT04jo8pWJYmNs/F3ni2rbAdLNazfhWWVhm543Xj768KXi/+0ZkETK1+4Mj7cMm7l0RZ8eLYmqTGQrAAVbGrlyE57PLGzT047zvfXu08U3DveJ6d/ZdfROJPrMWrZi70Hx+JvpzFYgCnP3hDY34RGRU7BzEx4tjRSc5Z85/76i3+0v0vUrLUuM6T5t2cqx+21tei0d2QpIwY40riA3bsKz2MI2Pely/7Nzbwk8OE6EYLrWGYDA0yurj5pU3zAnXessAAVbGgbnGMY/cWY42xe4P1Oh2qEjjSTcGrh/zhWBZ48QwZ+J9f9hzbqJ59ZumqMngSUl73ZPkj1P46/Az4Eq7F6iriONDjxUdPvsY/wLJ2V6O9es3zhxeDz+n8q+fcYikrbRTJ6JA1/YDpFuyV4aP9cYc2QW8nQoFImuBTp9UC9fCYnEP4qvf32M7/OjOl46fWZ1L1l4+cD+eyHSK5vb9Yj3q8qrRtkOkW7JjjT+T0QeAGYCW7e9aIz5e0ZStW8xWho7KCLe9Erx1e/s4VuT1cIAOKZhy0F/XbX64+8PGbQlITIo29vPcQttB8iEZEvjB8DXcO4NsG33xAA2SuMz4FAL281J7V1Hki2jtzaNfGH5quUnDx+ypFkk7TOlL39wOZsXbibQK8CIX48AoPrJajYt3IQEhOKBxQy/YDj+Uj/1n9az8pGV+Ip8DL9wOMFBQVrqW1h27zL2uGoPRLJ6D6dF2dxYtiRbGmOMMbkyzNLjGq4+bFr/WvCK6vauI8mW3ePx4a8sXVFz4m5DP6j3+Q5I57r7HNmHft/sx/L7l3/5WumBpQz63iDEL1Q/Xc3a6FoGTxlMzbQadr90d5rXNbN+1nqGnDWENf9cw4BvD8h2YUCejjSS/fRknoh0eL1ClrxvO0AuGMbaVfOCl23oIY258vdC30Si36ylK0ID4vG307ne0pGl+Et3/CCo54E9Eb9TAt337k7zevcKAz+YZkOiKYH4ha1rthLfEKf0a6XpjJSsvBxpJFsaRwILReRjEXlPRKpE5L1MBmtHwZ9ctK8sc68jad7bdpa2uhtTOn3ZyoNGNDXNzdY2N7y6gZ6jnfPXBoQHsOLhFdRMr6Hf5H6smbqGgafaOA+RlVXlVWttbDjTkt09OSGjKVIQqwxXhyLRT4ERtrPYME4+/vDp4hsHdOW08EwLQODZFdVHXDxowOy53UsmZXJba/65BvxQdrhzBX/JHiXsfb3TpfUf1xPo4/yKL/3TUsQvDDlzCIGyZH/tuyQvRxmQ5EjDvd7kK49Mh2vHqxa3bc2xvrcXPlN8Q5euI8kWAbl39dpJZ27aPIdkPtfvhA1zN7B50WZ2+8luXzleYYxhzT/XMPCkgaz5xxoGnTyI3of3pmZGTSai7EzenjWb7O5Jrsnbv5BdOdM/a/6fi367XzquI8mma2s2TLxq/cb/YExTOte7+b3NrHtxHXtcvge+4Fd/jTfO3UjPMT3xl/pJNCWc33QfzvPseClbG8q2pE7uyjWhSHQ3YKntHNnyU//f514ZmHp4pk4Lz4bp3UveuWpg/xGIpFx6y+5dRv1H9cTr4gR6BRh48kDWRdeRiCcIlDq7GiV7lzDsfOfK/8TWBF/87gtCV4eQgFD/cT0rH1uJ+IXdLtqN4OCMn8C6sqq8Km+nEPVkaQCEItH3gbR+tJeLbg48OOcc/8wJIt6fJOqdYPGH5w8Z1N+IDLCdJcMeriqv+qHtEJni1d0TyOPh3zYPFt0x59zAzIn5UBgAY7c27ff8ilUNAbvHw7Jhmu0AmeTl0njRdoBMERKJ54t/9do3/e9OtJ0l3fZsju8xY9mK7t0TiQ9tZ8mQFmCG7RCZ5OXSmAvk3UQ0RcSb/l181fxsX3iWTf1bEgNmLV2xW794y4KOl/acN6vKqzbYDpFJni2NWGW4mTwbBnansf6N4GVVId/qw21nybRSY3rMWLZi9J5NzW/YzpJmuTDVR0Z5tjRcD9kOkC592LR+fvCS2ACpPcR2lmwpgqLnV6w6/NAtjfnyEboBnrAdItO8XhrTgSW2Q3TVUNat+k/wsg09ZUvefxrUloA8UL1m4qmb62Zn6iSwLJpbVV7l+d/Hjni6NGKVYYOd2w6mzb6ybMmrwStauuXgdSTZdMO69ZN+uqH2DYzx8oRYj6b6DSJSISJXi8iNImJ9knURiYlIu2cce7o0XA/h0UmUxsonH00rjvQISGK47Sy54Me1m46oXFuzEGPqO1465zQAT3f2m40x1xtjXulqCBHJ+AmAni+NWGV4Nc4Njz3lm74FC58trhjqE5PvJzqlJFzfMO6h6jVfiDHrbGdJ0ZNV5VVJfZonIte6V4y/Aox0X/uLiJwuIt8SkadbLTtJRF5wn5/lXmH+vojc1mqZOnekMh84XETOc69GXyQij7nLDBCRZ0XkLfdxhPt6PxGZLiLvish90PE5QZ4vDdefbQdIxZn+WfMfKPrN10TQ+2ruxPjGrfs/t2JVXcCYZbazpOC+ZBYSkUOAM4GDgVOB8W0WmQEcJiLbbgByBvCUiAwFbsOZpOwgYLyInOwuUwq8b4w5FNgAXAscY4wZA1zuLnMX8DtjzHjgNOAB9/X/A+YaYw7G+cd3945+hnwpjRmAJ+YbvdT/3NxbAw+ME6Gb7Sy5bO/meOjlZSuD3RKJj21nScLCqvKqZGefOwp4zhjTYIzZRJtRsnGO6UwDviMiASAMPI9TLrONMWvdZf4KTHC/rQV41n1+DDDVuCM1Y8x69/XJwD0istDdZi9xrgOaADzuLhvFKZ125UVpeOWA6E2Bh+ZcFXgmY/OR5JuBLS0DZy1dMaRPS8u7trN04LcpLt/Rp0RPAVNwCuAtY8xm2t9taDTGtLjPZRfr9wGHG2MOch/D3PUmk+crK8oXD5PDB0QfKLpzzvcDr+TNdSTZ0tOYXq8sXbH/7s3N/7GdZRc+JbVzM14FThGREvdf+u/sZJnZwFjgxzgFAjAfmCgi/d2DnWex81tEzASmiEg/ABHp674+Hbh020IiclCrPOe4r30L6NPRD5A3peEeEH3Sdo62nPlIrnttsv+dvLuOJFuKIfjC8lWHjm3MyZPAbqkqr2rpeDGHMeYdnCJYiLNL8ZXbV7qjhn8B33L/xBizCvhf4N84dwV7xxjz/E6+9wPg18AcEVnE9lHQT4Fx7gHS/wIXuq/fAEwQkXeA40jilhOevTR+Z0KR6B7Ax5C++Uu7ooh40/Tiny/YswBOC8+WX/bvN+eFnqW5UsCfAyOryqu8fG5JyvJmpAEQqwx/AdxtOwc415G8HrysSgsjvW5ZVzPx4g0b5+bISWC3FFphQJ6VhusWYH2HS2VQbzZvmB+8JDawgK4jyaaLNm468uZ169/FmAaLMWJ04gzQfJB3pRGrDG8Ebra1/aGsWzUveOn6QryOJJu+W1c//v7qNZ/L9o8Us+3WqvKqnD3wnkl5VxquP2LhvI0Rsjym15Fkz2GNWw98ZkX1Rr8xK7K86Q9xPq0rSHlZGrHKcBPwy2xuc6x88tHLxdeU6nUk2TWyuXmvl5at9AUTiU+zuNmLC3WUAXn26UlboUh0PvD1TG/nGN87ix4sunNPPS3cnlqf1J44fGhsk98/JsObeqyqvOq8DG8jp+XlSKOVqzO9gSn+f7/5YNGdI7Uw7CpLmLJZy1aMHNYcn5fBzWwgC79TuS6vSyNWGX6N7efkp90l/n/MvS1w/1i9jiQ3BA3dXly+8uujG7dmaga+X1aVV63J0Lo9I69Lw3UhsCrdK70p8NCcqwNPHyGS9Hy4Kgt84PvrqtUTTqirn53mVb+Jx66mzpS8L41YZXgdcB4pXpTTnj8X/Wa2V64jWVab4OhH6tnvj3Uc8Kc67pq39cv3/jC/iZH3OK//YkYjAK8vjTP63jrG31/HZ+udKQw3NhqOf7zeU3fju2NtzaQfbax9je0XcnVFC3BhVXlV1uZ0zGV5fSC0tVAkejvw866sQ0gkni2umDvW99mEjpfODas2J1hVZxg7xM/mrYZD/lzPP84sYXWd4devbSV6dneCAWFNfYKBpT5OfaqB2yYHiW00TPsszm+O78ZVLzdy0sgAE0PeG1RN7VE6/4b+fccg0pVdyOuryqtuSlsoj8v7kUYr1wKdnmejiHjTzOKr53upMACG9PQxdohzJX7PoLDfAB8rNhnufbuJyJFBggFnsDSw1PlVKPLDljg0NBuK/LB4fYIVmxOeLAyA0+vqD/3T6rWfiDEbO7mKV3AuAFOughlpAIQi0RHAuzh3OkpadxrrZwev/Mjrp4XHNiaY8HA971/cgwkP1/PdkQGmLY7TLSDceWw3xg/zs7C6hQv/1UhJETx2SglXT2/kpqODjOjn7VuA/Le46LOzhg4uTYgMSeHbqoExevBzR4U00iBWGf4U5xLhpPVm84Z5wUuWeL0w6poMpz3dwO9P6EavoBBPwIZGmHdBKXcc240pUxswxnDQYD/zflTKv8tL+XxDgqE9fRjgjKkNnPv3Layu8+Zu/f5Nzfu8uHylKU6YxUl+SwI4RwvjqwqqNABileGHSPKu0UOoqZ4XvLSml2w5MMOxMqq5xSmMc0YVcep+RQAM7yWcul8AEeHrw/z4BNY1bB91GmO4+dWtXDchyA1ztnLDpCDnji7i7vlNtn6MLhsWbxk6c9mKvj1bElVJLH5TVXnVrIyH8qCCKw3XT4B2Zy53ryOJd5PmfbKUKSOMMVzwz0b26+/nZ4dvv83IyV8rYtYS56ruT2paaGqB/t23fxj0yKJmwiMC9CkRGprBJ86jweMnT/dOJPrMWrZin8HxeHv39JwF3JitTF5TUMc0WgtFoofg3C7tK8c3DpZPP362uKJvPkwvMHdpnKMebmDUQB8+txNu+WaQyXsF+OHzjSysbqHYD3ce141j9nQOdjY0G8JPNDD93O4U+YXXvohz8YuNFPvhb6eVsK/Hj28AtEDLWUMHv/FhsLjtRNtLgUOryquqbeTygoItDYBQJPotnDszf/nRwNG+dxc9VHRHSIQye8lUtlw+sP/sWaXdJ7lf1gJHVJVXfWAxUs4r1N0TAGKV4ZfYfq9ETvfPefOhojv21cIoHHetWTfpvNpNr2JMI3CKFkbHCnqksU0oEq242P/85J8HnjpUTwsvSGZG95LvHfuL6oxdp5RPtDRc5v/K7hHhEts5lBWXUFH7J9shvKKgd09aE+Ey4C+2c6is+5UWRmp0pNFaRZkfZ+KbKbajqKy4nYraa2yH8BodabRWUduCM9vUUx0tqjzNANdoYXSOlkZbFbVxnCnv7rQdRWVEHDifitrbbQfxKt09aU9F2aXAXWi55ot64HQqaqfZDuJlWhodqSg7Gec4R4nlJKpr1gJhKmrfsh3E67Q0klFRdhjwAtDfdhTVKUuA46mozeY0B3lLh93JqKidB3wDSPayapU7FgDf0MJIHy2NZDm/dIcDL9uOopJigN/jFIZefJZGunuSqooywbmRz21AsIOllR1rcT4hedF2kHykpdFZFWWjcA6QevoGPXnoFeD7OrrIHN096ayK2ipgPHA3aZweQXVaHIgAx2lhZJaONNKhouwEnFnEB9uOUqA+B86mona+7SCFQEca6eCcLDQaPf082xpxphcYrYWRPTrSSLeKsiOA3+HsuqjM+TtwNRW1S2wHKTRaGpngfMJyNnArsJvlNPmmCriCilq9U7glWhqZVFFWAlwFXAP0sJzG69YD1wH3uVcjK0u0NLKhomwIcDNwPnocKVUNwH3AzVTUrrcdRmlpZFdF2b7Az4ByoCsTEheC9cA9wN1U1NbYDqO209KwoaJsAHCJ+9CL4Ha0GKcs7qeitt52GPVVWho2VZQFcW4teDFwmOU0NhmcMznvBl6kotabE8YWCC2NXFFRdjDwP8CpwEDLabLlA2Aq8Dcqaj+2HUYlR0sj11SU+XAuwz8ZOAXYy2qe9FuEUxRTqaj9yHYYlTotjVznXBh3ivs4yG6YTlvA9qL4zHYY1TVaGl5SURYCJuOcbToOGAUU2Yy0E/XA28A8YD4wj4raVXYjqXTS0vAy50DqGLaXyDhgPyBb07ongI/YVg7On+/ryVf5TUsj31SUlQJ7AkPcx9BdPG/vRslxoAnnXInl7mPZTp6vcqd8UAVES6NQOQdc/e7D5z6agSYqavWXQu2SloZSKiV6HYRSKiVaGkqplGhpKKVSoqWh2iUiD4jI/p383pCIvJ/uTMqugO0AKrcZY35kO4PKLTrSUF8SkVIRiYrIIhF5X0TOEJHZIjLOfb9ORH7tvj9PRAa5r+/tfv2WiNwoInU7WbdfRO5wl3lPRH6S7Z9PpYeWhmrtBGClMWaMMeZAYFqb90uBecaYMcCrwI/d1+8C7jLGjAdW7mLdFwC17jLjgR+LyJ5p/wlUxmlpqNaqgMkicpuIHGWMqW3zfhPwL/f5AiDkPj8ceMZ9/sQu1n0ccJ6ILMQ53bwfMCJNuVUW6TEN9SVjzCcicghwInCriExvs0iz2X42YAup/f4IcJkxRifQ9jgdaagvichQoMEY8zhwJzA2yW+dB5zmPj9zF8u8DFwkIkXutvYVkdKu5FV2aGmo1kYBb7q7ENfi3EE9GVcAPxORN3Euhmu7WwPwAPBf4B33Y9j70JGuJ+m1J6rLRKQ7sMUYY0TkTOAsY8x3bedSmaFNr9LhEOAeERFgI/BDu3FUJulIQymVEj2moZRKiZaGUiolWhpKqZRoaSilUqKloZRKiZaGUiolWhpKqZRoaSilUqKloZRKiZaGUiolWhpKqZRoaSilUqKloZRKyf8HFL7uMvcHnycAAAAASUVORK5CYII="/>
          <p:cNvSpPr>
            <a:spLocks noChangeAspect="1" noChangeArrowheads="1"/>
          </p:cNvSpPr>
          <p:nvPr/>
        </p:nvSpPr>
        <p:spPr bwMode="auto">
          <a:xfrm>
            <a:off x="1088448" y="11671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307975" y="162069"/>
            <a:ext cx="3478934" cy="3171825"/>
          </a:xfrm>
          <a:prstGeom prst="rect">
            <a:avLst/>
          </a:prstGeom>
        </p:spPr>
      </p:pic>
      <p:pic>
        <p:nvPicPr>
          <p:cNvPr id="8" name="Picture 7"/>
          <p:cNvPicPr>
            <a:picLocks noChangeAspect="1"/>
          </p:cNvPicPr>
          <p:nvPr/>
        </p:nvPicPr>
        <p:blipFill>
          <a:blip r:embed="rId3"/>
          <a:stretch>
            <a:fillRect/>
          </a:stretch>
        </p:blipFill>
        <p:spPr>
          <a:xfrm>
            <a:off x="3786910" y="272907"/>
            <a:ext cx="3897746" cy="3060988"/>
          </a:xfrm>
          <a:prstGeom prst="rect">
            <a:avLst/>
          </a:prstGeom>
        </p:spPr>
      </p:pic>
      <p:pic>
        <p:nvPicPr>
          <p:cNvPr id="9" name="Picture 8"/>
          <p:cNvPicPr>
            <a:picLocks noChangeAspect="1"/>
          </p:cNvPicPr>
          <p:nvPr/>
        </p:nvPicPr>
        <p:blipFill>
          <a:blip r:embed="rId4"/>
          <a:stretch>
            <a:fillRect/>
          </a:stretch>
        </p:blipFill>
        <p:spPr>
          <a:xfrm>
            <a:off x="8250814" y="627063"/>
            <a:ext cx="2562225" cy="2352675"/>
          </a:xfrm>
          <a:prstGeom prst="rect">
            <a:avLst/>
          </a:prstGeom>
        </p:spPr>
      </p:pic>
      <p:pic>
        <p:nvPicPr>
          <p:cNvPr id="10" name="Picture 9"/>
          <p:cNvPicPr>
            <a:picLocks noChangeAspect="1"/>
          </p:cNvPicPr>
          <p:nvPr/>
        </p:nvPicPr>
        <p:blipFill>
          <a:blip r:embed="rId5"/>
          <a:stretch>
            <a:fillRect/>
          </a:stretch>
        </p:blipFill>
        <p:spPr>
          <a:xfrm>
            <a:off x="197139" y="3444732"/>
            <a:ext cx="3682134" cy="3171825"/>
          </a:xfrm>
          <a:prstGeom prst="rect">
            <a:avLst/>
          </a:prstGeom>
        </p:spPr>
      </p:pic>
      <p:pic>
        <p:nvPicPr>
          <p:cNvPr id="11" name="Picture 10"/>
          <p:cNvPicPr>
            <a:picLocks noChangeAspect="1"/>
          </p:cNvPicPr>
          <p:nvPr/>
        </p:nvPicPr>
        <p:blipFill>
          <a:blip r:embed="rId6"/>
          <a:stretch>
            <a:fillRect/>
          </a:stretch>
        </p:blipFill>
        <p:spPr>
          <a:xfrm>
            <a:off x="3879273" y="3361170"/>
            <a:ext cx="3906982" cy="3171825"/>
          </a:xfrm>
          <a:prstGeom prst="rect">
            <a:avLst/>
          </a:prstGeom>
        </p:spPr>
      </p:pic>
      <p:pic>
        <p:nvPicPr>
          <p:cNvPr id="12" name="Picture 11"/>
          <p:cNvPicPr>
            <a:picLocks noChangeAspect="1"/>
          </p:cNvPicPr>
          <p:nvPr/>
        </p:nvPicPr>
        <p:blipFill>
          <a:blip r:embed="rId7"/>
          <a:stretch>
            <a:fillRect/>
          </a:stretch>
        </p:blipFill>
        <p:spPr>
          <a:xfrm>
            <a:off x="7850911" y="3572019"/>
            <a:ext cx="3867150" cy="2750125"/>
          </a:xfrm>
          <a:prstGeom prst="rect">
            <a:avLst/>
          </a:prstGeom>
        </p:spPr>
      </p:pic>
    </p:spTree>
    <p:extLst>
      <p:ext uri="{BB962C8B-B14F-4D97-AF65-F5344CB8AC3E}">
        <p14:creationId xmlns:p14="http://schemas.microsoft.com/office/powerpoint/2010/main" val="13239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071" y="291955"/>
            <a:ext cx="3638550" cy="2788129"/>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656152994"/>
              </p:ext>
            </p:extLst>
          </p:nvPr>
        </p:nvGraphicFramePr>
        <p:xfrm>
          <a:off x="148069" y="3196041"/>
          <a:ext cx="6281607" cy="3300362"/>
        </p:xfrm>
        <a:graphic>
          <a:graphicData uri="http://schemas.openxmlformats.org/drawingml/2006/table">
            <a:tbl>
              <a:tblPr firstRow="1" firstCol="1" bandRow="1">
                <a:tableStyleId>{5C22544A-7EE6-4342-B048-85BDC9FD1C3A}</a:tableStyleId>
              </a:tblPr>
              <a:tblGrid>
                <a:gridCol w="2171041">
                  <a:extLst>
                    <a:ext uri="{9D8B030D-6E8A-4147-A177-3AD203B41FA5}">
                      <a16:colId xmlns:a16="http://schemas.microsoft.com/office/drawing/2014/main" val="888361560"/>
                    </a:ext>
                  </a:extLst>
                </a:gridCol>
                <a:gridCol w="1348179">
                  <a:extLst>
                    <a:ext uri="{9D8B030D-6E8A-4147-A177-3AD203B41FA5}">
                      <a16:colId xmlns:a16="http://schemas.microsoft.com/office/drawing/2014/main" val="2981573996"/>
                    </a:ext>
                  </a:extLst>
                </a:gridCol>
                <a:gridCol w="1395985">
                  <a:extLst>
                    <a:ext uri="{9D8B030D-6E8A-4147-A177-3AD203B41FA5}">
                      <a16:colId xmlns:a16="http://schemas.microsoft.com/office/drawing/2014/main" val="2150487253"/>
                    </a:ext>
                  </a:extLst>
                </a:gridCol>
                <a:gridCol w="1366402">
                  <a:extLst>
                    <a:ext uri="{9D8B030D-6E8A-4147-A177-3AD203B41FA5}">
                      <a16:colId xmlns:a16="http://schemas.microsoft.com/office/drawing/2014/main" val="749651673"/>
                    </a:ext>
                  </a:extLst>
                </a:gridCol>
              </a:tblGrid>
              <a:tr h="612349">
                <a:tc>
                  <a:txBody>
                    <a:bodyPr/>
                    <a:lstStyle/>
                    <a:p>
                      <a:pPr marL="0" marR="0">
                        <a:lnSpc>
                          <a:spcPct val="107000"/>
                        </a:lnSpc>
                        <a:spcBef>
                          <a:spcPts val="0"/>
                        </a:spcBef>
                        <a:spcAft>
                          <a:spcPts val="0"/>
                        </a:spcAft>
                      </a:pPr>
                      <a:r>
                        <a:rPr lang="en-US" sz="1800" dirty="0">
                          <a:effectLst/>
                        </a:rPr>
                        <a:t>Algorithms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4412424"/>
                  </a:ext>
                </a:extLst>
              </a:tr>
              <a:tr h="612349">
                <a:tc>
                  <a:txBody>
                    <a:bodyPr/>
                    <a:lstStyle/>
                    <a:p>
                      <a:pPr marL="0" marR="0">
                        <a:lnSpc>
                          <a:spcPct val="107000"/>
                        </a:lnSpc>
                        <a:spcBef>
                          <a:spcPts val="0"/>
                        </a:spcBef>
                        <a:spcAft>
                          <a:spcPts val="0"/>
                        </a:spcAft>
                      </a:pPr>
                      <a:r>
                        <a:rPr lang="en-US" sz="1800" dirty="0" err="1">
                          <a:effectLst/>
                        </a:rPr>
                        <a:t>LogisticRegression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806347"/>
                  </a:ext>
                </a:extLst>
              </a:tr>
              <a:tr h="691888">
                <a:tc>
                  <a:txBody>
                    <a:bodyPr/>
                    <a:lstStyle/>
                    <a:p>
                      <a:pPr marL="0" marR="0">
                        <a:lnSpc>
                          <a:spcPct val="107000"/>
                        </a:lnSpc>
                        <a:spcBef>
                          <a:spcPts val="0"/>
                        </a:spcBef>
                        <a:spcAft>
                          <a:spcPts val="0"/>
                        </a:spcAft>
                      </a:pPr>
                      <a:r>
                        <a:rPr lang="en-US" sz="1800">
                          <a:effectLst/>
                        </a:rPr>
                        <a:t>KNeighborsClassifier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625367"/>
                  </a:ext>
                </a:extLst>
              </a:tr>
              <a:tr h="691888">
                <a:tc>
                  <a:txBody>
                    <a:bodyPr/>
                    <a:lstStyle/>
                    <a:p>
                      <a:pPr marL="0" marR="0">
                        <a:lnSpc>
                          <a:spcPct val="107000"/>
                        </a:lnSpc>
                        <a:spcBef>
                          <a:spcPts val="0"/>
                        </a:spcBef>
                        <a:spcAft>
                          <a:spcPts val="0"/>
                        </a:spcAft>
                      </a:pPr>
                      <a:r>
                        <a:rPr lang="en-US" sz="1800">
                          <a:effectLst/>
                        </a:rPr>
                        <a:t>DecisionTreeClassifier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88%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9714157"/>
                  </a:ext>
                </a:extLst>
              </a:tr>
              <a:tr h="691888">
                <a:tc>
                  <a:txBody>
                    <a:bodyPr/>
                    <a:lstStyle/>
                    <a:p>
                      <a:pPr marL="0" marR="0">
                        <a:lnSpc>
                          <a:spcPct val="107000"/>
                        </a:lnSpc>
                        <a:spcBef>
                          <a:spcPts val="0"/>
                        </a:spcBef>
                        <a:spcAft>
                          <a:spcPts val="0"/>
                        </a:spcAft>
                      </a:pPr>
                      <a:r>
                        <a:rPr lang="en-US" sz="1800">
                          <a:effectLst/>
                        </a:rPr>
                        <a:t>RandomForestClassifier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28%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595589"/>
                  </a:ext>
                </a:extLst>
              </a:tr>
            </a:tbl>
          </a:graphicData>
        </a:graphic>
      </p:graphicFrame>
      <p:sp>
        <p:nvSpPr>
          <p:cNvPr id="7" name="Rectangle 1"/>
          <p:cNvSpPr>
            <a:spLocks noChangeArrowheads="1"/>
          </p:cNvSpPr>
          <p:nvPr/>
        </p:nvSpPr>
        <p:spPr bwMode="auto">
          <a:xfrm>
            <a:off x="1" y="2682873"/>
            <a:ext cx="12192000" cy="513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7"/>
          <p:cNvSpPr/>
          <p:nvPr/>
        </p:nvSpPr>
        <p:spPr>
          <a:xfrm>
            <a:off x="6622180" y="3080084"/>
            <a:ext cx="5265019" cy="3785652"/>
          </a:xfrm>
          <a:prstGeom prst="rect">
            <a:avLst/>
          </a:prstGeom>
        </p:spPr>
        <p:txBody>
          <a:bodyPr wrap="square">
            <a:spAutoFit/>
          </a:bodyPr>
          <a:lstStyle/>
          <a:p>
            <a:r>
              <a:rPr lang="en-US" sz="2400" b="1" u="sng" dirty="0" smtClean="0">
                <a:latin typeface="Times New Roman" panose="02020603050405020304" pitchFamily="18" charset="0"/>
                <a:cs typeface="Times New Roman" panose="02020603050405020304" pitchFamily="18" charset="0"/>
              </a:rPr>
              <a:t>Interpretation Of Best Model </a:t>
            </a:r>
          </a:p>
          <a:p>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Random Forest Classifier model</a:t>
            </a:r>
            <a:r>
              <a:rPr lang="en-US" sz="2400" dirty="0">
                <a:latin typeface="Times New Roman" panose="02020603050405020304" pitchFamily="18" charset="0"/>
                <a:cs typeface="Times New Roman" panose="02020603050405020304" pitchFamily="18" charset="0"/>
              </a:rPr>
              <a:t> with default parameters yields 91% accuracy on training data.</a:t>
            </a:r>
          </a:p>
          <a:p>
            <a:r>
              <a:rPr lang="en-US" sz="2400" b="1" dirty="0">
                <a:latin typeface="Times New Roman" panose="02020603050405020304" pitchFamily="18" charset="0"/>
                <a:cs typeface="Times New Roman" panose="02020603050405020304" pitchFamily="18" charset="0"/>
              </a:rPr>
              <a:t>Precision Score</a:t>
            </a:r>
            <a:r>
              <a:rPr lang="en-US" sz="2400" dirty="0">
                <a:latin typeface="Times New Roman" panose="02020603050405020304" pitchFamily="18" charset="0"/>
                <a:cs typeface="Times New Roman" panose="02020603050405020304" pitchFamily="18" charset="0"/>
              </a:rPr>
              <a:t>: This means that 68% of all the things we predicted came true. that is 68% of clients will subscribe to bank term deposit.</a:t>
            </a:r>
          </a:p>
          <a:p>
            <a:r>
              <a:rPr lang="en-US" sz="2400" b="1" dirty="0">
                <a:latin typeface="Times New Roman" panose="02020603050405020304" pitchFamily="18" charset="0"/>
                <a:cs typeface="Times New Roman" panose="02020603050405020304" pitchFamily="18" charset="0"/>
              </a:rPr>
              <a:t>Recall Score</a:t>
            </a:r>
            <a:r>
              <a:rPr lang="en-US" sz="2400" dirty="0">
                <a:latin typeface="Times New Roman" panose="02020603050405020304" pitchFamily="18" charset="0"/>
                <a:cs typeface="Times New Roman" panose="02020603050405020304" pitchFamily="18" charset="0"/>
              </a:rPr>
              <a:t>: In all the actual positives, we only predicted 28% of it to be true.</a:t>
            </a:r>
            <a:r>
              <a:rPr lang="en-US" sz="2400" dirty="0">
                <a:latin typeface="Times New Roman" panose="02020603050405020304" pitchFamily="18" charset="0"/>
                <a:cs typeface="Times New Roman" panose="02020603050405020304" pitchFamily="18" charset="0"/>
                <a:hlinkClick r:id="rId3"/>
              </a:rPr>
              <a:t>¶</a:t>
            </a:r>
            <a:endParaRPr lang="en-US" sz="2400" i="0" dirty="0">
              <a:effectLst/>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3979126" y="43077"/>
            <a:ext cx="4337101" cy="3070465"/>
          </a:xfrm>
          <a:prstGeom prst="rect">
            <a:avLst/>
          </a:prstGeom>
        </p:spPr>
      </p:pic>
      <p:pic>
        <p:nvPicPr>
          <p:cNvPr id="10" name="Picture 9"/>
          <p:cNvPicPr>
            <a:picLocks noChangeAspect="1"/>
          </p:cNvPicPr>
          <p:nvPr/>
        </p:nvPicPr>
        <p:blipFill>
          <a:blip r:embed="rId5"/>
          <a:stretch>
            <a:fillRect/>
          </a:stretch>
        </p:blipFill>
        <p:spPr>
          <a:xfrm>
            <a:off x="8358638" y="119987"/>
            <a:ext cx="3486150" cy="2916644"/>
          </a:xfrm>
          <a:prstGeom prst="rect">
            <a:avLst/>
          </a:prstGeom>
        </p:spPr>
      </p:pic>
    </p:spTree>
    <p:extLst>
      <p:ext uri="{BB962C8B-B14F-4D97-AF65-F5344CB8AC3E}">
        <p14:creationId xmlns:p14="http://schemas.microsoft.com/office/powerpoint/2010/main" val="22630539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TotalTime>
  <Words>399</Words>
  <Application>Microsoft Office PowerPoint</Application>
  <PresentationFormat>Widescreen</PresentationFormat>
  <Paragraphs>34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Times New Roman</vt:lpstr>
      <vt:lpstr>Trebuchet MS</vt:lpstr>
      <vt:lpstr>Wingdings 3</vt:lpstr>
      <vt:lpstr>Facet</vt:lpstr>
      <vt:lpstr>Project Title: Bank Marketing Campaign Prediction  Project (Prediction Of Bank Product Uptake ) </vt:lpstr>
      <vt:lpstr>Problem Statement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Bank Marketing Campaign Prediction  Project (Prediction Of Bank Product Uptake )</dc:title>
  <dc:creator>MOGTECH</dc:creator>
  <cp:lastModifiedBy>MOGTECH</cp:lastModifiedBy>
  <cp:revision>6</cp:revision>
  <dcterms:created xsi:type="dcterms:W3CDTF">2022-09-25T00:22:30Z</dcterms:created>
  <dcterms:modified xsi:type="dcterms:W3CDTF">2022-09-25T01:19:10Z</dcterms:modified>
</cp:coreProperties>
</file>