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0" r:id="rId3"/>
    <p:sldId id="257" r:id="rId5"/>
    <p:sldId id="367" r:id="rId6"/>
    <p:sldId id="368" r:id="rId7"/>
    <p:sldId id="400" r:id="rId8"/>
    <p:sldId id="401" r:id="rId9"/>
    <p:sldId id="404" r:id="rId10"/>
    <p:sldId id="388" r:id="rId11"/>
    <p:sldId id="389" r:id="rId12"/>
    <p:sldId id="390" r:id="rId13"/>
    <p:sldId id="391" r:id="rId14"/>
    <p:sldId id="385" r:id="rId15"/>
    <p:sldId id="392" r:id="rId16"/>
    <p:sldId id="393" r:id="rId17"/>
    <p:sldId id="403" r:id="rId18"/>
    <p:sldId id="394" r:id="rId19"/>
    <p:sldId id="397" r:id="rId20"/>
    <p:sldId id="395" r:id="rId2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08"/>
    <p:restoredTop sz="75183"/>
  </p:normalViewPr>
  <p:slideViewPr>
    <p:cSldViewPr showGuides="1">
      <p:cViewPr varScale="1">
        <p:scale>
          <a:sx n="54" d="100"/>
          <a:sy n="54" d="100"/>
        </p:scale>
        <p:origin x="1848" y="78"/>
      </p:cViewPr>
      <p:guideLst>
        <p:guide orient="horz" pos="2140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BBB0B2-F2FE-4423-AE11-F16C3436E77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18CF37-3400-4BE4-AB8F-D7D7DA38964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0A08-0C4E-4A1B-917E-F602CBE392D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12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484313"/>
            <a:ext cx="3810000" cy="4648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484313"/>
            <a:ext cx="3810000" cy="4648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484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484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250825" y="6921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611188" y="6921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55650" y="3333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68313" y="11969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1182688" y="1484313"/>
            <a:ext cx="77724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59B10-76CF-41FD-8C84-2698DCC0DDD1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6D6466-D035-4DA1-893A-F5E9FF9C23F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4"/>
          <p:cNvSpPr txBox="1">
            <a:spLocks noGrp="1"/>
          </p:cNvSpPr>
          <p:nvPr>
            <p:ph type="dt" sz="half" idx="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Font typeface="Wingdings" panose="05000000000000000000" pitchFamily="2" charset="2"/>
            </a:pPr>
            <a:fld id="{BB962C8B-B14F-4D97-AF65-F5344CB8AC3E}" type="datetime1">
              <a:rPr lang="zh-CN" altLang="en-US" sz="1400" dirty="0">
                <a:solidFill>
                  <a:schemeClr val="bg2"/>
                </a:solidFill>
              </a:rPr>
            </a:fld>
            <a:endParaRPr lang="zh-CN" altLang="en-US" sz="1400" dirty="0">
              <a:solidFill>
                <a:schemeClr val="bg2"/>
              </a:solidFill>
            </a:endParaRPr>
          </a:p>
        </p:txBody>
      </p:sp>
      <p:sp>
        <p:nvSpPr>
          <p:cNvPr id="4099" name="Rectangle 16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Wingdings" panose="05000000000000000000" pitchFamily="2" charset="2"/>
            </a:pPr>
            <a:fld id="{9A0DB2DC-4C9A-4742-B13C-FB6460FD3503}" type="slidenum">
              <a:rPr lang="en-US" altLang="zh-CN" sz="1400" dirty="0">
                <a:solidFill>
                  <a:schemeClr val="bg2"/>
                </a:solidFill>
              </a:rPr>
            </a:fld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ctrTitle"/>
          </p:nvPr>
        </p:nvSpPr>
        <p:spPr>
          <a:xfrm>
            <a:off x="990600" y="1052513"/>
            <a:ext cx="6750050" cy="1176337"/>
          </a:xfrm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4800" dirty="0">
                <a:latin typeface="+mj-lt"/>
                <a:ea typeface="黑体" panose="02010609060101010101" pitchFamily="49" charset="-122"/>
                <a:cs typeface="+mj-cs"/>
              </a:rPr>
              <a:t>实验四：汇编语言编程</a:t>
            </a:r>
            <a:endParaRPr lang="zh-CN" altLang="en-US" sz="4800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type="subTitle" idx="1"/>
          </p:nvPr>
        </p:nvSpPr>
        <p:spPr>
          <a:xfrm>
            <a:off x="749300" y="4486275"/>
            <a:ext cx="7232650" cy="1130300"/>
          </a:xfrm>
        </p:spPr>
        <p:txBody>
          <a:bodyPr vert="horz" wrap="square" lIns="91440" tIns="45720" rIns="91440" bIns="45720" anchor="t"/>
          <a:p>
            <a:pPr algn="r" eaLnBrk="1" hangingPunct="1">
              <a:buSzPct val="60000"/>
              <a:buFont typeface="Wingdings" panose="05000000000000000000" pitchFamily="2" charset="2"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algn="r" eaLnBrk="1" hangingPunct="1">
              <a:buSzPct val="60000"/>
              <a:buFont typeface="Wingdings" panose="05000000000000000000" pitchFamily="2" charset="2"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pitchFamily="2" charset="2"/>
            </a:pPr>
            <a:endParaRPr lang="en-US" altLang="zh-CN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4102" name="Rectangle 4"/>
          <p:cNvSpPr/>
          <p:nvPr/>
        </p:nvSpPr>
        <p:spPr>
          <a:xfrm>
            <a:off x="593725" y="3898900"/>
            <a:ext cx="7543800" cy="12239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ctr" eaLnBrk="1" hangingPunct="1"/>
            <a:r>
              <a:rPr lang="zh-CN" altLang="en-US" sz="2800" dirty="0">
                <a:solidFill>
                  <a:schemeClr val="tx2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华东师范大学计算机科学与技术系</a:t>
            </a:r>
            <a:endParaRPr lang="zh-CN" altLang="en-US" sz="2800" dirty="0">
              <a:solidFill>
                <a:schemeClr val="tx2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6387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8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二、海明码原理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6389" name="文本框 2"/>
          <p:cNvSpPr txBox="1"/>
          <p:nvPr/>
        </p:nvSpPr>
        <p:spPr>
          <a:xfrm>
            <a:off x="755650" y="1714500"/>
            <a:ext cx="7602538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以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1101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为例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,k=4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，来构造海明码。要满足关系式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800" b="1" baseline="30000" dirty="0">
                <a:solidFill>
                  <a:schemeClr val="tx2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≥k+r+1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，则有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r≥3,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取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r=3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，于是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n=k+r=7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。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9" name="Group 2"/>
          <p:cNvGraphicFramePr>
            <a:graphicFrameLocks noGrp="1"/>
          </p:cNvGraphicFramePr>
          <p:nvPr/>
        </p:nvGraphicFramePr>
        <p:xfrm>
          <a:off x="1331913" y="3438525"/>
          <a:ext cx="6096000" cy="1704975"/>
        </p:xfrm>
        <a:graphic>
          <a:graphicData uri="http://schemas.openxmlformats.org/drawingml/2006/table">
            <a:tbl>
              <a:tblPr/>
              <a:tblGrid>
                <a:gridCol w="871220"/>
                <a:gridCol w="870267"/>
                <a:gridCol w="871538"/>
                <a:gridCol w="869950"/>
                <a:gridCol w="871537"/>
                <a:gridCol w="869950"/>
                <a:gridCol w="871538"/>
              </a:tblGrid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en-US" altLang="zh-CN" sz="2800" baseline="-25000" dirty="0">
                        <a:latin typeface="Adobe 楷体 Std R" pitchFamily="18" charset="-122"/>
                        <a:ea typeface="Adobe 楷体 Std R" pitchFamily="18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33"/>
          <p:cNvSpPr txBox="1"/>
          <p:nvPr/>
        </p:nvSpPr>
        <p:spPr>
          <a:xfrm>
            <a:off x="5000625" y="3643313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Text Box 32"/>
          <p:cNvSpPr txBox="1"/>
          <p:nvPr/>
        </p:nvSpPr>
        <p:spPr>
          <a:xfrm>
            <a:off x="4143375" y="3643313"/>
            <a:ext cx="5588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3286125" y="3643313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Text Box 35"/>
          <p:cNvSpPr txBox="1"/>
          <p:nvPr/>
        </p:nvSpPr>
        <p:spPr>
          <a:xfrm>
            <a:off x="2357438" y="3643313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Text Box 36"/>
          <p:cNvSpPr txBox="1"/>
          <p:nvPr/>
        </p:nvSpPr>
        <p:spPr>
          <a:xfrm>
            <a:off x="1500188" y="3643313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Text Box 32"/>
          <p:cNvSpPr txBox="1"/>
          <p:nvPr/>
        </p:nvSpPr>
        <p:spPr>
          <a:xfrm>
            <a:off x="5845175" y="3648075"/>
            <a:ext cx="560388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8" name="Text Box 32"/>
          <p:cNvSpPr txBox="1"/>
          <p:nvPr/>
        </p:nvSpPr>
        <p:spPr>
          <a:xfrm>
            <a:off x="6713538" y="3643313"/>
            <a:ext cx="560387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0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7411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" name="Rectangle 4"/>
          <p:cNvSpPr/>
          <p:nvPr/>
        </p:nvSpPr>
        <p:spPr>
          <a:xfrm>
            <a:off x="1419860" y="4100195"/>
            <a:ext cx="2990850" cy="66865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=0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9860" y="4768850"/>
            <a:ext cx="2918460" cy="64897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3200" b="1" kern="0" cap="none" spc="0" normalizeH="0" baseline="0" noProof="0" dirty="0">
                <a:latin typeface="Adobe 楷体 Std R" pitchFamily="18" charset="-122"/>
                <a:ea typeface="Adobe 楷体 Std R" pitchFamily="18" charset="-122"/>
                <a:cs typeface="+mj-cs"/>
                <a:sym typeface="+mn-ea"/>
              </a:rPr>
              <a:t>r</a:t>
            </a:r>
            <a:r>
              <a:rPr kumimoji="0" lang="en-US" altLang="zh-CN" sz="3200" b="1" kern="0" cap="none" spc="0" normalizeH="0" baseline="-25000" noProof="0" dirty="0">
                <a:latin typeface="Adobe 楷体 Std R" pitchFamily="18" charset="-122"/>
                <a:ea typeface="Adobe 楷体 Std R" pitchFamily="18" charset="-122"/>
                <a:cs typeface="+mj-cs"/>
                <a:sym typeface="+mn-ea"/>
              </a:rPr>
              <a:t>1</a:t>
            </a:r>
            <a:r>
              <a:rPr kumimoji="0" lang="en-US" altLang="zh-CN" sz="3200" kern="0" cap="none" spc="0" normalizeH="0" baseline="0" noProof="0" dirty="0">
                <a:solidFill>
                  <a:schemeClr val="accent4">
                    <a:lumMod val="75000"/>
                  </a:schemeClr>
                </a:solidFill>
                <a:latin typeface="Adobe 楷体 Std R" pitchFamily="18" charset="-122"/>
                <a:ea typeface="Adobe 楷体 Std R" pitchFamily="18" charset="-122"/>
                <a:cs typeface="+mn-cs"/>
                <a:sym typeface="+mn-ea"/>
              </a:rPr>
              <a:t>=</a:t>
            </a:r>
            <a:r>
              <a:rPr kumimoji="0" lang="en-US" altLang="zh-CN" sz="3200" b="1" kern="0" cap="none" spc="0" normalizeH="0" baseline="0" noProof="0" dirty="0">
                <a:latin typeface="Adobe 楷体 Std R" pitchFamily="18" charset="-122"/>
                <a:ea typeface="Adobe 楷体 Std R" pitchFamily="18" charset="-122"/>
                <a:cs typeface="+mj-cs"/>
                <a:sym typeface="+mn-ea"/>
              </a:rPr>
              <a:t>I</a:t>
            </a:r>
            <a:r>
              <a:rPr kumimoji="0" lang="en-US" altLang="zh-CN" sz="3200" b="1" kern="0" cap="none" spc="0" normalizeH="0" baseline="-25000" noProof="0" dirty="0">
                <a:latin typeface="Adobe 楷体 Std R" pitchFamily="18" charset="-122"/>
                <a:ea typeface="Adobe 楷体 Std R" pitchFamily="18" charset="-122"/>
                <a:cs typeface="+mj-cs"/>
                <a:sym typeface="+mn-ea"/>
              </a:rPr>
              <a:t>4</a:t>
            </a:r>
            <a:r>
              <a:rPr kumimoji="0" lang="en-US" altLang="zh-CN" sz="3200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^</a:t>
            </a:r>
            <a:r>
              <a:rPr kumimoji="0" lang="en-US" altLang="zh-CN" sz="3200" b="1" kern="0" cap="none" spc="0" normalizeH="0" baseline="0" noProof="0" dirty="0">
                <a:latin typeface="Adobe 楷体 Std R" pitchFamily="18" charset="-122"/>
                <a:ea typeface="Adobe 楷体 Std R" pitchFamily="18" charset="-122"/>
                <a:cs typeface="+mj-cs"/>
                <a:sym typeface="+mn-ea"/>
              </a:rPr>
              <a:t>I</a:t>
            </a:r>
            <a:r>
              <a:rPr kumimoji="0" lang="en-US" altLang="zh-CN" sz="3200" b="1" kern="0" cap="none" spc="0" normalizeH="0" baseline="-25000" noProof="0" dirty="0">
                <a:latin typeface="Adobe 楷体 Std R" pitchFamily="18" charset="-122"/>
                <a:ea typeface="Adobe 楷体 Std R" pitchFamily="18" charset="-122"/>
                <a:cs typeface="+mj-cs"/>
                <a:sym typeface="+mn-ea"/>
              </a:rPr>
              <a:t>3</a:t>
            </a:r>
            <a:r>
              <a:rPr kumimoji="0" lang="en-US" altLang="zh-CN" sz="3200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t>^</a:t>
            </a:r>
            <a:r>
              <a:rPr kumimoji="0" lang="en-US" altLang="zh-CN" sz="3200" b="1" kern="0" cap="none" spc="0" normalizeH="0" baseline="0" noProof="0" dirty="0">
                <a:latin typeface="Adobe 楷体 Std R" pitchFamily="18" charset="-122"/>
                <a:ea typeface="Adobe 楷体 Std R" pitchFamily="18" charset="-122"/>
                <a:cs typeface="+mj-cs"/>
                <a:sym typeface="+mn-ea"/>
              </a:rPr>
              <a:t>I</a:t>
            </a:r>
            <a:r>
              <a:rPr kumimoji="0" lang="en-US" altLang="zh-CN" sz="3200" b="1" kern="0" cap="none" spc="0" normalizeH="0" baseline="-25000" noProof="0" dirty="0">
                <a:latin typeface="Adobe 楷体 Std R" pitchFamily="18" charset="-122"/>
                <a:ea typeface="Adobe 楷体 Std R" pitchFamily="18" charset="-122"/>
                <a:cs typeface="+mj-cs"/>
                <a:sym typeface="+mn-ea"/>
              </a:rPr>
              <a:t>1</a:t>
            </a:r>
            <a:r>
              <a:rPr kumimoji="0" lang="en-US" altLang="zh-CN" sz="3200" b="1" kern="1200" cap="none" spc="0" normalizeH="0" baseline="0" noProof="0" dirty="0">
                <a:latin typeface="Adobe 楷体 Std R" pitchFamily="18" charset="-122"/>
                <a:ea typeface="Adobe 楷体 Std R" pitchFamily="18" charset="-122"/>
                <a:cs typeface="+mn-cs"/>
                <a:sym typeface="+mn-ea"/>
              </a:rPr>
              <a:t>=1</a:t>
            </a:r>
            <a:endParaRPr kumimoji="0" lang="en-US" altLang="zh-CN" sz="3200" b="1" kern="0" cap="none" spc="0" normalizeH="0" baseline="-25000" noProof="0" dirty="0">
              <a:latin typeface="Adobe 楷体 Std R" pitchFamily="18" charset="-122"/>
              <a:ea typeface="Adobe 楷体 Std R" pitchFamily="18" charset="-122"/>
              <a:cs typeface="+mj-cs"/>
              <a:sym typeface="+mn-ea"/>
            </a:endParaRPr>
          </a:p>
        </p:txBody>
      </p:sp>
      <p:sp>
        <p:nvSpPr>
          <p:cNvPr id="11" name="Rectangle 2"/>
          <p:cNvSpPr txBox="1"/>
          <p:nvPr/>
        </p:nvSpPr>
        <p:spPr>
          <a:xfrm>
            <a:off x="1278890" y="5525135"/>
            <a:ext cx="3058795" cy="61087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/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=0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416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二、海明码原理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00150" y="1700213"/>
          <a:ext cx="6794500" cy="184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625"/>
                <a:gridCol w="1698625"/>
                <a:gridCol w="1698625"/>
                <a:gridCol w="1698625"/>
              </a:tblGrid>
              <a:tr h="365835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4(r2)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2(r1)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1(r0)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</a:tr>
              <a:tr h="3708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3(</a:t>
                      </a:r>
                      <a:r>
                        <a:rPr lang="en-US" altLang="zh-CN" sz="1800" b="1" dirty="0">
                          <a:latin typeface="Adobe 楷体 Std R" pitchFamily="18" charset="-122"/>
                          <a:ea typeface="Adobe 楷体 Std R" pitchFamily="18" charset="-122"/>
                        </a:rPr>
                        <a:t>I</a:t>
                      </a:r>
                      <a:r>
                        <a:rPr lang="en-US" altLang="zh-CN" sz="1800" b="1" baseline="-25000" dirty="0"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5(</a:t>
                      </a:r>
                      <a:r>
                        <a:rPr lang="en-US" altLang="zh-CN" sz="1800" b="1" dirty="0">
                          <a:latin typeface="Adobe 楷体 Std R" pitchFamily="18" charset="-122"/>
                          <a:ea typeface="Adobe 楷体 Std R" pitchFamily="18" charset="-122"/>
                        </a:rPr>
                        <a:t>I</a:t>
                      </a:r>
                      <a:r>
                        <a:rPr lang="en-US" altLang="zh-CN" sz="1800" b="1" baseline="-25000" dirty="0">
                          <a:latin typeface="Adobe 楷体 Std R" pitchFamily="18" charset="-122"/>
                          <a:ea typeface="Adobe 楷体 Std R" pitchFamily="18" charset="-122"/>
                        </a:rPr>
                        <a:t>2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6(</a:t>
                      </a:r>
                      <a:r>
                        <a:rPr lang="en-US" altLang="zh-CN" sz="1800" b="1" dirty="0">
                          <a:latin typeface="Adobe 楷体 Std R" pitchFamily="18" charset="-122"/>
                          <a:ea typeface="Adobe 楷体 Std R" pitchFamily="18" charset="-122"/>
                        </a:rPr>
                        <a:t>I</a:t>
                      </a:r>
                      <a:r>
                        <a:rPr lang="en-US" altLang="zh-CN" sz="1800" b="1" baseline="-25000" dirty="0">
                          <a:latin typeface="Adobe 楷体 Std R" pitchFamily="18" charset="-122"/>
                          <a:ea typeface="Adobe 楷体 Std R" pitchFamily="18" charset="-122"/>
                        </a:rPr>
                        <a:t>3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</a:tr>
              <a:tr h="3709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7(</a:t>
                      </a:r>
                      <a:r>
                        <a:rPr lang="en-US" altLang="zh-CN" sz="1800" b="1" dirty="0">
                          <a:latin typeface="Adobe 楷体 Std R" pitchFamily="18" charset="-122"/>
                          <a:ea typeface="Adobe 楷体 Std R" pitchFamily="18" charset="-122"/>
                        </a:rPr>
                        <a:t>I</a:t>
                      </a:r>
                      <a:r>
                        <a:rPr lang="en-US" altLang="zh-CN" sz="1800" b="1" baseline="-25000" dirty="0">
                          <a:latin typeface="Adobe 楷体 Std R" pitchFamily="18" charset="-122"/>
                          <a:ea typeface="Adobe 楷体 Std R" pitchFamily="18" charset="-122"/>
                        </a:rPr>
                        <a:t>4</a:t>
                      </a:r>
                      <a:r>
                        <a:rPr lang="en-US" altLang="zh-CN" sz="1800" dirty="0"/>
                        <a:t>)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42" marR="91442" marT="45730" marB="457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9459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" name="Rectangle 4"/>
          <p:cNvSpPr/>
          <p:nvPr/>
        </p:nvSpPr>
        <p:spPr>
          <a:xfrm>
            <a:off x="557213" y="1785938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                     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388" name="Rectangle 3"/>
          <p:cNvSpPr txBox="1"/>
          <p:nvPr/>
        </p:nvSpPr>
        <p:spPr>
          <a:xfrm>
            <a:off x="1143000" y="2786063"/>
            <a:ext cx="8501063" cy="1000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</a:pP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Rectangle 2"/>
          <p:cNvSpPr txBox="1"/>
          <p:nvPr/>
        </p:nvSpPr>
        <p:spPr>
          <a:xfrm>
            <a:off x="1071563" y="3714750"/>
            <a:ext cx="7658100" cy="12144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/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463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二、海明码原理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9464" name="矩形 13"/>
          <p:cNvSpPr/>
          <p:nvPr/>
        </p:nvSpPr>
        <p:spPr>
          <a:xfrm>
            <a:off x="1000125" y="1643063"/>
            <a:ext cx="6786563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于是，接收端使用以下关系式对这三个偶校验关系进行验证：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5" name="Rectangle 3"/>
          <p:cNvSpPr/>
          <p:nvPr/>
        </p:nvSpPr>
        <p:spPr>
          <a:xfrm>
            <a:off x="1391285" y="2987675"/>
            <a:ext cx="5461000" cy="1765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ctr">
              <a:spcBef>
                <a:spcPct val="20000"/>
              </a:spcBef>
            </a:pP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  s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=r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2</a:t>
            </a:r>
            <a:endParaRPr lang="en-US" altLang="zh-CN" sz="3200" b="1" baseline="-25000" dirty="0">
              <a:solidFill>
                <a:srgbClr val="CC0099"/>
              </a:solidFill>
              <a:latin typeface="Tahoma" panose="020B0604030504040204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  s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=r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                                                                                                                                                                                                  s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=r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4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3200" dirty="0">
                <a:solidFill>
                  <a:srgbClr val="CC0099"/>
                </a:solidFill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solidFill>
                  <a:srgbClr val="CC0099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solidFill>
                  <a:srgbClr val="CC0099"/>
                </a:solidFill>
                <a:latin typeface="Tahoma" panose="020B0604030504040204" pitchFamily="34" charset="0"/>
              </a:rPr>
              <a:t>1</a:t>
            </a:r>
            <a:endParaRPr lang="en-US" altLang="zh-CN" sz="3200" b="1" dirty="0">
              <a:solidFill>
                <a:srgbClr val="CC0099"/>
              </a:solidFill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 </a:t>
            </a:r>
            <a:endParaRPr lang="en-US" altLang="zh-CN" sz="3200" b="1" baseline="-25000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3200" b="1" dirty="0"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zh-CN" sz="3200" b="1" dirty="0"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•"/>
            </a:pPr>
            <a:endParaRPr lang="en-US" altLang="zh-CN" sz="32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857250" y="5143500"/>
            <a:ext cx="7891463" cy="7858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其中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s2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s1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s0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称为校正因子。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•"/>
            </a:pPr>
            <a:endParaRPr lang="zh-CN" altLang="en-US" sz="3200" b="1" dirty="0"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zh-CN" altLang="en-US" sz="3200" b="1" dirty="0">
              <a:latin typeface="Adobe 楷体 Std R" pitchFamily="18" charset="-122"/>
              <a:ea typeface="Adobe 楷体 Std R" pitchFamily="18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•"/>
            </a:pPr>
            <a:endParaRPr lang="en-US" altLang="zh-CN" sz="32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638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0483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" name="Rectangle 4"/>
          <p:cNvSpPr/>
          <p:nvPr/>
        </p:nvSpPr>
        <p:spPr>
          <a:xfrm>
            <a:off x="557213" y="1785938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                     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412" name="Rectangle 3"/>
          <p:cNvSpPr txBox="1"/>
          <p:nvPr/>
        </p:nvSpPr>
        <p:spPr>
          <a:xfrm>
            <a:off x="1143000" y="2786063"/>
            <a:ext cx="8501063" cy="1000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</a:pP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Rectangle 2"/>
          <p:cNvSpPr txBox="1"/>
          <p:nvPr/>
        </p:nvSpPr>
        <p:spPr>
          <a:xfrm>
            <a:off x="1071563" y="3714750"/>
            <a:ext cx="7658100" cy="12144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ctr" eaLnBrk="1" hangingPunct="1"/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0487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二、海明码原理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0488" name="TextBox 11"/>
          <p:cNvSpPr txBox="1"/>
          <p:nvPr/>
        </p:nvSpPr>
        <p:spPr>
          <a:xfrm>
            <a:off x="785813" y="2357438"/>
            <a:ext cx="7286625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若没有错，三个校正因子都为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，若不全为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，则有错误发生，错误的位置在   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S=S</a:t>
            </a:r>
            <a:r>
              <a:rPr lang="en-US" altLang="zh-CN" sz="2800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800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800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处，将该位取反即得到正确的数据。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0489" name="TextBox 16"/>
          <p:cNvSpPr txBox="1"/>
          <p:nvPr/>
        </p:nvSpPr>
        <p:spPr>
          <a:xfrm>
            <a:off x="857250" y="3714750"/>
            <a:ext cx="72866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412" grpId="0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1507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8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二、海明码原理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1509" name="Rectangle 2"/>
          <p:cNvSpPr txBox="1"/>
          <p:nvPr/>
        </p:nvSpPr>
        <p:spPr>
          <a:xfrm>
            <a:off x="1303338" y="2143125"/>
            <a:ext cx="5340350" cy="221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1510" name="文本框 2"/>
          <p:cNvSpPr txBox="1"/>
          <p:nvPr/>
        </p:nvSpPr>
        <p:spPr>
          <a:xfrm>
            <a:off x="755650" y="1714500"/>
            <a:ext cx="76025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根据计算，可得下值：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9" name="Group 2"/>
          <p:cNvGraphicFramePr>
            <a:graphicFrameLocks noGrp="1"/>
          </p:cNvGraphicFramePr>
          <p:nvPr/>
        </p:nvGraphicFramePr>
        <p:xfrm>
          <a:off x="1331913" y="2428875"/>
          <a:ext cx="6096000" cy="1643063"/>
        </p:xfrm>
        <a:graphic>
          <a:graphicData uri="http://schemas.openxmlformats.org/drawingml/2006/table">
            <a:tbl>
              <a:tblPr/>
              <a:tblGrid>
                <a:gridCol w="871537"/>
                <a:gridCol w="869950"/>
                <a:gridCol w="871538"/>
                <a:gridCol w="869950"/>
                <a:gridCol w="871537"/>
                <a:gridCol w="869950"/>
                <a:gridCol w="871538"/>
              </a:tblGrid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32"/>
          <p:cNvSpPr txBox="1"/>
          <p:nvPr/>
        </p:nvSpPr>
        <p:spPr>
          <a:xfrm>
            <a:off x="4143375" y="2571750"/>
            <a:ext cx="5588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3286125" y="2571750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Text Box 35"/>
          <p:cNvSpPr txBox="1"/>
          <p:nvPr/>
        </p:nvSpPr>
        <p:spPr>
          <a:xfrm>
            <a:off x="2428875" y="2571750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6" name="Text Box 36"/>
          <p:cNvSpPr txBox="1"/>
          <p:nvPr/>
        </p:nvSpPr>
        <p:spPr>
          <a:xfrm>
            <a:off x="1500188" y="2571750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1541" name="文本框 2"/>
          <p:cNvSpPr txBox="1"/>
          <p:nvPr/>
        </p:nvSpPr>
        <p:spPr>
          <a:xfrm>
            <a:off x="857250" y="4429125"/>
            <a:ext cx="7602538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若将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I3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改为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，可算得 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S=S</a:t>
            </a:r>
            <a:r>
              <a:rPr lang="en-US" altLang="zh-CN" sz="2800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800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800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=110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，即第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6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位出错。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" name="Text Box 34"/>
          <p:cNvSpPr txBox="1"/>
          <p:nvPr/>
        </p:nvSpPr>
        <p:spPr>
          <a:xfrm>
            <a:off x="4997450" y="2571750"/>
            <a:ext cx="560388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Text Box 32"/>
          <p:cNvSpPr txBox="1"/>
          <p:nvPr/>
        </p:nvSpPr>
        <p:spPr>
          <a:xfrm>
            <a:off x="6756400" y="2574925"/>
            <a:ext cx="55880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0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Text Box 32"/>
          <p:cNvSpPr txBox="1"/>
          <p:nvPr/>
        </p:nvSpPr>
        <p:spPr>
          <a:xfrm>
            <a:off x="5876925" y="2571750"/>
            <a:ext cx="560388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Font typeface="Arial" panose="020B0604020202020204" pitchFamily="34" charset="0"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2531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2" name="文本框 2"/>
          <p:cNvSpPr txBox="1"/>
          <p:nvPr/>
        </p:nvSpPr>
        <p:spPr>
          <a:xfrm>
            <a:off x="857250" y="1643063"/>
            <a:ext cx="700087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      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</a:rPr>
              <a:t>1. </a:t>
            </a: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实现奇校验：将一个不超过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</a:rPr>
              <a:t>16</a:t>
            </a: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位的</a:t>
            </a: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待检测的数据存入到寄存器中，通过循环移位和异或运算计算出奇校验码（设</a:t>
            </a: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校验位在最低位</a:t>
            </a:r>
            <a:r>
              <a:rPr lang="zh-CN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）。</a:t>
            </a:r>
            <a:endParaRPr lang="zh-CN" altLang="en-US" sz="2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2533" name="Rectangle 2"/>
          <p:cNvSpPr txBox="1"/>
          <p:nvPr/>
        </p:nvSpPr>
        <p:spPr>
          <a:xfrm>
            <a:off x="1150938" y="357188"/>
            <a:ext cx="7793037" cy="768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三、课堂作业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3555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3556" name="文本框 2"/>
          <p:cNvSpPr txBox="1"/>
          <p:nvPr/>
        </p:nvSpPr>
        <p:spPr>
          <a:xfrm>
            <a:off x="857250" y="1643063"/>
            <a:ext cx="7734300" cy="2084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80000"/>
              </a:lnSpc>
            </a:pP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      2.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实现海明码校验：将一个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8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位的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要检测的数据存入寄存器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R1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中，通过移位和异或运算计算出冗余位；可再通过修改数据中一位，存入寄存器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R0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中，利用校正因子找出该位，并修改。如下所示，将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10101100 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写入对应位置。</a:t>
            </a:r>
            <a:endParaRPr lang="zh-CN" altLang="en-US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3557" name="Rectangle 2"/>
          <p:cNvSpPr txBox="1"/>
          <p:nvPr/>
        </p:nvSpPr>
        <p:spPr>
          <a:xfrm>
            <a:off x="1150938" y="357188"/>
            <a:ext cx="7793037" cy="768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三、课后习题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" name="Group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28688" y="3786188"/>
          <a:ext cx="4714875" cy="1643063"/>
        </p:xfrm>
        <a:graphic>
          <a:graphicData uri="http://schemas.openxmlformats.org/drawingml/2006/table">
            <a:tbl>
              <a:tblPr/>
              <a:tblGrid>
                <a:gridCol w="844550"/>
                <a:gridCol w="644525"/>
                <a:gridCol w="646112"/>
                <a:gridCol w="644525"/>
                <a:gridCol w="644525"/>
                <a:gridCol w="644525"/>
                <a:gridCol w="646113"/>
              </a:tblGrid>
              <a:tr h="9285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1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643563" y="3786188"/>
          <a:ext cx="3214688" cy="1643063"/>
        </p:xfrm>
        <a:graphic>
          <a:graphicData uri="http://schemas.openxmlformats.org/drawingml/2006/table">
            <a:tbl>
              <a:tblPr/>
              <a:tblGrid>
                <a:gridCol w="642937"/>
                <a:gridCol w="642938"/>
                <a:gridCol w="642937"/>
                <a:gridCol w="643255"/>
                <a:gridCol w="642620"/>
              </a:tblGrid>
              <a:tr h="9286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楷体 Std R" pitchFamily="18" charset="-122"/>
                          <a:ea typeface="Adobe 楷体 Std R" pitchFamily="18" charset="-122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楷体 Std R" pitchFamily="18" charset="-122"/>
                        <a:ea typeface="Adobe 楷体 Std R" pitchFamily="18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36"/>
          <p:cNvSpPr txBox="1"/>
          <p:nvPr/>
        </p:nvSpPr>
        <p:spPr>
          <a:xfrm>
            <a:off x="1071563" y="3929063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8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1" name="Text Box 36"/>
          <p:cNvSpPr txBox="1"/>
          <p:nvPr/>
        </p:nvSpPr>
        <p:spPr>
          <a:xfrm>
            <a:off x="1857375" y="4000500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7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2" name="Text Box 36"/>
          <p:cNvSpPr txBox="1"/>
          <p:nvPr/>
        </p:nvSpPr>
        <p:spPr>
          <a:xfrm>
            <a:off x="2500313" y="4000500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6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Text Box 36"/>
          <p:cNvSpPr txBox="1"/>
          <p:nvPr/>
        </p:nvSpPr>
        <p:spPr>
          <a:xfrm>
            <a:off x="3143250" y="4000500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5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4" name="Text Box 36"/>
          <p:cNvSpPr txBox="1"/>
          <p:nvPr/>
        </p:nvSpPr>
        <p:spPr>
          <a:xfrm>
            <a:off x="4429125" y="4000500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5" name="Text Box 36"/>
          <p:cNvSpPr txBox="1"/>
          <p:nvPr/>
        </p:nvSpPr>
        <p:spPr>
          <a:xfrm>
            <a:off x="5072063" y="4000500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7" name="Text Box 36"/>
          <p:cNvSpPr txBox="1"/>
          <p:nvPr/>
        </p:nvSpPr>
        <p:spPr>
          <a:xfrm>
            <a:off x="7000875" y="3929063"/>
            <a:ext cx="517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" name="Text Box 36"/>
          <p:cNvSpPr txBox="1"/>
          <p:nvPr/>
        </p:nvSpPr>
        <p:spPr>
          <a:xfrm>
            <a:off x="5694363" y="4000500"/>
            <a:ext cx="558800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3" name="Text Box 36"/>
          <p:cNvSpPr txBox="1"/>
          <p:nvPr/>
        </p:nvSpPr>
        <p:spPr>
          <a:xfrm>
            <a:off x="8320088" y="4000500"/>
            <a:ext cx="558800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6" name="Text Box 36"/>
          <p:cNvSpPr txBox="1"/>
          <p:nvPr/>
        </p:nvSpPr>
        <p:spPr>
          <a:xfrm>
            <a:off x="7713663" y="3995738"/>
            <a:ext cx="560387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Text Box 36"/>
          <p:cNvSpPr txBox="1"/>
          <p:nvPr/>
        </p:nvSpPr>
        <p:spPr>
          <a:xfrm>
            <a:off x="6346825" y="3929063"/>
            <a:ext cx="560388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9" name="Text Box 36"/>
          <p:cNvSpPr txBox="1"/>
          <p:nvPr/>
        </p:nvSpPr>
        <p:spPr>
          <a:xfrm>
            <a:off x="3806825" y="3995738"/>
            <a:ext cx="560388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Font typeface="Wingdings" panose="05000000000000000000" pitchFamily="2" charset="2"/>
            </a:pP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600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endParaRPr lang="en-US" altLang="zh-CN" sz="3600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4579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80" name="Rectangle 2"/>
          <p:cNvSpPr txBox="1"/>
          <p:nvPr/>
        </p:nvSpPr>
        <p:spPr>
          <a:xfrm>
            <a:off x="1150938" y="357188"/>
            <a:ext cx="7793037" cy="768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三、课后习题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/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7315" y="3952875"/>
            <a:ext cx="670306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8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4582" name="文本框 2"/>
          <p:cNvSpPr txBox="1"/>
          <p:nvPr/>
        </p:nvSpPr>
        <p:spPr>
          <a:xfrm>
            <a:off x="857250" y="1627188"/>
            <a:ext cx="70008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提示：其中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r</a:t>
            </a:r>
            <a:r>
              <a:rPr lang="en-US" altLang="zh-CN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~r</a:t>
            </a:r>
            <a:r>
              <a:rPr lang="en-US" altLang="zh-CN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3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由下面式子求出：</a:t>
            </a:r>
            <a:endParaRPr lang="zh-CN" altLang="en-US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797685" y="3238500"/>
            <a:ext cx="433260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7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6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950595" y="2524125"/>
            <a:ext cx="512000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  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7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377315" y="4602480"/>
            <a:ext cx="559054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8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7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6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5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6627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8" name="Rectangle 2"/>
          <p:cNvSpPr txBox="1"/>
          <p:nvPr/>
        </p:nvSpPr>
        <p:spPr>
          <a:xfrm>
            <a:off x="1150938" y="357188"/>
            <a:ext cx="7793037" cy="768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三、课后习题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eaLnBrk="1" hangingPunct="1"/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613" y="3786188"/>
            <a:ext cx="828675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   s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8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26630" name="文本框 2"/>
          <p:cNvSpPr txBox="1"/>
          <p:nvPr/>
        </p:nvSpPr>
        <p:spPr>
          <a:xfrm>
            <a:off x="857250" y="1643063"/>
            <a:ext cx="70008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提示：其中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s</a:t>
            </a:r>
            <a:r>
              <a:rPr lang="en-US" altLang="zh-CN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en-US" altLang="zh-CN" b="1" dirty="0">
                <a:solidFill>
                  <a:schemeClr val="tx2"/>
                </a:solidFill>
                <a:latin typeface="Tahoma" panose="020B0604030504040204" pitchFamily="34" charset="0"/>
              </a:rPr>
              <a:t>~s</a:t>
            </a:r>
            <a:r>
              <a:rPr lang="en-US" altLang="zh-CN" b="1" baseline="-25000" dirty="0">
                <a:solidFill>
                  <a:schemeClr val="tx2"/>
                </a:solidFill>
                <a:latin typeface="Tahoma" panose="020B0604030504040204" pitchFamily="34" charset="0"/>
              </a:rPr>
              <a:t>4</a:t>
            </a:r>
            <a:r>
              <a:rPr lang="zh-CN" altLang="en-US" b="1" dirty="0">
                <a:solidFill>
                  <a:schemeClr val="tx2"/>
                </a:solidFill>
                <a:latin typeface="Tahoma" panose="020B0604030504040204" pitchFamily="34" charset="0"/>
              </a:rPr>
              <a:t>由下面式子求出：</a:t>
            </a:r>
            <a:endParaRPr lang="zh-CN" altLang="en-US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28613" y="3207703"/>
            <a:ext cx="75723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   s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7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6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28613" y="2716213"/>
            <a:ext cx="82296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   s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0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7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4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2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1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0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28613" y="4429125"/>
            <a:ext cx="8001000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     s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=I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8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7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6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5</a:t>
            </a:r>
            <a:r>
              <a:rPr lang="en-US" altLang="zh-CN" sz="3200" dirty="0">
                <a:latin typeface="Tahoma" panose="020B0604030504040204" pitchFamily="34" charset="0"/>
              </a:rPr>
              <a:t>^</a:t>
            </a:r>
            <a:r>
              <a:rPr lang="en-US" altLang="zh-CN" sz="3200" b="1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en-US" altLang="zh-CN" sz="3200" b="1" baseline="-25000" dirty="0">
                <a:latin typeface="Adobe 楷体 Std R" pitchFamily="18" charset="-122"/>
                <a:ea typeface="Adobe 楷体 Std R" pitchFamily="18" charset="-122"/>
              </a:rPr>
              <a:t>3</a:t>
            </a:r>
            <a:endParaRPr lang="en-US" altLang="zh-CN" sz="3200" b="1" baseline="-25000" dirty="0">
              <a:latin typeface="Adobe 楷体 Std R" pitchFamily="18" charset="-122"/>
              <a:ea typeface="Adobe 楷体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614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实验目的</a:t>
            </a:r>
            <a:endParaRPr lang="zh-CN" altLang="en-US" b="1" dirty="0"/>
          </a:p>
        </p:txBody>
      </p:sp>
      <p:sp>
        <p:nvSpPr>
          <p:cNvPr id="4" name="Rectangle 3"/>
          <p:cNvSpPr>
            <a:spLocks noGrp="1"/>
          </p:cNvSpPr>
          <p:nvPr>
            <p:ph sz="half" idx="1"/>
          </p:nvPr>
        </p:nvSpPr>
        <p:spPr>
          <a:xfrm>
            <a:off x="827088" y="2205038"/>
            <a:ext cx="7705725" cy="3024187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  <a:buChar char="l"/>
            </a:pPr>
            <a:r>
              <a:rPr lang="zh-CN" altLang="en-US" dirty="0">
                <a:sym typeface="+mn-ea"/>
              </a:rPr>
              <a:t>熟悉</a:t>
            </a:r>
            <a:r>
              <a:rPr lang="en-US" altLang="zh-CN" dirty="0">
                <a:sym typeface="+mn-ea"/>
              </a:rPr>
              <a:t>Keil</a:t>
            </a:r>
            <a:r>
              <a:rPr lang="zh-CN" altLang="en-US" dirty="0">
                <a:sym typeface="+mn-ea"/>
              </a:rPr>
              <a:t>中的汇编语言格式，并能熟练运用存储器访问指令、逻辑操作指令、移位操作指令（</a:t>
            </a:r>
            <a:r>
              <a:rPr lang="en-US" altLang="zh-CN" dirty="0">
                <a:sym typeface="+mn-ea"/>
              </a:rPr>
              <a:t>LSL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LSR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ASR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ROR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RRX</a:t>
            </a:r>
            <a:r>
              <a:rPr lang="zh-CN" altLang="en-US" dirty="0">
                <a:sym typeface="+mn-ea"/>
              </a:rPr>
              <a:t>等）</a:t>
            </a:r>
            <a:r>
              <a:rPr lang="zh-CN" altLang="en-US" dirty="0">
                <a:latin typeface="+mn-lt"/>
                <a:ea typeface="+mn-ea"/>
                <a:cs typeface="+mn-cs"/>
              </a:rPr>
              <a:t>，熟悉其功能及用法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Char char="l"/>
            </a:pPr>
            <a:r>
              <a:rPr lang="zh-CN" altLang="en-US" dirty="0">
                <a:latin typeface="+mn-lt"/>
                <a:ea typeface="+mn-ea"/>
                <a:cs typeface="+mn-cs"/>
              </a:rPr>
              <a:t>熟练掌握</a:t>
            </a:r>
            <a:r>
              <a:rPr lang="zh-CN" altLang="en-US" dirty="0">
                <a:latin typeface="+mn-lt"/>
                <a:ea typeface="+mn-ea"/>
                <a:cs typeface="+mn-cs"/>
              </a:rPr>
              <a:t>基本汇编程序的程序语法及设计格式；</a:t>
            </a:r>
            <a:endParaRPr lang="en-US" altLang="zh-CN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2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819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实验设备</a:t>
            </a:r>
            <a:endParaRPr lang="zh-CN" altLang="en-US" b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00113" y="1844675"/>
            <a:ext cx="7705725" cy="2160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软件开发系统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Keil5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日期占位符 4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921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实验内容</a:t>
            </a:r>
            <a:endParaRPr lang="zh-CN" altLang="en-US" b="1" dirty="0"/>
          </a:p>
        </p:txBody>
      </p:sp>
      <p:sp>
        <p:nvSpPr>
          <p:cNvPr id="9221" name="Rectangle 3"/>
          <p:cNvSpPr>
            <a:spLocks noGrp="1"/>
          </p:cNvSpPr>
          <p:nvPr>
            <p:ph sz="half" idx="1"/>
          </p:nvPr>
        </p:nvSpPr>
        <p:spPr>
          <a:xfrm>
            <a:off x="827088" y="1955800"/>
            <a:ext cx="7705725" cy="3457575"/>
          </a:xfrm>
        </p:spPr>
        <p:txBody>
          <a:bodyPr vert="horz" wrap="square" lIns="91440" tIns="45720" rIns="91440" bIns="45720" anchor="t"/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Char char="l"/>
            </a:pPr>
            <a:r>
              <a:rPr lang="zh-CN" altLang="en-US" dirty="0">
                <a:sym typeface="+mn-ea"/>
              </a:rPr>
              <a:t>学习并掌握简单的</a:t>
            </a:r>
            <a:r>
              <a:rPr lang="en-US" altLang="zh-CN" dirty="0">
                <a:sym typeface="+mn-ea"/>
              </a:rPr>
              <a:t>ARM</a:t>
            </a:r>
            <a:r>
              <a:rPr lang="zh-CN" altLang="en-US" dirty="0">
                <a:sym typeface="+mn-ea"/>
              </a:rPr>
              <a:t>汇编指令，熟悉其功能及用法，</a:t>
            </a:r>
            <a:r>
              <a:rPr lang="zh-CN" altLang="en-US" dirty="0">
                <a:sym typeface="+mn-ea"/>
              </a:rPr>
              <a:t>根据题目编写ARM汇编程序；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cs"/>
              </a:rPr>
              <a:t>了解奇偶校验码原理及其基本计算方法，并用汇编语言实现；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  <a:ea typeface="+mn-ea"/>
                <a:cs typeface="+mn-cs"/>
              </a:rPr>
              <a:t>了解海明码原理及其基本计算方法，并用汇编语言实现；</a:t>
            </a: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endParaRPr lang="zh-CN" altLang="en-US" dirty="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Font typeface="Arial" panose="020B0604020202020204" pitchFamily="34" charset="0"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1267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8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一、奇偶校验码原理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1269" name="Rectangle 2"/>
          <p:cNvSpPr txBox="1"/>
          <p:nvPr/>
        </p:nvSpPr>
        <p:spPr>
          <a:xfrm>
            <a:off x="1303338" y="2143125"/>
            <a:ext cx="5340350" cy="221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1270" name="Rectangle 2"/>
          <p:cNvSpPr txBox="1"/>
          <p:nvPr/>
        </p:nvSpPr>
        <p:spPr>
          <a:xfrm>
            <a:off x="1214438" y="2143125"/>
            <a:ext cx="7159625" cy="32146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Tahoma" panose="020B0604030504040204" pitchFamily="34" charset="0"/>
              </a:rPr>
              <a:t>      </a:t>
            </a:r>
            <a:r>
              <a:rPr lang="zh-CN" altLang="en-US" sz="2800" dirty="0">
                <a:latin typeface="Tahoma" panose="020B0604030504040204" pitchFamily="34" charset="0"/>
              </a:rPr>
              <a:t>在原编码上加一个校验位，它的码距等于</a:t>
            </a:r>
            <a:r>
              <a:rPr lang="en-US" altLang="zh-CN" sz="2800" dirty="0">
                <a:latin typeface="Tahoma" panose="020B0604030504040204" pitchFamily="34" charset="0"/>
              </a:rPr>
              <a:t>2</a:t>
            </a:r>
            <a:r>
              <a:rPr lang="zh-CN" altLang="en-US" sz="2800" dirty="0">
                <a:latin typeface="Tahoma" panose="020B0604030504040204" pitchFamily="34" charset="0"/>
              </a:rPr>
              <a:t>，可以检测出一位错误（或奇数位错误），但不能确定出错的位置，也不能够检测偶数位错误，增加的冗余位称为奇偶校验位。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 eaLnBrk="1" hangingPunct="1"/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11271" name="文本框 2"/>
          <p:cNvSpPr txBox="1"/>
          <p:nvPr/>
        </p:nvSpPr>
        <p:spPr>
          <a:xfrm>
            <a:off x="755650" y="1539875"/>
            <a:ext cx="77041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原理：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Font typeface="Arial" panose="020B0604020202020204" pitchFamily="34" charset="0"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2291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2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一、奇偶校验码原理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2293" name="Rectangle 2"/>
          <p:cNvSpPr txBox="1"/>
          <p:nvPr/>
        </p:nvSpPr>
        <p:spPr>
          <a:xfrm>
            <a:off x="1303338" y="2143125"/>
            <a:ext cx="5340350" cy="221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2294" name="Rectangle 2"/>
          <p:cNvSpPr txBox="1"/>
          <p:nvPr/>
        </p:nvSpPr>
        <p:spPr>
          <a:xfrm>
            <a:off x="1214438" y="2143125"/>
            <a:ext cx="7423150" cy="3708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Tahoma" panose="020B0604030504040204" pitchFamily="34" charset="0"/>
              </a:rPr>
              <a:t>      </a:t>
            </a:r>
            <a:r>
              <a:rPr lang="zh-CN" altLang="en-US" sz="2800" dirty="0">
                <a:latin typeface="Tahoma" panose="020B0604030504040204" pitchFamily="34" charset="0"/>
              </a:rPr>
              <a:t>由若干位有效信息和一个二进制位（校验位）组成校验码。校验位的取值（</a:t>
            </a:r>
            <a:r>
              <a:rPr lang="en-US" altLang="zh-CN" sz="2800" dirty="0">
                <a:latin typeface="Tahoma" panose="020B0604030504040204" pitchFamily="34" charset="0"/>
              </a:rPr>
              <a:t>0</a:t>
            </a:r>
            <a:r>
              <a:rPr lang="zh-CN" altLang="en-US" sz="2800" dirty="0">
                <a:latin typeface="Tahoma" panose="020B0604030504040204" pitchFamily="34" charset="0"/>
              </a:rPr>
              <a:t>或</a:t>
            </a:r>
            <a:r>
              <a:rPr lang="en-US" altLang="zh-CN" sz="2800" dirty="0"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latin typeface="Tahoma" panose="020B0604030504040204" pitchFamily="34" charset="0"/>
              </a:rPr>
              <a:t>）将使整个校验码中</a:t>
            </a:r>
            <a:r>
              <a:rPr lang="en-US" altLang="zh-CN" sz="2800" dirty="0">
                <a:latin typeface="Tahoma" panose="020B0604030504040204" pitchFamily="34" charset="0"/>
              </a:rPr>
              <a:t>”1”</a:t>
            </a:r>
            <a:r>
              <a:rPr lang="zh-CN" altLang="en-US" sz="2800" dirty="0">
                <a:latin typeface="Tahoma" panose="020B0604030504040204" pitchFamily="34" charset="0"/>
              </a:rPr>
              <a:t>的个数为奇数或偶数，所以有两种可供选择的校验规律。</a:t>
            </a:r>
            <a:endParaRPr lang="zh-CN" altLang="en-US" sz="2800" dirty="0">
              <a:latin typeface="Tahoma" panose="020B0604030504040204" pitchFamily="34" charset="0"/>
            </a:endParaRPr>
          </a:p>
          <a:p>
            <a:r>
              <a:rPr lang="en-US" altLang="zh-CN" sz="2800" dirty="0">
                <a:latin typeface="Tahoma" panose="020B0604030504040204" pitchFamily="34" charset="0"/>
              </a:rPr>
              <a:t>	</a:t>
            </a:r>
            <a:r>
              <a:rPr lang="zh-CN" altLang="en-US" sz="2800" dirty="0">
                <a:latin typeface="Tahoma" panose="020B0604030504040204" pitchFamily="34" charset="0"/>
              </a:rPr>
              <a:t>奇校验码：整个校验码（有效信息位和校验位）中</a:t>
            </a:r>
            <a:r>
              <a:rPr lang="en-US" altLang="zh-CN" sz="2800" dirty="0">
                <a:latin typeface="Tahoma" panose="020B0604030504040204" pitchFamily="34" charset="0"/>
              </a:rPr>
              <a:t>''1''</a:t>
            </a:r>
            <a:r>
              <a:rPr lang="zh-CN" altLang="en-US" sz="2800" dirty="0">
                <a:latin typeface="Tahoma" panose="020B0604030504040204" pitchFamily="34" charset="0"/>
              </a:rPr>
              <a:t>的个数为奇数。</a:t>
            </a:r>
            <a:endParaRPr lang="zh-CN" altLang="en-US" sz="2800" dirty="0">
              <a:latin typeface="Tahoma" panose="020B0604030504040204" pitchFamily="34" charset="0"/>
            </a:endParaRPr>
          </a:p>
          <a:p>
            <a:r>
              <a:rPr lang="en-US" altLang="zh-CN" sz="2800" dirty="0">
                <a:latin typeface="Tahoma" panose="020B0604030504040204" pitchFamily="34" charset="0"/>
              </a:rPr>
              <a:t>	</a:t>
            </a:r>
            <a:r>
              <a:rPr lang="zh-CN" altLang="en-US" sz="2800" dirty="0">
                <a:latin typeface="Tahoma" panose="020B0604030504040204" pitchFamily="34" charset="0"/>
              </a:rPr>
              <a:t>偶校验码：整个校验码（有效信息位和校验位）中</a:t>
            </a:r>
            <a:r>
              <a:rPr lang="en-US" altLang="zh-CN" sz="2800" dirty="0">
                <a:latin typeface="Tahoma" panose="020B0604030504040204" pitchFamily="34" charset="0"/>
              </a:rPr>
              <a:t>''1''</a:t>
            </a:r>
            <a:r>
              <a:rPr lang="zh-CN" altLang="en-US" sz="2800" dirty="0">
                <a:latin typeface="Tahoma" panose="020B0604030504040204" pitchFamily="34" charset="0"/>
              </a:rPr>
              <a:t>的个数为偶数。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 eaLnBrk="1" hangingPunct="1"/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12295" name="文本框 2"/>
          <p:cNvSpPr txBox="1"/>
          <p:nvPr/>
        </p:nvSpPr>
        <p:spPr>
          <a:xfrm>
            <a:off x="755650" y="1539875"/>
            <a:ext cx="77041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实现：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Font typeface="Arial" panose="020B0604020202020204" pitchFamily="34" charset="0"/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315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6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一、奇偶校验码原理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3317" name="Rectangle 2"/>
          <p:cNvSpPr txBox="1"/>
          <p:nvPr/>
        </p:nvSpPr>
        <p:spPr>
          <a:xfrm>
            <a:off x="1303338" y="2143125"/>
            <a:ext cx="5340350" cy="221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3318" name="Rectangle 2"/>
          <p:cNvSpPr txBox="1"/>
          <p:nvPr/>
        </p:nvSpPr>
        <p:spPr>
          <a:xfrm>
            <a:off x="1214438" y="2143125"/>
            <a:ext cx="7423150" cy="3708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Tahoma" panose="020B0604030504040204" pitchFamily="34" charset="0"/>
              </a:rPr>
              <a:t>      100 1101 </a:t>
            </a:r>
            <a:r>
              <a:rPr lang="zh-CN" altLang="en-US" sz="2800" dirty="0">
                <a:latin typeface="Tahoma" panose="020B0604030504040204" pitchFamily="34" charset="0"/>
              </a:rPr>
              <a:t>（原编码，设最低位为校验位）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r>
              <a:rPr lang="en-US" altLang="zh-CN" sz="2800" dirty="0">
                <a:latin typeface="Tahoma" panose="020B0604030504040204" pitchFamily="34" charset="0"/>
              </a:rPr>
              <a:t>      1001 101</a:t>
            </a:r>
            <a:r>
              <a:rPr lang="en-US" altLang="zh-CN" sz="2800" u="sng" dirty="0"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latin typeface="Tahoma" panose="020B0604030504040204" pitchFamily="34" charset="0"/>
              </a:rPr>
              <a:t>（奇校验码）</a:t>
            </a:r>
            <a:endParaRPr lang="zh-CN" altLang="en-US" sz="2800" dirty="0">
              <a:latin typeface="Tahoma" panose="020B0604030504040204" pitchFamily="34" charset="0"/>
            </a:endParaRPr>
          </a:p>
          <a:p>
            <a:r>
              <a:rPr lang="en-US" altLang="zh-CN" sz="2800" dirty="0">
                <a:latin typeface="Tahoma" panose="020B0604030504040204" pitchFamily="34" charset="0"/>
              </a:rPr>
              <a:t>      1001 101</a:t>
            </a:r>
            <a:r>
              <a:rPr lang="en-US" altLang="zh-CN" sz="2800" u="sng" dirty="0">
                <a:latin typeface="Tahoma" panose="020B0604030504040204" pitchFamily="34" charset="0"/>
              </a:rPr>
              <a:t>0</a:t>
            </a:r>
            <a:r>
              <a:rPr lang="zh-CN" altLang="en-US" sz="2800" dirty="0">
                <a:latin typeface="Tahoma" panose="020B0604030504040204" pitchFamily="34" charset="0"/>
              </a:rPr>
              <a:t>（偶校验码）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 eaLnBrk="1" hangingPunct="1"/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13319" name="文本框 2"/>
          <p:cNvSpPr txBox="1"/>
          <p:nvPr/>
        </p:nvSpPr>
        <p:spPr>
          <a:xfrm>
            <a:off x="755650" y="1539875"/>
            <a:ext cx="77041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例如：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4339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40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二、海明码原理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4341" name="Rectangle 2"/>
          <p:cNvSpPr txBox="1"/>
          <p:nvPr/>
        </p:nvSpPr>
        <p:spPr>
          <a:xfrm>
            <a:off x="1303338" y="2143125"/>
            <a:ext cx="5340350" cy="221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4342" name="Rectangle 2"/>
          <p:cNvSpPr txBox="1"/>
          <p:nvPr/>
        </p:nvSpPr>
        <p:spPr>
          <a:xfrm>
            <a:off x="1214438" y="2143125"/>
            <a:ext cx="6929437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Adobe 楷体 Std R" pitchFamily="18" charset="-122"/>
                <a:ea typeface="Adobe 楷体 Std R" pitchFamily="18" charset="-122"/>
              </a:rPr>
              <a:t> </a:t>
            </a:r>
            <a:r>
              <a:rPr lang="zh-CN" altLang="en-US" sz="2800" dirty="0">
                <a:latin typeface="Tahoma" panose="020B0604030504040204" pitchFamily="34" charset="0"/>
              </a:rPr>
              <a:t>接收端对这</a:t>
            </a:r>
            <a:r>
              <a:rPr lang="en-US" altLang="zh-CN" sz="2800" dirty="0">
                <a:latin typeface="Tahoma" panose="020B0604030504040204" pitchFamily="34" charset="0"/>
              </a:rPr>
              <a:t>r</a:t>
            </a:r>
            <a:r>
              <a:rPr lang="zh-CN" altLang="en-US" sz="2800" dirty="0">
                <a:latin typeface="Tahoma" panose="020B0604030504040204" pitchFamily="34" charset="0"/>
              </a:rPr>
              <a:t>个偶关系进行校验，即将每个冗余位和与它相关联的信息位进行异或运算，相异或地结果称为校正因子。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endParaRPr lang="en-US" altLang="zh-CN" sz="2800" dirty="0">
              <a:latin typeface="Tahoma" panose="020B0604030504040204" pitchFamily="34" charset="0"/>
            </a:endParaRPr>
          </a:p>
          <a:p>
            <a:r>
              <a:rPr lang="zh-CN" altLang="en-US" sz="2800" dirty="0">
                <a:latin typeface="Tahoma" panose="020B0604030504040204" pitchFamily="34" charset="0"/>
              </a:rPr>
              <a:t>如果没有错的话，这</a:t>
            </a:r>
            <a:r>
              <a:rPr lang="en-US" altLang="zh-CN" sz="2800" dirty="0">
                <a:latin typeface="Tahoma" panose="020B0604030504040204" pitchFamily="34" charset="0"/>
              </a:rPr>
              <a:t>r</a:t>
            </a:r>
            <a:r>
              <a:rPr lang="zh-CN" altLang="en-US" sz="2800" dirty="0">
                <a:latin typeface="Tahoma" panose="020B0604030504040204" pitchFamily="34" charset="0"/>
              </a:rPr>
              <a:t>个校正因子都为</a:t>
            </a:r>
            <a:r>
              <a:rPr lang="en-US" altLang="zh-CN" sz="2800" dirty="0">
                <a:latin typeface="Tahoma" panose="020B0604030504040204" pitchFamily="34" charset="0"/>
              </a:rPr>
              <a:t>0</a:t>
            </a:r>
            <a:r>
              <a:rPr lang="zh-CN" altLang="en-US" sz="2800" dirty="0">
                <a:latin typeface="Tahoma" panose="020B0604030504040204" pitchFamily="34" charset="0"/>
              </a:rPr>
              <a:t>；如果有一个错则校正因子不会全为</a:t>
            </a:r>
            <a:r>
              <a:rPr lang="en-US" altLang="zh-CN" sz="2800" dirty="0">
                <a:latin typeface="Tahoma" panose="020B0604030504040204" pitchFamily="34" charset="0"/>
              </a:rPr>
              <a:t>0</a:t>
            </a:r>
            <a:r>
              <a:rPr lang="zh-CN" altLang="en-US" sz="2800" dirty="0">
                <a:latin typeface="Tahoma" panose="020B0604030504040204" pitchFamily="34" charset="0"/>
              </a:rPr>
              <a:t>，根据校正因子的不同取值，可以知道错误发生在码字的哪一个位置上。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r>
              <a:rPr lang="en-US" altLang="zh-CN" sz="2800" dirty="0">
                <a:latin typeface="Tahoma" panose="020B0604030504040204" pitchFamily="34" charset="0"/>
              </a:rPr>
              <a:t> 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 eaLnBrk="1" hangingPunct="1"/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14343" name="文本框 2"/>
          <p:cNvSpPr txBox="1"/>
          <p:nvPr/>
        </p:nvSpPr>
        <p:spPr>
          <a:xfrm>
            <a:off x="755650" y="1539875"/>
            <a:ext cx="77041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原理：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日期占位符 1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363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4" name="Rectangle 2"/>
          <p:cNvSpPr txBox="1"/>
          <p:nvPr/>
        </p:nvSpPr>
        <p:spPr>
          <a:xfrm>
            <a:off x="1150938" y="214313"/>
            <a:ext cx="7793037" cy="911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二、海明码原理</a:t>
            </a:r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5365" name="Rectangle 2"/>
          <p:cNvSpPr txBox="1"/>
          <p:nvPr/>
        </p:nvSpPr>
        <p:spPr>
          <a:xfrm>
            <a:off x="1303338" y="2143125"/>
            <a:ext cx="5340350" cy="2214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sz="44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5366" name="Rectangle 2"/>
          <p:cNvSpPr txBox="1"/>
          <p:nvPr/>
        </p:nvSpPr>
        <p:spPr>
          <a:xfrm>
            <a:off x="785813" y="2143125"/>
            <a:ext cx="7929562" cy="39290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80000"/>
              </a:lnSpc>
            </a:pPr>
            <a:r>
              <a:rPr lang="en-US" altLang="zh-CN" sz="2800" dirty="0">
                <a:latin typeface="Tahoma" panose="020B0604030504040204" pitchFamily="34" charset="0"/>
              </a:rPr>
              <a:t>1</a:t>
            </a:r>
            <a:r>
              <a:rPr lang="zh-CN" altLang="en-US" sz="2800" dirty="0">
                <a:latin typeface="Tahoma" panose="020B0604030504040204" pitchFamily="34" charset="0"/>
              </a:rPr>
              <a:t>、根据关系式</a:t>
            </a:r>
            <a:r>
              <a:rPr lang="en-US" altLang="zh-CN" sz="2800" dirty="0">
                <a:latin typeface="Tahoma" panose="020B0604030504040204" pitchFamily="34" charset="0"/>
              </a:rPr>
              <a:t>2</a:t>
            </a:r>
            <a:r>
              <a:rPr lang="en-US" altLang="zh-CN" sz="2800" baseline="30000" dirty="0">
                <a:latin typeface="Tahoma" panose="020B0604030504040204" pitchFamily="34" charset="0"/>
              </a:rPr>
              <a:t>r</a:t>
            </a:r>
            <a:r>
              <a:rPr lang="en-US" altLang="zh-CN" sz="2800" dirty="0">
                <a:latin typeface="Tahoma" panose="020B0604030504040204" pitchFamily="34" charset="0"/>
              </a:rPr>
              <a:t>≥k+r+1,</a:t>
            </a:r>
            <a:r>
              <a:rPr lang="zh-CN" altLang="en-US" sz="2800" dirty="0">
                <a:latin typeface="Tahoma" panose="020B0604030504040204" pitchFamily="34" charset="0"/>
              </a:rPr>
              <a:t>计算冗余位的位数；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Tahoma" panose="020B0604030504040204" pitchFamily="34" charset="0"/>
              </a:rPr>
              <a:t>2</a:t>
            </a:r>
            <a:r>
              <a:rPr lang="zh-CN" altLang="en-US" sz="2800" dirty="0">
                <a:latin typeface="Tahoma" panose="020B0604030504040204" pitchFamily="34" charset="0"/>
              </a:rPr>
              <a:t>、确定信息位与冗余位的位置关系，</a:t>
            </a:r>
            <a:r>
              <a:rPr lang="en-US" altLang="zh-CN" sz="2800" dirty="0">
                <a:latin typeface="Tahoma" panose="020B0604030504040204" pitchFamily="34" charset="0"/>
              </a:rPr>
              <a:t>2</a:t>
            </a:r>
            <a:r>
              <a:rPr lang="en-US" altLang="zh-CN" sz="2800" baseline="30000" dirty="0">
                <a:latin typeface="Tahoma" panose="020B0604030504040204" pitchFamily="34" charset="0"/>
              </a:rPr>
              <a:t>i</a:t>
            </a:r>
            <a:r>
              <a:rPr lang="zh-CN" altLang="en-US" sz="2800" dirty="0">
                <a:latin typeface="Tahoma" panose="020B0604030504040204" pitchFamily="34" charset="0"/>
              </a:rPr>
              <a:t>（</a:t>
            </a:r>
            <a:r>
              <a:rPr lang="en-US" altLang="zh-CN" sz="2800" dirty="0">
                <a:latin typeface="Tahoma" panose="020B0604030504040204" pitchFamily="34" charset="0"/>
              </a:rPr>
              <a:t>i=0,1…r</a:t>
            </a:r>
            <a:r>
              <a:rPr lang="zh-CN" altLang="en-US" sz="2800" dirty="0">
                <a:latin typeface="Tahoma" panose="020B0604030504040204" pitchFamily="34" charset="0"/>
              </a:rPr>
              <a:t>）的位置上放冗余位</a:t>
            </a:r>
            <a:r>
              <a:rPr lang="en-US" altLang="zh-CN" sz="2800" dirty="0">
                <a:latin typeface="Tahoma" panose="020B0604030504040204" pitchFamily="34" charset="0"/>
              </a:rPr>
              <a:t>r</a:t>
            </a:r>
            <a:r>
              <a:rPr lang="en-US" altLang="zh-CN" sz="2800" baseline="-25000" dirty="0">
                <a:latin typeface="Tahoma" panose="020B0604030504040204" pitchFamily="34" charset="0"/>
              </a:rPr>
              <a:t>i</a:t>
            </a:r>
            <a:r>
              <a:rPr lang="zh-CN" altLang="en-US" sz="2800" dirty="0">
                <a:latin typeface="Tahoma" panose="020B0604030504040204" pitchFamily="34" charset="0"/>
              </a:rPr>
              <a:t>，其余位置上</a:t>
            </a:r>
            <a:r>
              <a:rPr lang="en-US" altLang="zh-CN" sz="2800" dirty="0">
                <a:latin typeface="Tahoma" panose="020B0604030504040204" pitchFamily="34" charset="0"/>
              </a:rPr>
              <a:t>I</a:t>
            </a:r>
            <a:r>
              <a:rPr lang="en-US" altLang="zh-CN" sz="2800" baseline="-25000" dirty="0">
                <a:latin typeface="Tahoma" panose="020B0604030504040204" pitchFamily="34" charset="0"/>
              </a:rPr>
              <a:t>j</a:t>
            </a:r>
            <a:r>
              <a:rPr lang="en-US" altLang="zh-CN" sz="2800" dirty="0">
                <a:latin typeface="Tahoma" panose="020B0604030504040204" pitchFamily="34" charset="0"/>
              </a:rPr>
              <a:t>(j=1,..k)</a:t>
            </a:r>
            <a:r>
              <a:rPr lang="zh-CN" altLang="en-US" sz="2800" dirty="0">
                <a:latin typeface="Tahoma" panose="020B0604030504040204" pitchFamily="34" charset="0"/>
              </a:rPr>
              <a:t>；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Tahoma" panose="020B0604030504040204" pitchFamily="34" charset="0"/>
              </a:rPr>
              <a:t> 3</a:t>
            </a:r>
            <a:r>
              <a:rPr lang="zh-CN" altLang="en-US" sz="2800" dirty="0">
                <a:latin typeface="Tahoma" panose="020B0604030504040204" pitchFamily="34" charset="0"/>
              </a:rPr>
              <a:t>、找出冗余位与信息位的校验关系；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latin typeface="Verdana" panose="020B0604030504040204" pitchFamily="34" charset="0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</a:rPr>
              <a:t>4</a:t>
            </a:r>
            <a:r>
              <a:rPr lang="zh-CN" altLang="en-US" sz="2800" dirty="0">
                <a:latin typeface="Tahoma" panose="020B0604030504040204" pitchFamily="34" charset="0"/>
              </a:rPr>
              <a:t>、根据校验关系来确定冗余位。</a:t>
            </a:r>
            <a:endParaRPr lang="zh-CN" altLang="en-US" sz="2800" dirty="0">
              <a:latin typeface="Tahoma" panose="020B0604030504040204" pitchFamily="34" charset="0"/>
            </a:endParaRPr>
          </a:p>
          <a:p>
            <a:endParaRPr lang="zh-CN" altLang="en-US" sz="2800" dirty="0">
              <a:latin typeface="Tahoma" panose="020B0604030504040204" pitchFamily="34" charset="0"/>
            </a:endParaRPr>
          </a:p>
          <a:p>
            <a:endParaRPr lang="en-US" altLang="zh-CN" sz="2800" dirty="0">
              <a:latin typeface="Tahoma" panose="020B0604030504040204" pitchFamily="34" charset="0"/>
            </a:endParaRPr>
          </a:p>
          <a:p>
            <a:endParaRPr lang="en-US" altLang="zh-CN" sz="2800" dirty="0">
              <a:latin typeface="Tahoma" panose="020B0604030504040204" pitchFamily="34" charset="0"/>
            </a:endParaRPr>
          </a:p>
          <a:p>
            <a:r>
              <a:rPr lang="en-US" altLang="zh-CN" sz="2800" dirty="0">
                <a:latin typeface="Tahoma" panose="020B0604030504040204" pitchFamily="34" charset="0"/>
              </a:rPr>
              <a:t> 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 eaLnBrk="1" hangingPunct="1"/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15367" name="文本框 2"/>
          <p:cNvSpPr txBox="1"/>
          <p:nvPr/>
        </p:nvSpPr>
        <p:spPr>
          <a:xfrm>
            <a:off x="755650" y="1539875"/>
            <a:ext cx="77041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海明码的构造及校验方法：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60abc1d-f090-479d-bfce-bcb19eeee64d}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WPS 演示</Application>
  <PresentationFormat>全屏显示(4:3)</PresentationFormat>
  <Paragraphs>358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Tahoma</vt:lpstr>
      <vt:lpstr>黑体</vt:lpstr>
      <vt:lpstr>Adobe 楷体 Std R</vt:lpstr>
      <vt:lpstr>Verdana</vt:lpstr>
      <vt:lpstr>微软雅黑</vt:lpstr>
      <vt:lpstr>Arial Unicode MS</vt:lpstr>
      <vt:lpstr>Blends</vt:lpstr>
      <vt:lpstr>实验四：汇编语言编程</vt:lpstr>
      <vt:lpstr>实验目的</vt:lpstr>
      <vt:lpstr>实验设备</vt:lpstr>
      <vt:lpstr>实验内容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ecnu-cs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现代计算机网络</dc:title>
  <dc:creator>zhangwei</dc:creator>
  <cp:lastModifiedBy>汪家财</cp:lastModifiedBy>
  <cp:revision>1832</cp:revision>
  <dcterms:created xsi:type="dcterms:W3CDTF">2019-10-10T12:15:00Z</dcterms:created>
  <dcterms:modified xsi:type="dcterms:W3CDTF">2019-10-19T07:15:25Z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