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Fraud Detection Data Analysis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033771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Distribution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 smtClean="0"/>
              <a:t>amount_range</a:t>
            </a:r>
            <a:r>
              <a:rPr lang="en-US" dirty="0"/>
              <a:t>: 67% transactions under $50</a:t>
            </a:r>
          </a:p>
          <a:p>
            <a:pPr algn="l" rtl="0"/>
            <a:r>
              <a:rPr lang="en-US" dirty="0" err="1" smtClean="0"/>
              <a:t>age_group</a:t>
            </a:r>
            <a:r>
              <a:rPr lang="en-US" dirty="0"/>
              <a:t>: 70%+ users aged 40+</a:t>
            </a:r>
          </a:p>
          <a:p>
            <a:pPr algn="l" rtl="0"/>
            <a:r>
              <a:rPr lang="en-US" dirty="0" err="1" smtClean="0"/>
              <a:t>income_level</a:t>
            </a:r>
            <a:r>
              <a:rPr lang="en-US" dirty="0"/>
              <a:t>: Even split between low and middle income</a:t>
            </a:r>
          </a:p>
          <a:p>
            <a:pPr algn="l" rtl="0"/>
            <a:r>
              <a:rPr lang="en-US" dirty="0" err="1" smtClean="0"/>
              <a:t>credit_score_group</a:t>
            </a:r>
            <a:r>
              <a:rPr lang="en-US" dirty="0"/>
              <a:t>: Mostly 'fair' and 'good'</a:t>
            </a:r>
          </a:p>
          <a:p>
            <a:pPr algn="l" rtl="0"/>
            <a:r>
              <a:rPr lang="en-US" dirty="0" err="1" smtClean="0"/>
              <a:t>used_chip</a:t>
            </a:r>
            <a:r>
              <a:rPr lang="en-US" dirty="0"/>
              <a:t>: Majority without chip</a:t>
            </a:r>
          </a:p>
          <a:p>
            <a:pPr algn="l" rtl="0"/>
            <a:r>
              <a:rPr lang="en-US" dirty="0" err="1" smtClean="0"/>
              <a:t>card_type</a:t>
            </a:r>
            <a:r>
              <a:rPr lang="en-US" dirty="0"/>
              <a:t>: Mostly debit, then credit</a:t>
            </a:r>
          </a:p>
          <a:p>
            <a:pPr algn="l" rtl="0"/>
            <a:r>
              <a:rPr lang="en-US" dirty="0" smtClean="0"/>
              <a:t>gender</a:t>
            </a:r>
            <a:r>
              <a:rPr lang="en-US" dirty="0"/>
              <a:t>: Nearly balanced</a:t>
            </a:r>
          </a:p>
          <a:p>
            <a:pPr algn="l" rtl="0"/>
            <a:r>
              <a:rPr lang="en-US" dirty="0" err="1" smtClean="0"/>
              <a:t>is_darkweb</a:t>
            </a:r>
            <a:r>
              <a:rPr lang="en-US" dirty="0"/>
              <a:t>: </a:t>
            </a:r>
            <a:r>
              <a:rPr lang="en-US" dirty="0" smtClean="0"/>
              <a:t>Constant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99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Next Steps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995855"/>
            <a:ext cx="10131425" cy="2206869"/>
          </a:xfrm>
        </p:spPr>
        <p:txBody>
          <a:bodyPr/>
          <a:lstStyle/>
          <a:p>
            <a:pPr algn="l" rtl="0"/>
            <a:r>
              <a:rPr lang="en-US" dirty="0"/>
              <a:t>The data is rich in behavioral and demographic features, enough for complex problems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The </a:t>
            </a:r>
            <a:r>
              <a:rPr lang="en-US" dirty="0"/>
              <a:t>fraud rate is low, so it is necessary to use techniques to handle label imbalance</a:t>
            </a:r>
            <a:r>
              <a:rPr lang="en-US" dirty="0" smtClean="0"/>
              <a:t>.</a:t>
            </a:r>
          </a:p>
          <a:p>
            <a:pPr algn="l" rtl="0"/>
            <a:r>
              <a:rPr lang="en-US" dirty="0" smtClean="0"/>
              <a:t>Some </a:t>
            </a:r>
            <a:r>
              <a:rPr lang="en-US" dirty="0"/>
              <a:t>features such as </a:t>
            </a:r>
            <a:r>
              <a:rPr lang="en-US" dirty="0" err="1"/>
              <a:t>used_chip</a:t>
            </a:r>
            <a:r>
              <a:rPr lang="en-US" dirty="0"/>
              <a:t>, </a:t>
            </a:r>
            <a:r>
              <a:rPr lang="en-US" dirty="0" err="1"/>
              <a:t>amount_range</a:t>
            </a:r>
            <a:r>
              <a:rPr lang="en-US" dirty="0"/>
              <a:t>, </a:t>
            </a:r>
            <a:r>
              <a:rPr lang="en-US" dirty="0" err="1"/>
              <a:t>is_weekend</a:t>
            </a:r>
            <a:r>
              <a:rPr lang="en-US" dirty="0"/>
              <a:t>, </a:t>
            </a:r>
            <a:r>
              <a:rPr lang="en-US" dirty="0" err="1"/>
              <a:t>income_level</a:t>
            </a:r>
            <a:r>
              <a:rPr lang="en-US" dirty="0"/>
              <a:t> show that there are signals to distinguish fraudulent behavior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05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&amp; Cleaning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 rtl="0">
              <a:buFont typeface="+mj-lt"/>
              <a:buAutoNum type="arabicPeriod"/>
            </a:pPr>
            <a:r>
              <a:rPr lang="en-US" b="1" dirty="0"/>
              <a:t>CARDS </a:t>
            </a:r>
            <a:r>
              <a:rPr lang="en-US" b="1" dirty="0" smtClean="0"/>
              <a:t>DATA:</a:t>
            </a:r>
          </a:p>
          <a:p>
            <a:pPr lvl="1" algn="l" rtl="0"/>
            <a:r>
              <a:rPr lang="en-US" dirty="0"/>
              <a:t>No duplicates, no nulls</a:t>
            </a:r>
            <a:endParaRPr lang="en-US" b="1" dirty="0" smtClean="0"/>
          </a:p>
          <a:p>
            <a:pPr lvl="1" algn="l" rtl="0"/>
            <a:r>
              <a:rPr lang="en-US" b="1" dirty="0" smtClean="0"/>
              <a:t>Considerations</a:t>
            </a:r>
            <a:endParaRPr lang="en-US" dirty="0"/>
          </a:p>
          <a:p>
            <a:pPr lvl="2" algn="l" rtl="0"/>
            <a:r>
              <a:rPr lang="en-US" dirty="0" smtClean="0"/>
              <a:t>The </a:t>
            </a:r>
            <a:r>
              <a:rPr lang="en-US" dirty="0"/>
              <a:t>column </a:t>
            </a:r>
            <a:r>
              <a:rPr lang="en-US" dirty="0" err="1" smtClean="0"/>
              <a:t>card_on_dark_web</a:t>
            </a:r>
            <a:r>
              <a:rPr lang="en-US" dirty="0" smtClean="0"/>
              <a:t> </a:t>
            </a:r>
            <a:r>
              <a:rPr lang="en-US" dirty="0"/>
              <a:t>has a constant value.</a:t>
            </a:r>
          </a:p>
          <a:p>
            <a:pPr lvl="1" algn="l" rtl="0"/>
            <a:r>
              <a:rPr lang="en-US" b="1" dirty="0" smtClean="0"/>
              <a:t>Issues </a:t>
            </a:r>
            <a:r>
              <a:rPr lang="en-US" b="1" dirty="0"/>
              <a:t>Found</a:t>
            </a:r>
            <a:r>
              <a:rPr lang="en-US" b="1" dirty="0" smtClean="0"/>
              <a:t>:</a:t>
            </a:r>
            <a:endParaRPr lang="en-US" dirty="0"/>
          </a:p>
          <a:p>
            <a:pPr lvl="2" algn="l" rtl="0"/>
            <a:r>
              <a:rPr lang="en-US" dirty="0" smtClean="0"/>
              <a:t> </a:t>
            </a:r>
            <a:r>
              <a:rPr lang="en-US" dirty="0"/>
              <a:t>The column </a:t>
            </a:r>
            <a:r>
              <a:rPr lang="en-US" dirty="0" smtClean="0"/>
              <a:t>Expires </a:t>
            </a:r>
            <a:r>
              <a:rPr lang="en-US" dirty="0"/>
              <a:t>and </a:t>
            </a:r>
            <a:r>
              <a:rPr lang="en-US" dirty="0" err="1" smtClean="0"/>
              <a:t>acct_open_date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err="1"/>
              <a:t>misassiged</a:t>
            </a:r>
            <a:r>
              <a:rPr lang="en-US" dirty="0"/>
              <a:t> as object and should be </a:t>
            </a:r>
            <a:r>
              <a:rPr lang="en-US" dirty="0" err="1"/>
              <a:t>datetime</a:t>
            </a:r>
            <a:r>
              <a:rPr lang="en-US" dirty="0"/>
              <a:t>.</a:t>
            </a:r>
          </a:p>
          <a:p>
            <a:pPr lvl="2" algn="l" rtl="0"/>
            <a:r>
              <a:rPr lang="en-US" dirty="0" err="1" smtClean="0"/>
              <a:t>credit_limit</a:t>
            </a:r>
            <a:r>
              <a:rPr lang="en-US" dirty="0" smtClean="0"/>
              <a:t> </a:t>
            </a:r>
            <a:r>
              <a:rPr lang="en-US" dirty="0"/>
              <a:t>column is </a:t>
            </a:r>
            <a:r>
              <a:rPr lang="en-US" dirty="0" err="1"/>
              <a:t>misassigned</a:t>
            </a:r>
            <a:r>
              <a:rPr lang="en-US" dirty="0"/>
              <a:t> as object It should be numeric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6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732" y="483578"/>
            <a:ext cx="10131425" cy="1570892"/>
          </a:xfrm>
        </p:spPr>
        <p:txBody>
          <a:bodyPr/>
          <a:lstStyle/>
          <a:p>
            <a:pPr marL="342900" indent="-342900" algn="l" rtl="0">
              <a:buAutoNum type="arabicPeriod" startAt="2"/>
            </a:pPr>
            <a:r>
              <a:rPr lang="en-US" dirty="0" smtClean="0"/>
              <a:t>Users Data</a:t>
            </a:r>
          </a:p>
          <a:p>
            <a:pPr lvl="1" algn="l" rtl="0"/>
            <a:r>
              <a:rPr lang="en-US" dirty="0"/>
              <a:t>No duplicates, no nulls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columns '</a:t>
            </a:r>
            <a:r>
              <a:rPr lang="en-US" dirty="0" err="1"/>
              <a:t>per_capita_income</a:t>
            </a:r>
            <a:r>
              <a:rPr lang="en-US" dirty="0"/>
              <a:t>', '</a:t>
            </a:r>
            <a:r>
              <a:rPr lang="en-US" dirty="0" err="1"/>
              <a:t>yearly_income</a:t>
            </a:r>
            <a:r>
              <a:rPr lang="en-US" dirty="0"/>
              <a:t>' and '</a:t>
            </a:r>
            <a:r>
              <a:rPr lang="en-US" dirty="0" err="1"/>
              <a:t>total_debt</a:t>
            </a:r>
            <a:r>
              <a:rPr lang="en-US" dirty="0"/>
              <a:t>' columns are assigned as object. Resolving the issue and changing the datatype to numeric.</a:t>
            </a:r>
          </a:p>
          <a:p>
            <a:pPr algn="l" rtl="0"/>
            <a:endParaRPr lang="ar-E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7732" y="1849316"/>
            <a:ext cx="10131425" cy="1570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MCC </a:t>
            </a:r>
            <a:r>
              <a:rPr lang="en-US" dirty="0" smtClean="0"/>
              <a:t>CODES</a:t>
            </a:r>
          </a:p>
          <a:p>
            <a:pPr lvl="1" algn="l" rtl="0"/>
            <a:r>
              <a:rPr lang="en-US" dirty="0"/>
              <a:t>No duplicates, no nulls</a:t>
            </a:r>
            <a:endParaRPr lang="en-US" dirty="0" smtClean="0"/>
          </a:p>
          <a:p>
            <a:pPr lvl="1" algn="l" rtl="0"/>
            <a:r>
              <a:rPr lang="en-US" dirty="0" smtClean="0"/>
              <a:t>The </a:t>
            </a:r>
            <a:r>
              <a:rPr lang="en-US" dirty="0"/>
              <a:t>column 'mcc' is </a:t>
            </a:r>
            <a:r>
              <a:rPr lang="en-US" dirty="0" err="1"/>
              <a:t>misassigned</a:t>
            </a:r>
            <a:r>
              <a:rPr lang="en-US" dirty="0"/>
              <a:t> as 'object' and should be '</a:t>
            </a:r>
            <a:r>
              <a:rPr lang="en-US" dirty="0" err="1"/>
              <a:t>int</a:t>
            </a:r>
            <a:r>
              <a:rPr lang="en-US" dirty="0"/>
              <a:t>'</a:t>
            </a:r>
          </a:p>
          <a:p>
            <a:pPr algn="l" rtl="0"/>
            <a:endParaRPr lang="ar-EG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7732" y="3232639"/>
            <a:ext cx="10131425" cy="3502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None/>
            </a:pPr>
            <a:r>
              <a:rPr lang="en-US" dirty="0" smtClean="0"/>
              <a:t>4. TRANSACTIONS</a:t>
            </a:r>
          </a:p>
          <a:p>
            <a:pPr lvl="1" algn="l" rtl="0"/>
            <a:r>
              <a:rPr lang="en-US" dirty="0"/>
              <a:t>Observations:</a:t>
            </a:r>
          </a:p>
          <a:p>
            <a:pPr lvl="2" algn="l" rtl="0"/>
            <a:r>
              <a:rPr lang="en-US" dirty="0" smtClean="0"/>
              <a:t>The </a:t>
            </a:r>
            <a:r>
              <a:rPr lang="en-US" dirty="0"/>
              <a:t>'Amount' column is wrong wrongly assigned as 'Object' due to the presence of '$' in the value.</a:t>
            </a:r>
          </a:p>
          <a:p>
            <a:pPr lvl="1" algn="l" rtl="0"/>
            <a:r>
              <a:rPr lang="en-US" dirty="0" smtClean="0"/>
              <a:t>Issues </a:t>
            </a:r>
            <a:r>
              <a:rPr lang="en-US" dirty="0"/>
              <a:t>found:</a:t>
            </a:r>
          </a:p>
          <a:p>
            <a:pPr lvl="2" algn="l" rtl="0"/>
            <a:r>
              <a:rPr lang="en-US" dirty="0" smtClean="0"/>
              <a:t> </a:t>
            </a:r>
            <a:r>
              <a:rPr lang="en-US" dirty="0"/>
              <a:t>Presence of negative values in the amount column</a:t>
            </a:r>
          </a:p>
          <a:p>
            <a:pPr lvl="2" algn="l" rtl="0"/>
            <a:r>
              <a:rPr lang="en-US" dirty="0" smtClean="0"/>
              <a:t>Presence </a:t>
            </a:r>
            <a:r>
              <a:rPr lang="en-US" dirty="0"/>
              <a:t>of NAN values in 'errors' column</a:t>
            </a:r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1278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  <a:endParaRPr lang="ar-E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8.91 </a:t>
            </a:r>
            <a:r>
              <a:rPr lang="en-US" dirty="0"/>
              <a:t>million labeled transactions</a:t>
            </a:r>
          </a:p>
          <a:p>
            <a:pPr algn="l" rtl="0"/>
            <a:r>
              <a:rPr lang="en-US" dirty="0" smtClean="0"/>
              <a:t>Suitable </a:t>
            </a:r>
            <a:r>
              <a:rPr lang="en-US" dirty="0"/>
              <a:t>for fraud classification, clustering, and time series (LSTM)</a:t>
            </a:r>
          </a:p>
          <a:p>
            <a:pPr algn="l" rtl="0"/>
            <a:r>
              <a:rPr lang="en-US" dirty="0" smtClean="0"/>
              <a:t>Fraud </a:t>
            </a:r>
            <a:r>
              <a:rPr lang="en-US" dirty="0"/>
              <a:t>distribution: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Legit</a:t>
            </a:r>
            <a:r>
              <a:rPr lang="en-US" dirty="0"/>
              <a:t>: 8,901,631 (99.85%)</a:t>
            </a:r>
          </a:p>
          <a:p>
            <a:pPr algn="l" rtl="0"/>
            <a:r>
              <a:rPr lang="en-US" dirty="0"/>
              <a:t> </a:t>
            </a:r>
            <a:r>
              <a:rPr lang="en-US" dirty="0" smtClean="0"/>
              <a:t>Fraud</a:t>
            </a:r>
            <a:r>
              <a:rPr lang="en-US" dirty="0"/>
              <a:t>: 13,332 (0.15%)</a:t>
            </a:r>
          </a:p>
          <a:p>
            <a:pPr algn="l" rtl="0"/>
            <a:r>
              <a:rPr lang="en-US" dirty="0" smtClean="0"/>
              <a:t> </a:t>
            </a:r>
            <a:r>
              <a:rPr lang="en-US" dirty="0"/>
              <a:t>Severe imbalance → Oversampling, </a:t>
            </a:r>
            <a:r>
              <a:rPr lang="en-US" dirty="0" err="1"/>
              <a:t>undersampling</a:t>
            </a:r>
            <a:r>
              <a:rPr lang="en-US" dirty="0"/>
              <a:t>, or </a:t>
            </a:r>
            <a:r>
              <a:rPr lang="en-US" dirty="0" err="1"/>
              <a:t>class_weight</a:t>
            </a:r>
            <a:r>
              <a:rPr lang="en-US" dirty="0"/>
              <a:t> techniques required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38919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73270" y="2598126"/>
            <a:ext cx="6107722" cy="3771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r" defTabSz="457200" rtl="1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Interpretation:</a:t>
            </a:r>
          </a:p>
          <a:p>
            <a:pPr lvl="1" algn="l" rtl="0"/>
            <a:r>
              <a:rPr lang="en-US" dirty="0" smtClean="0"/>
              <a:t> </a:t>
            </a:r>
            <a:r>
              <a:rPr lang="en-US" dirty="0"/>
              <a:t>One can see major imbalance in the fraud status column.</a:t>
            </a:r>
          </a:p>
          <a:p>
            <a:pPr algn="l" rtl="0"/>
            <a:r>
              <a:rPr lang="en-US" dirty="0" smtClean="0"/>
              <a:t>Considerations</a:t>
            </a:r>
            <a:r>
              <a:rPr lang="en-US" dirty="0"/>
              <a:t>:</a:t>
            </a:r>
          </a:p>
          <a:p>
            <a:pPr lvl="1" algn="l" rtl="0"/>
            <a:r>
              <a:rPr lang="en-US" dirty="0" smtClean="0"/>
              <a:t> </a:t>
            </a:r>
            <a:r>
              <a:rPr lang="en-US" dirty="0"/>
              <a:t>If a classification task is to be performed then it is important to ensure balanced learning for the model, considering the imbalance a hybrid strategy of </a:t>
            </a:r>
            <a:r>
              <a:rPr lang="en-US" dirty="0" err="1"/>
              <a:t>undersampling</a:t>
            </a:r>
            <a:r>
              <a:rPr lang="en-US" dirty="0"/>
              <a:t> of the majority class and oversampling of the minority class seems like a good option to consider.</a:t>
            </a:r>
          </a:p>
          <a:p>
            <a:pPr marL="0" indent="0" algn="l" rtl="0">
              <a:buNone/>
            </a:pPr>
            <a:endParaRPr lang="ar-E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2" y="2503853"/>
            <a:ext cx="5940669" cy="396044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ar-EG" dirty="0"/>
              <a:t>Modeling Preparation &amp; Metrics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59514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Amount Distribution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Most </a:t>
            </a:r>
            <a:r>
              <a:rPr lang="en-US" dirty="0"/>
              <a:t>transactions &lt; $200</a:t>
            </a:r>
          </a:p>
          <a:p>
            <a:pPr algn="l" rtl="0"/>
            <a:r>
              <a:rPr lang="en-US" dirty="0" smtClean="0"/>
              <a:t>Skewed </a:t>
            </a:r>
            <a:r>
              <a:rPr lang="en-US" dirty="0"/>
              <a:t>distribution with extreme outliers (&gt; $1000)</a:t>
            </a:r>
          </a:p>
          <a:p>
            <a:pPr algn="l" rtl="0"/>
            <a:r>
              <a:rPr lang="en-US" dirty="0" smtClean="0"/>
              <a:t>Fraud </a:t>
            </a:r>
            <a:r>
              <a:rPr lang="en-US" dirty="0"/>
              <a:t>vs. Legit not distinguishable by amount alone</a:t>
            </a:r>
          </a:p>
          <a:p>
            <a:pPr algn="l" rtl="0"/>
            <a:r>
              <a:rPr lang="en-US" dirty="0" smtClean="0"/>
              <a:t>Suggestion</a:t>
            </a:r>
            <a:r>
              <a:rPr lang="en-US" dirty="0"/>
              <a:t>: log(amount + 1) transformation or engineered features</a:t>
            </a:r>
          </a:p>
          <a:p>
            <a:pPr algn="l" rtl="0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09158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Time Distribution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33146"/>
            <a:ext cx="5864468" cy="3191608"/>
          </a:xfrm>
        </p:spPr>
        <p:txBody>
          <a:bodyPr/>
          <a:lstStyle/>
          <a:p>
            <a:pPr algn="l" rtl="0"/>
            <a:r>
              <a:rPr lang="en-US" dirty="0" smtClean="0"/>
              <a:t>Transactions </a:t>
            </a:r>
            <a:r>
              <a:rPr lang="en-US" dirty="0"/>
              <a:t>concentrated 6am–4pm, peak 11am–1pm</a:t>
            </a:r>
          </a:p>
          <a:p>
            <a:pPr algn="l" rtl="0"/>
            <a:r>
              <a:rPr lang="en-US" dirty="0" smtClean="0"/>
              <a:t>Very </a:t>
            </a:r>
            <a:r>
              <a:rPr lang="en-US" dirty="0"/>
              <a:t>low activity between 0am–5am</a:t>
            </a:r>
          </a:p>
          <a:p>
            <a:pPr algn="l" rtl="0"/>
            <a:r>
              <a:rPr lang="en-US" dirty="0" smtClean="0"/>
              <a:t>Useful </a:t>
            </a:r>
            <a:r>
              <a:rPr lang="en-US" dirty="0"/>
              <a:t>time-based feature for behavior modeling and LSTM</a:t>
            </a:r>
          </a:p>
          <a:p>
            <a:pPr algn="l" rtl="0"/>
            <a:endParaRPr lang="ar-E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931" y="3865475"/>
            <a:ext cx="8379069" cy="299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1" y="275492"/>
            <a:ext cx="9267091" cy="1157654"/>
          </a:xfrm>
        </p:spPr>
        <p:txBody>
          <a:bodyPr/>
          <a:lstStyle/>
          <a:p>
            <a:r>
              <a:rPr lang="en-US" dirty="0" smtClean="0"/>
              <a:t>States &amp; Categories with most fraud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33146"/>
            <a:ext cx="5864468" cy="3191608"/>
          </a:xfrm>
        </p:spPr>
        <p:txBody>
          <a:bodyPr/>
          <a:lstStyle/>
          <a:p>
            <a:pPr algn="l" rtl="0"/>
            <a:r>
              <a:rPr lang="en-US" dirty="0" smtClean="0"/>
              <a:t>States with Most Fraud Rate</a:t>
            </a:r>
          </a:p>
          <a:p>
            <a:pPr lvl="1" algn="l" rtl="0"/>
            <a:r>
              <a:rPr lang="en-US" dirty="0" smtClean="0"/>
              <a:t>Tuvalu</a:t>
            </a:r>
          </a:p>
          <a:p>
            <a:pPr lvl="1" algn="l" rtl="0"/>
            <a:r>
              <a:rPr lang="en-US" dirty="0" smtClean="0"/>
              <a:t>Haiti</a:t>
            </a:r>
          </a:p>
          <a:p>
            <a:pPr lvl="1" algn="l" rtl="0"/>
            <a:r>
              <a:rPr lang="en-US" dirty="0" smtClean="0"/>
              <a:t>Italy</a:t>
            </a:r>
            <a:endParaRPr lang="en-US" dirty="0"/>
          </a:p>
          <a:p>
            <a:pPr algn="l" rtl="0"/>
            <a:r>
              <a:rPr lang="en-US" dirty="0" smtClean="0"/>
              <a:t>Merchants Categories with Most Fraud Rate</a:t>
            </a:r>
          </a:p>
          <a:p>
            <a:pPr lvl="1" algn="l" rtl="0"/>
            <a:r>
              <a:rPr lang="en-US" dirty="0" smtClean="0"/>
              <a:t>Department Stores</a:t>
            </a:r>
          </a:p>
          <a:p>
            <a:pPr lvl="1" algn="l" rtl="0"/>
            <a:r>
              <a:rPr lang="en-US" dirty="0" smtClean="0"/>
              <a:t>Wholesale Clubs</a:t>
            </a:r>
          </a:p>
          <a:p>
            <a:pPr lvl="1" algn="l" rtl="0"/>
            <a:r>
              <a:rPr lang="en-US" dirty="0" smtClean="0"/>
              <a:t>Discount Stores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857" y="536786"/>
            <a:ext cx="4214143" cy="3160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532" y="3697393"/>
            <a:ext cx="5128468" cy="316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6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Analysis by Features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• </a:t>
            </a:r>
            <a:r>
              <a:rPr lang="en-US" dirty="0" err="1"/>
              <a:t>amount_range</a:t>
            </a:r>
            <a:r>
              <a:rPr lang="en-US" dirty="0"/>
              <a:t>: High group has highest fraud (1.22%)</a:t>
            </a:r>
          </a:p>
          <a:p>
            <a:pPr algn="l" rtl="0"/>
            <a:r>
              <a:rPr lang="en-US" dirty="0"/>
              <a:t>• </a:t>
            </a:r>
            <a:r>
              <a:rPr lang="en-US" dirty="0" err="1"/>
              <a:t>age_group</a:t>
            </a:r>
            <a:r>
              <a:rPr lang="en-US" dirty="0"/>
              <a:t>: Higher fraud in seniors and middle-aged</a:t>
            </a:r>
          </a:p>
          <a:p>
            <a:pPr algn="l" rtl="0"/>
            <a:r>
              <a:rPr lang="en-US" dirty="0"/>
              <a:t>• </a:t>
            </a:r>
            <a:r>
              <a:rPr lang="en-US" dirty="0" err="1"/>
              <a:t>income_level</a:t>
            </a:r>
            <a:r>
              <a:rPr lang="en-US" dirty="0"/>
              <a:t>: Low-income at higher risk (0.16%)</a:t>
            </a:r>
          </a:p>
          <a:p>
            <a:pPr algn="l" rtl="0"/>
            <a:r>
              <a:rPr lang="en-US" dirty="0"/>
              <a:t>• </a:t>
            </a:r>
            <a:r>
              <a:rPr lang="en-US" dirty="0" err="1"/>
              <a:t>credit_score_group</a:t>
            </a:r>
            <a:r>
              <a:rPr lang="en-US" dirty="0"/>
              <a:t>: 'Fair' scores most risky</a:t>
            </a:r>
          </a:p>
          <a:p>
            <a:pPr algn="l" rtl="0"/>
            <a:r>
              <a:rPr lang="en-US" dirty="0"/>
              <a:t>• </a:t>
            </a:r>
            <a:r>
              <a:rPr lang="en-US" dirty="0" err="1"/>
              <a:t>used_chip</a:t>
            </a:r>
            <a:r>
              <a:rPr lang="en-US" dirty="0"/>
              <a:t>: Non-chip transactions riskier (0.17% vs 0.09%)</a:t>
            </a:r>
          </a:p>
          <a:p>
            <a:pPr algn="l" rtl="0"/>
            <a:r>
              <a:rPr lang="en-US" dirty="0"/>
              <a:t>• </a:t>
            </a:r>
            <a:r>
              <a:rPr lang="en-US" dirty="0" err="1"/>
              <a:t>is_weekend</a:t>
            </a:r>
            <a:r>
              <a:rPr lang="en-US" dirty="0"/>
              <a:t>: Slightly higher fraud risk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94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527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Fraud Detection Data Analysis</vt:lpstr>
      <vt:lpstr>Data Processing &amp; Cleaning</vt:lpstr>
      <vt:lpstr>PowerPoint Presentation</vt:lpstr>
      <vt:lpstr>Dataset Overview</vt:lpstr>
      <vt:lpstr>Modeling Preparation &amp; Metrics</vt:lpstr>
      <vt:lpstr>Transaction Amount Distribution</vt:lpstr>
      <vt:lpstr>Transaction Time Distribution</vt:lpstr>
      <vt:lpstr>States &amp; Categories with most fraud</vt:lpstr>
      <vt:lpstr>Fraud Analysis by Features</vt:lpstr>
      <vt:lpstr>Feature Distribution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Data Analysis</dc:title>
  <dc:creator>mohanad afifi</dc:creator>
  <cp:lastModifiedBy>mohanad afifi</cp:lastModifiedBy>
  <cp:revision>6</cp:revision>
  <dcterms:created xsi:type="dcterms:W3CDTF">2025-09-23T19:34:00Z</dcterms:created>
  <dcterms:modified xsi:type="dcterms:W3CDTF">2025-09-23T20:22:35Z</dcterms:modified>
</cp:coreProperties>
</file>