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308" r:id="rId5"/>
    <p:sldId id="286" r:id="rId6"/>
    <p:sldId id="309" r:id="rId7"/>
    <p:sldId id="336" r:id="rId8"/>
    <p:sldId id="337" r:id="rId9"/>
    <p:sldId id="338" r:id="rId10"/>
    <p:sldId id="310" r:id="rId11"/>
    <p:sldId id="311" r:id="rId12"/>
    <p:sldId id="335" r:id="rId13"/>
    <p:sldId id="312" r:id="rId14"/>
    <p:sldId id="313" r:id="rId15"/>
    <p:sldId id="314" r:id="rId16"/>
    <p:sldId id="315" r:id="rId17"/>
    <p:sldId id="307" r:id="rId18"/>
    <p:sldId id="321" r:id="rId19"/>
    <p:sldId id="322" r:id="rId20"/>
    <p:sldId id="325" r:id="rId21"/>
    <p:sldId id="326" r:id="rId22"/>
    <p:sldId id="327" r:id="rId23"/>
    <p:sldId id="333" r:id="rId24"/>
    <p:sldId id="328" r:id="rId25"/>
    <p:sldId id="334" r:id="rId26"/>
    <p:sldId id="329" r:id="rId27"/>
    <p:sldId id="330" r:id="rId28"/>
    <p:sldId id="331" r:id="rId29"/>
    <p:sldId id="33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B22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3837"/>
  </p:normalViewPr>
  <p:slideViewPr>
    <p:cSldViewPr snapToGrid="0" snapToObjects="1">
      <p:cViewPr varScale="1">
        <p:scale>
          <a:sx n="96" d="100"/>
          <a:sy n="96" d="100"/>
        </p:scale>
        <p:origin x="1632" y="84"/>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3CBD9-5FD0-DC43-BECC-A275FC078413}" type="datetimeFigureOut">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EBA1-7C89-C845-AA8C-99C30AA6C1B2}" type="slidenum">
              <a:rPr lang="en-US" smtClean="0"/>
              <a:t>‹#›</a:t>
            </a:fld>
            <a:endParaRPr lang="en-US"/>
          </a:p>
        </p:txBody>
      </p:sp>
    </p:spTree>
    <p:extLst>
      <p:ext uri="{BB962C8B-B14F-4D97-AF65-F5344CB8AC3E}">
        <p14:creationId xmlns:p14="http://schemas.microsoft.com/office/powerpoint/2010/main" val="175377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
            </a:r>
            <a:r>
              <a:rPr lang="en-US" b="1" u="sng" baseline="0" dirty="0"/>
              <a:t> </a:t>
            </a:r>
            <a:r>
              <a:rPr lang="en-US" b="1" u="sng" dirty="0"/>
              <a:t>Revision</a:t>
            </a:r>
            <a:r>
              <a:rPr lang="en-US" b="1" u="sng" baseline="0" dirty="0"/>
              <a:t>:</a:t>
            </a:r>
            <a:endParaRPr lang="en-US" b="1" baseline="0" dirty="0"/>
          </a:p>
          <a:p>
            <a:pPr marL="171450" indent="-171450">
              <a:buFont typeface="Arial" charset="0"/>
              <a:buChar char="•"/>
            </a:pPr>
            <a:r>
              <a:rPr lang="en-US" b="1" baseline="0" dirty="0"/>
              <a:t>Spring 2018:</a:t>
            </a:r>
          </a:p>
          <a:p>
            <a:pPr marL="628650" lvl="1" indent="-171450">
              <a:buFont typeface="Arial" charset="0"/>
              <a:buChar char="•"/>
            </a:pPr>
            <a:r>
              <a:rPr lang="en-US" b="1" baseline="0" dirty="0"/>
              <a:t>Authors: </a:t>
            </a:r>
            <a:r>
              <a:rPr lang="en-US" sz="1200" kern="1200" dirty="0">
                <a:solidFill>
                  <a:schemeClr val="tx1"/>
                </a:solidFill>
                <a:effectLst/>
                <a:latin typeface="+mn-lt"/>
                <a:ea typeface="+mn-ea"/>
                <a:cs typeface="+mn-cs"/>
              </a:rPr>
              <a:t>Abdallah T., Andrew L., </a:t>
            </a:r>
            <a:r>
              <a:rPr lang="en-US" sz="1200" kern="1200" dirty="0" err="1">
                <a:solidFill>
                  <a:schemeClr val="tx1"/>
                </a:solidFill>
                <a:effectLst/>
                <a:latin typeface="+mn-lt"/>
                <a:ea typeface="+mn-ea"/>
                <a:cs typeface="+mn-cs"/>
              </a:rPr>
              <a:t>Eleana</a:t>
            </a:r>
            <a:r>
              <a:rPr lang="en-US" sz="1200" kern="1200" dirty="0">
                <a:solidFill>
                  <a:schemeClr val="tx1"/>
                </a:solidFill>
                <a:effectLst/>
                <a:latin typeface="+mn-lt"/>
                <a:ea typeface="+mn-ea"/>
                <a:cs typeface="+mn-cs"/>
              </a:rPr>
              <a:t> K., Emad B., and Sujith M.</a:t>
            </a:r>
            <a:r>
              <a:rPr lang="en-US" dirty="0">
                <a:effectLst/>
              </a:rPr>
              <a:t> </a:t>
            </a:r>
          </a:p>
          <a:p>
            <a:pPr marL="628650" lvl="1" indent="-171450">
              <a:buFont typeface="Arial" charset="0"/>
              <a:buChar char="•"/>
            </a:pPr>
            <a:r>
              <a:rPr lang="en-US" b="1" dirty="0">
                <a:effectLst/>
              </a:rPr>
              <a:t>Reviewers: </a:t>
            </a:r>
            <a:r>
              <a:rPr lang="en-US" sz="1200" kern="1200" dirty="0" err="1">
                <a:solidFill>
                  <a:schemeClr val="tx1"/>
                </a:solidFill>
                <a:effectLst/>
                <a:latin typeface="+mn-lt"/>
                <a:ea typeface="+mn-ea"/>
                <a:cs typeface="+mn-cs"/>
              </a:rPr>
              <a:t>Zakaria</a:t>
            </a:r>
            <a:r>
              <a:rPr lang="en-US" sz="1200" kern="1200" dirty="0">
                <a:solidFill>
                  <a:schemeClr val="tx1"/>
                </a:solidFill>
                <a:effectLst/>
                <a:latin typeface="+mn-lt"/>
                <a:ea typeface="+mn-ea"/>
                <a:cs typeface="+mn-cs"/>
              </a:rPr>
              <a:t> M., and John G.</a:t>
            </a:r>
          </a:p>
          <a:p>
            <a:pPr marL="628650" lvl="1" indent="-171450">
              <a:buFont typeface="Arial" charset="0"/>
              <a:buChar char="•"/>
            </a:pPr>
            <a:r>
              <a:rPr lang="en-US" sz="1200" b="1" kern="1200" dirty="0">
                <a:solidFill>
                  <a:schemeClr val="tx1"/>
                </a:solidFill>
                <a:effectLst/>
                <a:latin typeface="+mn-lt"/>
                <a:ea typeface="+mn-ea"/>
                <a:cs typeface="+mn-cs"/>
              </a:rPr>
              <a:t>Comments: </a:t>
            </a:r>
            <a:r>
              <a:rPr lang="en-US" sz="1200" b="0" kern="1200" dirty="0">
                <a:solidFill>
                  <a:schemeClr val="tx1"/>
                </a:solidFill>
                <a:effectLst/>
                <a:latin typeface="+mn-lt"/>
                <a:ea typeface="+mn-ea"/>
                <a:cs typeface="+mn-cs"/>
              </a:rPr>
              <a:t>This course is </a:t>
            </a:r>
            <a:r>
              <a:rPr lang="en-US" sz="1200" kern="1200" baseline="0" dirty="0">
                <a:solidFill>
                  <a:schemeClr val="tx1"/>
                </a:solidFill>
                <a:effectLst/>
                <a:latin typeface="+mn-lt"/>
                <a:ea typeface="+mn-ea"/>
                <a:cs typeface="+mn-cs"/>
              </a:rPr>
              <a:t>created to introduce CTI students to object oriented design, and object oriented programming with Python.</a:t>
            </a:r>
          </a:p>
        </p:txBody>
      </p:sp>
      <p:sp>
        <p:nvSpPr>
          <p:cNvPr id="4" name="Slide Number Placeholder 3"/>
          <p:cNvSpPr>
            <a:spLocks noGrp="1"/>
          </p:cNvSpPr>
          <p:nvPr>
            <p:ph type="sldNum" sz="quarter" idx="10"/>
          </p:nvPr>
        </p:nvSpPr>
        <p:spPr/>
        <p:txBody>
          <a:bodyPr/>
          <a:lstStyle/>
          <a:p>
            <a:fld id="{8CDDEBA1-7C89-C845-AA8C-99C30AA6C1B2}" type="slidenum">
              <a:rPr lang="en-US" smtClean="0"/>
              <a:t>1</a:t>
            </a:fld>
            <a:endParaRPr lang="en-US"/>
          </a:p>
        </p:txBody>
      </p:sp>
    </p:spTree>
    <p:extLst>
      <p:ext uri="{BB962C8B-B14F-4D97-AF65-F5344CB8AC3E}">
        <p14:creationId xmlns:p14="http://schemas.microsoft.com/office/powerpoint/2010/main" val="153775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18</a:t>
            </a:fld>
            <a:endParaRPr lang="en-US"/>
          </a:p>
        </p:txBody>
      </p:sp>
    </p:spTree>
    <p:extLst>
      <p:ext uri="{BB962C8B-B14F-4D97-AF65-F5344CB8AC3E}">
        <p14:creationId xmlns:p14="http://schemas.microsoft.com/office/powerpoint/2010/main" val="154141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try:</a:t>
            </a:r>
          </a:p>
          <a:p>
            <a:r>
              <a:rPr lang="en-US" sz="1200" kern="1200" dirty="0">
                <a:solidFill>
                  <a:schemeClr val="tx1"/>
                </a:solidFill>
                <a:effectLst/>
                <a:latin typeface="+mn-lt"/>
                <a:ea typeface="+mn-ea"/>
                <a:cs typeface="+mn-cs"/>
              </a:rPr>
              <a:t>...run code...</a:t>
            </a:r>
          </a:p>
          <a:p>
            <a:r>
              <a:rPr lang="en-US" sz="1200" b="1" kern="1200" dirty="0">
                <a:solidFill>
                  <a:schemeClr val="tx1"/>
                </a:solidFill>
                <a:effectLst/>
                <a:latin typeface="+mn-lt"/>
                <a:ea typeface="+mn-ea"/>
                <a:cs typeface="+mn-cs"/>
              </a:rPr>
              <a:t>except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IndexError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...handle exception...</a:t>
            </a:r>
          </a:p>
          <a:p>
            <a:r>
              <a:rPr lang="en-US" sz="1200" b="1" kern="1200" dirty="0">
                <a:solidFill>
                  <a:schemeClr val="tx1"/>
                </a:solidFill>
                <a:effectLst/>
                <a:latin typeface="+mn-lt"/>
                <a:ea typeface="+mn-ea"/>
                <a:cs typeface="+mn-cs"/>
              </a:rPr>
              <a:t>else:</a:t>
            </a:r>
          </a:p>
          <a:p>
            <a:r>
              <a:rPr lang="en-US" sz="1200" kern="1200" dirty="0">
                <a:solidFill>
                  <a:schemeClr val="tx1"/>
                </a:solidFill>
                <a:effectLst/>
                <a:latin typeface="+mn-lt"/>
                <a:ea typeface="+mn-ea"/>
                <a:cs typeface="+mn-cs"/>
              </a:rPr>
              <a:t>...no exception occurred...</a:t>
            </a:r>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20</a:t>
            </a:fld>
            <a:endParaRPr lang="en-US"/>
          </a:p>
        </p:txBody>
      </p:sp>
    </p:spTree>
    <p:extLst>
      <p:ext uri="{BB962C8B-B14F-4D97-AF65-F5344CB8AC3E}">
        <p14:creationId xmlns:p14="http://schemas.microsoft.com/office/powerpoint/2010/main" val="80163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8CDDEBA1-7C89-C845-AA8C-99C30AA6C1B2}" type="slidenum">
              <a:rPr lang="en-US" smtClean="0"/>
              <a:t>22</a:t>
            </a:fld>
            <a:endParaRPr lang="en-US"/>
          </a:p>
        </p:txBody>
      </p:sp>
    </p:spTree>
    <p:extLst>
      <p:ext uri="{BB962C8B-B14F-4D97-AF65-F5344CB8AC3E}">
        <p14:creationId xmlns:p14="http://schemas.microsoft.com/office/powerpoint/2010/main" val="312305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8CDDEBA1-7C89-C845-AA8C-99C30AA6C1B2}" type="slidenum">
              <a:rPr lang="en-US" smtClean="0"/>
              <a:t>23</a:t>
            </a:fld>
            <a:endParaRPr lang="en-US"/>
          </a:p>
        </p:txBody>
      </p:sp>
    </p:spTree>
    <p:extLst>
      <p:ext uri="{BB962C8B-B14F-4D97-AF65-F5344CB8AC3E}">
        <p14:creationId xmlns:p14="http://schemas.microsoft.com/office/powerpoint/2010/main" val="2694303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two forms are equivalent,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both raise an instance of the exception class named,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but the first creates the instance implicitly: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raise </a:t>
            </a:r>
            <a:r>
              <a:rPr lang="en-US" sz="1200" kern="1200" dirty="0" err="1">
                <a:solidFill>
                  <a:schemeClr val="tx1"/>
                </a:solidFill>
                <a:effectLst/>
                <a:latin typeface="+mn-lt"/>
                <a:ea typeface="+mn-ea"/>
                <a:cs typeface="+mn-cs"/>
              </a:rPr>
              <a:t>IndexError</a:t>
            </a:r>
            <a:r>
              <a:rPr lang="en-US" sz="1200" kern="1200" dirty="0">
                <a:solidFill>
                  <a:schemeClr val="tx1"/>
                </a:solidFill>
                <a:effectLst/>
                <a:latin typeface="+mn-lt"/>
                <a:ea typeface="+mn-ea"/>
                <a:cs typeface="+mn-cs"/>
              </a:rPr>
              <a:t>     # Class (instance created)</a:t>
            </a:r>
          </a:p>
          <a:p>
            <a:r>
              <a:rPr lang="en-US" sz="1200" kern="1200" dirty="0">
                <a:solidFill>
                  <a:schemeClr val="tx1"/>
                </a:solidFill>
                <a:effectLst/>
                <a:latin typeface="+mn-lt"/>
                <a:ea typeface="+mn-ea"/>
                <a:cs typeface="+mn-cs"/>
              </a:rPr>
              <a:t>- raise </a:t>
            </a:r>
            <a:r>
              <a:rPr lang="en-US" sz="1200" kern="1200" dirty="0" err="1">
                <a:solidFill>
                  <a:schemeClr val="tx1"/>
                </a:solidFill>
                <a:effectLst/>
                <a:latin typeface="+mn-lt"/>
                <a:ea typeface="+mn-ea"/>
                <a:cs typeface="+mn-cs"/>
              </a:rPr>
              <a:t>IndexError</a:t>
            </a:r>
            <a:r>
              <a:rPr lang="en-US" sz="1200" kern="1200" dirty="0">
                <a:solidFill>
                  <a:schemeClr val="tx1"/>
                </a:solidFill>
                <a:effectLst/>
                <a:latin typeface="+mn-lt"/>
                <a:ea typeface="+mn-ea"/>
                <a:cs typeface="+mn-cs"/>
              </a:rPr>
              <a:t>()  # Instance (created in statement)</a:t>
            </a:r>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24</a:t>
            </a:fld>
            <a:endParaRPr lang="en-US"/>
          </a:p>
        </p:txBody>
      </p:sp>
    </p:spTree>
    <p:extLst>
      <p:ext uri="{BB962C8B-B14F-4D97-AF65-F5344CB8AC3E}">
        <p14:creationId xmlns:p14="http://schemas.microsoft.com/office/powerpoint/2010/main" val="81210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8CDDEBA1-7C89-C845-AA8C-99C30AA6C1B2}" type="slidenum">
              <a:rPr lang="en-US" smtClean="0"/>
              <a:t>25</a:t>
            </a:fld>
            <a:endParaRPr lang="en-US"/>
          </a:p>
        </p:txBody>
      </p:sp>
    </p:spTree>
    <p:extLst>
      <p:ext uri="{BB962C8B-B14F-4D97-AF65-F5344CB8AC3E}">
        <p14:creationId xmlns:p14="http://schemas.microsoft.com/office/powerpoint/2010/main" val="4241662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26</a:t>
            </a:fld>
            <a:endParaRPr lang="en-US"/>
          </a:p>
        </p:txBody>
      </p:sp>
    </p:spTree>
    <p:extLst>
      <p:ext uri="{BB962C8B-B14F-4D97-AF65-F5344CB8AC3E}">
        <p14:creationId xmlns:p14="http://schemas.microsoft.com/office/powerpoint/2010/main" val="178657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All subclasses are not included</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27</a:t>
            </a:fld>
            <a:endParaRPr lang="en-US"/>
          </a:p>
        </p:txBody>
      </p:sp>
    </p:spTree>
    <p:extLst>
      <p:ext uri="{BB962C8B-B14F-4D97-AF65-F5344CB8AC3E}">
        <p14:creationId xmlns:p14="http://schemas.microsoft.com/office/powerpoint/2010/main" val="199022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DEBA1-7C89-C845-AA8C-99C30AA6C1B2}" type="slidenum">
              <a:rPr lang="en-US" smtClean="0"/>
              <a:t>30</a:t>
            </a:fld>
            <a:endParaRPr lang="en-US"/>
          </a:p>
        </p:txBody>
      </p:sp>
    </p:spTree>
    <p:extLst>
      <p:ext uri="{BB962C8B-B14F-4D97-AF65-F5344CB8AC3E}">
        <p14:creationId xmlns:p14="http://schemas.microsoft.com/office/powerpoint/2010/main" val="1430854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DEBA1-7C89-C845-AA8C-99C30AA6C1B2}" type="slidenum">
              <a:rPr lang="en-US" smtClean="0"/>
              <a:t>2</a:t>
            </a:fld>
            <a:endParaRPr lang="en-US"/>
          </a:p>
        </p:txBody>
      </p:sp>
    </p:spTree>
    <p:extLst>
      <p:ext uri="{BB962C8B-B14F-4D97-AF65-F5344CB8AC3E}">
        <p14:creationId xmlns:p14="http://schemas.microsoft.com/office/powerpoint/2010/main" val="100885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3</a:t>
            </a:fld>
            <a:endParaRPr lang="en-US"/>
          </a:p>
        </p:txBody>
      </p:sp>
    </p:spTree>
    <p:extLst>
      <p:ext uri="{BB962C8B-B14F-4D97-AF65-F5344CB8AC3E}">
        <p14:creationId xmlns:p14="http://schemas.microsoft.com/office/powerpoint/2010/main" val="10871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Unlike other</a:t>
            </a:r>
            <a:r>
              <a:rPr lang="en-US" baseline="0" dirty="0"/>
              <a:t> languages (Java or C++), Python does not explicitly use data types. Hence, in Python, Polymorphism </a:t>
            </a:r>
            <a:r>
              <a:rPr lang="en-US" u="sng" baseline="0" dirty="0"/>
              <a:t>does NOT mean </a:t>
            </a:r>
            <a:r>
              <a:rPr lang="en-US" baseline="0" dirty="0"/>
              <a:t>“</a:t>
            </a:r>
            <a:r>
              <a:rPr lang="en-US" i="1" baseline="0" dirty="0"/>
              <a:t>multiple methods with same name but with arguments of different data types</a:t>
            </a:r>
            <a:r>
              <a:rPr lang="en-US" baseline="0" dirty="0"/>
              <a:t>”.</a:t>
            </a:r>
            <a:endParaRPr lang="en-US" dirty="0">
              <a:effectLst/>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0" kern="1200" dirty="0">
                <a:solidFill>
                  <a:schemeClr val="tx1"/>
                </a:solidFill>
                <a:effectLst/>
                <a:latin typeface="+mn-lt"/>
                <a:ea typeface="+mn-ea"/>
                <a:cs typeface="+mn-cs"/>
              </a:rPr>
              <a:t>Dynamic Typing</a:t>
            </a:r>
            <a:r>
              <a:rPr lang="en-US" sz="1200" b="0" i="0" kern="1200" dirty="0">
                <a:solidFill>
                  <a:schemeClr val="tx1"/>
                </a:solidFill>
                <a:effectLst/>
                <a:latin typeface="+mn-lt"/>
                <a:ea typeface="+mn-ea"/>
                <a:cs typeface="+mn-cs"/>
              </a:rPr>
              <a:t> means you don't need to define the type of a variable, the language interpreter will try to guess the type of that variable.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0" kern="1200" dirty="0">
                <a:solidFill>
                  <a:schemeClr val="tx1"/>
                </a:solidFill>
                <a:effectLst/>
                <a:latin typeface="+mn-lt"/>
                <a:ea typeface="+mn-ea"/>
                <a:cs typeface="+mn-cs"/>
              </a:rPr>
              <a:t>Duck Typing</a:t>
            </a:r>
            <a:r>
              <a:rPr lang="en-US" sz="1200" b="0" i="0" kern="1200" dirty="0">
                <a:solidFill>
                  <a:schemeClr val="tx1"/>
                </a:solidFill>
                <a:effectLst/>
                <a:latin typeface="+mn-lt"/>
                <a:ea typeface="+mn-ea"/>
                <a:cs typeface="+mn-cs"/>
              </a:rPr>
              <a:t> means that we are not interested in what data type an object is, instead we are more concerned in the functional aspect of the object: if an object returns what we are interested in, then this means that the object satisfy our requirements. Hence the well known phrase: </a:t>
            </a:r>
            <a:r>
              <a:rPr lang="en-US" sz="1200" b="0" i="1" kern="1200" dirty="0">
                <a:solidFill>
                  <a:schemeClr val="tx1"/>
                </a:solidFill>
                <a:effectLst/>
                <a:latin typeface="+mn-lt"/>
                <a:ea typeface="+mn-ea"/>
                <a:cs typeface="+mn-cs"/>
              </a:rPr>
              <a:t>"if a bird walks like a duck and swims like a duck and quacks like a duck, that bird is a duck"</a:t>
            </a:r>
            <a:r>
              <a:rPr lang="en-US" sz="1200" b="0" i="0" kern="1200" dirty="0">
                <a:solidFill>
                  <a:schemeClr val="tx1"/>
                </a:solidFill>
                <a:effectLst/>
                <a:latin typeface="+mn-lt"/>
                <a:ea typeface="+mn-ea"/>
                <a:cs typeface="+mn-cs"/>
              </a:rPr>
              <a:t>.</a:t>
            </a:r>
            <a:endParaRPr lang="en-US" b="1" baseline="0" dirty="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a:t>Duck Typing:</a:t>
            </a:r>
            <a:r>
              <a:rPr lang="en-US" baseline="0" dirty="0"/>
              <a:t> </a:t>
            </a:r>
            <a:r>
              <a:rPr lang="en-US" sz="1200" b="0" i="0" u="none" strike="noStrike" kern="1200" baseline="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poet </a:t>
            </a:r>
            <a:r>
              <a:rPr lang="en-US" sz="1200" kern="1200" dirty="0">
                <a:solidFill>
                  <a:schemeClr val="tx1"/>
                </a:solidFill>
                <a:effectLst/>
                <a:latin typeface="+mn-lt"/>
                <a:ea typeface="+mn-ea"/>
                <a:cs typeface="+mn-cs"/>
              </a:rPr>
              <a:t>James Whitcomb Riley</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(1849–1916) may have coined the phrase when he wrote:</a:t>
            </a:r>
            <a:r>
              <a:rPr lang="en-US" sz="1200" b="0" i="0" kern="1200" baseline="0" dirty="0">
                <a:solidFill>
                  <a:schemeClr val="tx1"/>
                </a:solidFill>
                <a:effectLst/>
                <a:latin typeface="+mn-lt"/>
                <a:ea typeface="+mn-ea"/>
                <a:cs typeface="+mn-cs"/>
              </a:rPr>
              <a:t> “</a:t>
            </a:r>
            <a:r>
              <a:rPr lang="en-US" i="1" dirty="0">
                <a:effectLst/>
              </a:rPr>
              <a:t>When I see a bird that walks like a duck and swims like a duck and quacks like a duck, I call that bird a duck.</a:t>
            </a:r>
            <a:r>
              <a:rPr lang="en-US" dirty="0">
                <a:effectLst/>
              </a:rPr>
              <a:t>”</a:t>
            </a: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a:effectLst/>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4</a:t>
            </a:fld>
            <a:endParaRPr lang="en-US"/>
          </a:p>
        </p:txBody>
      </p:sp>
    </p:spTree>
    <p:extLst>
      <p:ext uri="{BB962C8B-B14F-4D97-AF65-F5344CB8AC3E}">
        <p14:creationId xmlns:p14="http://schemas.microsoft.com/office/powerpoint/2010/main" val="135421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DEBA1-7C89-C845-AA8C-99C30AA6C1B2}" type="slidenum">
              <a:rPr lang="en-US" smtClean="0"/>
              <a:t>5</a:t>
            </a:fld>
            <a:endParaRPr lang="en-US"/>
          </a:p>
        </p:txBody>
      </p:sp>
    </p:spTree>
    <p:extLst>
      <p:ext uri="{BB962C8B-B14F-4D97-AF65-F5344CB8AC3E}">
        <p14:creationId xmlns:p14="http://schemas.microsoft.com/office/powerpoint/2010/main" val="9858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This is different from Method Overriding that we saw in</a:t>
            </a:r>
            <a:r>
              <a:rPr lang="en-US" baseline="0" dirty="0"/>
              <a:t> Inheritance, where a method in both Base class and Derived class has the same name</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11</a:t>
            </a:fld>
            <a:endParaRPr lang="en-US"/>
          </a:p>
        </p:txBody>
      </p:sp>
    </p:spTree>
    <p:extLst>
      <p:ext uri="{BB962C8B-B14F-4D97-AF65-F5344CB8AC3E}">
        <p14:creationId xmlns:p14="http://schemas.microsoft.com/office/powerpoint/2010/main" val="112404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Handle Exceptions: Programs</a:t>
            </a:r>
            <a:r>
              <a:rPr lang="en-US" baseline="0" dirty="0"/>
              <a:t> stop running when they encounter an error. Handling exceptions will ensure that the programs do not stop but respond to the error AND continue to work.</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12</a:t>
            </a:fld>
            <a:endParaRPr lang="en-US"/>
          </a:p>
        </p:txBody>
      </p:sp>
    </p:spTree>
    <p:extLst>
      <p:ext uri="{BB962C8B-B14F-4D97-AF65-F5344CB8AC3E}">
        <p14:creationId xmlns:p14="http://schemas.microsoft.com/office/powerpoint/2010/main" val="137780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Handle Exceptions: Programs</a:t>
            </a:r>
            <a:r>
              <a:rPr lang="en-US" baseline="0" dirty="0"/>
              <a:t> stop running when they encounter an error. Handling exceptions will ensure that the programs do not stop but respond to the error AND continue to work.</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13</a:t>
            </a:fld>
            <a:endParaRPr lang="en-US"/>
          </a:p>
        </p:txBody>
      </p:sp>
    </p:spTree>
    <p:extLst>
      <p:ext uri="{BB962C8B-B14F-4D97-AF65-F5344CB8AC3E}">
        <p14:creationId xmlns:p14="http://schemas.microsoft.com/office/powerpoint/2010/main" val="388548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Exception</a:t>
            </a:r>
            <a:r>
              <a:rPr lang="en-US" baseline="0" dirty="0"/>
              <a:t> if the user enters String for those integers</a:t>
            </a:r>
          </a:p>
          <a:p>
            <a:pPr marL="171450" indent="-171450">
              <a:buFont typeface="Arial" charset="0"/>
              <a:buChar char="•"/>
            </a:pPr>
            <a:r>
              <a:rPr lang="en-US" baseline="0" dirty="0"/>
              <a:t>Exception if num2 is 0</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16</a:t>
            </a:fld>
            <a:endParaRPr lang="en-US"/>
          </a:p>
        </p:txBody>
      </p:sp>
    </p:spTree>
    <p:extLst>
      <p:ext uri="{BB962C8B-B14F-4D97-AF65-F5344CB8AC3E}">
        <p14:creationId xmlns:p14="http://schemas.microsoft.com/office/powerpoint/2010/main" val="8327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73366"/>
            <a:ext cx="9144000" cy="1584434"/>
          </a:xfrm>
        </p:spPr>
        <p:txBody>
          <a:bodyPr>
            <a:normAutofit/>
          </a:bodyPr>
          <a:lstStyle>
            <a:lvl1pPr marL="0" indent="0" algn="ctr">
              <a:buNone/>
              <a:defRPr sz="2800" b="1"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4079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29098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69668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8C13EA2-A6F9-A341-8568-F92F5CE6B582}"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20576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557"/>
            <a:ext cx="10515600" cy="930206"/>
          </a:xfrm>
        </p:spPr>
        <p:txBody>
          <a:bodyPr anchor="ctr"/>
          <a:lstStyle>
            <a:lvl1pPr algn="l">
              <a:defRPr sz="4800"/>
            </a:lvl1pPr>
          </a:lstStyle>
          <a:p>
            <a:r>
              <a:rPr lang="en-US"/>
              <a:t>Click to edit Master title style</a:t>
            </a:r>
          </a:p>
        </p:txBody>
      </p:sp>
      <p:sp>
        <p:nvSpPr>
          <p:cNvPr id="3" name="Text Placeholder 2"/>
          <p:cNvSpPr>
            <a:spLocks noGrp="1"/>
          </p:cNvSpPr>
          <p:nvPr>
            <p:ph type="body" idx="1"/>
          </p:nvPr>
        </p:nvSpPr>
        <p:spPr>
          <a:xfrm>
            <a:off x="838200" y="4518990"/>
            <a:ext cx="10515600" cy="497233"/>
          </a:xfrm>
        </p:spPr>
        <p:txBody>
          <a:bodyPr>
            <a:normAutofit/>
          </a:bodyPr>
          <a:lstStyle>
            <a:lvl1pPr marL="0" indent="0">
              <a:buNone/>
              <a:defRPr sz="2400" b="1"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85357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6797"/>
            <a:ext cx="5181600" cy="5030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6797"/>
            <a:ext cx="5181600" cy="5030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60888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5049"/>
          </a:xfrm>
        </p:spPr>
        <p:txBody>
          <a:bodyPr/>
          <a:lstStyle/>
          <a:p>
            <a:r>
              <a:rPr lang="en-US"/>
              <a:t>Click to edit Master title style</a:t>
            </a:r>
          </a:p>
        </p:txBody>
      </p:sp>
      <p:sp>
        <p:nvSpPr>
          <p:cNvPr id="3" name="Text Placeholder 2"/>
          <p:cNvSpPr>
            <a:spLocks noGrp="1"/>
          </p:cNvSpPr>
          <p:nvPr>
            <p:ph type="body" idx="1"/>
          </p:nvPr>
        </p:nvSpPr>
        <p:spPr>
          <a:xfrm>
            <a:off x="839788" y="1226861"/>
            <a:ext cx="5157787" cy="5754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968983"/>
            <a:ext cx="5157787" cy="42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226861"/>
            <a:ext cx="5183188" cy="5754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968983"/>
            <a:ext cx="5183188" cy="42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61752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81922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15370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6169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981903" y="457201"/>
            <a:ext cx="6373485"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592317"/>
            <a:ext cx="3932237" cy="42766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66127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6617302" cy="977462"/>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7598978" y="457201"/>
            <a:ext cx="3756409"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560786"/>
            <a:ext cx="6617302" cy="43082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88893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02284"/>
          </a:xfrm>
          <a:prstGeom prst="rect">
            <a:avLst/>
          </a:prstGeom>
          <a:ln>
            <a:solidFill>
              <a:srgbClr val="FF0000"/>
            </a:solidFill>
          </a:ln>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38200" y="1073426"/>
            <a:ext cx="10515600" cy="5168348"/>
          </a:xfrm>
          <a:prstGeom prst="rect">
            <a:avLst/>
          </a:prstGeom>
          <a:ln>
            <a:solidFill>
              <a:srgbClr val="0432FF"/>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SWE 225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2C0A6-9093-0C43-BEE2-AAF0D9EA5838}" type="slidenum">
              <a:rPr lang="en-US" smtClean="0"/>
              <a:t>‹#›</a:t>
            </a:fld>
            <a:endParaRPr lang="en-US"/>
          </a:p>
        </p:txBody>
      </p:sp>
    </p:spTree>
    <p:extLst>
      <p:ext uri="{BB962C8B-B14F-4D97-AF65-F5344CB8AC3E}">
        <p14:creationId xmlns:p14="http://schemas.microsoft.com/office/powerpoint/2010/main" val="124953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388" y="2165100"/>
            <a:ext cx="11026588" cy="2387600"/>
          </a:xfrm>
        </p:spPr>
        <p:txBody>
          <a:bodyPr/>
          <a:lstStyle/>
          <a:p>
            <a:r>
              <a:rPr lang="en-US" dirty="0"/>
              <a:t>SWE 320</a:t>
            </a:r>
            <a:br>
              <a:rPr lang="en-US" dirty="0"/>
            </a:br>
            <a:r>
              <a:rPr lang="en-US" dirty="0"/>
              <a:t>Object Oriented Programming</a:t>
            </a:r>
            <a:br>
              <a:rPr lang="en-US" dirty="0"/>
            </a:br>
            <a:r>
              <a:rPr lang="en-US" dirty="0"/>
              <a:t>(OOP)</a:t>
            </a:r>
          </a:p>
        </p:txBody>
      </p:sp>
      <p:sp>
        <p:nvSpPr>
          <p:cNvPr id="3" name="Subtitle 2"/>
          <p:cNvSpPr>
            <a:spLocks noGrp="1"/>
          </p:cNvSpPr>
          <p:nvPr>
            <p:ph type="subTitle" idx="1"/>
          </p:nvPr>
        </p:nvSpPr>
        <p:spPr>
          <a:xfrm>
            <a:off x="663388" y="5245493"/>
            <a:ext cx="11026588" cy="529665"/>
          </a:xfrm>
        </p:spPr>
        <p:txBody>
          <a:bodyPr/>
          <a:lstStyle/>
          <a:p>
            <a:r>
              <a:rPr lang="en-US" dirty="0">
                <a:solidFill>
                  <a:srgbClr val="0432FF"/>
                </a:solidFill>
              </a:rPr>
              <a:t>COLLEGE OF TECHNOLOGICAL INNOVATIONS (CTI)</a:t>
            </a:r>
          </a:p>
        </p:txBody>
      </p:sp>
    </p:spTree>
    <p:extLst>
      <p:ext uri="{BB962C8B-B14F-4D97-AF65-F5344CB8AC3E}">
        <p14:creationId xmlns:p14="http://schemas.microsoft.com/office/powerpoint/2010/main" val="27485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Functions</a:t>
            </a:r>
          </a:p>
        </p:txBody>
      </p:sp>
      <p:sp>
        <p:nvSpPr>
          <p:cNvPr id="3" name="Content Placeholder 2"/>
          <p:cNvSpPr>
            <a:spLocks noGrp="1"/>
          </p:cNvSpPr>
          <p:nvPr>
            <p:ph idx="1"/>
          </p:nvPr>
        </p:nvSpPr>
        <p:spPr>
          <a:xfrm>
            <a:off x="838200" y="1073426"/>
            <a:ext cx="6364706" cy="5168348"/>
          </a:xfrm>
        </p:spPr>
        <p:txBody>
          <a:bodyPr/>
          <a:lstStyle/>
          <a:p>
            <a:r>
              <a:rPr lang="en-US" dirty="0"/>
              <a:t>Polymorphism also works to overload</a:t>
            </a:r>
            <a:r>
              <a:rPr lang="en-US" dirty="0">
                <a:solidFill>
                  <a:srgbClr val="0432FF"/>
                </a:solidFill>
              </a:rPr>
              <a:t> functions</a:t>
            </a:r>
            <a:r>
              <a:rPr lang="en-US" dirty="0"/>
              <a:t>.</a:t>
            </a:r>
          </a:p>
          <a:p>
            <a:endParaRPr lang="en-US" dirty="0"/>
          </a:p>
          <a:p>
            <a:r>
              <a:rPr lang="en-US" dirty="0"/>
              <a:t>In Python, functions should be written to provide an interface for a required functionality and is usually </a:t>
            </a:r>
            <a:r>
              <a:rPr lang="en-US" dirty="0">
                <a:solidFill>
                  <a:srgbClr val="0432FF"/>
                </a:solidFill>
              </a:rPr>
              <a:t>not written for a specific data type</a:t>
            </a:r>
            <a:r>
              <a:rPr lang="en-US" dirty="0"/>
              <a:t>.</a:t>
            </a:r>
          </a:p>
          <a:p>
            <a:endParaRPr lang="en-US" dirty="0"/>
          </a:p>
          <a:p>
            <a:r>
              <a:rPr lang="en-US" dirty="0"/>
              <a:t>Python </a:t>
            </a:r>
            <a:r>
              <a:rPr lang="en-US" dirty="0">
                <a:solidFill>
                  <a:srgbClr val="0432FF"/>
                </a:solidFill>
              </a:rPr>
              <a:t>dynamically binds the data </a:t>
            </a:r>
            <a:r>
              <a:rPr lang="en-US" dirty="0"/>
              <a:t>depending on the context and the data provided to the functions.</a:t>
            </a:r>
          </a:p>
        </p:txBody>
      </p:sp>
      <p:sp>
        <p:nvSpPr>
          <p:cNvPr id="4" name="Rectangle 3"/>
          <p:cNvSpPr/>
          <p:nvPr/>
        </p:nvSpPr>
        <p:spPr>
          <a:xfrm>
            <a:off x="7331242" y="1073426"/>
            <a:ext cx="4022558" cy="954107"/>
          </a:xfrm>
          <a:prstGeom prst="rect">
            <a:avLst/>
          </a:prstGeom>
          <a:ln>
            <a:solidFill>
              <a:srgbClr val="FF0000"/>
            </a:solidFill>
          </a:ln>
        </p:spPr>
        <p:txBody>
          <a:bodyPr wrap="square">
            <a:spAutoFit/>
          </a:bodyPr>
          <a:lstStyle/>
          <a:p>
            <a:r>
              <a:rPr lang="en-US" sz="2800" b="1" dirty="0" err="1">
                <a:solidFill>
                  <a:srgbClr val="000080"/>
                </a:solidFill>
              </a:rPr>
              <a:t>def</a:t>
            </a:r>
            <a:r>
              <a:rPr lang="en-US" sz="2800" b="1" dirty="0">
                <a:solidFill>
                  <a:srgbClr val="000080"/>
                </a:solidFill>
              </a:rPr>
              <a:t> </a:t>
            </a:r>
            <a:r>
              <a:rPr lang="en-US" sz="2800" dirty="0"/>
              <a:t>times(x, y):</a:t>
            </a:r>
            <a:br>
              <a:rPr lang="en-US" sz="2800" dirty="0"/>
            </a:br>
            <a:r>
              <a:rPr lang="en-US" sz="2800" dirty="0"/>
              <a:t>    </a:t>
            </a:r>
            <a:r>
              <a:rPr lang="en-US" sz="2800" b="1" dirty="0">
                <a:solidFill>
                  <a:srgbClr val="000080"/>
                </a:solidFill>
              </a:rPr>
              <a:t>return </a:t>
            </a:r>
            <a:r>
              <a:rPr lang="en-US" sz="2800" dirty="0"/>
              <a:t>x * y</a:t>
            </a:r>
          </a:p>
        </p:txBody>
      </p:sp>
      <p:sp>
        <p:nvSpPr>
          <p:cNvPr id="5" name="Rectangle 4"/>
          <p:cNvSpPr/>
          <p:nvPr/>
        </p:nvSpPr>
        <p:spPr>
          <a:xfrm>
            <a:off x="7331242" y="2335813"/>
            <a:ext cx="4022559" cy="523220"/>
          </a:xfrm>
          <a:prstGeom prst="rect">
            <a:avLst/>
          </a:prstGeom>
          <a:ln>
            <a:solidFill>
              <a:srgbClr val="FF0000"/>
            </a:solidFill>
          </a:ln>
        </p:spPr>
        <p:txBody>
          <a:bodyPr wrap="square">
            <a:spAutoFit/>
          </a:bodyPr>
          <a:lstStyle/>
          <a:p>
            <a:r>
              <a:rPr lang="en-US" sz="2800" dirty="0">
                <a:solidFill>
                  <a:srgbClr val="000080"/>
                </a:solidFill>
              </a:rPr>
              <a:t>print</a:t>
            </a:r>
            <a:r>
              <a:rPr lang="en-US" sz="2800" dirty="0"/>
              <a:t>(times(</a:t>
            </a:r>
            <a:r>
              <a:rPr lang="en-US" sz="2800" dirty="0">
                <a:solidFill>
                  <a:srgbClr val="0000FF"/>
                </a:solidFill>
              </a:rPr>
              <a:t>3</a:t>
            </a:r>
            <a:r>
              <a:rPr lang="en-US" sz="2800" dirty="0"/>
              <a:t>, </a:t>
            </a:r>
            <a:r>
              <a:rPr lang="en-US" sz="2800" dirty="0">
                <a:solidFill>
                  <a:srgbClr val="0000FF"/>
                </a:solidFill>
              </a:rPr>
              <a:t>5</a:t>
            </a:r>
            <a:r>
              <a:rPr lang="en-US" sz="2800" dirty="0"/>
              <a:t>))</a:t>
            </a:r>
          </a:p>
        </p:txBody>
      </p:sp>
      <p:sp>
        <p:nvSpPr>
          <p:cNvPr id="6" name="Rectangle 5"/>
          <p:cNvSpPr/>
          <p:nvPr/>
        </p:nvSpPr>
        <p:spPr>
          <a:xfrm>
            <a:off x="7331242" y="3167313"/>
            <a:ext cx="4022558" cy="523220"/>
          </a:xfrm>
          <a:prstGeom prst="rect">
            <a:avLst/>
          </a:prstGeom>
          <a:ln>
            <a:solidFill>
              <a:srgbClr val="FF0000"/>
            </a:solidFill>
          </a:ln>
        </p:spPr>
        <p:txBody>
          <a:bodyPr wrap="square">
            <a:spAutoFit/>
          </a:bodyPr>
          <a:lstStyle/>
          <a:p>
            <a:r>
              <a:rPr lang="en-US" sz="2800" dirty="0">
                <a:solidFill>
                  <a:srgbClr val="000080"/>
                </a:solidFill>
              </a:rPr>
              <a:t>print</a:t>
            </a:r>
            <a:r>
              <a:rPr lang="en-US" sz="2800" dirty="0"/>
              <a:t>(times(</a:t>
            </a:r>
            <a:r>
              <a:rPr lang="en-US" sz="2800" dirty="0">
                <a:solidFill>
                  <a:srgbClr val="0000FF"/>
                </a:solidFill>
              </a:rPr>
              <a:t>1.2</a:t>
            </a:r>
            <a:r>
              <a:rPr lang="en-US" sz="2800" dirty="0"/>
              <a:t>, </a:t>
            </a:r>
            <a:r>
              <a:rPr lang="en-US" sz="2800" dirty="0">
                <a:solidFill>
                  <a:srgbClr val="0000FF"/>
                </a:solidFill>
              </a:rPr>
              <a:t>3</a:t>
            </a:r>
            <a:r>
              <a:rPr lang="en-US" sz="2800" dirty="0"/>
              <a:t>))</a:t>
            </a:r>
          </a:p>
        </p:txBody>
      </p:sp>
      <p:sp>
        <p:nvSpPr>
          <p:cNvPr id="7" name="Rectangle 6"/>
          <p:cNvSpPr/>
          <p:nvPr/>
        </p:nvSpPr>
        <p:spPr>
          <a:xfrm>
            <a:off x="7331242" y="3998813"/>
            <a:ext cx="4022558" cy="523220"/>
          </a:xfrm>
          <a:prstGeom prst="rect">
            <a:avLst/>
          </a:prstGeom>
          <a:ln>
            <a:solidFill>
              <a:srgbClr val="FF0000"/>
            </a:solidFill>
          </a:ln>
        </p:spPr>
        <p:txBody>
          <a:bodyPr wrap="square">
            <a:spAutoFit/>
          </a:bodyPr>
          <a:lstStyle/>
          <a:p>
            <a:r>
              <a:rPr lang="en-US" sz="2800" dirty="0"/>
              <a:t>print(times(</a:t>
            </a:r>
            <a:r>
              <a:rPr lang="en-US" sz="2800" b="1" dirty="0"/>
              <a:t>"</a:t>
            </a:r>
            <a:r>
              <a:rPr lang="en-US" sz="2800" b="1" dirty="0">
                <a:solidFill>
                  <a:schemeClr val="accent6">
                    <a:lumMod val="75000"/>
                  </a:schemeClr>
                </a:solidFill>
              </a:rPr>
              <a:t>Hello </a:t>
            </a:r>
            <a:r>
              <a:rPr lang="en-US" sz="2800" b="1" dirty="0"/>
              <a:t>"</a:t>
            </a:r>
            <a:r>
              <a:rPr lang="en-US" sz="2800" dirty="0"/>
              <a:t>, </a:t>
            </a:r>
            <a:r>
              <a:rPr lang="en-US" sz="2800" dirty="0">
                <a:solidFill>
                  <a:srgbClr val="0432FF"/>
                </a:solidFill>
              </a:rPr>
              <a:t>3</a:t>
            </a:r>
            <a:r>
              <a:rPr lang="en-US" sz="2800" dirty="0"/>
              <a:t>))</a:t>
            </a:r>
          </a:p>
        </p:txBody>
      </p:sp>
      <p:sp>
        <p:nvSpPr>
          <p:cNvPr id="8" name="Rectangle 7"/>
          <p:cNvSpPr/>
          <p:nvPr/>
        </p:nvSpPr>
        <p:spPr>
          <a:xfrm>
            <a:off x="7331242" y="4830313"/>
            <a:ext cx="4022558" cy="523220"/>
          </a:xfrm>
          <a:prstGeom prst="rect">
            <a:avLst/>
          </a:prstGeom>
          <a:ln>
            <a:solidFill>
              <a:srgbClr val="FF0000"/>
            </a:solidFill>
          </a:ln>
        </p:spPr>
        <p:txBody>
          <a:bodyPr wrap="square">
            <a:spAutoFit/>
          </a:bodyPr>
          <a:lstStyle/>
          <a:p>
            <a:r>
              <a:rPr lang="en-US" sz="2800" dirty="0"/>
              <a:t>print(times(</a:t>
            </a:r>
            <a:r>
              <a:rPr lang="en-US" sz="2800" dirty="0">
                <a:solidFill>
                  <a:srgbClr val="0432FF"/>
                </a:solidFill>
              </a:rPr>
              <a:t>3</a:t>
            </a:r>
            <a:r>
              <a:rPr lang="en-US" sz="2800" dirty="0"/>
              <a:t>, [</a:t>
            </a:r>
            <a:r>
              <a:rPr lang="en-US" sz="2800" dirty="0">
                <a:solidFill>
                  <a:srgbClr val="0432FF"/>
                </a:solidFill>
              </a:rPr>
              <a:t>1,2,3</a:t>
            </a:r>
            <a:r>
              <a:rPr lang="en-US" sz="2800" dirty="0"/>
              <a:t>]))</a:t>
            </a:r>
          </a:p>
        </p:txBody>
      </p:sp>
    </p:spTree>
    <p:extLst>
      <p:ext uri="{BB962C8B-B14F-4D97-AF65-F5344CB8AC3E}">
        <p14:creationId xmlns:p14="http://schemas.microsoft.com/office/powerpoint/2010/main" val="186209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3" name="Content Placeholder 2"/>
          <p:cNvSpPr>
            <a:spLocks noGrp="1"/>
          </p:cNvSpPr>
          <p:nvPr>
            <p:ph idx="1"/>
          </p:nvPr>
        </p:nvSpPr>
        <p:spPr>
          <a:xfrm>
            <a:off x="838200" y="1073426"/>
            <a:ext cx="4535905" cy="5262978"/>
          </a:xfrm>
        </p:spPr>
        <p:txBody>
          <a:bodyPr/>
          <a:lstStyle/>
          <a:p>
            <a:r>
              <a:rPr lang="en-US" dirty="0"/>
              <a:t>The function intersect() is overloaded, since it is an interface that works the same way on different parameters sent to it.</a:t>
            </a:r>
          </a:p>
          <a:p>
            <a:endParaRPr lang="en-US" dirty="0"/>
          </a:p>
          <a:p>
            <a:r>
              <a:rPr lang="en-US" dirty="0"/>
              <a:t>The functions works both with Strings and lists. </a:t>
            </a:r>
          </a:p>
        </p:txBody>
      </p:sp>
      <p:sp>
        <p:nvSpPr>
          <p:cNvPr id="4" name="Rectangle 3"/>
          <p:cNvSpPr/>
          <p:nvPr/>
        </p:nvSpPr>
        <p:spPr>
          <a:xfrm>
            <a:off x="5566611" y="1073426"/>
            <a:ext cx="5787189" cy="5262979"/>
          </a:xfrm>
          <a:prstGeom prst="rect">
            <a:avLst/>
          </a:prstGeom>
          <a:ln>
            <a:solidFill>
              <a:srgbClr val="FF0000"/>
            </a:solidFill>
          </a:ln>
        </p:spPr>
        <p:txBody>
          <a:bodyPr wrap="square">
            <a:spAutoFit/>
          </a:bodyPr>
          <a:lstStyle/>
          <a:p>
            <a:r>
              <a:rPr lang="en-US" sz="2800" b="1" dirty="0" err="1">
                <a:solidFill>
                  <a:srgbClr val="000080"/>
                </a:solidFill>
              </a:rPr>
              <a:t>def</a:t>
            </a:r>
            <a:r>
              <a:rPr lang="en-US" sz="2800" b="1" dirty="0">
                <a:solidFill>
                  <a:srgbClr val="000080"/>
                </a:solidFill>
              </a:rPr>
              <a:t> </a:t>
            </a:r>
            <a:r>
              <a:rPr lang="en-US" sz="2800" dirty="0"/>
              <a:t>intersect(list1, list2):</a:t>
            </a:r>
            <a:br>
              <a:rPr lang="en-US" sz="2800" dirty="0"/>
            </a:br>
            <a:r>
              <a:rPr lang="en-US" sz="2800" dirty="0"/>
              <a:t>    result = []</a:t>
            </a:r>
            <a:br>
              <a:rPr lang="en-US" sz="2800" dirty="0"/>
            </a:br>
            <a:r>
              <a:rPr lang="en-US" sz="2800" dirty="0"/>
              <a:t>    </a:t>
            </a:r>
            <a:r>
              <a:rPr lang="en-US" sz="2800" b="1" dirty="0">
                <a:solidFill>
                  <a:srgbClr val="000080"/>
                </a:solidFill>
              </a:rPr>
              <a:t>for </a:t>
            </a:r>
            <a:r>
              <a:rPr lang="en-US" sz="2800" dirty="0" err="1"/>
              <a:t>i</a:t>
            </a:r>
            <a:r>
              <a:rPr lang="en-US" sz="2800" dirty="0"/>
              <a:t> </a:t>
            </a:r>
            <a:r>
              <a:rPr lang="en-US" sz="2800" b="1" dirty="0">
                <a:solidFill>
                  <a:srgbClr val="000080"/>
                </a:solidFill>
              </a:rPr>
              <a:t>in </a:t>
            </a:r>
            <a:r>
              <a:rPr lang="en-US" sz="2800" dirty="0"/>
              <a:t>list1:</a:t>
            </a:r>
            <a:br>
              <a:rPr lang="en-US" sz="2800" dirty="0"/>
            </a:br>
            <a:r>
              <a:rPr lang="en-US" sz="2800" dirty="0"/>
              <a:t>        </a:t>
            </a:r>
            <a:r>
              <a:rPr lang="en-US" sz="2800" b="1" dirty="0">
                <a:solidFill>
                  <a:srgbClr val="000080"/>
                </a:solidFill>
              </a:rPr>
              <a:t>if</a:t>
            </a:r>
            <a:r>
              <a:rPr lang="en-US" sz="2800" dirty="0"/>
              <a:t>(</a:t>
            </a:r>
            <a:r>
              <a:rPr lang="en-US" sz="2800" dirty="0" err="1"/>
              <a:t>i</a:t>
            </a:r>
            <a:r>
              <a:rPr lang="en-US" sz="2800" dirty="0"/>
              <a:t> </a:t>
            </a:r>
            <a:r>
              <a:rPr lang="en-US" sz="2800" b="1" dirty="0">
                <a:solidFill>
                  <a:srgbClr val="000080"/>
                </a:solidFill>
              </a:rPr>
              <a:t>in </a:t>
            </a:r>
            <a:r>
              <a:rPr lang="en-US" sz="2800" dirty="0"/>
              <a:t>list2):</a:t>
            </a:r>
            <a:br>
              <a:rPr lang="en-US" sz="2800" dirty="0"/>
            </a:br>
            <a:r>
              <a:rPr lang="en-US" sz="2800" dirty="0"/>
              <a:t>            </a:t>
            </a:r>
            <a:r>
              <a:rPr lang="en-US" sz="2800" dirty="0" err="1"/>
              <a:t>result.append</a:t>
            </a:r>
            <a:r>
              <a:rPr lang="en-US" sz="2800" dirty="0"/>
              <a:t>(</a:t>
            </a:r>
            <a:r>
              <a:rPr lang="en-US" sz="2800" dirty="0" err="1"/>
              <a:t>i</a:t>
            </a:r>
            <a:r>
              <a:rPr lang="en-US" sz="2800" dirty="0"/>
              <a:t>)</a:t>
            </a:r>
            <a:br>
              <a:rPr lang="en-US" sz="2800" dirty="0"/>
            </a:br>
            <a:r>
              <a:rPr lang="en-US" sz="2800" dirty="0"/>
              <a:t>    </a:t>
            </a:r>
            <a:r>
              <a:rPr lang="en-US" sz="2800" b="1" dirty="0">
                <a:solidFill>
                  <a:srgbClr val="000080"/>
                </a:solidFill>
              </a:rPr>
              <a:t>return </a:t>
            </a:r>
            <a:r>
              <a:rPr lang="en-US" sz="2800" dirty="0"/>
              <a:t>result</a:t>
            </a:r>
            <a:br>
              <a:rPr lang="en-US" sz="2800" dirty="0"/>
            </a:br>
            <a:br>
              <a:rPr lang="en-US" sz="2800" dirty="0"/>
            </a:br>
            <a:r>
              <a:rPr lang="en-US" sz="2800" dirty="0">
                <a:solidFill>
                  <a:srgbClr val="000080"/>
                </a:solidFill>
              </a:rPr>
              <a:t>print</a:t>
            </a:r>
            <a:r>
              <a:rPr lang="en-US" sz="2800" dirty="0"/>
              <a:t>(intersect(</a:t>
            </a:r>
            <a:r>
              <a:rPr lang="en-US" sz="2800" b="1" dirty="0">
                <a:solidFill>
                  <a:srgbClr val="008080"/>
                </a:solidFill>
              </a:rPr>
              <a:t>"SAM"</a:t>
            </a:r>
            <a:r>
              <a:rPr lang="en-US" sz="2800" dirty="0"/>
              <a:t>, </a:t>
            </a:r>
            <a:r>
              <a:rPr lang="en-US" sz="2800" b="1" dirty="0">
                <a:solidFill>
                  <a:srgbClr val="008080"/>
                </a:solidFill>
              </a:rPr>
              <a:t>"SPAM"</a:t>
            </a:r>
            <a:r>
              <a:rPr lang="en-US" sz="2800" dirty="0"/>
              <a:t>))</a:t>
            </a:r>
            <a:br>
              <a:rPr lang="en-US" sz="2800" dirty="0"/>
            </a:br>
            <a:r>
              <a:rPr lang="en-US" sz="2800" dirty="0">
                <a:solidFill>
                  <a:srgbClr val="000080"/>
                </a:solidFill>
              </a:rPr>
              <a:t>print</a:t>
            </a:r>
            <a:r>
              <a:rPr lang="en-US" sz="2800" dirty="0"/>
              <a:t>(intersect([</a:t>
            </a:r>
            <a:r>
              <a:rPr lang="en-US" sz="2800" dirty="0">
                <a:solidFill>
                  <a:srgbClr val="0000FF"/>
                </a:solidFill>
              </a:rPr>
              <a:t>1</a:t>
            </a:r>
            <a:r>
              <a:rPr lang="en-US" sz="2800" dirty="0"/>
              <a:t>, </a:t>
            </a:r>
            <a:r>
              <a:rPr lang="en-US" sz="2800" dirty="0">
                <a:solidFill>
                  <a:srgbClr val="0000FF"/>
                </a:solidFill>
              </a:rPr>
              <a:t>2</a:t>
            </a:r>
            <a:r>
              <a:rPr lang="en-US" sz="2800" dirty="0"/>
              <a:t>, </a:t>
            </a:r>
            <a:r>
              <a:rPr lang="en-US" sz="2800" dirty="0">
                <a:solidFill>
                  <a:srgbClr val="0000FF"/>
                </a:solidFill>
              </a:rPr>
              <a:t>3</a:t>
            </a:r>
            <a:r>
              <a:rPr lang="en-US" sz="2800" dirty="0"/>
              <a:t>],[</a:t>
            </a:r>
            <a:r>
              <a:rPr lang="en-US" sz="2800" dirty="0">
                <a:solidFill>
                  <a:srgbClr val="0000FF"/>
                </a:solidFill>
              </a:rPr>
              <a:t>2</a:t>
            </a:r>
            <a:r>
              <a:rPr lang="en-US" sz="2800" dirty="0"/>
              <a:t>, </a:t>
            </a:r>
            <a:r>
              <a:rPr lang="en-US" sz="2800" dirty="0">
                <a:solidFill>
                  <a:srgbClr val="0000FF"/>
                </a:solidFill>
              </a:rPr>
              <a:t>4</a:t>
            </a:r>
            <a:r>
              <a:rPr lang="en-US" sz="2800" dirty="0"/>
              <a:t>, </a:t>
            </a:r>
            <a:r>
              <a:rPr lang="en-US" sz="2800" dirty="0">
                <a:solidFill>
                  <a:srgbClr val="0000FF"/>
                </a:solidFill>
              </a:rPr>
              <a:t>5</a:t>
            </a:r>
            <a:r>
              <a:rPr lang="en-US" sz="2800" dirty="0"/>
              <a:t>, </a:t>
            </a:r>
            <a:r>
              <a:rPr lang="en-US" sz="2800" dirty="0">
                <a:solidFill>
                  <a:srgbClr val="0000FF"/>
                </a:solidFill>
              </a:rPr>
              <a:t>3</a:t>
            </a:r>
            <a:r>
              <a:rPr lang="en-US" sz="2800" dirty="0"/>
              <a:t>]))</a:t>
            </a:r>
            <a:br>
              <a:rPr lang="en-US" sz="2800" dirty="0"/>
            </a:br>
            <a:endParaRPr lang="en-US" sz="2800" dirty="0"/>
          </a:p>
          <a:p>
            <a:endParaRPr lang="en-US" sz="2800" dirty="0"/>
          </a:p>
          <a:p>
            <a:endParaRPr lang="en-US" sz="2800" dirty="0"/>
          </a:p>
        </p:txBody>
      </p:sp>
    </p:spTree>
    <p:extLst>
      <p:ext uri="{BB962C8B-B14F-4D97-AF65-F5344CB8AC3E}">
        <p14:creationId xmlns:p14="http://schemas.microsoft.com/office/powerpoint/2010/main" val="186248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&amp; Exceptions</a:t>
            </a:r>
          </a:p>
        </p:txBody>
      </p:sp>
      <p:sp>
        <p:nvSpPr>
          <p:cNvPr id="3" name="Content Placeholder 2"/>
          <p:cNvSpPr>
            <a:spLocks noGrp="1"/>
          </p:cNvSpPr>
          <p:nvPr>
            <p:ph idx="1"/>
          </p:nvPr>
        </p:nvSpPr>
        <p:spPr>
          <a:xfrm>
            <a:off x="838200" y="1073426"/>
            <a:ext cx="10515600" cy="5054658"/>
          </a:xfrm>
        </p:spPr>
        <p:txBody>
          <a:bodyPr>
            <a:normAutofit/>
          </a:bodyPr>
          <a:lstStyle/>
          <a:p>
            <a:r>
              <a:rPr lang="en-US" sz="2400" b="1" dirty="0" err="1">
                <a:solidFill>
                  <a:schemeClr val="accent5">
                    <a:lumMod val="75000"/>
                  </a:schemeClr>
                </a:solidFill>
              </a:rPr>
              <a:t>def</a:t>
            </a:r>
            <a:r>
              <a:rPr lang="en-US" sz="2400" b="1" dirty="0">
                <a:solidFill>
                  <a:schemeClr val="accent5">
                    <a:lumMod val="75000"/>
                  </a:schemeClr>
                </a:solidFill>
              </a:rPr>
              <a:t> </a:t>
            </a:r>
            <a:r>
              <a:rPr lang="en-US" sz="2400" dirty="0"/>
              <a:t>times(</a:t>
            </a:r>
            <a:r>
              <a:rPr lang="en-US" sz="2400" dirty="0" err="1"/>
              <a:t>x,y</a:t>
            </a:r>
            <a:r>
              <a:rPr lang="en-US" sz="2400" dirty="0"/>
              <a:t>):</a:t>
            </a:r>
            <a:br>
              <a:rPr lang="en-US" sz="2400" dirty="0"/>
            </a:br>
            <a:r>
              <a:rPr lang="en-US" sz="2400" dirty="0"/>
              <a:t>    </a:t>
            </a:r>
            <a:r>
              <a:rPr lang="en-US" sz="2400" b="1" dirty="0">
                <a:solidFill>
                  <a:schemeClr val="accent5">
                    <a:lumMod val="75000"/>
                  </a:schemeClr>
                </a:solidFill>
              </a:rPr>
              <a:t>return</a:t>
            </a:r>
            <a:r>
              <a:rPr lang="en-US" sz="2400" b="1" dirty="0"/>
              <a:t> </a:t>
            </a:r>
            <a:r>
              <a:rPr lang="en-US" sz="2400" dirty="0"/>
              <a:t>x * y</a:t>
            </a:r>
            <a:br>
              <a:rPr lang="en-US" sz="2400" dirty="0"/>
            </a:br>
            <a:br>
              <a:rPr lang="en-US" sz="2400" dirty="0"/>
            </a:br>
            <a:r>
              <a:rPr lang="en-US" sz="2400" dirty="0"/>
              <a:t>print(times(3, 5))</a:t>
            </a:r>
            <a:br>
              <a:rPr lang="en-US" sz="2400" dirty="0"/>
            </a:br>
            <a:r>
              <a:rPr lang="en-US" sz="2400" dirty="0"/>
              <a:t>print(times(1.2, 5))</a:t>
            </a:r>
            <a:br>
              <a:rPr lang="en-US" sz="2400" dirty="0"/>
            </a:br>
            <a:r>
              <a:rPr lang="en-US" sz="2400" dirty="0"/>
              <a:t>print(times(</a:t>
            </a:r>
            <a:r>
              <a:rPr lang="en-US" sz="2400" b="1" dirty="0"/>
              <a:t>"Hello "</a:t>
            </a:r>
            <a:r>
              <a:rPr lang="en-US" sz="2400" dirty="0"/>
              <a:t>, 3))</a:t>
            </a:r>
            <a:br>
              <a:rPr lang="en-US" sz="2400" dirty="0"/>
            </a:br>
            <a:r>
              <a:rPr lang="en-US" sz="2400" dirty="0"/>
              <a:t>print(times(3, [1,2,3]))</a:t>
            </a:r>
          </a:p>
          <a:p>
            <a:pPr marL="0" indent="0">
              <a:buNone/>
            </a:pPr>
            <a:br>
              <a:rPr lang="en-US" sz="2400" dirty="0"/>
            </a:br>
            <a:r>
              <a:rPr lang="en-US" sz="2400" dirty="0"/>
              <a:t>   </a:t>
            </a:r>
            <a:r>
              <a:rPr lang="en-US" sz="2400" dirty="0">
                <a:solidFill>
                  <a:srgbClr val="FF0000"/>
                </a:solidFill>
              </a:rPr>
              <a:t>print(times(</a:t>
            </a:r>
            <a:r>
              <a:rPr lang="en-US" sz="2400" b="1" dirty="0">
                <a:solidFill>
                  <a:srgbClr val="FF0000"/>
                </a:solidFill>
              </a:rPr>
              <a:t>"Hello "</a:t>
            </a:r>
            <a:r>
              <a:rPr lang="en-US" sz="2400" dirty="0">
                <a:solidFill>
                  <a:srgbClr val="FF0000"/>
                </a:solidFill>
              </a:rPr>
              <a:t>, </a:t>
            </a:r>
            <a:r>
              <a:rPr lang="en-US" sz="2400" b="1" dirty="0">
                <a:solidFill>
                  <a:srgbClr val="FF0000"/>
                </a:solidFill>
              </a:rPr>
              <a:t>"r"</a:t>
            </a:r>
            <a:r>
              <a:rPr lang="en-US" sz="2400" dirty="0">
                <a:solidFill>
                  <a:srgbClr val="FF0000"/>
                </a:solidFill>
              </a:rPr>
              <a:t>))</a:t>
            </a:r>
          </a:p>
        </p:txBody>
      </p:sp>
    </p:spTree>
    <p:extLst>
      <p:ext uri="{BB962C8B-B14F-4D97-AF65-F5344CB8AC3E}">
        <p14:creationId xmlns:p14="http://schemas.microsoft.com/office/powerpoint/2010/main" val="25556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&amp; Exceptions</a:t>
            </a:r>
          </a:p>
        </p:txBody>
      </p:sp>
      <p:sp>
        <p:nvSpPr>
          <p:cNvPr id="4" name="Content Placeholder 2"/>
          <p:cNvSpPr txBox="1">
            <a:spLocks/>
          </p:cNvSpPr>
          <p:nvPr/>
        </p:nvSpPr>
        <p:spPr>
          <a:xfrm>
            <a:off x="838199" y="1073426"/>
            <a:ext cx="10515602" cy="3931711"/>
          </a:xfrm>
          <a:prstGeom prst="rect">
            <a:avLst/>
          </a:prstGeom>
          <a:ln>
            <a:solidFill>
              <a:srgbClr val="0432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b="1" dirty="0">
                <a:solidFill>
                  <a:schemeClr val="accent5">
                    <a:lumMod val="75000"/>
                  </a:schemeClr>
                </a:solidFill>
              </a:rPr>
              <a:t>def </a:t>
            </a:r>
            <a:r>
              <a:rPr lang="en-US" sz="2400" dirty="0"/>
              <a:t>intersect(list1, list2):</a:t>
            </a:r>
            <a:br>
              <a:rPr lang="en-US" sz="2400" dirty="0"/>
            </a:br>
            <a:r>
              <a:rPr lang="en-US" sz="2400" dirty="0"/>
              <a:t>    result = []</a:t>
            </a:r>
            <a:br>
              <a:rPr lang="en-US" sz="2400" dirty="0"/>
            </a:br>
            <a:r>
              <a:rPr lang="en-US" sz="2400" dirty="0"/>
              <a:t>    </a:t>
            </a:r>
            <a:r>
              <a:rPr lang="en-US" sz="2400" b="1" dirty="0">
                <a:solidFill>
                  <a:schemeClr val="accent5">
                    <a:lumMod val="75000"/>
                  </a:schemeClr>
                </a:solidFill>
              </a:rPr>
              <a:t>for</a:t>
            </a:r>
            <a:r>
              <a:rPr lang="en-US" sz="2400" b="1" dirty="0"/>
              <a:t> </a:t>
            </a:r>
            <a:r>
              <a:rPr lang="en-US" sz="2400" dirty="0" err="1"/>
              <a:t>i</a:t>
            </a:r>
            <a:r>
              <a:rPr lang="en-US" sz="2400" dirty="0"/>
              <a:t> </a:t>
            </a:r>
            <a:r>
              <a:rPr lang="en-US" sz="2400" b="1" dirty="0"/>
              <a:t>in </a:t>
            </a:r>
            <a:r>
              <a:rPr lang="en-US" sz="2400" dirty="0"/>
              <a:t>list1:</a:t>
            </a:r>
            <a:br>
              <a:rPr lang="en-US" sz="2400" dirty="0"/>
            </a:br>
            <a:r>
              <a:rPr lang="en-US" sz="2400" dirty="0"/>
              <a:t>        </a:t>
            </a:r>
            <a:r>
              <a:rPr lang="en-US" sz="2400" b="1" dirty="0">
                <a:solidFill>
                  <a:schemeClr val="accent5">
                    <a:lumMod val="75000"/>
                  </a:schemeClr>
                </a:solidFill>
              </a:rPr>
              <a:t>if</a:t>
            </a:r>
            <a:r>
              <a:rPr lang="en-US" sz="2400" dirty="0"/>
              <a:t>(</a:t>
            </a:r>
            <a:r>
              <a:rPr lang="en-US" sz="2400" dirty="0" err="1"/>
              <a:t>i</a:t>
            </a:r>
            <a:r>
              <a:rPr lang="en-US" sz="2400" dirty="0"/>
              <a:t> </a:t>
            </a:r>
            <a:r>
              <a:rPr lang="en-US" sz="2400" b="1" dirty="0"/>
              <a:t>in </a:t>
            </a:r>
            <a:r>
              <a:rPr lang="en-US" sz="2400" dirty="0"/>
              <a:t>list2):</a:t>
            </a:r>
            <a:br>
              <a:rPr lang="en-US" sz="2400" dirty="0"/>
            </a:br>
            <a:r>
              <a:rPr lang="en-US" sz="2400" dirty="0"/>
              <a:t>            </a:t>
            </a:r>
            <a:r>
              <a:rPr lang="en-US" sz="2400" dirty="0" err="1"/>
              <a:t>result.append</a:t>
            </a:r>
            <a:r>
              <a:rPr lang="en-US" sz="2400" dirty="0"/>
              <a:t>(</a:t>
            </a:r>
            <a:r>
              <a:rPr lang="en-US" sz="2400" dirty="0" err="1"/>
              <a:t>i</a:t>
            </a:r>
            <a:r>
              <a:rPr lang="en-US" sz="2400" dirty="0"/>
              <a:t>)</a:t>
            </a:r>
            <a:br>
              <a:rPr lang="en-US" sz="2400" dirty="0"/>
            </a:br>
            <a:r>
              <a:rPr lang="en-US" sz="2400" dirty="0"/>
              <a:t>    </a:t>
            </a:r>
            <a:r>
              <a:rPr lang="en-US" sz="2400" b="1" dirty="0">
                <a:solidFill>
                  <a:schemeClr val="accent5">
                    <a:lumMod val="75000"/>
                  </a:schemeClr>
                </a:solidFill>
              </a:rPr>
              <a:t>return</a:t>
            </a:r>
            <a:r>
              <a:rPr lang="en-US" sz="2400" b="1" dirty="0"/>
              <a:t> </a:t>
            </a:r>
            <a:r>
              <a:rPr lang="en-US" sz="2400" dirty="0"/>
              <a:t>result</a:t>
            </a:r>
            <a:br>
              <a:rPr lang="en-US" sz="2400" dirty="0"/>
            </a:br>
            <a:r>
              <a:rPr lang="en-US" sz="2400" dirty="0">
                <a:solidFill>
                  <a:srgbClr val="FF0000"/>
                </a:solidFill>
              </a:rPr>
              <a:t>print(intersect(1, 2))</a:t>
            </a:r>
            <a:br>
              <a:rPr lang="en-US" sz="2400" dirty="0"/>
            </a:br>
            <a:r>
              <a:rPr lang="en-US" sz="2400" dirty="0"/>
              <a:t>print(intersect(</a:t>
            </a:r>
            <a:r>
              <a:rPr lang="en-US" sz="2400" b="1" dirty="0"/>
              <a:t>"SAM"</a:t>
            </a:r>
            <a:r>
              <a:rPr lang="en-US" sz="2400" dirty="0"/>
              <a:t>, </a:t>
            </a:r>
            <a:r>
              <a:rPr lang="en-US" sz="2400" b="1" dirty="0"/>
              <a:t>"SPAM"</a:t>
            </a:r>
            <a:r>
              <a:rPr lang="en-US" sz="2400" dirty="0"/>
              <a:t>))</a:t>
            </a:r>
            <a:br>
              <a:rPr lang="en-US" sz="2400" dirty="0"/>
            </a:br>
            <a:r>
              <a:rPr lang="en-US" sz="2400" dirty="0"/>
              <a:t>print(intersect([1, 2, 3],[2, 4, 5, 3]))</a:t>
            </a:r>
          </a:p>
          <a:p>
            <a:pPr marL="0" indent="0">
              <a:buNone/>
            </a:pPr>
            <a:br>
              <a:rPr lang="en-US" sz="2400" dirty="0"/>
            </a:br>
            <a:endParaRPr lang="en-US" sz="2400" dirty="0">
              <a:solidFill>
                <a:srgbClr val="FF0000"/>
              </a:solidFill>
            </a:endParaRPr>
          </a:p>
        </p:txBody>
      </p:sp>
      <p:sp>
        <p:nvSpPr>
          <p:cNvPr id="5" name="Content Placeholder 2"/>
          <p:cNvSpPr txBox="1">
            <a:spLocks/>
          </p:cNvSpPr>
          <p:nvPr/>
        </p:nvSpPr>
        <p:spPr>
          <a:xfrm>
            <a:off x="838199" y="5111154"/>
            <a:ext cx="10515601" cy="888594"/>
          </a:xfrm>
          <a:prstGeom prst="rect">
            <a:avLst/>
          </a:prstGeom>
          <a:ln>
            <a:solidFill>
              <a:srgbClr val="0432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Are the new test cases, Errors? Can’t be, because the code works in some cases.</a:t>
            </a:r>
          </a:p>
          <a:p>
            <a:r>
              <a:rPr lang="en-US" sz="2400" dirty="0"/>
              <a:t>These Errors are actually </a:t>
            </a:r>
            <a:r>
              <a:rPr lang="en-US" sz="2400" dirty="0">
                <a:solidFill>
                  <a:srgbClr val="0432FF"/>
                </a:solidFill>
              </a:rPr>
              <a:t>Exceptions</a:t>
            </a:r>
            <a:r>
              <a:rPr lang="en-US" sz="2400" dirty="0"/>
              <a:t> and they need to be handled separately.</a:t>
            </a:r>
          </a:p>
        </p:txBody>
      </p:sp>
    </p:spTree>
    <p:extLst>
      <p:ext uri="{BB962C8B-B14F-4D97-AF65-F5344CB8AC3E}">
        <p14:creationId xmlns:p14="http://schemas.microsoft.com/office/powerpoint/2010/main" val="15978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&amp; Exceptions</a:t>
            </a:r>
          </a:p>
        </p:txBody>
      </p:sp>
      <p:sp>
        <p:nvSpPr>
          <p:cNvPr id="3" name="Content Placeholder 2"/>
          <p:cNvSpPr>
            <a:spLocks noGrp="1"/>
          </p:cNvSpPr>
          <p:nvPr>
            <p:ph idx="1"/>
          </p:nvPr>
        </p:nvSpPr>
        <p:spPr>
          <a:xfrm>
            <a:off x="838200" y="1073426"/>
            <a:ext cx="4471737" cy="5168348"/>
          </a:xfrm>
        </p:spPr>
        <p:txBody>
          <a:bodyPr>
            <a:normAutofit fontScale="92500" lnSpcReduction="10000"/>
          </a:bodyPr>
          <a:lstStyle/>
          <a:p>
            <a:r>
              <a:rPr lang="en-US" dirty="0"/>
              <a:t>The </a:t>
            </a:r>
            <a:r>
              <a:rPr lang="en-US" dirty="0">
                <a:solidFill>
                  <a:srgbClr val="0432FF"/>
                </a:solidFill>
              </a:rPr>
              <a:t>try:</a:t>
            </a:r>
            <a:r>
              <a:rPr lang="en-US" dirty="0"/>
              <a:t> block holds the statements that could have possible exceptions</a:t>
            </a:r>
          </a:p>
          <a:p>
            <a:endParaRPr lang="en-US" dirty="0"/>
          </a:p>
          <a:p>
            <a:r>
              <a:rPr lang="en-US" dirty="0"/>
              <a:t>The </a:t>
            </a:r>
            <a:r>
              <a:rPr lang="en-US" dirty="0">
                <a:solidFill>
                  <a:srgbClr val="0432FF"/>
                </a:solidFill>
              </a:rPr>
              <a:t>except: </a:t>
            </a:r>
            <a:r>
              <a:rPr lang="en-US" dirty="0"/>
              <a:t>block holds the statements that would handle any possible exceptions.</a:t>
            </a:r>
          </a:p>
          <a:p>
            <a:endParaRPr lang="en-US" dirty="0"/>
          </a:p>
          <a:p>
            <a:r>
              <a:rPr lang="en-US" dirty="0"/>
              <a:t>Unlike before, the </a:t>
            </a:r>
            <a:r>
              <a:rPr lang="en-US" dirty="0">
                <a:solidFill>
                  <a:srgbClr val="0432FF"/>
                </a:solidFill>
              </a:rPr>
              <a:t>program does not stop </a:t>
            </a:r>
            <a:r>
              <a:rPr lang="en-US" dirty="0"/>
              <a:t>because of the error but handles the exception and continues to execute the remaining part of the code.</a:t>
            </a:r>
          </a:p>
        </p:txBody>
      </p:sp>
      <p:sp>
        <p:nvSpPr>
          <p:cNvPr id="4" name="Content Placeholder 2"/>
          <p:cNvSpPr txBox="1">
            <a:spLocks/>
          </p:cNvSpPr>
          <p:nvPr/>
        </p:nvSpPr>
        <p:spPr>
          <a:xfrm>
            <a:off x="5454317" y="1073426"/>
            <a:ext cx="5899484" cy="5168348"/>
          </a:xfrm>
          <a:prstGeom prst="rect">
            <a:avLst/>
          </a:prstGeom>
          <a:ln>
            <a:solidFill>
              <a:srgbClr val="0432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dirty="0">
                <a:solidFill>
                  <a:schemeClr val="accent5">
                    <a:lumMod val="75000"/>
                  </a:schemeClr>
                </a:solidFill>
              </a:rPr>
              <a:t>def </a:t>
            </a:r>
            <a:r>
              <a:rPr lang="en-US" sz="2400" dirty="0"/>
              <a:t>intersect(list1, list2):</a:t>
            </a:r>
            <a:br>
              <a:rPr lang="en-US" sz="2400" dirty="0"/>
            </a:br>
            <a:r>
              <a:rPr lang="en-US" sz="2400" dirty="0"/>
              <a:t>    result = []</a:t>
            </a:r>
            <a:br>
              <a:rPr lang="en-US" sz="2400" dirty="0"/>
            </a:br>
            <a:r>
              <a:rPr lang="en-US" sz="2400" dirty="0"/>
              <a:t>    </a:t>
            </a:r>
            <a:r>
              <a:rPr lang="en-US" sz="2400" b="1" dirty="0">
                <a:solidFill>
                  <a:schemeClr val="accent5">
                    <a:lumMod val="75000"/>
                  </a:schemeClr>
                </a:solidFill>
              </a:rPr>
              <a:t>for</a:t>
            </a:r>
            <a:r>
              <a:rPr lang="en-US" sz="2400" b="1" dirty="0"/>
              <a:t> </a:t>
            </a:r>
            <a:r>
              <a:rPr lang="en-US" sz="2400" dirty="0" err="1"/>
              <a:t>i</a:t>
            </a:r>
            <a:r>
              <a:rPr lang="en-US" sz="2400" dirty="0"/>
              <a:t> </a:t>
            </a:r>
            <a:r>
              <a:rPr lang="en-US" sz="2400" b="1" dirty="0"/>
              <a:t>in </a:t>
            </a:r>
            <a:r>
              <a:rPr lang="en-US" sz="2400" dirty="0"/>
              <a:t>list1:</a:t>
            </a:r>
            <a:br>
              <a:rPr lang="en-US" sz="2400" dirty="0"/>
            </a:br>
            <a:r>
              <a:rPr lang="en-US" sz="2400" dirty="0"/>
              <a:t>         </a:t>
            </a:r>
            <a:r>
              <a:rPr lang="en-US" sz="2400" b="1" dirty="0">
                <a:solidFill>
                  <a:schemeClr val="accent5">
                    <a:lumMod val="75000"/>
                  </a:schemeClr>
                </a:solidFill>
              </a:rPr>
              <a:t>if</a:t>
            </a:r>
            <a:r>
              <a:rPr lang="en-US" sz="2400" dirty="0"/>
              <a:t>(</a:t>
            </a:r>
            <a:r>
              <a:rPr lang="en-US" sz="2400" dirty="0" err="1"/>
              <a:t>i</a:t>
            </a:r>
            <a:r>
              <a:rPr lang="en-US" sz="2400" dirty="0"/>
              <a:t> </a:t>
            </a:r>
            <a:r>
              <a:rPr lang="en-US" sz="2400" b="1" dirty="0"/>
              <a:t>in </a:t>
            </a:r>
            <a:r>
              <a:rPr lang="en-US" sz="2400" dirty="0"/>
              <a:t>list2):</a:t>
            </a:r>
            <a:br>
              <a:rPr lang="en-US" sz="2400" dirty="0"/>
            </a:br>
            <a:r>
              <a:rPr lang="en-US" sz="2400" dirty="0"/>
              <a:t>             </a:t>
            </a:r>
            <a:r>
              <a:rPr lang="en-US" sz="2400" dirty="0" err="1"/>
              <a:t>result.append</a:t>
            </a:r>
            <a:r>
              <a:rPr lang="en-US" sz="2400" dirty="0"/>
              <a:t>(</a:t>
            </a:r>
            <a:r>
              <a:rPr lang="en-US" sz="2400" dirty="0" err="1"/>
              <a:t>i</a:t>
            </a:r>
            <a:r>
              <a:rPr lang="en-US" sz="2400" dirty="0"/>
              <a:t>)</a:t>
            </a:r>
            <a:br>
              <a:rPr lang="en-US" sz="2400" dirty="0"/>
            </a:br>
            <a:r>
              <a:rPr lang="en-US" sz="2400" dirty="0"/>
              <a:t>    </a:t>
            </a:r>
            <a:r>
              <a:rPr lang="en-US" sz="2400" b="1" dirty="0">
                <a:solidFill>
                  <a:schemeClr val="accent5">
                    <a:lumMod val="75000"/>
                  </a:schemeClr>
                </a:solidFill>
              </a:rPr>
              <a:t>return</a:t>
            </a:r>
            <a:r>
              <a:rPr lang="en-US" sz="2400" b="1" dirty="0"/>
              <a:t> </a:t>
            </a:r>
            <a:r>
              <a:rPr lang="en-US" sz="2400" dirty="0"/>
              <a:t>result</a:t>
            </a:r>
            <a:br>
              <a:rPr lang="en-US" sz="2400" dirty="0"/>
            </a:br>
            <a:r>
              <a:rPr lang="en-US" sz="2400" dirty="0">
                <a:solidFill>
                  <a:srgbClr val="0432FF"/>
                </a:solidFill>
              </a:rPr>
              <a:t>try:</a:t>
            </a:r>
            <a:endParaRPr lang="en-US" sz="2400" dirty="0"/>
          </a:p>
          <a:p>
            <a:pPr marL="0" indent="0">
              <a:buNone/>
            </a:pPr>
            <a:r>
              <a:rPr lang="en-US" sz="2400" dirty="0"/>
              <a:t>    </a:t>
            </a:r>
            <a:r>
              <a:rPr lang="en-US" sz="2400" dirty="0">
                <a:solidFill>
                  <a:srgbClr val="FF0000"/>
                </a:solidFill>
              </a:rPr>
              <a:t>print(intersect(1, 2))</a:t>
            </a:r>
          </a:p>
          <a:p>
            <a:pPr marL="0" indent="0">
              <a:buNone/>
            </a:pPr>
            <a:r>
              <a:rPr lang="en-US" sz="2400" dirty="0">
                <a:solidFill>
                  <a:srgbClr val="0432FF"/>
                </a:solidFill>
              </a:rPr>
              <a:t>except:</a:t>
            </a:r>
          </a:p>
          <a:p>
            <a:pPr marL="0" indent="0">
              <a:buNone/>
            </a:pPr>
            <a:r>
              <a:rPr lang="en-US" sz="2400" dirty="0"/>
              <a:t>    print(</a:t>
            </a:r>
            <a:r>
              <a:rPr lang="en-US" sz="2400" b="1" dirty="0"/>
              <a:t>"</a:t>
            </a:r>
            <a:r>
              <a:rPr lang="en-US" sz="2400" b="1" dirty="0">
                <a:solidFill>
                  <a:schemeClr val="accent6">
                    <a:lumMod val="50000"/>
                  </a:schemeClr>
                </a:solidFill>
              </a:rPr>
              <a:t>An exception caught</a:t>
            </a:r>
            <a:r>
              <a:rPr lang="en-US" sz="2400" b="1" dirty="0"/>
              <a:t>"</a:t>
            </a:r>
            <a:r>
              <a:rPr lang="en-US" sz="2400" dirty="0"/>
              <a:t>)    </a:t>
            </a:r>
          </a:p>
          <a:p>
            <a:pPr marL="0" indent="0">
              <a:buNone/>
            </a:pPr>
            <a:r>
              <a:rPr lang="en-US" sz="2400" dirty="0"/>
              <a:t>print(intersect(</a:t>
            </a:r>
            <a:r>
              <a:rPr lang="en-US" sz="2400" b="1" dirty="0"/>
              <a:t>"</a:t>
            </a:r>
            <a:r>
              <a:rPr lang="en-US" sz="2400" b="1" dirty="0">
                <a:solidFill>
                  <a:schemeClr val="accent6">
                    <a:lumMod val="50000"/>
                  </a:schemeClr>
                </a:solidFill>
              </a:rPr>
              <a:t>SAM</a:t>
            </a:r>
            <a:r>
              <a:rPr lang="en-US" sz="2400" b="1" dirty="0"/>
              <a:t>"</a:t>
            </a:r>
            <a:r>
              <a:rPr lang="en-US" sz="2400" dirty="0"/>
              <a:t>, </a:t>
            </a:r>
            <a:r>
              <a:rPr lang="en-US" sz="2400" b="1" dirty="0"/>
              <a:t>"</a:t>
            </a:r>
            <a:r>
              <a:rPr lang="en-US" sz="2400" b="1" dirty="0">
                <a:solidFill>
                  <a:schemeClr val="accent6">
                    <a:lumMod val="50000"/>
                  </a:schemeClr>
                </a:solidFill>
              </a:rPr>
              <a:t>SPAM</a:t>
            </a:r>
            <a:r>
              <a:rPr lang="en-US" sz="2400" b="1" dirty="0"/>
              <a:t>"</a:t>
            </a:r>
            <a:r>
              <a:rPr lang="en-US" sz="2400" dirty="0"/>
              <a:t>))</a:t>
            </a:r>
            <a:br>
              <a:rPr lang="en-US" sz="2400" dirty="0"/>
            </a:br>
            <a:r>
              <a:rPr lang="en-US" sz="2400" dirty="0"/>
              <a:t>print(intersect([</a:t>
            </a:r>
            <a:r>
              <a:rPr lang="en-US" sz="2400" dirty="0">
                <a:solidFill>
                  <a:srgbClr val="0432FF"/>
                </a:solidFill>
              </a:rPr>
              <a:t>1, 2, 3</a:t>
            </a:r>
            <a:r>
              <a:rPr lang="en-US" sz="2400" dirty="0"/>
              <a:t>],[</a:t>
            </a:r>
            <a:r>
              <a:rPr lang="en-US" sz="2400" dirty="0">
                <a:solidFill>
                  <a:srgbClr val="0432FF"/>
                </a:solidFill>
              </a:rPr>
              <a:t>2, 4, 5, 3</a:t>
            </a:r>
            <a:r>
              <a:rPr lang="en-US" sz="2400" dirty="0"/>
              <a:t>]))</a:t>
            </a:r>
          </a:p>
        </p:txBody>
      </p:sp>
    </p:spTree>
    <p:extLst>
      <p:ext uri="{BB962C8B-B14F-4D97-AF65-F5344CB8AC3E}">
        <p14:creationId xmlns:p14="http://schemas.microsoft.com/office/powerpoint/2010/main" val="198422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- 1</a:t>
            </a:r>
          </a:p>
        </p:txBody>
      </p:sp>
      <p:sp>
        <p:nvSpPr>
          <p:cNvPr id="3" name="Content Placeholder 2"/>
          <p:cNvSpPr>
            <a:spLocks noGrp="1"/>
          </p:cNvSpPr>
          <p:nvPr>
            <p:ph idx="1"/>
          </p:nvPr>
        </p:nvSpPr>
        <p:spPr/>
        <p:txBody>
          <a:bodyPr/>
          <a:lstStyle/>
          <a:p>
            <a:pPr marL="0" indent="0">
              <a:buNone/>
            </a:pPr>
            <a:r>
              <a:rPr lang="en-US" b="1" dirty="0" err="1">
                <a:solidFill>
                  <a:schemeClr val="accent5">
                    <a:lumMod val="75000"/>
                  </a:schemeClr>
                </a:solidFill>
              </a:rPr>
              <a:t>def</a:t>
            </a:r>
            <a:r>
              <a:rPr lang="en-US" b="1" dirty="0">
                <a:solidFill>
                  <a:schemeClr val="accent5">
                    <a:lumMod val="75000"/>
                  </a:schemeClr>
                </a:solidFill>
              </a:rPr>
              <a:t> </a:t>
            </a:r>
            <a:r>
              <a:rPr lang="en-US" dirty="0"/>
              <a:t>times(</a:t>
            </a:r>
            <a:r>
              <a:rPr lang="en-US" dirty="0" err="1"/>
              <a:t>x,y</a:t>
            </a:r>
            <a:r>
              <a:rPr lang="en-US" dirty="0"/>
              <a:t>):</a:t>
            </a:r>
            <a:br>
              <a:rPr lang="en-US" dirty="0"/>
            </a:br>
            <a:r>
              <a:rPr lang="en-US" dirty="0"/>
              <a:t>    </a:t>
            </a:r>
            <a:r>
              <a:rPr lang="en-US" b="1" dirty="0">
                <a:solidFill>
                  <a:schemeClr val="accent5">
                    <a:lumMod val="75000"/>
                  </a:schemeClr>
                </a:solidFill>
              </a:rPr>
              <a:t>return</a:t>
            </a:r>
            <a:r>
              <a:rPr lang="en-US" b="1" dirty="0"/>
              <a:t> </a:t>
            </a:r>
            <a:r>
              <a:rPr lang="en-US" dirty="0"/>
              <a:t>x * y</a:t>
            </a:r>
            <a:br>
              <a:rPr lang="en-US" dirty="0"/>
            </a:br>
            <a:br>
              <a:rPr lang="en-US" dirty="0"/>
            </a:br>
            <a:r>
              <a:rPr lang="en-US" dirty="0"/>
              <a:t>print(times(</a:t>
            </a:r>
            <a:r>
              <a:rPr lang="en-US" dirty="0">
                <a:solidFill>
                  <a:srgbClr val="0432FF"/>
                </a:solidFill>
              </a:rPr>
              <a:t>3, 5</a:t>
            </a:r>
            <a:r>
              <a:rPr lang="en-US" dirty="0"/>
              <a:t>))</a:t>
            </a:r>
            <a:br>
              <a:rPr lang="en-US" dirty="0"/>
            </a:br>
            <a:r>
              <a:rPr lang="en-US" dirty="0"/>
              <a:t>print(times(</a:t>
            </a:r>
            <a:r>
              <a:rPr lang="en-US" dirty="0">
                <a:solidFill>
                  <a:srgbClr val="0432FF"/>
                </a:solidFill>
              </a:rPr>
              <a:t>1.2, 5</a:t>
            </a:r>
            <a:r>
              <a:rPr lang="en-US" dirty="0"/>
              <a:t>))</a:t>
            </a:r>
            <a:br>
              <a:rPr lang="en-US" dirty="0"/>
            </a:br>
            <a:r>
              <a:rPr lang="en-US" dirty="0"/>
              <a:t>print(times(</a:t>
            </a:r>
            <a:r>
              <a:rPr lang="en-US" b="1" dirty="0"/>
              <a:t>"</a:t>
            </a:r>
            <a:r>
              <a:rPr lang="en-US" b="1" dirty="0">
                <a:solidFill>
                  <a:schemeClr val="accent6">
                    <a:lumMod val="50000"/>
                  </a:schemeClr>
                </a:solidFill>
              </a:rPr>
              <a:t>Hello</a:t>
            </a:r>
            <a:r>
              <a:rPr lang="en-US" b="1" dirty="0"/>
              <a:t> "</a:t>
            </a:r>
            <a:r>
              <a:rPr lang="en-US" dirty="0"/>
              <a:t>, </a:t>
            </a:r>
            <a:r>
              <a:rPr lang="en-US" dirty="0">
                <a:solidFill>
                  <a:srgbClr val="0432FF"/>
                </a:solidFill>
              </a:rPr>
              <a:t>3</a:t>
            </a:r>
            <a:r>
              <a:rPr lang="en-US" dirty="0"/>
              <a:t>))</a:t>
            </a:r>
            <a:br>
              <a:rPr lang="en-US" dirty="0"/>
            </a:br>
            <a:r>
              <a:rPr lang="en-US" dirty="0"/>
              <a:t>print(times(3, [1,2,3]))</a:t>
            </a:r>
            <a:br>
              <a:rPr lang="en-US" dirty="0"/>
            </a:br>
            <a:r>
              <a:rPr lang="en-US" dirty="0"/>
              <a:t>print(times(</a:t>
            </a:r>
            <a:r>
              <a:rPr lang="en-US" b="1" dirty="0"/>
              <a:t>"</a:t>
            </a:r>
            <a:r>
              <a:rPr lang="en-US" b="1" dirty="0">
                <a:solidFill>
                  <a:schemeClr val="accent6">
                    <a:lumMod val="50000"/>
                  </a:schemeClr>
                </a:solidFill>
              </a:rPr>
              <a:t>Hello</a:t>
            </a:r>
            <a:r>
              <a:rPr lang="en-US" b="1" dirty="0"/>
              <a:t> "</a:t>
            </a:r>
            <a:r>
              <a:rPr lang="en-US" dirty="0"/>
              <a:t>, </a:t>
            </a:r>
            <a:r>
              <a:rPr lang="en-US" b="1" dirty="0"/>
              <a:t>"</a:t>
            </a:r>
            <a:r>
              <a:rPr lang="en-US" b="1" dirty="0">
                <a:solidFill>
                  <a:schemeClr val="accent6">
                    <a:lumMod val="50000"/>
                  </a:schemeClr>
                </a:solidFill>
              </a:rPr>
              <a:t>r</a:t>
            </a:r>
            <a:r>
              <a:rPr lang="en-US" b="1" dirty="0"/>
              <a:t>"</a:t>
            </a:r>
            <a:r>
              <a:rPr lang="en-US" dirty="0"/>
              <a:t>))</a:t>
            </a:r>
          </a:p>
          <a:p>
            <a:pPr marL="0" indent="0">
              <a:buNone/>
            </a:pPr>
            <a:endParaRPr lang="en-US" dirty="0"/>
          </a:p>
          <a:p>
            <a:r>
              <a:rPr lang="en-US" dirty="0"/>
              <a:t>Change the code above to handle the exception case.</a:t>
            </a:r>
          </a:p>
        </p:txBody>
      </p:sp>
    </p:spTree>
    <p:extLst>
      <p:ext uri="{BB962C8B-B14F-4D97-AF65-F5344CB8AC3E}">
        <p14:creationId xmlns:p14="http://schemas.microsoft.com/office/powerpoint/2010/main" val="6201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- 2</a:t>
            </a:r>
          </a:p>
        </p:txBody>
      </p:sp>
      <p:sp>
        <p:nvSpPr>
          <p:cNvPr id="3" name="Content Placeholder 2"/>
          <p:cNvSpPr>
            <a:spLocks noGrp="1"/>
          </p:cNvSpPr>
          <p:nvPr>
            <p:ph idx="1"/>
          </p:nvPr>
        </p:nvSpPr>
        <p:spPr/>
        <p:txBody>
          <a:bodyPr/>
          <a:lstStyle/>
          <a:p>
            <a:pPr marL="0" indent="0">
              <a:buNone/>
            </a:pPr>
            <a:r>
              <a:rPr lang="en-US" dirty="0"/>
              <a:t>num1 = </a:t>
            </a:r>
            <a:r>
              <a:rPr lang="en-US" dirty="0" err="1"/>
              <a:t>int</a:t>
            </a:r>
            <a:r>
              <a:rPr lang="en-US" dirty="0"/>
              <a:t>(input(</a:t>
            </a:r>
            <a:r>
              <a:rPr lang="en-US" b="1" dirty="0"/>
              <a:t>"</a:t>
            </a:r>
            <a:r>
              <a:rPr lang="en-US" b="1" dirty="0">
                <a:solidFill>
                  <a:schemeClr val="accent6">
                    <a:lumMod val="50000"/>
                  </a:schemeClr>
                </a:solidFill>
              </a:rPr>
              <a:t>Enter number: </a:t>
            </a:r>
            <a:r>
              <a:rPr lang="en-US" b="1" dirty="0"/>
              <a:t>"</a:t>
            </a:r>
            <a:r>
              <a:rPr lang="en-US" dirty="0"/>
              <a:t>))</a:t>
            </a:r>
            <a:br>
              <a:rPr lang="en-US" dirty="0"/>
            </a:br>
            <a:r>
              <a:rPr lang="en-US" dirty="0"/>
              <a:t>num2 = </a:t>
            </a:r>
            <a:r>
              <a:rPr lang="en-US" dirty="0" err="1"/>
              <a:t>int</a:t>
            </a:r>
            <a:r>
              <a:rPr lang="en-US" dirty="0"/>
              <a:t>(input(</a:t>
            </a:r>
            <a:r>
              <a:rPr lang="en-US" b="1" dirty="0"/>
              <a:t>"</a:t>
            </a:r>
            <a:r>
              <a:rPr lang="en-US" b="1" dirty="0">
                <a:solidFill>
                  <a:schemeClr val="accent6">
                    <a:lumMod val="50000"/>
                  </a:schemeClr>
                </a:solidFill>
              </a:rPr>
              <a:t>Enter number: </a:t>
            </a:r>
            <a:r>
              <a:rPr lang="en-US" b="1" dirty="0"/>
              <a:t>"</a:t>
            </a:r>
            <a:r>
              <a:rPr lang="en-US" dirty="0"/>
              <a:t>))</a:t>
            </a:r>
            <a:br>
              <a:rPr lang="en-US" dirty="0"/>
            </a:br>
            <a:br>
              <a:rPr lang="en-US" dirty="0"/>
            </a:br>
            <a:r>
              <a:rPr lang="en-US" dirty="0"/>
              <a:t>print(num1/num2)</a:t>
            </a:r>
            <a:br>
              <a:rPr lang="en-US" dirty="0"/>
            </a:br>
            <a:r>
              <a:rPr lang="en-US" dirty="0"/>
              <a:t>print(num1+num2)</a:t>
            </a:r>
            <a:br>
              <a:rPr lang="en-US" dirty="0"/>
            </a:br>
            <a:endParaRPr lang="en-US" dirty="0"/>
          </a:p>
          <a:p>
            <a:pPr marL="0" indent="0">
              <a:buNone/>
            </a:pPr>
            <a:endParaRPr lang="en-US" dirty="0"/>
          </a:p>
          <a:p>
            <a:r>
              <a:rPr lang="en-US" dirty="0"/>
              <a:t>Can you identify the possible exceptions in the above code?</a:t>
            </a:r>
          </a:p>
          <a:p>
            <a:r>
              <a:rPr lang="en-US" dirty="0"/>
              <a:t>If so, fix the code above to handle the exception.</a:t>
            </a:r>
          </a:p>
        </p:txBody>
      </p:sp>
    </p:spTree>
    <p:extLst>
      <p:ext uri="{BB962C8B-B14F-4D97-AF65-F5344CB8AC3E}">
        <p14:creationId xmlns:p14="http://schemas.microsoft.com/office/powerpoint/2010/main" val="210430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Exceptions</a:t>
            </a:r>
          </a:p>
        </p:txBody>
      </p:sp>
      <p:sp>
        <p:nvSpPr>
          <p:cNvPr id="5" name="Text Placeholder 4"/>
          <p:cNvSpPr>
            <a:spLocks noGrp="1"/>
          </p:cNvSpPr>
          <p:nvPr>
            <p:ph type="body" idx="1"/>
          </p:nvPr>
        </p:nvSpPr>
        <p:spPr/>
        <p:txBody>
          <a:bodyPr/>
          <a:lstStyle/>
          <a:p>
            <a:r>
              <a:rPr lang="en-US" dirty="0"/>
              <a:t>try/except/else/finally, raise, assert</a:t>
            </a:r>
          </a:p>
        </p:txBody>
      </p:sp>
    </p:spTree>
    <p:extLst>
      <p:ext uri="{BB962C8B-B14F-4D97-AF65-F5344CB8AC3E}">
        <p14:creationId xmlns:p14="http://schemas.microsoft.com/office/powerpoint/2010/main" val="3649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Being Specific with Exceptions</a:t>
            </a:r>
          </a:p>
        </p:txBody>
      </p:sp>
      <p:sp>
        <p:nvSpPr>
          <p:cNvPr id="3" name="Content Placeholder 2"/>
          <p:cNvSpPr>
            <a:spLocks noGrp="1"/>
          </p:cNvSpPr>
          <p:nvPr>
            <p:ph idx="1"/>
          </p:nvPr>
        </p:nvSpPr>
        <p:spPr>
          <a:xfrm>
            <a:off x="838200" y="1073426"/>
            <a:ext cx="5081337" cy="5168348"/>
          </a:xfrm>
        </p:spPr>
        <p:txBody>
          <a:bodyPr/>
          <a:lstStyle/>
          <a:p>
            <a:r>
              <a:rPr lang="en-US" dirty="0"/>
              <a:t>The empty </a:t>
            </a:r>
            <a:r>
              <a:rPr lang="en-US" dirty="0">
                <a:solidFill>
                  <a:srgbClr val="0432FF"/>
                </a:solidFill>
              </a:rPr>
              <a:t>except</a:t>
            </a:r>
            <a:r>
              <a:rPr lang="en-US" dirty="0"/>
              <a:t> clause is a wildcard  feature, because it catches everything.</a:t>
            </a:r>
          </a:p>
          <a:p>
            <a:endParaRPr lang="en-US" dirty="0"/>
          </a:p>
          <a:p>
            <a:r>
              <a:rPr lang="en-US" dirty="0"/>
              <a:t>But it is possible to catch </a:t>
            </a:r>
            <a:r>
              <a:rPr lang="en-US" dirty="0">
                <a:solidFill>
                  <a:srgbClr val="0432FF"/>
                </a:solidFill>
              </a:rPr>
              <a:t>specific exceptions </a:t>
            </a:r>
            <a:r>
              <a:rPr lang="en-US" dirty="0"/>
              <a:t>with</a:t>
            </a:r>
            <a:r>
              <a:rPr lang="en-US" dirty="0">
                <a:solidFill>
                  <a:srgbClr val="0432FF"/>
                </a:solidFill>
              </a:rPr>
              <a:t> multiple except blocks</a:t>
            </a:r>
          </a:p>
          <a:p>
            <a:endParaRPr lang="en-US" dirty="0">
              <a:solidFill>
                <a:srgbClr val="0432FF"/>
              </a:solidFill>
            </a:endParaRPr>
          </a:p>
          <a:p>
            <a:r>
              <a:rPr lang="en-US" dirty="0"/>
              <a:t>Each except block is scanned from </a:t>
            </a:r>
            <a:r>
              <a:rPr lang="en-US" dirty="0">
                <a:solidFill>
                  <a:srgbClr val="0432FF"/>
                </a:solidFill>
              </a:rPr>
              <a:t>top to bottom </a:t>
            </a:r>
            <a:r>
              <a:rPr lang="en-US" dirty="0"/>
              <a:t>and from </a:t>
            </a:r>
            <a:r>
              <a:rPr lang="en-US" dirty="0">
                <a:solidFill>
                  <a:srgbClr val="0432FF"/>
                </a:solidFill>
              </a:rPr>
              <a:t>left to right</a:t>
            </a:r>
          </a:p>
          <a:p>
            <a:endParaRPr lang="en-US" dirty="0"/>
          </a:p>
          <a:p>
            <a:endParaRPr lang="en-US" dirty="0"/>
          </a:p>
          <a:p>
            <a:endParaRPr lang="en-US" dirty="0"/>
          </a:p>
        </p:txBody>
      </p:sp>
      <p:sp>
        <p:nvSpPr>
          <p:cNvPr id="4" name="Rectangle 3"/>
          <p:cNvSpPr/>
          <p:nvPr/>
        </p:nvSpPr>
        <p:spPr>
          <a:xfrm>
            <a:off x="6144126" y="1073426"/>
            <a:ext cx="5209675" cy="2677656"/>
          </a:xfrm>
          <a:prstGeom prst="rect">
            <a:avLst/>
          </a:prstGeom>
          <a:ln>
            <a:solidFill>
              <a:srgbClr val="FF0000"/>
            </a:solidFill>
          </a:ln>
        </p:spPr>
        <p:txBody>
          <a:bodyPr wrap="square">
            <a:spAutoFit/>
          </a:bodyPr>
          <a:lstStyle/>
          <a:p>
            <a:r>
              <a:rPr lang="en-US" sz="2400" dirty="0">
                <a:solidFill>
                  <a:schemeClr val="accent5">
                    <a:lumMod val="75000"/>
                  </a:schemeClr>
                </a:solidFill>
              </a:rPr>
              <a:t>try</a:t>
            </a:r>
            <a:r>
              <a:rPr lang="en-US" sz="2400" dirty="0"/>
              <a:t>:</a:t>
            </a:r>
          </a:p>
          <a:p>
            <a:r>
              <a:rPr lang="en-US" sz="2400" dirty="0"/>
              <a:t>    num1 = </a:t>
            </a:r>
            <a:r>
              <a:rPr lang="en-US" sz="2400" dirty="0" err="1"/>
              <a:t>int</a:t>
            </a:r>
            <a:r>
              <a:rPr lang="en-US" sz="2400" dirty="0"/>
              <a:t>(input(</a:t>
            </a:r>
            <a:r>
              <a:rPr lang="en-US" sz="2400" b="1" dirty="0"/>
              <a:t>"</a:t>
            </a:r>
            <a:r>
              <a:rPr lang="en-US" sz="2400" b="1" dirty="0">
                <a:solidFill>
                  <a:schemeClr val="accent6">
                    <a:lumMod val="50000"/>
                  </a:schemeClr>
                </a:solidFill>
              </a:rPr>
              <a:t>Enter number: </a:t>
            </a:r>
            <a:r>
              <a:rPr lang="en-US" sz="2400" b="1" dirty="0"/>
              <a:t>"</a:t>
            </a:r>
            <a:r>
              <a:rPr lang="en-US" sz="2400" dirty="0"/>
              <a:t>))</a:t>
            </a:r>
            <a:br>
              <a:rPr lang="en-US" sz="2400" dirty="0"/>
            </a:br>
            <a:r>
              <a:rPr lang="en-US" sz="2400" dirty="0"/>
              <a:t>    num2 = </a:t>
            </a:r>
            <a:r>
              <a:rPr lang="en-US" sz="2400" dirty="0" err="1"/>
              <a:t>int</a:t>
            </a:r>
            <a:r>
              <a:rPr lang="en-US" sz="2400" dirty="0"/>
              <a:t>(input(</a:t>
            </a:r>
            <a:r>
              <a:rPr lang="en-US" sz="2400" b="1" dirty="0"/>
              <a:t>"</a:t>
            </a:r>
            <a:r>
              <a:rPr lang="en-US" sz="2400" b="1" dirty="0">
                <a:solidFill>
                  <a:schemeClr val="accent6">
                    <a:lumMod val="50000"/>
                  </a:schemeClr>
                </a:solidFill>
              </a:rPr>
              <a:t>Enter number: </a:t>
            </a:r>
            <a:r>
              <a:rPr lang="en-US" sz="2400" b="1" dirty="0"/>
              <a:t>"</a:t>
            </a:r>
            <a:r>
              <a:rPr lang="en-US" sz="2400" dirty="0"/>
              <a:t>))</a:t>
            </a:r>
            <a:br>
              <a:rPr lang="en-US" sz="2400" dirty="0"/>
            </a:br>
            <a:r>
              <a:rPr lang="en-US" sz="2400" dirty="0"/>
              <a:t>    print(num1/num2)</a:t>
            </a:r>
            <a:br>
              <a:rPr lang="en-US" sz="2400" dirty="0"/>
            </a:br>
            <a:r>
              <a:rPr lang="en-US" sz="2400" dirty="0"/>
              <a:t>    print(num1+num2)</a:t>
            </a:r>
          </a:p>
          <a:p>
            <a:r>
              <a:rPr lang="en-US" sz="2400" dirty="0">
                <a:solidFill>
                  <a:schemeClr val="accent5">
                    <a:lumMod val="75000"/>
                  </a:schemeClr>
                </a:solidFill>
              </a:rPr>
              <a:t>except</a:t>
            </a:r>
            <a:r>
              <a:rPr lang="en-US" sz="2400" dirty="0"/>
              <a:t>:</a:t>
            </a:r>
          </a:p>
          <a:p>
            <a:r>
              <a:rPr lang="en-US" sz="2400" dirty="0"/>
              <a:t>    print(“</a:t>
            </a:r>
            <a:r>
              <a:rPr lang="en-US" sz="2400" b="1" dirty="0">
                <a:solidFill>
                  <a:schemeClr val="accent6">
                    <a:lumMod val="50000"/>
                  </a:schemeClr>
                </a:solidFill>
              </a:rPr>
              <a:t>Some Exception Occurred</a:t>
            </a:r>
            <a:r>
              <a:rPr lang="en-US" sz="2400" dirty="0"/>
              <a:t>”)</a:t>
            </a:r>
          </a:p>
        </p:txBody>
      </p:sp>
    </p:spTree>
    <p:extLst>
      <p:ext uri="{BB962C8B-B14F-4D97-AF65-F5344CB8AC3E}">
        <p14:creationId xmlns:p14="http://schemas.microsoft.com/office/powerpoint/2010/main" val="46910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Being Specific with Exceptions</a:t>
            </a:r>
          </a:p>
        </p:txBody>
      </p:sp>
      <p:sp>
        <p:nvSpPr>
          <p:cNvPr id="3" name="Content Placeholder 2"/>
          <p:cNvSpPr>
            <a:spLocks noGrp="1"/>
          </p:cNvSpPr>
          <p:nvPr>
            <p:ph idx="1"/>
          </p:nvPr>
        </p:nvSpPr>
        <p:spPr>
          <a:xfrm>
            <a:off x="838200" y="1073426"/>
            <a:ext cx="4744453" cy="5168348"/>
          </a:xfrm>
        </p:spPr>
        <p:txBody>
          <a:bodyPr>
            <a:normAutofit/>
          </a:bodyPr>
          <a:lstStyle/>
          <a:p>
            <a:r>
              <a:rPr lang="en-US" dirty="0"/>
              <a:t>In the </a:t>
            </a:r>
            <a:r>
              <a:rPr lang="en-US" dirty="0">
                <a:solidFill>
                  <a:srgbClr val="0432FF"/>
                </a:solidFill>
              </a:rPr>
              <a:t>try</a:t>
            </a:r>
            <a:r>
              <a:rPr lang="en-US" dirty="0"/>
              <a:t> block, if an exception is thrown in a particular statement, all the remaining statements in the </a:t>
            </a:r>
            <a:r>
              <a:rPr lang="en-US" dirty="0">
                <a:solidFill>
                  <a:srgbClr val="0432FF"/>
                </a:solidFill>
              </a:rPr>
              <a:t>try</a:t>
            </a:r>
            <a:r>
              <a:rPr lang="en-US" dirty="0"/>
              <a:t> block are not executed.</a:t>
            </a:r>
          </a:p>
          <a:p>
            <a:r>
              <a:rPr lang="en-US" dirty="0"/>
              <a:t>The </a:t>
            </a:r>
            <a:r>
              <a:rPr lang="en-US" dirty="0">
                <a:solidFill>
                  <a:srgbClr val="0432FF"/>
                </a:solidFill>
              </a:rPr>
              <a:t>except</a:t>
            </a:r>
            <a:r>
              <a:rPr lang="en-US" dirty="0"/>
              <a:t>  clauses define handlers  for exceptions raised during the </a:t>
            </a:r>
            <a:r>
              <a:rPr lang="en-US" dirty="0">
                <a:solidFill>
                  <a:srgbClr val="0432FF"/>
                </a:solidFill>
              </a:rPr>
              <a:t>try</a:t>
            </a:r>
            <a:r>
              <a:rPr lang="en-US" dirty="0"/>
              <a:t>  block</a:t>
            </a:r>
          </a:p>
          <a:p>
            <a:r>
              <a:rPr lang="en-US" dirty="0">
                <a:solidFill>
                  <a:srgbClr val="0432FF"/>
                </a:solidFill>
              </a:rPr>
              <a:t>Multiple except blocks</a:t>
            </a:r>
            <a:r>
              <a:rPr lang="en-US" dirty="0"/>
              <a:t> can be included to handle different exceptions. </a:t>
            </a:r>
          </a:p>
          <a:p>
            <a:endParaRPr lang="en-US" dirty="0"/>
          </a:p>
        </p:txBody>
      </p:sp>
      <p:sp>
        <p:nvSpPr>
          <p:cNvPr id="4" name="Rectangle 3"/>
          <p:cNvSpPr/>
          <p:nvPr/>
        </p:nvSpPr>
        <p:spPr>
          <a:xfrm>
            <a:off x="5823284" y="1073426"/>
            <a:ext cx="5530516" cy="3816429"/>
          </a:xfrm>
          <a:prstGeom prst="rect">
            <a:avLst/>
          </a:prstGeom>
          <a:ln>
            <a:solidFill>
              <a:srgbClr val="FF0000"/>
            </a:solidFill>
          </a:ln>
        </p:spPr>
        <p:txBody>
          <a:bodyPr wrap="square">
            <a:spAutoFit/>
          </a:bodyPr>
          <a:lstStyle/>
          <a:p>
            <a:r>
              <a:rPr lang="en-US" sz="2200" b="1" dirty="0">
                <a:solidFill>
                  <a:srgbClr val="000080"/>
                </a:solidFill>
              </a:rPr>
              <a:t>try</a:t>
            </a:r>
            <a:r>
              <a:rPr lang="en-US" sz="2200" dirty="0"/>
              <a:t>:</a:t>
            </a:r>
            <a:br>
              <a:rPr lang="en-US" sz="2200" dirty="0"/>
            </a:br>
            <a:r>
              <a:rPr lang="en-US" sz="2200" dirty="0"/>
              <a:t>    num1=</a:t>
            </a:r>
            <a:r>
              <a:rPr lang="en-US" sz="2200" dirty="0" err="1">
                <a:solidFill>
                  <a:srgbClr val="000080"/>
                </a:solidFill>
              </a:rPr>
              <a:t>int</a:t>
            </a:r>
            <a:r>
              <a:rPr lang="en-US" sz="2200" dirty="0"/>
              <a:t>(</a:t>
            </a:r>
            <a:r>
              <a:rPr lang="en-US" sz="2200" dirty="0">
                <a:solidFill>
                  <a:srgbClr val="000080"/>
                </a:solidFill>
              </a:rPr>
              <a:t>input</a:t>
            </a:r>
            <a:r>
              <a:rPr lang="en-US" sz="2200" dirty="0"/>
              <a:t>(</a:t>
            </a:r>
            <a:r>
              <a:rPr lang="en-US" sz="2200" b="1" dirty="0">
                <a:solidFill>
                  <a:srgbClr val="008080"/>
                </a:solidFill>
              </a:rPr>
              <a:t>"Enter number: "</a:t>
            </a:r>
            <a:r>
              <a:rPr lang="en-US" sz="2200" dirty="0"/>
              <a:t>))</a:t>
            </a:r>
            <a:br>
              <a:rPr lang="en-US" sz="2200" dirty="0"/>
            </a:br>
            <a:r>
              <a:rPr lang="en-US" sz="2200" dirty="0"/>
              <a:t>    num2=</a:t>
            </a:r>
            <a:r>
              <a:rPr lang="en-US" sz="2200" dirty="0" err="1">
                <a:solidFill>
                  <a:srgbClr val="000080"/>
                </a:solidFill>
              </a:rPr>
              <a:t>int</a:t>
            </a:r>
            <a:r>
              <a:rPr lang="en-US" sz="2200" dirty="0"/>
              <a:t>(</a:t>
            </a:r>
            <a:r>
              <a:rPr lang="en-US" sz="2200" dirty="0">
                <a:solidFill>
                  <a:srgbClr val="000080"/>
                </a:solidFill>
              </a:rPr>
              <a:t>input</a:t>
            </a:r>
            <a:r>
              <a:rPr lang="en-US" sz="2200" dirty="0"/>
              <a:t>(</a:t>
            </a:r>
            <a:r>
              <a:rPr lang="en-US" sz="2200" b="1" dirty="0">
                <a:solidFill>
                  <a:srgbClr val="008080"/>
                </a:solidFill>
              </a:rPr>
              <a:t>"Enter number: "</a:t>
            </a:r>
            <a:r>
              <a:rPr lang="en-US" sz="2200" dirty="0"/>
              <a:t>))</a:t>
            </a:r>
            <a:br>
              <a:rPr lang="en-US" sz="2200" dirty="0"/>
            </a:br>
            <a:r>
              <a:rPr lang="en-US" sz="2200" dirty="0"/>
              <a:t>    </a:t>
            </a:r>
            <a:r>
              <a:rPr lang="en-US" sz="2200" dirty="0">
                <a:solidFill>
                  <a:srgbClr val="000080"/>
                </a:solidFill>
              </a:rPr>
              <a:t>print</a:t>
            </a:r>
            <a:r>
              <a:rPr lang="en-US" sz="2200" dirty="0"/>
              <a:t>(num1/num2)</a:t>
            </a:r>
            <a:br>
              <a:rPr lang="en-US" sz="2200" dirty="0"/>
            </a:br>
            <a:r>
              <a:rPr lang="en-US" sz="2200" dirty="0"/>
              <a:t>    </a:t>
            </a:r>
            <a:r>
              <a:rPr lang="en-US" sz="2200" dirty="0">
                <a:solidFill>
                  <a:srgbClr val="000080"/>
                </a:solidFill>
              </a:rPr>
              <a:t>print</a:t>
            </a:r>
            <a:r>
              <a:rPr lang="en-US" sz="2200" dirty="0"/>
              <a:t>(num1+num2)</a:t>
            </a:r>
            <a:br>
              <a:rPr lang="en-US" sz="2200" dirty="0"/>
            </a:br>
            <a:r>
              <a:rPr lang="en-US" sz="2200" b="1" dirty="0">
                <a:solidFill>
                  <a:srgbClr val="000080"/>
                </a:solidFill>
              </a:rPr>
              <a:t>except </a:t>
            </a:r>
            <a:r>
              <a:rPr lang="en-US" sz="2200" dirty="0" err="1">
                <a:solidFill>
                  <a:srgbClr val="000080"/>
                </a:solidFill>
              </a:rPr>
              <a:t>ValueError</a:t>
            </a:r>
            <a:r>
              <a:rPr lang="en-US" sz="2200" dirty="0"/>
              <a:t>:</a:t>
            </a:r>
            <a:br>
              <a:rPr lang="en-US" sz="2200" dirty="0"/>
            </a:br>
            <a:r>
              <a:rPr lang="en-US" sz="2200" dirty="0"/>
              <a:t>    </a:t>
            </a:r>
            <a:r>
              <a:rPr lang="en-US" sz="2200" dirty="0">
                <a:solidFill>
                  <a:srgbClr val="000080"/>
                </a:solidFill>
              </a:rPr>
              <a:t>print </a:t>
            </a:r>
            <a:r>
              <a:rPr lang="en-US" sz="2200" dirty="0"/>
              <a:t>(</a:t>
            </a:r>
            <a:r>
              <a:rPr lang="en-US" sz="2200" b="1" dirty="0">
                <a:solidFill>
                  <a:srgbClr val="008080"/>
                </a:solidFill>
              </a:rPr>
              <a:t>"You are required to enter integers."</a:t>
            </a:r>
            <a:r>
              <a:rPr lang="en-US" sz="2200" dirty="0"/>
              <a:t>)</a:t>
            </a:r>
            <a:br>
              <a:rPr lang="en-US" sz="2200" dirty="0"/>
            </a:br>
            <a:r>
              <a:rPr lang="en-US" sz="2200" b="1" dirty="0">
                <a:solidFill>
                  <a:srgbClr val="000080"/>
                </a:solidFill>
              </a:rPr>
              <a:t>except </a:t>
            </a:r>
            <a:r>
              <a:rPr lang="en-US" sz="2200" dirty="0" err="1">
                <a:solidFill>
                  <a:srgbClr val="000080"/>
                </a:solidFill>
              </a:rPr>
              <a:t>ZeroDivisionError</a:t>
            </a:r>
            <a:r>
              <a:rPr lang="en-US" sz="2200" dirty="0"/>
              <a:t>:</a:t>
            </a:r>
            <a:br>
              <a:rPr lang="en-US" sz="2200" dirty="0"/>
            </a:br>
            <a:r>
              <a:rPr lang="en-US" sz="2200" dirty="0"/>
              <a:t>    </a:t>
            </a:r>
            <a:r>
              <a:rPr lang="en-US" sz="2200" dirty="0">
                <a:solidFill>
                  <a:srgbClr val="000080"/>
                </a:solidFill>
              </a:rPr>
              <a:t>print</a:t>
            </a:r>
            <a:r>
              <a:rPr lang="en-US" sz="2200" dirty="0"/>
              <a:t>(</a:t>
            </a:r>
            <a:r>
              <a:rPr lang="en-US" sz="2200" b="1" dirty="0">
                <a:solidFill>
                  <a:srgbClr val="008080"/>
                </a:solidFill>
              </a:rPr>
              <a:t>"Division by zero is not allowed"</a:t>
            </a:r>
            <a:r>
              <a:rPr lang="en-US" sz="2200" dirty="0"/>
              <a:t>)</a:t>
            </a:r>
          </a:p>
          <a:p>
            <a:r>
              <a:rPr lang="en-US" sz="2200" b="1" dirty="0">
                <a:solidFill>
                  <a:srgbClr val="000080"/>
                </a:solidFill>
              </a:rPr>
              <a:t>except</a:t>
            </a:r>
            <a:r>
              <a:rPr lang="en-US" sz="2200" dirty="0"/>
              <a:t>:</a:t>
            </a:r>
            <a:br>
              <a:rPr lang="en-US" sz="2200" dirty="0"/>
            </a:br>
            <a:r>
              <a:rPr lang="en-US" sz="2200" dirty="0"/>
              <a:t>    </a:t>
            </a:r>
            <a:r>
              <a:rPr lang="en-US" sz="2200" dirty="0">
                <a:solidFill>
                  <a:srgbClr val="000080"/>
                </a:solidFill>
              </a:rPr>
              <a:t>print</a:t>
            </a:r>
            <a:r>
              <a:rPr lang="en-US" sz="2200" dirty="0"/>
              <a:t>(</a:t>
            </a:r>
            <a:r>
              <a:rPr lang="en-US" sz="2200" b="1" dirty="0">
                <a:solidFill>
                  <a:srgbClr val="008080"/>
                </a:solidFill>
              </a:rPr>
              <a:t>”Something else went wrong!"</a:t>
            </a:r>
            <a:r>
              <a:rPr lang="en-US" sz="2200" dirty="0"/>
              <a:t>)</a:t>
            </a:r>
          </a:p>
        </p:txBody>
      </p:sp>
    </p:spTree>
    <p:extLst>
      <p:ext uri="{BB962C8B-B14F-4D97-AF65-F5344CB8AC3E}">
        <p14:creationId xmlns:p14="http://schemas.microsoft.com/office/powerpoint/2010/main" val="151510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of Discussion</a:t>
            </a:r>
          </a:p>
        </p:txBody>
      </p:sp>
      <p:sp>
        <p:nvSpPr>
          <p:cNvPr id="3" name="Content Placeholder 2"/>
          <p:cNvSpPr>
            <a:spLocks noGrp="1"/>
          </p:cNvSpPr>
          <p:nvPr>
            <p:ph idx="1"/>
          </p:nvPr>
        </p:nvSpPr>
        <p:spPr/>
        <p:txBody>
          <a:bodyPr>
            <a:normAutofit/>
          </a:bodyPr>
          <a:lstStyle/>
          <a:p>
            <a:r>
              <a:rPr lang="en-US" sz="3200" dirty="0"/>
              <a:t>Polymorphism</a:t>
            </a:r>
          </a:p>
          <a:p>
            <a:pPr lvl="1"/>
            <a:r>
              <a:rPr lang="en-US" dirty="0"/>
              <a:t>Operator Overloading</a:t>
            </a:r>
          </a:p>
          <a:p>
            <a:pPr lvl="1"/>
            <a:r>
              <a:rPr lang="en-US" dirty="0"/>
              <a:t>Function Overloading</a:t>
            </a:r>
          </a:p>
          <a:p>
            <a:pPr lvl="1"/>
            <a:endParaRPr lang="en-US" sz="3200" dirty="0"/>
          </a:p>
          <a:p>
            <a:r>
              <a:rPr lang="en-US" sz="3200" dirty="0"/>
              <a:t>Exception Handling</a:t>
            </a:r>
          </a:p>
          <a:p>
            <a:pPr lvl="1"/>
            <a:r>
              <a:rPr lang="en-US" dirty="0"/>
              <a:t>try/except/else/finally</a:t>
            </a:r>
          </a:p>
          <a:p>
            <a:pPr lvl="1"/>
            <a:r>
              <a:rPr lang="en-US" dirty="0"/>
              <a:t>raise</a:t>
            </a:r>
          </a:p>
          <a:p>
            <a:pPr lvl="1"/>
            <a:r>
              <a:rPr lang="en-US" dirty="0"/>
              <a:t>assert</a:t>
            </a:r>
          </a:p>
          <a:p>
            <a:pPr lvl="1"/>
            <a:r>
              <a:rPr lang="en-US" dirty="0"/>
              <a:t>User-Defined Exceptions</a:t>
            </a:r>
          </a:p>
          <a:p>
            <a:pPr lvl="1"/>
            <a:r>
              <a:rPr lang="en-US" dirty="0"/>
              <a:t>Why Handle Exceptions?</a:t>
            </a:r>
          </a:p>
          <a:p>
            <a:endParaRPr lang="en-US" sz="3200" dirty="0"/>
          </a:p>
          <a:p>
            <a:pPr lvl="1"/>
            <a:endParaRPr lang="en-US" dirty="0"/>
          </a:p>
          <a:p>
            <a:endParaRPr lang="en-US" sz="3200" dirty="0"/>
          </a:p>
        </p:txBody>
      </p:sp>
    </p:spTree>
    <p:extLst>
      <p:ext uri="{BB962C8B-B14F-4D97-AF65-F5344CB8AC3E}">
        <p14:creationId xmlns:p14="http://schemas.microsoft.com/office/powerpoint/2010/main" val="15336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Being Specific with Exceptions</a:t>
            </a:r>
          </a:p>
        </p:txBody>
      </p:sp>
      <p:sp>
        <p:nvSpPr>
          <p:cNvPr id="3" name="Content Placeholder 2"/>
          <p:cNvSpPr>
            <a:spLocks noGrp="1"/>
          </p:cNvSpPr>
          <p:nvPr>
            <p:ph idx="1"/>
          </p:nvPr>
        </p:nvSpPr>
        <p:spPr>
          <a:xfrm>
            <a:off x="838200" y="1073426"/>
            <a:ext cx="4744453" cy="5168348"/>
          </a:xfrm>
        </p:spPr>
        <p:txBody>
          <a:bodyPr>
            <a:normAutofit fontScale="85000" lnSpcReduction="10000"/>
          </a:bodyPr>
          <a:lstStyle/>
          <a:p>
            <a:r>
              <a:rPr lang="en-US" dirty="0"/>
              <a:t>Exceptions can also be grouped together in one </a:t>
            </a:r>
            <a:r>
              <a:rPr lang="en-US" dirty="0">
                <a:solidFill>
                  <a:srgbClr val="0432FF"/>
                </a:solidFill>
              </a:rPr>
              <a:t>except</a:t>
            </a:r>
            <a:r>
              <a:rPr lang="en-US" dirty="0"/>
              <a:t> clause, where each one is separated by a coma.</a:t>
            </a:r>
          </a:p>
          <a:p>
            <a:r>
              <a:rPr lang="en-US" dirty="0"/>
              <a:t>The </a:t>
            </a:r>
            <a:r>
              <a:rPr lang="en-US" dirty="0">
                <a:solidFill>
                  <a:srgbClr val="0432FF"/>
                </a:solidFill>
              </a:rPr>
              <a:t>except clauses </a:t>
            </a:r>
            <a:r>
              <a:rPr lang="en-US" dirty="0"/>
              <a:t>catch any matching exceptions that happen while the </a:t>
            </a:r>
            <a:r>
              <a:rPr lang="en-US" dirty="0">
                <a:solidFill>
                  <a:srgbClr val="0432FF"/>
                </a:solidFill>
              </a:rPr>
              <a:t>try block</a:t>
            </a:r>
            <a:r>
              <a:rPr lang="en-US" dirty="0"/>
              <a:t> is running, and the </a:t>
            </a:r>
            <a:r>
              <a:rPr lang="en-US" dirty="0">
                <a:solidFill>
                  <a:srgbClr val="0432FF"/>
                </a:solidFill>
              </a:rPr>
              <a:t>else clause </a:t>
            </a:r>
            <a:r>
              <a:rPr lang="en-US" dirty="0"/>
              <a:t>runs only if no exceptions happen. It does not run when an exception without a matching except  is raised.</a:t>
            </a:r>
          </a:p>
          <a:p>
            <a:endParaRPr lang="en-US" dirty="0"/>
          </a:p>
          <a:p>
            <a:r>
              <a:rPr lang="en-US" dirty="0"/>
              <a:t>There can be an </a:t>
            </a:r>
            <a:r>
              <a:rPr lang="en-US" dirty="0">
                <a:solidFill>
                  <a:srgbClr val="0432FF"/>
                </a:solidFill>
              </a:rPr>
              <a:t>else block</a:t>
            </a:r>
            <a:r>
              <a:rPr lang="en-US" dirty="0"/>
              <a:t> only if there is </a:t>
            </a:r>
            <a:r>
              <a:rPr lang="en-US" dirty="0">
                <a:solidFill>
                  <a:srgbClr val="0432FF"/>
                </a:solidFill>
              </a:rPr>
              <a:t>at least one except </a:t>
            </a:r>
            <a:r>
              <a:rPr lang="en-US" dirty="0"/>
              <a:t>clause, and there can be only one else clause.</a:t>
            </a:r>
          </a:p>
          <a:p>
            <a:endParaRPr lang="en-US" dirty="0"/>
          </a:p>
          <a:p>
            <a:endParaRPr lang="en-US" dirty="0"/>
          </a:p>
          <a:p>
            <a:endParaRPr lang="en-US" dirty="0"/>
          </a:p>
        </p:txBody>
      </p:sp>
      <p:sp>
        <p:nvSpPr>
          <p:cNvPr id="4" name="Rectangle 3"/>
          <p:cNvSpPr/>
          <p:nvPr/>
        </p:nvSpPr>
        <p:spPr>
          <a:xfrm>
            <a:off x="5823284" y="1073426"/>
            <a:ext cx="5530516" cy="4493538"/>
          </a:xfrm>
          <a:prstGeom prst="rect">
            <a:avLst/>
          </a:prstGeom>
          <a:ln>
            <a:solidFill>
              <a:srgbClr val="FF0000"/>
            </a:solidFill>
          </a:ln>
        </p:spPr>
        <p:txBody>
          <a:bodyPr wrap="square">
            <a:spAutoFit/>
          </a:bodyPr>
          <a:lstStyle/>
          <a:p>
            <a:r>
              <a:rPr lang="en-US" sz="2200" b="1" dirty="0">
                <a:solidFill>
                  <a:srgbClr val="000080"/>
                </a:solidFill>
              </a:rPr>
              <a:t>try</a:t>
            </a:r>
            <a:r>
              <a:rPr lang="en-US" sz="2200" dirty="0"/>
              <a:t>:</a:t>
            </a:r>
            <a:br>
              <a:rPr lang="en-US" sz="2200" dirty="0"/>
            </a:br>
            <a:r>
              <a:rPr lang="en-US" sz="2200" dirty="0"/>
              <a:t>    num1=</a:t>
            </a:r>
            <a:r>
              <a:rPr lang="en-US" sz="2200" dirty="0" err="1">
                <a:solidFill>
                  <a:srgbClr val="000080"/>
                </a:solidFill>
              </a:rPr>
              <a:t>int</a:t>
            </a:r>
            <a:r>
              <a:rPr lang="en-US" sz="2200" dirty="0"/>
              <a:t>(</a:t>
            </a:r>
            <a:r>
              <a:rPr lang="en-US" sz="2200" dirty="0">
                <a:solidFill>
                  <a:srgbClr val="000080"/>
                </a:solidFill>
              </a:rPr>
              <a:t>input</a:t>
            </a:r>
            <a:r>
              <a:rPr lang="en-US" sz="2200" dirty="0"/>
              <a:t>(</a:t>
            </a:r>
            <a:r>
              <a:rPr lang="en-US" sz="2200" b="1" dirty="0">
                <a:solidFill>
                  <a:srgbClr val="008080"/>
                </a:solidFill>
              </a:rPr>
              <a:t>"Enter number: "</a:t>
            </a:r>
            <a:r>
              <a:rPr lang="en-US" sz="2200" dirty="0"/>
              <a:t>))</a:t>
            </a:r>
            <a:br>
              <a:rPr lang="en-US" sz="2200" dirty="0"/>
            </a:br>
            <a:r>
              <a:rPr lang="en-US" sz="2200" dirty="0"/>
              <a:t>    num2=</a:t>
            </a:r>
            <a:r>
              <a:rPr lang="en-US" sz="2200" dirty="0" err="1">
                <a:solidFill>
                  <a:srgbClr val="000080"/>
                </a:solidFill>
              </a:rPr>
              <a:t>int</a:t>
            </a:r>
            <a:r>
              <a:rPr lang="en-US" sz="2200" dirty="0"/>
              <a:t>(</a:t>
            </a:r>
            <a:r>
              <a:rPr lang="en-US" sz="2200" dirty="0">
                <a:solidFill>
                  <a:srgbClr val="000080"/>
                </a:solidFill>
              </a:rPr>
              <a:t>input</a:t>
            </a:r>
            <a:r>
              <a:rPr lang="en-US" sz="2200" dirty="0"/>
              <a:t>(</a:t>
            </a:r>
            <a:r>
              <a:rPr lang="en-US" sz="2200" b="1" dirty="0">
                <a:solidFill>
                  <a:srgbClr val="008080"/>
                </a:solidFill>
              </a:rPr>
              <a:t>"Enter number: "</a:t>
            </a:r>
            <a:r>
              <a:rPr lang="en-US" sz="2200" dirty="0"/>
              <a:t>))</a:t>
            </a:r>
            <a:br>
              <a:rPr lang="en-US" sz="2200" dirty="0"/>
            </a:br>
            <a:r>
              <a:rPr lang="en-US" sz="2200" dirty="0"/>
              <a:t>    </a:t>
            </a:r>
            <a:r>
              <a:rPr lang="en-US" sz="2200" dirty="0">
                <a:solidFill>
                  <a:srgbClr val="000080"/>
                </a:solidFill>
              </a:rPr>
              <a:t>print</a:t>
            </a:r>
            <a:r>
              <a:rPr lang="en-US" sz="2200" dirty="0"/>
              <a:t>(num1/num2)</a:t>
            </a:r>
            <a:br>
              <a:rPr lang="en-US" sz="2200" dirty="0"/>
            </a:br>
            <a:r>
              <a:rPr lang="en-US" sz="2200" dirty="0"/>
              <a:t>    </a:t>
            </a:r>
            <a:r>
              <a:rPr lang="en-US" sz="2200" dirty="0">
                <a:solidFill>
                  <a:srgbClr val="000080"/>
                </a:solidFill>
              </a:rPr>
              <a:t>print</a:t>
            </a:r>
            <a:r>
              <a:rPr lang="en-US" sz="2200" dirty="0"/>
              <a:t>(num1+num2)</a:t>
            </a:r>
            <a:br>
              <a:rPr lang="en-US" sz="2200" dirty="0"/>
            </a:br>
            <a:r>
              <a:rPr lang="en-US" sz="2200" b="1" dirty="0">
                <a:solidFill>
                  <a:srgbClr val="000080"/>
                </a:solidFill>
              </a:rPr>
              <a:t>except (</a:t>
            </a:r>
            <a:r>
              <a:rPr lang="en-US" sz="2200" dirty="0" err="1">
                <a:solidFill>
                  <a:srgbClr val="000080"/>
                </a:solidFill>
              </a:rPr>
              <a:t>ValueError</a:t>
            </a:r>
            <a:r>
              <a:rPr lang="en-US" sz="2200" dirty="0">
                <a:solidFill>
                  <a:srgbClr val="000080"/>
                </a:solidFill>
              </a:rPr>
              <a:t>, </a:t>
            </a:r>
            <a:r>
              <a:rPr lang="en-US" sz="2200" dirty="0" err="1">
                <a:solidFill>
                  <a:srgbClr val="000080"/>
                </a:solidFill>
              </a:rPr>
              <a:t>ZeroDivisionError</a:t>
            </a:r>
            <a:r>
              <a:rPr lang="en-US" sz="2200" dirty="0">
                <a:solidFill>
                  <a:srgbClr val="000080"/>
                </a:solidFill>
              </a:rPr>
              <a:t>)</a:t>
            </a:r>
            <a:r>
              <a:rPr lang="en-US" sz="2200" dirty="0"/>
              <a:t>:</a:t>
            </a:r>
            <a:br>
              <a:rPr lang="en-US" sz="2200" dirty="0"/>
            </a:br>
            <a:r>
              <a:rPr lang="en-US" sz="2200" dirty="0"/>
              <a:t>    </a:t>
            </a:r>
            <a:r>
              <a:rPr lang="en-US" sz="2200" dirty="0">
                <a:solidFill>
                  <a:srgbClr val="000080"/>
                </a:solidFill>
              </a:rPr>
              <a:t>print </a:t>
            </a:r>
            <a:r>
              <a:rPr lang="en-US" sz="2200" dirty="0"/>
              <a:t>(</a:t>
            </a:r>
            <a:r>
              <a:rPr lang="en-US" sz="2200" b="1" dirty="0">
                <a:solidFill>
                  <a:srgbClr val="008080"/>
                </a:solidFill>
              </a:rPr>
              <a:t>”Value or Zero Division"</a:t>
            </a:r>
            <a:r>
              <a:rPr lang="en-US" sz="2200" dirty="0"/>
              <a:t>)</a:t>
            </a:r>
            <a:br>
              <a:rPr lang="en-US" sz="2200" dirty="0"/>
            </a:br>
            <a:r>
              <a:rPr lang="en-US" sz="2200" b="1" dirty="0">
                <a:solidFill>
                  <a:srgbClr val="000080"/>
                </a:solidFill>
              </a:rPr>
              <a:t>except</a:t>
            </a:r>
            <a:r>
              <a:rPr lang="en-US" sz="2200" dirty="0"/>
              <a:t>:</a:t>
            </a:r>
            <a:br>
              <a:rPr lang="en-US" sz="2200" dirty="0"/>
            </a:br>
            <a:r>
              <a:rPr lang="en-US" sz="2200" dirty="0"/>
              <a:t>    </a:t>
            </a:r>
            <a:r>
              <a:rPr lang="en-US" sz="2200" dirty="0">
                <a:solidFill>
                  <a:srgbClr val="000080"/>
                </a:solidFill>
              </a:rPr>
              <a:t>print</a:t>
            </a:r>
            <a:r>
              <a:rPr lang="en-US" sz="2200" dirty="0"/>
              <a:t>(</a:t>
            </a:r>
            <a:r>
              <a:rPr lang="en-US" sz="2200" b="1" dirty="0">
                <a:solidFill>
                  <a:srgbClr val="008080"/>
                </a:solidFill>
              </a:rPr>
              <a:t>”Something else went wrong!"</a:t>
            </a:r>
            <a:r>
              <a:rPr lang="en-US" sz="2200" dirty="0"/>
              <a:t>)</a:t>
            </a:r>
          </a:p>
          <a:p>
            <a:r>
              <a:rPr lang="en-US" sz="2200" b="1" dirty="0">
                <a:solidFill>
                  <a:srgbClr val="000080"/>
                </a:solidFill>
              </a:rPr>
              <a:t>else</a:t>
            </a:r>
            <a:r>
              <a:rPr lang="en-US" sz="2200" dirty="0"/>
              <a:t>:</a:t>
            </a:r>
          </a:p>
          <a:p>
            <a:r>
              <a:rPr lang="en-US" sz="2200" dirty="0"/>
              <a:t>    </a:t>
            </a:r>
            <a:r>
              <a:rPr lang="en-US" sz="2200" dirty="0">
                <a:solidFill>
                  <a:srgbClr val="000080"/>
                </a:solidFill>
              </a:rPr>
              <a:t>print</a:t>
            </a:r>
            <a:r>
              <a:rPr lang="en-US" sz="2200" dirty="0"/>
              <a:t>(“</a:t>
            </a:r>
            <a:r>
              <a:rPr lang="en-US" sz="2200" b="1" dirty="0">
                <a:solidFill>
                  <a:srgbClr val="008080"/>
                </a:solidFill>
              </a:rPr>
              <a:t>No Exceptions…</a:t>
            </a:r>
            <a:r>
              <a:rPr lang="en-US" sz="2200" dirty="0"/>
              <a:t>”)</a:t>
            </a:r>
          </a:p>
          <a:p>
            <a:endParaRPr lang="en-US" sz="2200" dirty="0"/>
          </a:p>
          <a:p>
            <a:r>
              <a:rPr lang="en-US" sz="2200" dirty="0"/>
              <a:t>print(“</a:t>
            </a:r>
            <a:r>
              <a:rPr lang="en-US" sz="2200" b="1" dirty="0">
                <a:solidFill>
                  <a:srgbClr val="008080"/>
                </a:solidFill>
              </a:rPr>
              <a:t>Outside</a:t>
            </a:r>
            <a:r>
              <a:rPr lang="en-US" sz="2200" dirty="0"/>
              <a:t>”)</a:t>
            </a:r>
          </a:p>
        </p:txBody>
      </p:sp>
    </p:spTree>
    <p:extLst>
      <p:ext uri="{BB962C8B-B14F-4D97-AF65-F5344CB8AC3E}">
        <p14:creationId xmlns:p14="http://schemas.microsoft.com/office/powerpoint/2010/main" val="176935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try/finally Statement</a:t>
            </a:r>
          </a:p>
        </p:txBody>
      </p:sp>
      <p:sp>
        <p:nvSpPr>
          <p:cNvPr id="3" name="Content Placeholder 2"/>
          <p:cNvSpPr>
            <a:spLocks noGrp="1"/>
          </p:cNvSpPr>
          <p:nvPr>
            <p:ph idx="1"/>
          </p:nvPr>
        </p:nvSpPr>
        <p:spPr>
          <a:xfrm>
            <a:off x="838200" y="1073426"/>
            <a:ext cx="4696325" cy="5168348"/>
          </a:xfrm>
        </p:spPr>
        <p:txBody>
          <a:bodyPr>
            <a:normAutofit fontScale="92500" lnSpcReduction="20000"/>
          </a:bodyPr>
          <a:lstStyle/>
          <a:p>
            <a:r>
              <a:rPr lang="en-US" dirty="0"/>
              <a:t>try statement can also include a finalization or termination action, with the </a:t>
            </a:r>
            <a:r>
              <a:rPr lang="en-US" dirty="0">
                <a:solidFill>
                  <a:srgbClr val="0432FF"/>
                </a:solidFill>
              </a:rPr>
              <a:t>finally</a:t>
            </a:r>
            <a:r>
              <a:rPr lang="en-US" dirty="0"/>
              <a:t> clause.</a:t>
            </a:r>
          </a:p>
          <a:p>
            <a:endParaRPr lang="en-US" dirty="0"/>
          </a:p>
          <a:p>
            <a:r>
              <a:rPr lang="en-US" dirty="0"/>
              <a:t>If a </a:t>
            </a:r>
            <a:r>
              <a:rPr lang="en-US" dirty="0">
                <a:solidFill>
                  <a:srgbClr val="0432FF"/>
                </a:solidFill>
              </a:rPr>
              <a:t>finally</a:t>
            </a:r>
            <a:r>
              <a:rPr lang="en-US" dirty="0"/>
              <a:t>  clause is included in a </a:t>
            </a:r>
            <a:r>
              <a:rPr lang="en-US" dirty="0">
                <a:solidFill>
                  <a:srgbClr val="0432FF"/>
                </a:solidFill>
              </a:rPr>
              <a:t>try</a:t>
            </a:r>
            <a:r>
              <a:rPr lang="en-US" dirty="0"/>
              <a:t>, Python will </a:t>
            </a:r>
            <a:r>
              <a:rPr lang="en-US" dirty="0">
                <a:solidFill>
                  <a:srgbClr val="0432FF"/>
                </a:solidFill>
              </a:rPr>
              <a:t>always run its block</a:t>
            </a:r>
            <a:r>
              <a:rPr lang="en-US" dirty="0"/>
              <a:t> of statements “on the way out” of the try  statement, whether an exception occurred while the try  block was running or not.</a:t>
            </a:r>
          </a:p>
          <a:p>
            <a:r>
              <a:rPr lang="en-US" dirty="0"/>
              <a:t>The </a:t>
            </a:r>
            <a:r>
              <a:rPr lang="en-US" dirty="0">
                <a:solidFill>
                  <a:srgbClr val="0432FF"/>
                </a:solidFill>
              </a:rPr>
              <a:t>finally</a:t>
            </a:r>
            <a:r>
              <a:rPr lang="en-US" dirty="0"/>
              <a:t> clause allows you to specify cleanup actions that always must occur, such as file closes and server disconnects where required.</a:t>
            </a:r>
          </a:p>
        </p:txBody>
      </p:sp>
      <p:sp>
        <p:nvSpPr>
          <p:cNvPr id="4" name="Rectangle 3"/>
          <p:cNvSpPr/>
          <p:nvPr/>
        </p:nvSpPr>
        <p:spPr>
          <a:xfrm>
            <a:off x="5694948" y="1073426"/>
            <a:ext cx="5658852" cy="1569660"/>
          </a:xfrm>
          <a:prstGeom prst="rect">
            <a:avLst/>
          </a:prstGeom>
          <a:ln>
            <a:solidFill>
              <a:srgbClr val="FF0000"/>
            </a:solidFill>
          </a:ln>
        </p:spPr>
        <p:txBody>
          <a:bodyPr wrap="square">
            <a:spAutoFit/>
          </a:bodyPr>
          <a:lstStyle/>
          <a:p>
            <a:r>
              <a:rPr lang="en-US" sz="2400" dirty="0">
                <a:solidFill>
                  <a:srgbClr val="0432FF"/>
                </a:solidFill>
              </a:rPr>
              <a:t>try</a:t>
            </a:r>
            <a:r>
              <a:rPr lang="en-US" sz="2400" dirty="0"/>
              <a:t>:</a:t>
            </a:r>
          </a:p>
          <a:p>
            <a:r>
              <a:rPr lang="en-US" sz="2400" dirty="0"/>
              <a:t>    statements  </a:t>
            </a:r>
            <a:r>
              <a:rPr lang="en-US" sz="2400" i="1" dirty="0"/>
              <a:t># Run this action first</a:t>
            </a:r>
          </a:p>
          <a:p>
            <a:r>
              <a:rPr lang="en-US" sz="2400" dirty="0">
                <a:solidFill>
                  <a:srgbClr val="0432FF"/>
                </a:solidFill>
              </a:rPr>
              <a:t>finally</a:t>
            </a:r>
            <a:r>
              <a:rPr lang="en-US" sz="2400" dirty="0"/>
              <a:t>:</a:t>
            </a:r>
          </a:p>
          <a:p>
            <a:r>
              <a:rPr lang="en-US" sz="2400" dirty="0"/>
              <a:t>    statements  </a:t>
            </a:r>
            <a:r>
              <a:rPr lang="en-US" sz="2400" i="1" dirty="0"/>
              <a:t># Always runs on the way out</a:t>
            </a:r>
            <a:endParaRPr lang="en-US" sz="2400" i="1" dirty="0">
              <a:effectLst/>
            </a:endParaRPr>
          </a:p>
        </p:txBody>
      </p:sp>
    </p:spTree>
    <p:extLst>
      <p:ext uri="{BB962C8B-B14F-4D97-AF65-F5344CB8AC3E}">
        <p14:creationId xmlns:p14="http://schemas.microsoft.com/office/powerpoint/2010/main" val="75858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try/finally Statement</a:t>
            </a:r>
          </a:p>
        </p:txBody>
      </p:sp>
      <p:sp>
        <p:nvSpPr>
          <p:cNvPr id="3" name="Content Placeholder 2"/>
          <p:cNvSpPr>
            <a:spLocks noGrp="1"/>
          </p:cNvSpPr>
          <p:nvPr>
            <p:ph idx="1"/>
          </p:nvPr>
        </p:nvSpPr>
        <p:spPr>
          <a:xfrm>
            <a:off x="838200" y="1073425"/>
            <a:ext cx="6091989" cy="5340577"/>
          </a:xfrm>
        </p:spPr>
        <p:txBody>
          <a:bodyPr>
            <a:normAutofit fontScale="92500" lnSpcReduction="10000"/>
          </a:bodyPr>
          <a:lstStyle/>
          <a:p>
            <a:r>
              <a:rPr lang="en-US" dirty="0"/>
              <a:t>The </a:t>
            </a:r>
            <a:r>
              <a:rPr lang="en-US" dirty="0">
                <a:solidFill>
                  <a:srgbClr val="0432FF"/>
                </a:solidFill>
              </a:rPr>
              <a:t>try block </a:t>
            </a:r>
            <a:r>
              <a:rPr lang="en-US" dirty="0"/>
              <a:t>is executed first. </a:t>
            </a:r>
          </a:p>
          <a:p>
            <a:r>
              <a:rPr lang="en-US" dirty="0"/>
              <a:t>If that code raises an exception, all the </a:t>
            </a:r>
            <a:r>
              <a:rPr lang="en-US" dirty="0">
                <a:solidFill>
                  <a:srgbClr val="0432FF"/>
                </a:solidFill>
              </a:rPr>
              <a:t>except</a:t>
            </a:r>
            <a:r>
              <a:rPr lang="en-US" dirty="0"/>
              <a:t>  </a:t>
            </a:r>
            <a:r>
              <a:rPr lang="en-US" dirty="0">
                <a:solidFill>
                  <a:srgbClr val="0432FF"/>
                </a:solidFill>
              </a:rPr>
              <a:t>blocks</a:t>
            </a:r>
            <a:r>
              <a:rPr lang="en-US" dirty="0"/>
              <a:t> are checked, one after another, looking for a match to the exception raised. The raised exception is handled in its appropriate except bock.</a:t>
            </a:r>
          </a:p>
          <a:p>
            <a:r>
              <a:rPr lang="en-US" dirty="0"/>
              <a:t>If no exception is raised, the </a:t>
            </a:r>
            <a:r>
              <a:rPr lang="en-US" dirty="0">
                <a:solidFill>
                  <a:srgbClr val="0432FF"/>
                </a:solidFill>
              </a:rPr>
              <a:t>else-block</a:t>
            </a:r>
            <a:r>
              <a:rPr lang="en-US" dirty="0"/>
              <a:t>  is executed.</a:t>
            </a:r>
          </a:p>
          <a:p>
            <a:r>
              <a:rPr lang="en-US" dirty="0"/>
              <a:t>No matter what’s happened previously, the </a:t>
            </a:r>
            <a:r>
              <a:rPr lang="en-US" dirty="0">
                <a:solidFill>
                  <a:srgbClr val="0432FF"/>
                </a:solidFill>
              </a:rPr>
              <a:t>finally-block</a:t>
            </a:r>
            <a:r>
              <a:rPr lang="en-US" dirty="0"/>
              <a:t>  is executed. </a:t>
            </a:r>
          </a:p>
          <a:p>
            <a:r>
              <a:rPr lang="en-US" dirty="0"/>
              <a:t>In fact, the code in the finally-block  will be run even if there is an error in an exception handler or the else-block  and a new exception is raised.</a:t>
            </a:r>
          </a:p>
        </p:txBody>
      </p:sp>
      <p:sp>
        <p:nvSpPr>
          <p:cNvPr id="5" name="Rectangle 4"/>
          <p:cNvSpPr/>
          <p:nvPr/>
        </p:nvSpPr>
        <p:spPr>
          <a:xfrm>
            <a:off x="7074568" y="1073426"/>
            <a:ext cx="4279232" cy="5324535"/>
          </a:xfrm>
          <a:prstGeom prst="rect">
            <a:avLst/>
          </a:prstGeom>
          <a:ln>
            <a:solidFill>
              <a:srgbClr val="FF0000"/>
            </a:solidFill>
          </a:ln>
        </p:spPr>
        <p:txBody>
          <a:bodyPr wrap="square">
            <a:spAutoFit/>
          </a:bodyPr>
          <a:lstStyle/>
          <a:p>
            <a:r>
              <a:rPr lang="en-US" sz="2000" dirty="0"/>
              <a:t>num1 = </a:t>
            </a:r>
            <a:r>
              <a:rPr lang="en-US" sz="2000" dirty="0">
                <a:solidFill>
                  <a:srgbClr val="0000FF"/>
                </a:solidFill>
              </a:rPr>
              <a:t>0</a:t>
            </a:r>
            <a:br>
              <a:rPr lang="en-US" sz="2000" dirty="0">
                <a:solidFill>
                  <a:srgbClr val="0000FF"/>
                </a:solidFill>
              </a:rPr>
            </a:br>
            <a:r>
              <a:rPr lang="en-US" sz="2000" b="1" dirty="0" err="1">
                <a:solidFill>
                  <a:srgbClr val="000080"/>
                </a:solidFill>
              </a:rPr>
              <a:t>def</a:t>
            </a:r>
            <a:r>
              <a:rPr lang="en-US" sz="2000" b="1" dirty="0">
                <a:solidFill>
                  <a:srgbClr val="000080"/>
                </a:solidFill>
              </a:rPr>
              <a:t> </a:t>
            </a:r>
            <a:r>
              <a:rPr lang="en-US" sz="2000" dirty="0" err="1"/>
              <a:t>readNum</a:t>
            </a:r>
            <a:r>
              <a:rPr lang="en-US" sz="2000" dirty="0"/>
              <a:t>():</a:t>
            </a:r>
            <a:br>
              <a:rPr lang="en-US" sz="2000" dirty="0"/>
            </a:br>
            <a:r>
              <a:rPr lang="en-US" sz="2000" dirty="0"/>
              <a:t>    res = </a:t>
            </a:r>
            <a:r>
              <a:rPr lang="en-US" sz="2000" dirty="0" err="1">
                <a:solidFill>
                  <a:srgbClr val="000080"/>
                </a:solidFill>
              </a:rPr>
              <a:t>int</a:t>
            </a:r>
            <a:r>
              <a:rPr lang="en-US" sz="2000" dirty="0"/>
              <a:t>(</a:t>
            </a:r>
            <a:r>
              <a:rPr lang="en-US" sz="2000" dirty="0">
                <a:solidFill>
                  <a:srgbClr val="000080"/>
                </a:solidFill>
              </a:rPr>
              <a:t>input</a:t>
            </a:r>
            <a:r>
              <a:rPr lang="en-US" sz="2000" dirty="0"/>
              <a:t>(</a:t>
            </a:r>
            <a:r>
              <a:rPr lang="en-US" sz="2000" b="1" dirty="0">
                <a:solidFill>
                  <a:srgbClr val="008080"/>
                </a:solidFill>
              </a:rPr>
              <a:t>"Enter a number"</a:t>
            </a:r>
            <a:r>
              <a:rPr lang="en-US" sz="2000" dirty="0"/>
              <a:t>))</a:t>
            </a:r>
            <a:br>
              <a:rPr lang="en-US" sz="2000" dirty="0"/>
            </a:br>
            <a:r>
              <a:rPr lang="en-US" sz="2000" dirty="0"/>
              <a:t>    </a:t>
            </a:r>
            <a:r>
              <a:rPr lang="en-US" sz="2000" b="1" dirty="0">
                <a:solidFill>
                  <a:srgbClr val="000080"/>
                </a:solidFill>
              </a:rPr>
              <a:t>return </a:t>
            </a:r>
            <a:r>
              <a:rPr lang="en-US" sz="2000" dirty="0"/>
              <a:t>res</a:t>
            </a:r>
            <a:br>
              <a:rPr lang="en-US" sz="2000" dirty="0"/>
            </a:br>
            <a:r>
              <a:rPr lang="en-US" sz="2000" b="1" dirty="0">
                <a:solidFill>
                  <a:srgbClr val="000080"/>
                </a:solidFill>
              </a:rPr>
              <a:t>try</a:t>
            </a:r>
            <a:r>
              <a:rPr lang="en-US" sz="2000" dirty="0"/>
              <a:t>:</a:t>
            </a:r>
            <a:br>
              <a:rPr lang="en-US" sz="2000" dirty="0"/>
            </a:br>
            <a:r>
              <a:rPr lang="en-US" sz="2000" dirty="0"/>
              <a:t>    num1 = </a:t>
            </a:r>
            <a:r>
              <a:rPr lang="en-US" sz="2000" dirty="0" err="1"/>
              <a:t>readNum</a:t>
            </a:r>
            <a:r>
              <a:rPr lang="en-US" sz="2000" dirty="0"/>
              <a:t>()</a:t>
            </a:r>
            <a:br>
              <a:rPr lang="en-US" sz="2000" dirty="0"/>
            </a:br>
            <a:r>
              <a:rPr lang="en-US" sz="2000" b="1" dirty="0">
                <a:solidFill>
                  <a:srgbClr val="000080"/>
                </a:solidFill>
              </a:rPr>
              <a:t>except </a:t>
            </a:r>
            <a:r>
              <a:rPr lang="en-US" sz="2000" dirty="0" err="1">
                <a:solidFill>
                  <a:srgbClr val="000080"/>
                </a:solidFill>
              </a:rPr>
              <a:t>ValueError</a:t>
            </a:r>
            <a:r>
              <a:rPr lang="en-US" sz="2000" dirty="0"/>
              <a:t>:</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"Wrong Input"</a:t>
            </a:r>
            <a:r>
              <a:rPr lang="en-US" sz="2000" dirty="0"/>
              <a:t>)</a:t>
            </a:r>
            <a:br>
              <a:rPr lang="en-US" sz="2000" dirty="0"/>
            </a:br>
            <a:r>
              <a:rPr lang="en-US" sz="2000" dirty="0"/>
              <a:t>    num1 = </a:t>
            </a:r>
            <a:r>
              <a:rPr lang="en-US" sz="2000" dirty="0" err="1"/>
              <a:t>readNum</a:t>
            </a:r>
            <a:r>
              <a:rPr lang="en-US" sz="2000" dirty="0"/>
              <a:t>()</a:t>
            </a:r>
            <a:br>
              <a:rPr lang="en-US" sz="2000" dirty="0"/>
            </a:br>
            <a:r>
              <a:rPr lang="en-US" sz="2000" b="1" dirty="0">
                <a:solidFill>
                  <a:srgbClr val="000080"/>
                </a:solidFill>
              </a:rPr>
              <a:t>else</a:t>
            </a:r>
            <a:r>
              <a:rPr lang="en-US" sz="2000" dirty="0"/>
              <a:t>:</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"No problems"</a:t>
            </a:r>
            <a:r>
              <a:rPr lang="en-US" sz="2000" dirty="0"/>
              <a:t>)</a:t>
            </a:r>
            <a:br>
              <a:rPr lang="en-US" sz="2000" dirty="0"/>
            </a:br>
            <a:r>
              <a:rPr lang="en-US" sz="2000" b="1" dirty="0">
                <a:solidFill>
                  <a:srgbClr val="000080"/>
                </a:solidFill>
              </a:rPr>
              <a:t>finally</a:t>
            </a:r>
            <a:r>
              <a:rPr lang="en-US" sz="2000" dirty="0"/>
              <a:t>:</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"Let's move on"</a:t>
            </a:r>
            <a:r>
              <a:rPr lang="en-US" sz="2000" dirty="0"/>
              <a:t>)</a:t>
            </a:r>
            <a:br>
              <a:rPr lang="en-US" sz="2000" dirty="0"/>
            </a:br>
            <a:br>
              <a:rPr lang="en-US" sz="2000" dirty="0"/>
            </a:br>
            <a:r>
              <a:rPr lang="en-US" sz="2000" dirty="0">
                <a:solidFill>
                  <a:srgbClr val="000080"/>
                </a:solidFill>
              </a:rPr>
              <a:t>print</a:t>
            </a:r>
            <a:r>
              <a:rPr lang="en-US" sz="2000" dirty="0"/>
              <a:t>(</a:t>
            </a:r>
            <a:r>
              <a:rPr lang="en-US" sz="2000" b="1" dirty="0">
                <a:solidFill>
                  <a:srgbClr val="008080"/>
                </a:solidFill>
              </a:rPr>
              <a:t>"Outside"</a:t>
            </a:r>
            <a:r>
              <a:rPr lang="en-US" sz="2000" dirty="0"/>
              <a:t>)</a:t>
            </a:r>
            <a:br>
              <a:rPr lang="en-US" sz="2000" dirty="0"/>
            </a:br>
            <a:endParaRPr lang="en-US" sz="2000" dirty="0"/>
          </a:p>
          <a:p>
            <a:endParaRPr lang="en-US" sz="2000" dirty="0"/>
          </a:p>
        </p:txBody>
      </p:sp>
    </p:spTree>
    <p:extLst>
      <p:ext uri="{BB962C8B-B14F-4D97-AF65-F5344CB8AC3E}">
        <p14:creationId xmlns:p14="http://schemas.microsoft.com/office/powerpoint/2010/main" val="211848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try/finally Statement</a:t>
            </a:r>
          </a:p>
        </p:txBody>
      </p:sp>
      <p:sp>
        <p:nvSpPr>
          <p:cNvPr id="5" name="Rectangle 4"/>
          <p:cNvSpPr/>
          <p:nvPr/>
        </p:nvSpPr>
        <p:spPr>
          <a:xfrm>
            <a:off x="838200" y="1073426"/>
            <a:ext cx="10515600" cy="5570756"/>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2400" b="1" dirty="0"/>
              <a:t>What would be the output?</a:t>
            </a:r>
          </a:p>
          <a:p>
            <a:pPr marL="285750" indent="-285750">
              <a:buFont typeface="Arial" panose="020B0604020202020204" pitchFamily="34" charset="0"/>
              <a:buChar char="•"/>
            </a:pPr>
            <a:endParaRPr lang="en-US" sz="2400" b="1" dirty="0"/>
          </a:p>
          <a:p>
            <a:r>
              <a:rPr lang="en-US" sz="2400" b="1" dirty="0"/>
              <a:t>def </a:t>
            </a:r>
            <a:r>
              <a:rPr lang="en-US" sz="2800" dirty="0">
                <a:solidFill>
                  <a:srgbClr val="0432FF"/>
                </a:solidFill>
              </a:rPr>
              <a:t>foo</a:t>
            </a:r>
            <a:r>
              <a:rPr lang="en-US" sz="2800" dirty="0"/>
              <a:t>():</a:t>
            </a:r>
            <a:br>
              <a:rPr lang="en-US" sz="2800" dirty="0"/>
            </a:br>
            <a:r>
              <a:rPr lang="en-US" sz="2800" dirty="0"/>
              <a:t>    </a:t>
            </a:r>
            <a:r>
              <a:rPr lang="en-US" sz="2400" b="1" dirty="0">
                <a:solidFill>
                  <a:srgbClr val="0432FF"/>
                </a:solidFill>
              </a:rPr>
              <a:t>try</a:t>
            </a:r>
            <a:r>
              <a:rPr lang="en-US" sz="2800" dirty="0"/>
              <a:t>:</a:t>
            </a:r>
            <a:br>
              <a:rPr lang="en-US" sz="2800" dirty="0"/>
            </a:br>
            <a:r>
              <a:rPr lang="en-US" sz="2800" dirty="0"/>
              <a:t>        </a:t>
            </a:r>
            <a:r>
              <a:rPr lang="en-US" sz="2400" dirty="0"/>
              <a:t>print</a:t>
            </a:r>
            <a:r>
              <a:rPr lang="en-US" sz="2800" dirty="0"/>
              <a:t>(</a:t>
            </a:r>
            <a:r>
              <a:rPr lang="en-US" sz="2400" b="1" dirty="0"/>
              <a:t>"Hello"</a:t>
            </a:r>
            <a:r>
              <a:rPr lang="en-US" sz="2800" dirty="0"/>
              <a:t>)</a:t>
            </a:r>
            <a:br>
              <a:rPr lang="en-US" sz="2800" dirty="0"/>
            </a:br>
            <a:r>
              <a:rPr lang="en-US" sz="2800" dirty="0"/>
              <a:t>    </a:t>
            </a:r>
            <a:r>
              <a:rPr lang="en-US" sz="2400" b="1" dirty="0">
                <a:solidFill>
                  <a:srgbClr val="0432FF"/>
                </a:solidFill>
              </a:rPr>
              <a:t>except</a:t>
            </a:r>
            <a:r>
              <a:rPr lang="en-US" sz="2800" dirty="0"/>
              <a:t>:</a:t>
            </a:r>
            <a:br>
              <a:rPr lang="en-US" sz="2800" dirty="0"/>
            </a:br>
            <a:r>
              <a:rPr lang="en-US" sz="2800" dirty="0"/>
              <a:t>        </a:t>
            </a:r>
            <a:r>
              <a:rPr lang="en-US" sz="2400" dirty="0"/>
              <a:t>print</a:t>
            </a:r>
            <a:r>
              <a:rPr lang="en-US" sz="2800" dirty="0"/>
              <a:t>(</a:t>
            </a:r>
            <a:r>
              <a:rPr lang="en-US" sz="2400" b="1" dirty="0"/>
              <a:t>"Problem"</a:t>
            </a:r>
            <a:r>
              <a:rPr lang="en-US" sz="2800" dirty="0"/>
              <a:t>)</a:t>
            </a:r>
            <a:br>
              <a:rPr lang="en-US" sz="2800" dirty="0"/>
            </a:br>
            <a:r>
              <a:rPr lang="en-US" sz="2800" dirty="0"/>
              <a:t>    </a:t>
            </a:r>
            <a:r>
              <a:rPr lang="en-US" sz="2400" b="1" dirty="0">
                <a:solidFill>
                  <a:srgbClr val="0432FF"/>
                </a:solidFill>
              </a:rPr>
              <a:t>else</a:t>
            </a:r>
            <a:r>
              <a:rPr lang="en-US" sz="2800" dirty="0"/>
              <a:t>:</a:t>
            </a:r>
            <a:br>
              <a:rPr lang="en-US" sz="2800" dirty="0"/>
            </a:br>
            <a:r>
              <a:rPr lang="en-US" sz="2800" dirty="0"/>
              <a:t>        </a:t>
            </a:r>
            <a:r>
              <a:rPr lang="en-US" sz="2400" dirty="0"/>
              <a:t>print</a:t>
            </a:r>
            <a:r>
              <a:rPr lang="en-US" sz="2800" dirty="0"/>
              <a:t>(</a:t>
            </a:r>
            <a:r>
              <a:rPr lang="en-US" sz="2400" b="1" dirty="0"/>
              <a:t>"There "</a:t>
            </a:r>
            <a:r>
              <a:rPr lang="en-US" sz="2800" dirty="0"/>
              <a:t>)</a:t>
            </a:r>
            <a:br>
              <a:rPr lang="en-US" sz="2800" dirty="0"/>
            </a:br>
            <a:r>
              <a:rPr lang="en-US" sz="2800" dirty="0"/>
              <a:t>    </a:t>
            </a:r>
            <a:r>
              <a:rPr lang="en-US" sz="2400" b="1" dirty="0">
                <a:solidFill>
                  <a:srgbClr val="0432FF"/>
                </a:solidFill>
              </a:rPr>
              <a:t>finally</a:t>
            </a:r>
            <a:r>
              <a:rPr lang="en-US" sz="2800" dirty="0"/>
              <a:t>:</a:t>
            </a:r>
            <a:br>
              <a:rPr lang="en-US" sz="2800" dirty="0"/>
            </a:br>
            <a:r>
              <a:rPr lang="en-US" sz="2800" dirty="0"/>
              <a:t>        </a:t>
            </a:r>
            <a:r>
              <a:rPr lang="en-US" sz="2400" dirty="0"/>
              <a:t>print</a:t>
            </a:r>
            <a:r>
              <a:rPr lang="en-US" sz="2800" dirty="0"/>
              <a:t>(</a:t>
            </a:r>
            <a:r>
              <a:rPr lang="en-US" sz="2400" b="1" dirty="0"/>
              <a:t>"Bye"</a:t>
            </a:r>
            <a:r>
              <a:rPr lang="en-US" sz="2800" dirty="0"/>
              <a:t>)</a:t>
            </a:r>
          </a:p>
          <a:p>
            <a:br>
              <a:rPr lang="en-US" sz="2800" dirty="0"/>
            </a:br>
            <a:r>
              <a:rPr lang="en-US" sz="2800" dirty="0">
                <a:solidFill>
                  <a:srgbClr val="0432FF"/>
                </a:solidFill>
              </a:rPr>
              <a:t>foo</a:t>
            </a:r>
            <a:r>
              <a:rPr lang="en-US" sz="2800" dirty="0"/>
              <a:t>()</a:t>
            </a:r>
          </a:p>
        </p:txBody>
      </p:sp>
    </p:spTree>
    <p:extLst>
      <p:ext uri="{BB962C8B-B14F-4D97-AF65-F5344CB8AC3E}">
        <p14:creationId xmlns:p14="http://schemas.microsoft.com/office/powerpoint/2010/main" val="4047264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raise Statement</a:t>
            </a:r>
          </a:p>
        </p:txBody>
      </p:sp>
      <p:sp>
        <p:nvSpPr>
          <p:cNvPr id="3" name="Content Placeholder 2"/>
          <p:cNvSpPr>
            <a:spLocks noGrp="1"/>
          </p:cNvSpPr>
          <p:nvPr>
            <p:ph idx="1"/>
          </p:nvPr>
        </p:nvSpPr>
        <p:spPr>
          <a:xfrm>
            <a:off x="838200" y="1073426"/>
            <a:ext cx="5578642" cy="5168348"/>
          </a:xfrm>
        </p:spPr>
        <p:txBody>
          <a:bodyPr>
            <a:normAutofit fontScale="92500" lnSpcReduction="20000"/>
          </a:bodyPr>
          <a:lstStyle/>
          <a:p>
            <a:r>
              <a:rPr lang="en-US" dirty="0"/>
              <a:t>To trigger exceptions explicitly, you can use the </a:t>
            </a:r>
            <a:r>
              <a:rPr lang="en-US" dirty="0">
                <a:solidFill>
                  <a:srgbClr val="0432FF"/>
                </a:solidFill>
              </a:rPr>
              <a:t>raise</a:t>
            </a:r>
            <a:r>
              <a:rPr lang="en-US" dirty="0"/>
              <a:t>  statements.</a:t>
            </a:r>
          </a:p>
          <a:p>
            <a:r>
              <a:rPr lang="en-US" dirty="0"/>
              <a:t>The raise statement can </a:t>
            </a:r>
            <a:r>
              <a:rPr lang="en-US" dirty="0">
                <a:solidFill>
                  <a:srgbClr val="0432FF"/>
                </a:solidFill>
              </a:rPr>
              <a:t>raise any exception as an instance </a:t>
            </a:r>
            <a:r>
              <a:rPr lang="en-US" dirty="0"/>
              <a:t>of the relevant exception class.</a:t>
            </a:r>
          </a:p>
          <a:p>
            <a:r>
              <a:rPr lang="en-US" dirty="0"/>
              <a:t>When an exception is raised, Python sends the raised instance along with the exception.</a:t>
            </a:r>
          </a:p>
          <a:p>
            <a:r>
              <a:rPr lang="en-US" dirty="0"/>
              <a:t>Exceptions are </a:t>
            </a:r>
            <a:r>
              <a:rPr lang="en-US" dirty="0">
                <a:solidFill>
                  <a:srgbClr val="0432FF"/>
                </a:solidFill>
              </a:rPr>
              <a:t>always identified by class instance objects </a:t>
            </a:r>
            <a:r>
              <a:rPr lang="en-US" dirty="0"/>
              <a:t>, and at most one is active at any given time.</a:t>
            </a:r>
          </a:p>
          <a:p>
            <a:r>
              <a:rPr lang="en-US" dirty="0"/>
              <a:t>Once caught by an except  clause anywhere in the program, an exception dies (i.e., won’t propagate to another try ).</a:t>
            </a:r>
          </a:p>
        </p:txBody>
      </p:sp>
      <p:sp>
        <p:nvSpPr>
          <p:cNvPr id="4" name="Rectangle 3"/>
          <p:cNvSpPr/>
          <p:nvPr/>
        </p:nvSpPr>
        <p:spPr>
          <a:xfrm>
            <a:off x="6545179" y="1073426"/>
            <a:ext cx="4808621" cy="3046988"/>
          </a:xfrm>
          <a:prstGeom prst="rect">
            <a:avLst/>
          </a:prstGeom>
          <a:ln>
            <a:solidFill>
              <a:srgbClr val="FF0000"/>
            </a:solidFill>
          </a:ln>
        </p:spPr>
        <p:txBody>
          <a:bodyPr wrap="square">
            <a:spAutoFit/>
          </a:bodyPr>
          <a:lstStyle/>
          <a:p>
            <a:r>
              <a:rPr lang="en-US" sz="2400" b="1" dirty="0">
                <a:solidFill>
                  <a:srgbClr val="000080"/>
                </a:solidFill>
              </a:rPr>
              <a:t>try</a:t>
            </a:r>
            <a:r>
              <a:rPr lang="en-US" sz="2400" dirty="0"/>
              <a:t>:</a:t>
            </a:r>
            <a:br>
              <a:rPr lang="en-US" sz="2400" dirty="0"/>
            </a:br>
            <a:r>
              <a:rPr lang="en-US" sz="2400" dirty="0"/>
              <a:t>    age = </a:t>
            </a:r>
            <a:r>
              <a:rPr lang="en-US" sz="2400" dirty="0" err="1">
                <a:solidFill>
                  <a:srgbClr val="000080"/>
                </a:solidFill>
              </a:rPr>
              <a:t>int</a:t>
            </a:r>
            <a:r>
              <a:rPr lang="en-US" sz="2400" dirty="0"/>
              <a:t>(</a:t>
            </a:r>
            <a:r>
              <a:rPr lang="en-US" sz="2400" dirty="0">
                <a:solidFill>
                  <a:srgbClr val="000080"/>
                </a:solidFill>
              </a:rPr>
              <a:t>input</a:t>
            </a:r>
            <a:r>
              <a:rPr lang="en-US" sz="2400" dirty="0"/>
              <a:t>(</a:t>
            </a:r>
            <a:r>
              <a:rPr lang="en-US" sz="2400" b="1" dirty="0">
                <a:solidFill>
                  <a:srgbClr val="008080"/>
                </a:solidFill>
              </a:rPr>
              <a:t>"Enter your age: "</a:t>
            </a:r>
            <a:r>
              <a:rPr lang="en-US" sz="2400" dirty="0"/>
              <a:t>))</a:t>
            </a:r>
            <a:br>
              <a:rPr lang="en-US" sz="2400" dirty="0"/>
            </a:br>
            <a:r>
              <a:rPr lang="en-US" sz="2400" dirty="0"/>
              <a:t>    </a:t>
            </a:r>
            <a:r>
              <a:rPr lang="en-US" sz="2400" b="1" dirty="0">
                <a:solidFill>
                  <a:srgbClr val="000080"/>
                </a:solidFill>
              </a:rPr>
              <a:t>if </a:t>
            </a:r>
            <a:r>
              <a:rPr lang="en-US" sz="2400" dirty="0"/>
              <a:t>(age&lt;</a:t>
            </a:r>
            <a:r>
              <a:rPr lang="en-US" sz="2400" dirty="0">
                <a:solidFill>
                  <a:srgbClr val="0000FF"/>
                </a:solidFill>
              </a:rPr>
              <a:t>0</a:t>
            </a:r>
            <a:r>
              <a:rPr lang="en-US" sz="2400" dirty="0"/>
              <a:t>) </a:t>
            </a:r>
            <a:r>
              <a:rPr lang="en-US" sz="2400" b="1" dirty="0">
                <a:solidFill>
                  <a:srgbClr val="000080"/>
                </a:solidFill>
              </a:rPr>
              <a:t>or </a:t>
            </a:r>
            <a:r>
              <a:rPr lang="en-US" sz="2400" dirty="0"/>
              <a:t>(age&gt;</a:t>
            </a:r>
            <a:r>
              <a:rPr lang="en-US" sz="2400" dirty="0">
                <a:solidFill>
                  <a:srgbClr val="0000FF"/>
                </a:solidFill>
              </a:rPr>
              <a:t>120</a:t>
            </a:r>
            <a:r>
              <a:rPr lang="en-US" sz="2400" dirty="0"/>
              <a:t>):</a:t>
            </a:r>
            <a:br>
              <a:rPr lang="en-US" sz="2400" dirty="0"/>
            </a:br>
            <a:r>
              <a:rPr lang="en-US" sz="2400" dirty="0"/>
              <a:t>        </a:t>
            </a:r>
            <a:r>
              <a:rPr lang="en-US" sz="2400" b="1" dirty="0">
                <a:solidFill>
                  <a:srgbClr val="000080"/>
                </a:solidFill>
              </a:rPr>
              <a:t>raise </a:t>
            </a:r>
            <a:r>
              <a:rPr lang="en-US" sz="2400" dirty="0" err="1">
                <a:solidFill>
                  <a:srgbClr val="000080"/>
                </a:solidFill>
              </a:rPr>
              <a:t>ValueError</a:t>
            </a:r>
            <a:br>
              <a:rPr lang="en-US" sz="2400" dirty="0">
                <a:solidFill>
                  <a:srgbClr val="000080"/>
                </a:solidFill>
              </a:rPr>
            </a:br>
            <a:r>
              <a:rPr lang="en-US" sz="2400" dirty="0">
                <a:solidFill>
                  <a:srgbClr val="000080"/>
                </a:solidFill>
              </a:rPr>
              <a:t>    </a:t>
            </a:r>
            <a:r>
              <a:rPr lang="en-US" sz="2400" b="1" dirty="0">
                <a:solidFill>
                  <a:srgbClr val="000080"/>
                </a:solidFill>
              </a:rPr>
              <a:t>else</a:t>
            </a:r>
            <a:r>
              <a:rPr lang="en-US" sz="2400" dirty="0"/>
              <a:t>:</a:t>
            </a:r>
            <a:br>
              <a:rPr lang="en-US" sz="2400" dirty="0"/>
            </a:br>
            <a:r>
              <a:rPr lang="en-US" sz="2400" dirty="0"/>
              <a:t>        </a:t>
            </a:r>
            <a:r>
              <a:rPr lang="en-US" sz="2400" dirty="0">
                <a:solidFill>
                  <a:srgbClr val="000080"/>
                </a:solidFill>
              </a:rPr>
              <a:t>print</a:t>
            </a:r>
            <a:r>
              <a:rPr lang="en-US" sz="2400" dirty="0"/>
              <a:t>(</a:t>
            </a:r>
            <a:r>
              <a:rPr lang="en-US" sz="2400" b="1" dirty="0">
                <a:solidFill>
                  <a:srgbClr val="008080"/>
                </a:solidFill>
              </a:rPr>
              <a:t>"Thank you"</a:t>
            </a:r>
            <a:r>
              <a:rPr lang="en-US" sz="2400" dirty="0"/>
              <a:t>)</a:t>
            </a:r>
            <a:br>
              <a:rPr lang="en-US" sz="2400" dirty="0"/>
            </a:br>
            <a:r>
              <a:rPr lang="en-US" sz="2400" b="1" dirty="0">
                <a:solidFill>
                  <a:srgbClr val="000080"/>
                </a:solidFill>
              </a:rPr>
              <a:t>except </a:t>
            </a:r>
            <a:r>
              <a:rPr lang="en-US" sz="2400" dirty="0" err="1">
                <a:solidFill>
                  <a:srgbClr val="000080"/>
                </a:solidFill>
              </a:rPr>
              <a:t>ValueError</a:t>
            </a:r>
            <a:r>
              <a:rPr lang="en-US" sz="2400" dirty="0"/>
              <a:t>:</a:t>
            </a:r>
            <a:br>
              <a:rPr lang="en-US" sz="2400" dirty="0"/>
            </a:br>
            <a:r>
              <a:rPr lang="en-US" sz="2400" dirty="0"/>
              <a:t>    </a:t>
            </a:r>
            <a:r>
              <a:rPr lang="en-US" sz="2400" dirty="0">
                <a:solidFill>
                  <a:srgbClr val="000080"/>
                </a:solidFill>
              </a:rPr>
              <a:t>print</a:t>
            </a:r>
            <a:r>
              <a:rPr lang="en-US" sz="2400" dirty="0"/>
              <a:t>(</a:t>
            </a:r>
            <a:r>
              <a:rPr lang="en-US" sz="2400" b="1" dirty="0">
                <a:solidFill>
                  <a:srgbClr val="008080"/>
                </a:solidFill>
              </a:rPr>
              <a:t>"Age given is Wrong"</a:t>
            </a:r>
            <a:r>
              <a:rPr lang="en-US" sz="2400" dirty="0"/>
              <a:t>)</a:t>
            </a:r>
          </a:p>
        </p:txBody>
      </p:sp>
    </p:spTree>
    <p:extLst>
      <p:ext uri="{BB962C8B-B14F-4D97-AF65-F5344CB8AC3E}">
        <p14:creationId xmlns:p14="http://schemas.microsoft.com/office/powerpoint/2010/main" val="576383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try/finally Statement</a:t>
            </a:r>
          </a:p>
        </p:txBody>
      </p:sp>
      <p:sp>
        <p:nvSpPr>
          <p:cNvPr id="5" name="Rectangle 4"/>
          <p:cNvSpPr/>
          <p:nvPr/>
        </p:nvSpPr>
        <p:spPr>
          <a:xfrm>
            <a:off x="838200" y="1073426"/>
            <a:ext cx="10515600" cy="5632311"/>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2400" b="1" dirty="0"/>
              <a:t>What would be the output?</a:t>
            </a:r>
          </a:p>
          <a:p>
            <a:r>
              <a:rPr lang="en-US" sz="2400" b="1" dirty="0"/>
              <a:t>def </a:t>
            </a:r>
            <a:r>
              <a:rPr lang="en-US" sz="2800" dirty="0">
                <a:solidFill>
                  <a:srgbClr val="0432FF"/>
                </a:solidFill>
              </a:rPr>
              <a:t>foo</a:t>
            </a:r>
            <a:r>
              <a:rPr lang="en-US" sz="2800" dirty="0"/>
              <a:t>():</a:t>
            </a:r>
            <a:br>
              <a:rPr lang="en-US" sz="2800" dirty="0"/>
            </a:br>
            <a:r>
              <a:rPr lang="en-US" sz="2800" dirty="0"/>
              <a:t>    </a:t>
            </a:r>
            <a:r>
              <a:rPr lang="en-US" sz="2400" b="1" dirty="0">
                <a:solidFill>
                  <a:srgbClr val="0432FF"/>
                </a:solidFill>
              </a:rPr>
              <a:t>try</a:t>
            </a:r>
            <a:r>
              <a:rPr lang="en-US" sz="2800" dirty="0"/>
              <a:t>:</a:t>
            </a:r>
            <a:br>
              <a:rPr lang="en-US" sz="2800" dirty="0"/>
            </a:br>
            <a:r>
              <a:rPr lang="en-US" sz="2800" dirty="0"/>
              <a:t>        </a:t>
            </a:r>
            <a:r>
              <a:rPr lang="en-US" sz="2400" dirty="0"/>
              <a:t>print</a:t>
            </a:r>
            <a:r>
              <a:rPr lang="en-US" sz="2800" dirty="0"/>
              <a:t>(</a:t>
            </a:r>
            <a:r>
              <a:rPr lang="en-US" sz="2400" b="1" dirty="0"/>
              <a:t>"Hello"</a:t>
            </a:r>
            <a:r>
              <a:rPr lang="en-US" sz="2800" dirty="0"/>
              <a:t>)</a:t>
            </a:r>
          </a:p>
          <a:p>
            <a:r>
              <a:rPr lang="en-US" sz="2800" dirty="0"/>
              <a:t>        </a:t>
            </a:r>
            <a:r>
              <a:rPr lang="en-US" sz="2400" dirty="0"/>
              <a:t>raise</a:t>
            </a:r>
            <a:r>
              <a:rPr lang="en-US" sz="2000" dirty="0"/>
              <a:t> </a:t>
            </a:r>
            <a:r>
              <a:rPr lang="en-US" sz="2400" dirty="0" err="1">
                <a:solidFill>
                  <a:srgbClr val="000080"/>
                </a:solidFill>
              </a:rPr>
              <a:t>ValueError</a:t>
            </a:r>
            <a:br>
              <a:rPr lang="en-US" sz="2800" dirty="0"/>
            </a:br>
            <a:r>
              <a:rPr lang="en-US" sz="2800" dirty="0"/>
              <a:t>    </a:t>
            </a:r>
            <a:r>
              <a:rPr lang="en-US" sz="2400" b="1" dirty="0">
                <a:solidFill>
                  <a:srgbClr val="0432FF"/>
                </a:solidFill>
              </a:rPr>
              <a:t>except</a:t>
            </a:r>
            <a:r>
              <a:rPr lang="en-US" sz="2800" dirty="0"/>
              <a:t>:</a:t>
            </a:r>
            <a:br>
              <a:rPr lang="en-US" sz="2800" dirty="0"/>
            </a:br>
            <a:r>
              <a:rPr lang="en-US" sz="2800" dirty="0"/>
              <a:t>        </a:t>
            </a:r>
            <a:r>
              <a:rPr lang="en-US" sz="2400" dirty="0"/>
              <a:t>print</a:t>
            </a:r>
            <a:r>
              <a:rPr lang="en-US" sz="2800" dirty="0"/>
              <a:t>(</a:t>
            </a:r>
            <a:r>
              <a:rPr lang="en-US" sz="2400" b="1" dirty="0"/>
              <a:t>"Problem"</a:t>
            </a:r>
            <a:r>
              <a:rPr lang="en-US" sz="2800" dirty="0"/>
              <a:t>)</a:t>
            </a:r>
            <a:br>
              <a:rPr lang="en-US" sz="2800" dirty="0"/>
            </a:br>
            <a:r>
              <a:rPr lang="en-US" sz="2800" dirty="0"/>
              <a:t>    </a:t>
            </a:r>
            <a:r>
              <a:rPr lang="en-US" sz="2400" b="1" dirty="0">
                <a:solidFill>
                  <a:srgbClr val="0432FF"/>
                </a:solidFill>
              </a:rPr>
              <a:t>else</a:t>
            </a:r>
            <a:r>
              <a:rPr lang="en-US" sz="2800" dirty="0"/>
              <a:t>:</a:t>
            </a:r>
            <a:br>
              <a:rPr lang="en-US" sz="2800" dirty="0"/>
            </a:br>
            <a:r>
              <a:rPr lang="en-US" sz="2800" dirty="0"/>
              <a:t>        </a:t>
            </a:r>
            <a:r>
              <a:rPr lang="en-US" sz="2400" dirty="0"/>
              <a:t>print</a:t>
            </a:r>
            <a:r>
              <a:rPr lang="en-US" sz="2800" dirty="0"/>
              <a:t>(</a:t>
            </a:r>
            <a:r>
              <a:rPr lang="en-US" sz="2400" b="1" dirty="0"/>
              <a:t>"There "</a:t>
            </a:r>
            <a:r>
              <a:rPr lang="en-US" sz="2800" dirty="0"/>
              <a:t>)</a:t>
            </a:r>
            <a:br>
              <a:rPr lang="en-US" sz="2800" dirty="0"/>
            </a:br>
            <a:r>
              <a:rPr lang="en-US" sz="2800" dirty="0"/>
              <a:t>    </a:t>
            </a:r>
            <a:r>
              <a:rPr lang="en-US" sz="2400" b="1" dirty="0">
                <a:solidFill>
                  <a:srgbClr val="0432FF"/>
                </a:solidFill>
              </a:rPr>
              <a:t>finally</a:t>
            </a:r>
            <a:r>
              <a:rPr lang="en-US" sz="2800" dirty="0"/>
              <a:t>:</a:t>
            </a:r>
            <a:br>
              <a:rPr lang="en-US" sz="2800" dirty="0"/>
            </a:br>
            <a:r>
              <a:rPr lang="en-US" sz="2800" dirty="0"/>
              <a:t>        </a:t>
            </a:r>
            <a:r>
              <a:rPr lang="en-US" sz="2400" dirty="0"/>
              <a:t>print</a:t>
            </a:r>
            <a:r>
              <a:rPr lang="en-US" sz="2800" dirty="0"/>
              <a:t>(</a:t>
            </a:r>
            <a:r>
              <a:rPr lang="en-US" sz="2400" b="1" dirty="0"/>
              <a:t>"Bye"</a:t>
            </a:r>
            <a:r>
              <a:rPr lang="en-US" sz="2800" dirty="0"/>
              <a:t>)</a:t>
            </a:r>
          </a:p>
          <a:p>
            <a:br>
              <a:rPr lang="en-US" sz="2800" dirty="0"/>
            </a:br>
            <a:r>
              <a:rPr lang="en-US" sz="2800" dirty="0">
                <a:solidFill>
                  <a:srgbClr val="0432FF"/>
                </a:solidFill>
              </a:rPr>
              <a:t>foo</a:t>
            </a:r>
            <a:r>
              <a:rPr lang="en-US" sz="2800" dirty="0"/>
              <a:t>()</a:t>
            </a:r>
          </a:p>
        </p:txBody>
      </p:sp>
    </p:spTree>
    <p:extLst>
      <p:ext uri="{BB962C8B-B14F-4D97-AF65-F5344CB8AC3E}">
        <p14:creationId xmlns:p14="http://schemas.microsoft.com/office/powerpoint/2010/main" val="299840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assert Statement</a:t>
            </a:r>
          </a:p>
        </p:txBody>
      </p:sp>
      <p:sp>
        <p:nvSpPr>
          <p:cNvPr id="3" name="Content Placeholder 2"/>
          <p:cNvSpPr>
            <a:spLocks noGrp="1"/>
          </p:cNvSpPr>
          <p:nvPr>
            <p:ph idx="1"/>
          </p:nvPr>
        </p:nvSpPr>
        <p:spPr>
          <a:xfrm>
            <a:off x="838201" y="1073425"/>
            <a:ext cx="5127884" cy="5522883"/>
          </a:xfrm>
        </p:spPr>
        <p:txBody>
          <a:bodyPr>
            <a:normAutofit lnSpcReduction="10000"/>
          </a:bodyPr>
          <a:lstStyle/>
          <a:p>
            <a:r>
              <a:rPr lang="en-US" dirty="0"/>
              <a:t>The </a:t>
            </a:r>
            <a:r>
              <a:rPr lang="en-US" dirty="0">
                <a:solidFill>
                  <a:srgbClr val="0432FF"/>
                </a:solidFill>
              </a:rPr>
              <a:t>assert</a:t>
            </a:r>
            <a:r>
              <a:rPr lang="en-US" dirty="0"/>
              <a:t>  is mostly intended for trapping user-defined constraints.</a:t>
            </a:r>
          </a:p>
          <a:p>
            <a:r>
              <a:rPr lang="en-US" dirty="0"/>
              <a:t>It can be thought of as a </a:t>
            </a:r>
            <a:r>
              <a:rPr lang="en-US" dirty="0">
                <a:solidFill>
                  <a:srgbClr val="0432FF"/>
                </a:solidFill>
              </a:rPr>
              <a:t>conditional raise  statement</a:t>
            </a:r>
            <a:r>
              <a:rPr lang="en-US" dirty="0"/>
              <a:t>.</a:t>
            </a:r>
          </a:p>
          <a:p>
            <a:r>
              <a:rPr lang="en-US" dirty="0"/>
              <a:t>Syntax: </a:t>
            </a:r>
          </a:p>
          <a:p>
            <a:pPr marL="457200" lvl="1" indent="0">
              <a:buNone/>
            </a:pPr>
            <a:r>
              <a:rPr lang="en-US" dirty="0">
                <a:solidFill>
                  <a:srgbClr val="0432FF"/>
                </a:solidFill>
                <a:latin typeface="Courier New" charset="0"/>
                <a:ea typeface="Courier New" charset="0"/>
                <a:cs typeface="Courier New" charset="0"/>
              </a:rPr>
              <a:t>assert</a:t>
            </a:r>
            <a:r>
              <a:rPr lang="en-US" dirty="0">
                <a:latin typeface="Courier New" charset="0"/>
                <a:ea typeface="Courier New" charset="0"/>
                <a:cs typeface="Courier New" charset="0"/>
              </a:rPr>
              <a:t> test, data</a:t>
            </a:r>
            <a:endParaRPr lang="en-US" dirty="0"/>
          </a:p>
          <a:p>
            <a:pPr marL="0" indent="0">
              <a:buNone/>
            </a:pPr>
            <a:r>
              <a:rPr lang="en-US" sz="2000" i="1" dirty="0">
                <a:solidFill>
                  <a:schemeClr val="bg2">
                    <a:lumMod val="50000"/>
                  </a:schemeClr>
                </a:solidFill>
                <a:latin typeface="Courier New" charset="0"/>
                <a:ea typeface="Courier New" charset="0"/>
                <a:cs typeface="Courier New" charset="0"/>
              </a:rPr>
              <a:t>   #data is optional</a:t>
            </a:r>
            <a:endParaRPr lang="en-US" sz="2000" dirty="0">
              <a:solidFill>
                <a:srgbClr val="0432FF"/>
              </a:solidFill>
              <a:latin typeface="Courier New" charset="0"/>
              <a:ea typeface="Courier New" charset="0"/>
              <a:cs typeface="Courier New" charset="0"/>
            </a:endParaRPr>
          </a:p>
          <a:p>
            <a:pPr marL="0" indent="0">
              <a:buNone/>
            </a:pPr>
            <a:endParaRPr lang="en-US" sz="2400" i="1" dirty="0">
              <a:solidFill>
                <a:schemeClr val="bg2">
                  <a:lumMod val="50000"/>
                </a:schemeClr>
              </a:solidFill>
              <a:latin typeface="Courier New" charset="0"/>
              <a:ea typeface="Courier New" charset="0"/>
              <a:cs typeface="Courier New" charset="0"/>
            </a:endParaRPr>
          </a:p>
          <a:p>
            <a:r>
              <a:rPr lang="en-US" dirty="0"/>
              <a:t>If the</a:t>
            </a:r>
            <a:r>
              <a:rPr lang="en-US" dirty="0">
                <a:solidFill>
                  <a:srgbClr val="0432FF"/>
                </a:solidFill>
              </a:rPr>
              <a:t> test is False</a:t>
            </a:r>
            <a:r>
              <a:rPr lang="en-US" dirty="0"/>
              <a:t>, The </a:t>
            </a:r>
            <a:r>
              <a:rPr lang="en-US" dirty="0" err="1">
                <a:solidFill>
                  <a:srgbClr val="0432FF"/>
                </a:solidFill>
              </a:rPr>
              <a:t>AssertionError</a:t>
            </a:r>
            <a:r>
              <a:rPr lang="en-US" dirty="0"/>
              <a:t> exception is thrown and it has to be handled like any other exception</a:t>
            </a:r>
          </a:p>
        </p:txBody>
      </p:sp>
      <p:sp>
        <p:nvSpPr>
          <p:cNvPr id="4" name="Rectangle 3"/>
          <p:cNvSpPr/>
          <p:nvPr/>
        </p:nvSpPr>
        <p:spPr>
          <a:xfrm>
            <a:off x="6100997" y="1073426"/>
            <a:ext cx="5252803" cy="2862322"/>
          </a:xfrm>
          <a:prstGeom prst="rect">
            <a:avLst/>
          </a:prstGeom>
          <a:ln>
            <a:solidFill>
              <a:srgbClr val="FF0000"/>
            </a:solidFill>
          </a:ln>
        </p:spPr>
        <p:txBody>
          <a:bodyPr wrap="square">
            <a:spAutoFit/>
          </a:bodyPr>
          <a:lstStyle/>
          <a:p>
            <a:r>
              <a:rPr lang="en-US" sz="2000" i="1" dirty="0">
                <a:solidFill>
                  <a:srgbClr val="808080"/>
                </a:solidFill>
              </a:rPr>
              <a:t># Square a negative number</a:t>
            </a:r>
            <a:br>
              <a:rPr lang="en-US" sz="2000" i="1" dirty="0">
                <a:solidFill>
                  <a:srgbClr val="808080"/>
                </a:solidFill>
              </a:rPr>
            </a:br>
            <a:r>
              <a:rPr lang="en-US" sz="2000" b="1" dirty="0" err="1">
                <a:solidFill>
                  <a:srgbClr val="000080"/>
                </a:solidFill>
              </a:rPr>
              <a:t>def</a:t>
            </a:r>
            <a:r>
              <a:rPr lang="en-US" sz="2000" b="1" dirty="0">
                <a:solidFill>
                  <a:srgbClr val="000080"/>
                </a:solidFill>
              </a:rPr>
              <a:t> </a:t>
            </a:r>
            <a:r>
              <a:rPr lang="en-US" sz="2000" dirty="0" err="1"/>
              <a:t>squareNeg</a:t>
            </a:r>
            <a:r>
              <a:rPr lang="en-US" sz="2000" dirty="0"/>
              <a:t>(x):</a:t>
            </a:r>
            <a:br>
              <a:rPr lang="en-US" sz="2000" dirty="0"/>
            </a:br>
            <a:r>
              <a:rPr lang="en-US" sz="2000" dirty="0"/>
              <a:t>    </a:t>
            </a:r>
            <a:r>
              <a:rPr lang="en-US" sz="2000" b="1" dirty="0">
                <a:solidFill>
                  <a:srgbClr val="000080"/>
                </a:solidFill>
              </a:rPr>
              <a:t>assert </a:t>
            </a:r>
            <a:r>
              <a:rPr lang="en-US" sz="2000" dirty="0"/>
              <a:t>x &lt; </a:t>
            </a:r>
            <a:r>
              <a:rPr lang="en-US" sz="2000" dirty="0">
                <a:solidFill>
                  <a:srgbClr val="0000FF"/>
                </a:solidFill>
              </a:rPr>
              <a:t>0</a:t>
            </a:r>
            <a:br>
              <a:rPr lang="en-US" sz="2000" b="1" dirty="0">
                <a:solidFill>
                  <a:srgbClr val="008080"/>
                </a:solidFill>
              </a:rPr>
            </a:br>
            <a:r>
              <a:rPr lang="en-US" sz="2000" b="1" dirty="0">
                <a:solidFill>
                  <a:srgbClr val="008080"/>
                </a:solidFill>
              </a:rPr>
              <a:t>    </a:t>
            </a:r>
            <a:r>
              <a:rPr lang="en-US" sz="2000" b="1" dirty="0">
                <a:solidFill>
                  <a:srgbClr val="000080"/>
                </a:solidFill>
              </a:rPr>
              <a:t>return </a:t>
            </a:r>
            <a:r>
              <a:rPr lang="en-US" sz="2000" dirty="0"/>
              <a:t>x ** </a:t>
            </a:r>
            <a:r>
              <a:rPr lang="en-US" sz="2000" dirty="0">
                <a:solidFill>
                  <a:srgbClr val="0000FF"/>
                </a:solidFill>
              </a:rPr>
              <a:t>2</a:t>
            </a:r>
            <a:br>
              <a:rPr lang="en-US" sz="2000" dirty="0">
                <a:solidFill>
                  <a:srgbClr val="0000FF"/>
                </a:solidFill>
              </a:rPr>
            </a:br>
            <a:endParaRPr lang="en-US" sz="2000" dirty="0">
              <a:solidFill>
                <a:srgbClr val="0000FF"/>
              </a:solidFill>
            </a:endParaRPr>
          </a:p>
          <a:p>
            <a:r>
              <a:rPr lang="en-US" sz="2000" b="1" dirty="0">
                <a:solidFill>
                  <a:srgbClr val="000080"/>
                </a:solidFill>
              </a:rPr>
              <a:t>try</a:t>
            </a:r>
            <a:r>
              <a:rPr lang="en-US" sz="2000" dirty="0"/>
              <a:t>:</a:t>
            </a:r>
            <a:br>
              <a:rPr lang="en-US" sz="2000" dirty="0"/>
            </a:br>
            <a:r>
              <a:rPr lang="en-US" sz="2000" dirty="0"/>
              <a:t>    </a:t>
            </a:r>
            <a:r>
              <a:rPr lang="en-US" sz="2000" dirty="0">
                <a:solidFill>
                  <a:srgbClr val="000080"/>
                </a:solidFill>
              </a:rPr>
              <a:t>print</a:t>
            </a:r>
            <a:r>
              <a:rPr lang="en-US" sz="2000" dirty="0"/>
              <a:t>(</a:t>
            </a:r>
            <a:r>
              <a:rPr lang="en-US" sz="2000" dirty="0" err="1"/>
              <a:t>squareNeg</a:t>
            </a:r>
            <a:r>
              <a:rPr lang="en-US" sz="2000" dirty="0"/>
              <a:t>(-</a:t>
            </a:r>
            <a:r>
              <a:rPr lang="en-US" sz="2000" dirty="0">
                <a:solidFill>
                  <a:srgbClr val="0000FF"/>
                </a:solidFill>
              </a:rPr>
              <a:t>3</a:t>
            </a:r>
            <a:r>
              <a:rPr lang="en-US" sz="2000" dirty="0"/>
              <a:t>))</a:t>
            </a:r>
            <a:br>
              <a:rPr lang="en-US" sz="2000" dirty="0"/>
            </a:br>
            <a:r>
              <a:rPr lang="en-US" sz="2000" b="1" dirty="0">
                <a:solidFill>
                  <a:srgbClr val="000080"/>
                </a:solidFill>
              </a:rPr>
              <a:t>except </a:t>
            </a:r>
            <a:r>
              <a:rPr lang="en-US" sz="2000" dirty="0" err="1">
                <a:solidFill>
                  <a:srgbClr val="000080"/>
                </a:solidFill>
              </a:rPr>
              <a:t>AssertionError</a:t>
            </a:r>
            <a:r>
              <a:rPr lang="en-US" sz="2000" dirty="0"/>
              <a:t>:</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"We need a negative value."</a:t>
            </a:r>
            <a:r>
              <a:rPr lang="en-US" sz="2000" dirty="0"/>
              <a:t>)</a:t>
            </a:r>
          </a:p>
        </p:txBody>
      </p:sp>
      <p:sp>
        <p:nvSpPr>
          <p:cNvPr id="5" name="Rectangle 4"/>
          <p:cNvSpPr/>
          <p:nvPr/>
        </p:nvSpPr>
        <p:spPr>
          <a:xfrm>
            <a:off x="6100997" y="4041764"/>
            <a:ext cx="5252803" cy="2554545"/>
          </a:xfrm>
          <a:prstGeom prst="rect">
            <a:avLst/>
          </a:prstGeom>
          <a:ln>
            <a:solidFill>
              <a:srgbClr val="B229B2"/>
            </a:solidFill>
          </a:ln>
        </p:spPr>
        <p:txBody>
          <a:bodyPr wrap="square">
            <a:spAutoFit/>
          </a:bodyPr>
          <a:lstStyle/>
          <a:p>
            <a:r>
              <a:rPr lang="en-US" sz="2000" i="1" dirty="0">
                <a:solidFill>
                  <a:srgbClr val="808080"/>
                </a:solidFill>
              </a:rPr>
              <a:t># Age limit for a job application</a:t>
            </a:r>
            <a:endParaRPr lang="en-US" sz="2000" b="1" dirty="0">
              <a:solidFill>
                <a:srgbClr val="000080"/>
              </a:solidFill>
            </a:endParaRPr>
          </a:p>
          <a:p>
            <a:r>
              <a:rPr lang="en-US" sz="2000" b="1" dirty="0">
                <a:solidFill>
                  <a:srgbClr val="000080"/>
                </a:solidFill>
              </a:rPr>
              <a:t>try</a:t>
            </a:r>
            <a:r>
              <a:rPr lang="en-US" sz="2000" dirty="0"/>
              <a:t>:</a:t>
            </a:r>
            <a:br>
              <a:rPr lang="en-US" sz="2000" dirty="0"/>
            </a:br>
            <a:r>
              <a:rPr lang="en-US" sz="2000" dirty="0"/>
              <a:t>    age = </a:t>
            </a:r>
            <a:r>
              <a:rPr lang="en-US" sz="2000" dirty="0" err="1">
                <a:solidFill>
                  <a:srgbClr val="000080"/>
                </a:solidFill>
              </a:rPr>
              <a:t>int</a:t>
            </a:r>
            <a:r>
              <a:rPr lang="en-US" sz="2000" dirty="0"/>
              <a:t>(</a:t>
            </a:r>
            <a:r>
              <a:rPr lang="en-US" sz="2000" dirty="0">
                <a:solidFill>
                  <a:srgbClr val="000080"/>
                </a:solidFill>
              </a:rPr>
              <a:t>input</a:t>
            </a:r>
            <a:r>
              <a:rPr lang="en-US" sz="2000" dirty="0"/>
              <a:t>(</a:t>
            </a:r>
            <a:r>
              <a:rPr lang="en-US" sz="2000" b="1" dirty="0">
                <a:solidFill>
                  <a:srgbClr val="008080"/>
                </a:solidFill>
              </a:rPr>
              <a:t>"Enter your age: "</a:t>
            </a:r>
            <a:r>
              <a:rPr lang="en-US" sz="2000" dirty="0"/>
              <a:t>))</a:t>
            </a:r>
            <a:br>
              <a:rPr lang="en-US" sz="2000" dirty="0"/>
            </a:br>
            <a:r>
              <a:rPr lang="en-US" sz="2000" dirty="0"/>
              <a:t>    </a:t>
            </a:r>
            <a:r>
              <a:rPr lang="en-US" sz="2000" b="1" dirty="0">
                <a:solidFill>
                  <a:srgbClr val="000080"/>
                </a:solidFill>
              </a:rPr>
              <a:t>assert </a:t>
            </a:r>
            <a:r>
              <a:rPr lang="en-US" sz="2000" dirty="0"/>
              <a:t>(age &gt; </a:t>
            </a:r>
            <a:r>
              <a:rPr lang="en-US" sz="2000" dirty="0">
                <a:solidFill>
                  <a:srgbClr val="0000FF"/>
                </a:solidFill>
              </a:rPr>
              <a:t>20 </a:t>
            </a:r>
            <a:r>
              <a:rPr lang="en-US" sz="2000" b="1" dirty="0">
                <a:solidFill>
                  <a:srgbClr val="000080"/>
                </a:solidFill>
              </a:rPr>
              <a:t>and </a:t>
            </a:r>
            <a:r>
              <a:rPr lang="en-US" sz="2000" dirty="0"/>
              <a:t>age &lt;</a:t>
            </a:r>
            <a:r>
              <a:rPr lang="en-US" sz="2000" dirty="0">
                <a:solidFill>
                  <a:srgbClr val="0000FF"/>
                </a:solidFill>
              </a:rPr>
              <a:t>60</a:t>
            </a:r>
            <a:r>
              <a:rPr lang="en-US" sz="2000" dirty="0"/>
              <a:t>), age</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"You can apply for the job!"</a:t>
            </a:r>
            <a:r>
              <a:rPr lang="en-US" sz="2000" dirty="0"/>
              <a:t>)</a:t>
            </a:r>
            <a:br>
              <a:rPr lang="en-US" sz="2000" dirty="0"/>
            </a:br>
            <a:r>
              <a:rPr lang="en-US" sz="2000" b="1" dirty="0">
                <a:solidFill>
                  <a:srgbClr val="000080"/>
                </a:solidFill>
              </a:rPr>
              <a:t>except </a:t>
            </a:r>
            <a:r>
              <a:rPr lang="en-US" sz="2000" dirty="0" err="1">
                <a:solidFill>
                  <a:srgbClr val="000080"/>
                </a:solidFill>
              </a:rPr>
              <a:t>AssertionError</a:t>
            </a:r>
            <a:r>
              <a:rPr lang="en-US" sz="2000" dirty="0">
                <a:solidFill>
                  <a:srgbClr val="000080"/>
                </a:solidFill>
              </a:rPr>
              <a:t> </a:t>
            </a:r>
            <a:r>
              <a:rPr lang="en-US" sz="2000" b="1" dirty="0">
                <a:solidFill>
                  <a:srgbClr val="000080"/>
                </a:solidFill>
              </a:rPr>
              <a:t>as </a:t>
            </a:r>
            <a:r>
              <a:rPr lang="en-US" sz="2000" dirty="0"/>
              <a:t>ex:</a:t>
            </a:r>
            <a:br>
              <a:rPr lang="en-US" sz="2000" dirty="0"/>
            </a:br>
            <a:r>
              <a:rPr lang="en-US" sz="2000" dirty="0"/>
              <a:t>    </a:t>
            </a:r>
            <a:r>
              <a:rPr lang="en-US" sz="2000" dirty="0">
                <a:solidFill>
                  <a:srgbClr val="000080"/>
                </a:solidFill>
              </a:rPr>
              <a:t>print</a:t>
            </a:r>
            <a:r>
              <a:rPr lang="en-US" sz="2000" dirty="0"/>
              <a:t>(</a:t>
            </a:r>
            <a:r>
              <a:rPr lang="en-US" sz="2000" b="1" dirty="0">
                <a:solidFill>
                  <a:srgbClr val="008080"/>
                </a:solidFill>
              </a:rPr>
              <a:t>"Age"</a:t>
            </a:r>
            <a:r>
              <a:rPr lang="en-US" sz="2000" dirty="0"/>
              <a:t>, ex, </a:t>
            </a:r>
            <a:r>
              <a:rPr lang="en-US" sz="2000" b="1" dirty="0">
                <a:solidFill>
                  <a:srgbClr val="008080"/>
                </a:solidFill>
              </a:rPr>
              <a:t>" is not suitable for this job."</a:t>
            </a:r>
            <a:r>
              <a:rPr lang="en-US" sz="2000" dirty="0"/>
              <a:t>)</a:t>
            </a:r>
          </a:p>
          <a:p>
            <a:endParaRPr lang="en-US" sz="2000" dirty="0"/>
          </a:p>
        </p:txBody>
      </p:sp>
    </p:spTree>
    <p:extLst>
      <p:ext uri="{BB962C8B-B14F-4D97-AF65-F5344CB8AC3E}">
        <p14:creationId xmlns:p14="http://schemas.microsoft.com/office/powerpoint/2010/main" val="83604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for Built-in Exceptions</a:t>
            </a:r>
          </a:p>
        </p:txBody>
      </p:sp>
      <p:sp>
        <p:nvSpPr>
          <p:cNvPr id="3" name="Content Placeholder 2"/>
          <p:cNvSpPr>
            <a:spLocks noGrp="1"/>
          </p:cNvSpPr>
          <p:nvPr>
            <p:ph idx="1"/>
          </p:nvPr>
        </p:nvSpPr>
        <p:spPr>
          <a:xfrm>
            <a:off x="838199" y="1073426"/>
            <a:ext cx="6222167" cy="5168348"/>
          </a:xfrm>
        </p:spPr>
        <p:txBody>
          <a:bodyPr>
            <a:normAutofit lnSpcReduction="10000"/>
          </a:bodyPr>
          <a:lstStyle/>
          <a:p>
            <a:r>
              <a:rPr lang="en-US" dirty="0" err="1"/>
              <a:t>BaseException</a:t>
            </a:r>
            <a:r>
              <a:rPr lang="en-US" dirty="0"/>
              <a:t> </a:t>
            </a:r>
          </a:p>
          <a:p>
            <a:pPr lvl="1"/>
            <a:r>
              <a:rPr lang="en-US" dirty="0" err="1"/>
              <a:t>SystemExit</a:t>
            </a:r>
            <a:r>
              <a:rPr lang="en-US" dirty="0"/>
              <a:t> </a:t>
            </a:r>
          </a:p>
          <a:p>
            <a:pPr lvl="1"/>
            <a:r>
              <a:rPr lang="en-US" dirty="0" err="1"/>
              <a:t>KeyboardInterrupt</a:t>
            </a:r>
            <a:r>
              <a:rPr lang="en-US" dirty="0"/>
              <a:t> </a:t>
            </a:r>
          </a:p>
          <a:p>
            <a:pPr lvl="1"/>
            <a:r>
              <a:rPr lang="en-US" dirty="0" err="1"/>
              <a:t>GeneratorExit</a:t>
            </a:r>
            <a:r>
              <a:rPr lang="en-US" dirty="0"/>
              <a:t> </a:t>
            </a:r>
          </a:p>
          <a:p>
            <a:pPr lvl="1"/>
            <a:r>
              <a:rPr lang="en-US" dirty="0"/>
              <a:t>Exception</a:t>
            </a:r>
          </a:p>
          <a:p>
            <a:pPr lvl="2"/>
            <a:r>
              <a:rPr lang="en-US" dirty="0" err="1"/>
              <a:t>StopIteration</a:t>
            </a:r>
            <a:r>
              <a:rPr lang="en-US" dirty="0"/>
              <a:t> </a:t>
            </a:r>
          </a:p>
          <a:p>
            <a:pPr lvl="2"/>
            <a:r>
              <a:rPr lang="en-US" dirty="0" err="1"/>
              <a:t>StopAsyncIteration</a:t>
            </a:r>
            <a:r>
              <a:rPr lang="en-US" dirty="0"/>
              <a:t> </a:t>
            </a:r>
          </a:p>
          <a:p>
            <a:pPr lvl="2"/>
            <a:r>
              <a:rPr lang="en-US" dirty="0" err="1"/>
              <a:t>ArithmeticError</a:t>
            </a:r>
            <a:endParaRPr lang="en-US" dirty="0"/>
          </a:p>
          <a:p>
            <a:pPr lvl="3"/>
            <a:r>
              <a:rPr lang="en-US" dirty="0" err="1"/>
              <a:t>FloatingPointError</a:t>
            </a:r>
            <a:r>
              <a:rPr lang="en-US" dirty="0"/>
              <a:t> </a:t>
            </a:r>
          </a:p>
          <a:p>
            <a:pPr lvl="3"/>
            <a:r>
              <a:rPr lang="en-US" dirty="0" err="1"/>
              <a:t>OverflowError</a:t>
            </a:r>
            <a:endParaRPr lang="en-US" dirty="0"/>
          </a:p>
          <a:p>
            <a:pPr lvl="3"/>
            <a:r>
              <a:rPr lang="en-US" dirty="0" err="1">
                <a:solidFill>
                  <a:srgbClr val="0432FF"/>
                </a:solidFill>
              </a:rPr>
              <a:t>ZeroDivisionError</a:t>
            </a:r>
            <a:endParaRPr lang="en-US" dirty="0">
              <a:solidFill>
                <a:srgbClr val="0432FF"/>
              </a:solidFill>
            </a:endParaRPr>
          </a:p>
          <a:p>
            <a:pPr lvl="2"/>
            <a:r>
              <a:rPr lang="en-US" dirty="0" err="1">
                <a:solidFill>
                  <a:srgbClr val="0432FF"/>
                </a:solidFill>
              </a:rPr>
              <a:t>AssertionError</a:t>
            </a:r>
            <a:r>
              <a:rPr lang="en-US" dirty="0">
                <a:solidFill>
                  <a:srgbClr val="0432FF"/>
                </a:solidFill>
              </a:rPr>
              <a:t> </a:t>
            </a:r>
          </a:p>
          <a:p>
            <a:pPr lvl="2"/>
            <a:r>
              <a:rPr lang="en-US" dirty="0" err="1"/>
              <a:t>AttributeError</a:t>
            </a:r>
            <a:r>
              <a:rPr lang="en-US" dirty="0"/>
              <a:t> </a:t>
            </a:r>
          </a:p>
          <a:p>
            <a:pPr lvl="2"/>
            <a:r>
              <a:rPr lang="en-US" dirty="0" err="1"/>
              <a:t>BufferError</a:t>
            </a:r>
            <a:r>
              <a:rPr lang="en-US" dirty="0"/>
              <a:t> </a:t>
            </a:r>
          </a:p>
          <a:p>
            <a:pPr lvl="2"/>
            <a:r>
              <a:rPr lang="en-US" dirty="0" err="1"/>
              <a:t>EOFError</a:t>
            </a:r>
            <a:r>
              <a:rPr lang="en-US" dirty="0"/>
              <a:t> </a:t>
            </a:r>
          </a:p>
        </p:txBody>
      </p:sp>
      <p:sp>
        <p:nvSpPr>
          <p:cNvPr id="4" name="Content Placeholder 2"/>
          <p:cNvSpPr txBox="1">
            <a:spLocks/>
          </p:cNvSpPr>
          <p:nvPr/>
        </p:nvSpPr>
        <p:spPr>
          <a:xfrm>
            <a:off x="7435120" y="1073426"/>
            <a:ext cx="3918679" cy="5168348"/>
          </a:xfrm>
          <a:prstGeom prst="rect">
            <a:avLst/>
          </a:prstGeom>
          <a:ln>
            <a:solidFill>
              <a:srgbClr val="0432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2"/>
            <a:r>
              <a:rPr lang="en-US" dirty="0" err="1"/>
              <a:t>ImportError</a:t>
            </a:r>
            <a:endParaRPr lang="en-US" dirty="0"/>
          </a:p>
          <a:p>
            <a:pPr lvl="2"/>
            <a:r>
              <a:rPr lang="en-US" dirty="0" err="1"/>
              <a:t>LookupError</a:t>
            </a:r>
            <a:endParaRPr lang="en-US" dirty="0"/>
          </a:p>
          <a:p>
            <a:pPr lvl="2"/>
            <a:r>
              <a:rPr lang="en-US" dirty="0" err="1"/>
              <a:t>MemoryError</a:t>
            </a:r>
            <a:r>
              <a:rPr lang="en-US" dirty="0"/>
              <a:t> </a:t>
            </a:r>
          </a:p>
          <a:p>
            <a:pPr lvl="2"/>
            <a:r>
              <a:rPr lang="en-US" dirty="0" err="1"/>
              <a:t>NameError</a:t>
            </a:r>
            <a:endParaRPr lang="en-US" dirty="0"/>
          </a:p>
          <a:p>
            <a:pPr lvl="2"/>
            <a:r>
              <a:rPr lang="en-US" dirty="0" err="1"/>
              <a:t>OSError</a:t>
            </a:r>
            <a:endParaRPr lang="en-US" dirty="0"/>
          </a:p>
          <a:p>
            <a:pPr lvl="3"/>
            <a:r>
              <a:rPr lang="en-US" dirty="0" err="1">
                <a:solidFill>
                  <a:srgbClr val="0432FF"/>
                </a:solidFill>
              </a:rPr>
              <a:t>FileNotFoundError</a:t>
            </a:r>
            <a:endParaRPr lang="en-US" dirty="0">
              <a:solidFill>
                <a:srgbClr val="0432FF"/>
              </a:solidFill>
            </a:endParaRPr>
          </a:p>
          <a:p>
            <a:pPr lvl="2"/>
            <a:r>
              <a:rPr lang="en-US" dirty="0" err="1"/>
              <a:t>ReferenceError</a:t>
            </a:r>
            <a:endParaRPr lang="en-US" dirty="0"/>
          </a:p>
          <a:p>
            <a:pPr lvl="2"/>
            <a:r>
              <a:rPr lang="en-US" dirty="0" err="1"/>
              <a:t>RuntimeError</a:t>
            </a:r>
            <a:endParaRPr lang="en-US" dirty="0"/>
          </a:p>
          <a:p>
            <a:pPr lvl="2"/>
            <a:r>
              <a:rPr lang="en-US" dirty="0" err="1"/>
              <a:t>SyntaxError</a:t>
            </a:r>
            <a:endParaRPr lang="en-US" dirty="0"/>
          </a:p>
          <a:p>
            <a:pPr lvl="2"/>
            <a:r>
              <a:rPr lang="en-US" dirty="0" err="1"/>
              <a:t>SystemError</a:t>
            </a:r>
            <a:r>
              <a:rPr lang="en-US" dirty="0"/>
              <a:t> </a:t>
            </a:r>
          </a:p>
          <a:p>
            <a:pPr lvl="2"/>
            <a:r>
              <a:rPr lang="en-US" dirty="0" err="1"/>
              <a:t>TypeError</a:t>
            </a:r>
            <a:endParaRPr lang="en-US" dirty="0"/>
          </a:p>
          <a:p>
            <a:pPr lvl="2"/>
            <a:r>
              <a:rPr lang="en-US" dirty="0" err="1">
                <a:solidFill>
                  <a:srgbClr val="0432FF"/>
                </a:solidFill>
              </a:rPr>
              <a:t>ValueError</a:t>
            </a:r>
            <a:endParaRPr lang="en-US" dirty="0">
              <a:solidFill>
                <a:srgbClr val="0432FF"/>
              </a:solidFill>
            </a:endParaRPr>
          </a:p>
          <a:p>
            <a:pPr lvl="2"/>
            <a:r>
              <a:rPr lang="en-US" dirty="0"/>
              <a:t>Warning</a:t>
            </a:r>
          </a:p>
          <a:p>
            <a:pPr lvl="2"/>
            <a:endParaRPr lang="en-US" dirty="0"/>
          </a:p>
        </p:txBody>
      </p:sp>
    </p:spTree>
    <p:extLst>
      <p:ext uri="{BB962C8B-B14F-4D97-AF65-F5344CB8AC3E}">
        <p14:creationId xmlns:p14="http://schemas.microsoft.com/office/powerpoint/2010/main" val="56592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Exceptions</a:t>
            </a:r>
          </a:p>
        </p:txBody>
      </p:sp>
      <p:sp>
        <p:nvSpPr>
          <p:cNvPr id="3" name="Content Placeholder 2"/>
          <p:cNvSpPr>
            <a:spLocks noGrp="1"/>
          </p:cNvSpPr>
          <p:nvPr>
            <p:ph idx="1"/>
          </p:nvPr>
        </p:nvSpPr>
        <p:spPr>
          <a:xfrm>
            <a:off x="838200" y="1073426"/>
            <a:ext cx="3463977" cy="5355312"/>
          </a:xfrm>
        </p:spPr>
        <p:txBody>
          <a:bodyPr>
            <a:normAutofit fontScale="92500" lnSpcReduction="10000"/>
          </a:bodyPr>
          <a:lstStyle/>
          <a:p>
            <a:r>
              <a:rPr lang="en-US" dirty="0"/>
              <a:t>We can create our own exceptions by </a:t>
            </a:r>
            <a:r>
              <a:rPr lang="en-US" dirty="0">
                <a:solidFill>
                  <a:srgbClr val="0432FF"/>
                </a:solidFill>
              </a:rPr>
              <a:t>inheriting from one of the Exception </a:t>
            </a:r>
            <a:r>
              <a:rPr lang="en-US" dirty="0"/>
              <a:t>classes.</a:t>
            </a:r>
          </a:p>
          <a:p>
            <a:r>
              <a:rPr lang="en-US" dirty="0"/>
              <a:t>Exception classes can function like any other class</a:t>
            </a:r>
          </a:p>
          <a:p>
            <a:r>
              <a:rPr lang="en-US" dirty="0"/>
              <a:t>A common practice is to </a:t>
            </a:r>
            <a:r>
              <a:rPr lang="en-US" dirty="0">
                <a:solidFill>
                  <a:srgbClr val="0432FF"/>
                </a:solidFill>
              </a:rPr>
              <a:t>create a base class for exceptions </a:t>
            </a:r>
            <a:r>
              <a:rPr lang="en-US" dirty="0"/>
              <a:t>defined within a module, and subclasses that create specific exception classes for different error conditions.</a:t>
            </a:r>
          </a:p>
        </p:txBody>
      </p:sp>
      <p:sp>
        <p:nvSpPr>
          <p:cNvPr id="5" name="Rectangle 4"/>
          <p:cNvSpPr/>
          <p:nvPr/>
        </p:nvSpPr>
        <p:spPr>
          <a:xfrm>
            <a:off x="4437089" y="1073426"/>
            <a:ext cx="6916711" cy="4524315"/>
          </a:xfrm>
          <a:prstGeom prst="rect">
            <a:avLst/>
          </a:prstGeom>
          <a:ln>
            <a:solidFill>
              <a:srgbClr val="FF0000"/>
            </a:solidFill>
          </a:ln>
        </p:spPr>
        <p:txBody>
          <a:bodyPr wrap="square">
            <a:spAutoFit/>
          </a:bodyPr>
          <a:lstStyle/>
          <a:p>
            <a:r>
              <a:rPr lang="en-US" b="1" dirty="0">
                <a:solidFill>
                  <a:srgbClr val="000080"/>
                </a:solidFill>
              </a:rPr>
              <a:t>class </a:t>
            </a:r>
            <a:r>
              <a:rPr lang="en-US" dirty="0"/>
              <a:t>Error(</a:t>
            </a:r>
            <a:r>
              <a:rPr lang="en-US" dirty="0">
                <a:solidFill>
                  <a:srgbClr val="000080"/>
                </a:solidFill>
              </a:rPr>
              <a:t>Exception</a:t>
            </a:r>
            <a:r>
              <a:rPr lang="en-US" dirty="0"/>
              <a:t>):</a:t>
            </a:r>
            <a:br>
              <a:rPr lang="en-US" dirty="0"/>
            </a:br>
            <a:r>
              <a:rPr lang="en-US" dirty="0"/>
              <a:t>    </a:t>
            </a:r>
            <a:r>
              <a:rPr lang="en-US" i="1" dirty="0">
                <a:solidFill>
                  <a:srgbClr val="808080"/>
                </a:solidFill>
              </a:rPr>
              <a:t># Base class for exceptions in this module.</a:t>
            </a:r>
            <a:br>
              <a:rPr lang="en-US" i="1" dirty="0">
                <a:solidFill>
                  <a:srgbClr val="808080"/>
                </a:solidFill>
              </a:rPr>
            </a:br>
            <a:r>
              <a:rPr lang="en-US" i="1" dirty="0">
                <a:solidFill>
                  <a:srgbClr val="808080"/>
                </a:solidFill>
              </a:rPr>
              <a:t>    </a:t>
            </a:r>
            <a:r>
              <a:rPr lang="en-US" b="1" dirty="0">
                <a:solidFill>
                  <a:srgbClr val="000080"/>
                </a:solidFill>
              </a:rPr>
              <a:t>pass</a:t>
            </a:r>
            <a:br>
              <a:rPr lang="en-US" b="1" dirty="0">
                <a:solidFill>
                  <a:srgbClr val="000080"/>
                </a:solidFill>
              </a:rPr>
            </a:br>
            <a:br>
              <a:rPr lang="en-US" b="1" dirty="0">
                <a:solidFill>
                  <a:srgbClr val="000080"/>
                </a:solidFill>
              </a:rPr>
            </a:br>
            <a:r>
              <a:rPr lang="en-US" b="1" dirty="0">
                <a:solidFill>
                  <a:srgbClr val="000080"/>
                </a:solidFill>
              </a:rPr>
              <a:t>class </a:t>
            </a:r>
            <a:r>
              <a:rPr lang="en-US" dirty="0" err="1"/>
              <a:t>InputError</a:t>
            </a:r>
            <a:r>
              <a:rPr lang="en-US" dirty="0"/>
              <a:t>(Error):</a:t>
            </a:r>
            <a:br>
              <a:rPr lang="en-US" dirty="0"/>
            </a:br>
            <a:r>
              <a:rPr lang="en-US" dirty="0"/>
              <a:t>    </a:t>
            </a:r>
            <a:r>
              <a:rPr lang="en-US" i="1" dirty="0">
                <a:solidFill>
                  <a:srgbClr val="808080"/>
                </a:solidFill>
              </a:rPr>
              <a:t># Exception raised for errors in the input.</a:t>
            </a:r>
            <a:br>
              <a:rPr lang="en-US" i="1" dirty="0">
                <a:solidFill>
                  <a:srgbClr val="808080"/>
                </a:solidFill>
              </a:rPr>
            </a:br>
            <a:r>
              <a:rPr lang="en-US" i="1" dirty="0">
                <a:solidFill>
                  <a:srgbClr val="808080"/>
                </a:solidFill>
              </a:rPr>
              <a:t>    </a:t>
            </a:r>
            <a:r>
              <a:rPr lang="en-US" b="1" dirty="0" err="1">
                <a:solidFill>
                  <a:srgbClr val="000080"/>
                </a:solidFill>
              </a:rPr>
              <a:t>def</a:t>
            </a:r>
            <a:r>
              <a:rPr lang="en-US" b="1" dirty="0">
                <a:solidFill>
                  <a:srgbClr val="000080"/>
                </a:solidFill>
              </a:rPr>
              <a:t> </a:t>
            </a:r>
            <a:r>
              <a:rPr lang="en-US" dirty="0">
                <a:solidFill>
                  <a:srgbClr val="B200B2"/>
                </a:solidFill>
              </a:rPr>
              <a:t>__</a:t>
            </a:r>
            <a:r>
              <a:rPr lang="en-US" dirty="0" err="1">
                <a:solidFill>
                  <a:srgbClr val="B200B2"/>
                </a:solidFill>
              </a:rPr>
              <a:t>init</a:t>
            </a:r>
            <a:r>
              <a:rPr lang="en-US" dirty="0">
                <a:solidFill>
                  <a:srgbClr val="B200B2"/>
                </a:solidFill>
              </a:rPr>
              <a:t>__</a:t>
            </a:r>
            <a:r>
              <a:rPr lang="en-US" dirty="0"/>
              <a:t>(</a:t>
            </a:r>
            <a:r>
              <a:rPr lang="en-US" dirty="0">
                <a:solidFill>
                  <a:srgbClr val="94558D"/>
                </a:solidFill>
              </a:rPr>
              <a:t>self</a:t>
            </a:r>
            <a:r>
              <a:rPr lang="en-US" dirty="0"/>
              <a:t>, expression, message):</a:t>
            </a:r>
            <a:br>
              <a:rPr lang="en-US" dirty="0"/>
            </a:br>
            <a:r>
              <a:rPr lang="en-US" dirty="0"/>
              <a:t>        </a:t>
            </a:r>
            <a:r>
              <a:rPr lang="en-US" dirty="0" err="1">
                <a:solidFill>
                  <a:srgbClr val="94558D"/>
                </a:solidFill>
              </a:rPr>
              <a:t>self</a:t>
            </a:r>
            <a:r>
              <a:rPr lang="en-US" dirty="0" err="1"/>
              <a:t>.expression</a:t>
            </a:r>
            <a:r>
              <a:rPr lang="en-US" dirty="0"/>
              <a:t> = expression </a:t>
            </a:r>
            <a:r>
              <a:rPr lang="en-US" i="1" dirty="0">
                <a:solidFill>
                  <a:srgbClr val="808080"/>
                </a:solidFill>
              </a:rPr>
              <a:t># expression in which the error occurred</a:t>
            </a:r>
            <a:br>
              <a:rPr lang="en-US" i="1" dirty="0">
                <a:solidFill>
                  <a:srgbClr val="808080"/>
                </a:solidFill>
              </a:rPr>
            </a:br>
            <a:r>
              <a:rPr lang="en-US" i="1" dirty="0">
                <a:solidFill>
                  <a:srgbClr val="808080"/>
                </a:solidFill>
              </a:rPr>
              <a:t>        </a:t>
            </a:r>
            <a:r>
              <a:rPr lang="en-US" dirty="0" err="1">
                <a:solidFill>
                  <a:srgbClr val="94558D"/>
                </a:solidFill>
              </a:rPr>
              <a:t>self</a:t>
            </a:r>
            <a:r>
              <a:rPr lang="en-US" dirty="0" err="1"/>
              <a:t>.message</a:t>
            </a:r>
            <a:r>
              <a:rPr lang="en-US" dirty="0"/>
              <a:t> = message </a:t>
            </a:r>
            <a:r>
              <a:rPr lang="en-US" i="1" dirty="0">
                <a:solidFill>
                  <a:srgbClr val="808080"/>
                </a:solidFill>
              </a:rPr>
              <a:t># explanation of the error</a:t>
            </a:r>
            <a:br>
              <a:rPr lang="en-US" i="1" dirty="0">
                <a:solidFill>
                  <a:srgbClr val="808080"/>
                </a:solidFill>
              </a:rPr>
            </a:br>
            <a:br>
              <a:rPr lang="en-US" i="1" dirty="0">
                <a:solidFill>
                  <a:srgbClr val="808080"/>
                </a:solidFill>
              </a:rPr>
            </a:br>
            <a:r>
              <a:rPr lang="en-US" b="1" dirty="0">
                <a:solidFill>
                  <a:srgbClr val="000080"/>
                </a:solidFill>
              </a:rPr>
              <a:t>class </a:t>
            </a:r>
            <a:r>
              <a:rPr lang="en-US" dirty="0" err="1"/>
              <a:t>TransitionError</a:t>
            </a:r>
            <a:r>
              <a:rPr lang="en-US" dirty="0"/>
              <a:t>(Error):</a:t>
            </a:r>
            <a:br>
              <a:rPr lang="en-US" dirty="0"/>
            </a:br>
            <a:r>
              <a:rPr lang="en-US" dirty="0"/>
              <a:t>    </a:t>
            </a:r>
            <a:r>
              <a:rPr lang="en-US" i="1" dirty="0">
                <a:solidFill>
                  <a:srgbClr val="808080"/>
                </a:solidFill>
              </a:rPr>
              <a:t>#Raised when operation attempts  state transition that's not allowed.</a:t>
            </a:r>
            <a:br>
              <a:rPr lang="en-US" i="1" dirty="0">
                <a:solidFill>
                  <a:srgbClr val="808080"/>
                </a:solidFill>
              </a:rPr>
            </a:br>
            <a:r>
              <a:rPr lang="en-US" i="1" dirty="0">
                <a:solidFill>
                  <a:srgbClr val="808080"/>
                </a:solidFill>
              </a:rPr>
              <a:t>    </a:t>
            </a:r>
            <a:r>
              <a:rPr lang="en-US" b="1" dirty="0" err="1">
                <a:solidFill>
                  <a:srgbClr val="000080"/>
                </a:solidFill>
              </a:rPr>
              <a:t>def</a:t>
            </a:r>
            <a:r>
              <a:rPr lang="en-US" b="1" dirty="0">
                <a:solidFill>
                  <a:srgbClr val="000080"/>
                </a:solidFill>
              </a:rPr>
              <a:t> </a:t>
            </a:r>
            <a:r>
              <a:rPr lang="en-US" dirty="0">
                <a:solidFill>
                  <a:srgbClr val="B200B2"/>
                </a:solidFill>
              </a:rPr>
              <a:t>__</a:t>
            </a:r>
            <a:r>
              <a:rPr lang="en-US" dirty="0" err="1">
                <a:solidFill>
                  <a:srgbClr val="B200B2"/>
                </a:solidFill>
              </a:rPr>
              <a:t>init</a:t>
            </a:r>
            <a:r>
              <a:rPr lang="en-US" dirty="0">
                <a:solidFill>
                  <a:srgbClr val="B200B2"/>
                </a:solidFill>
              </a:rPr>
              <a:t>__</a:t>
            </a:r>
            <a:r>
              <a:rPr lang="en-US" dirty="0"/>
              <a:t>(</a:t>
            </a:r>
            <a:r>
              <a:rPr lang="en-US" dirty="0">
                <a:solidFill>
                  <a:srgbClr val="94558D"/>
                </a:solidFill>
              </a:rPr>
              <a:t>self</a:t>
            </a:r>
            <a:r>
              <a:rPr lang="en-US" dirty="0"/>
              <a:t>, previous, next, message):</a:t>
            </a:r>
            <a:br>
              <a:rPr lang="en-US" dirty="0"/>
            </a:br>
            <a:r>
              <a:rPr lang="en-US" dirty="0"/>
              <a:t>        </a:t>
            </a:r>
            <a:r>
              <a:rPr lang="en-US" dirty="0" err="1">
                <a:solidFill>
                  <a:srgbClr val="94558D"/>
                </a:solidFill>
              </a:rPr>
              <a:t>self</a:t>
            </a:r>
            <a:r>
              <a:rPr lang="en-US" dirty="0" err="1"/>
              <a:t>.previous</a:t>
            </a:r>
            <a:r>
              <a:rPr lang="en-US" dirty="0"/>
              <a:t> = previous </a:t>
            </a:r>
            <a:r>
              <a:rPr lang="en-US" i="1" dirty="0">
                <a:solidFill>
                  <a:srgbClr val="808080"/>
                </a:solidFill>
              </a:rPr>
              <a:t># state at beginning of transition</a:t>
            </a:r>
            <a:br>
              <a:rPr lang="en-US" i="1" dirty="0">
                <a:solidFill>
                  <a:srgbClr val="808080"/>
                </a:solidFill>
              </a:rPr>
            </a:br>
            <a:r>
              <a:rPr lang="en-US" i="1" dirty="0">
                <a:solidFill>
                  <a:srgbClr val="808080"/>
                </a:solidFill>
              </a:rPr>
              <a:t>        </a:t>
            </a:r>
            <a:r>
              <a:rPr lang="en-US" dirty="0" err="1">
                <a:solidFill>
                  <a:srgbClr val="94558D"/>
                </a:solidFill>
              </a:rPr>
              <a:t>self</a:t>
            </a:r>
            <a:r>
              <a:rPr lang="en-US" dirty="0" err="1"/>
              <a:t>.next</a:t>
            </a:r>
            <a:r>
              <a:rPr lang="en-US" dirty="0"/>
              <a:t> = next </a:t>
            </a:r>
            <a:r>
              <a:rPr lang="en-US" i="1" dirty="0">
                <a:solidFill>
                  <a:srgbClr val="808080"/>
                </a:solidFill>
              </a:rPr>
              <a:t># attempted new state</a:t>
            </a:r>
            <a:br>
              <a:rPr lang="en-US" i="1" dirty="0">
                <a:solidFill>
                  <a:srgbClr val="808080"/>
                </a:solidFill>
              </a:rPr>
            </a:br>
            <a:r>
              <a:rPr lang="en-US" i="1" dirty="0">
                <a:solidFill>
                  <a:srgbClr val="808080"/>
                </a:solidFill>
              </a:rPr>
              <a:t>        </a:t>
            </a:r>
            <a:r>
              <a:rPr lang="en-US" dirty="0" err="1">
                <a:solidFill>
                  <a:srgbClr val="94558D"/>
                </a:solidFill>
              </a:rPr>
              <a:t>self</a:t>
            </a:r>
            <a:r>
              <a:rPr lang="en-US" dirty="0" err="1"/>
              <a:t>.message</a:t>
            </a:r>
            <a:r>
              <a:rPr lang="en-US" dirty="0"/>
              <a:t> = message </a:t>
            </a:r>
            <a:r>
              <a:rPr lang="en-US" i="1" dirty="0">
                <a:solidFill>
                  <a:srgbClr val="808080"/>
                </a:solidFill>
              </a:rPr>
              <a:t># why the specific transition is not allowed</a:t>
            </a:r>
            <a:endParaRPr lang="en-US" dirty="0"/>
          </a:p>
        </p:txBody>
      </p:sp>
    </p:spTree>
    <p:extLst>
      <p:ext uri="{BB962C8B-B14F-4D97-AF65-F5344CB8AC3E}">
        <p14:creationId xmlns:p14="http://schemas.microsoft.com/office/powerpoint/2010/main" val="1226553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1B11-13B3-8A42-8824-0BC44C695096}"/>
              </a:ext>
            </a:extLst>
          </p:cNvPr>
          <p:cNvSpPr>
            <a:spLocks noGrp="1"/>
          </p:cNvSpPr>
          <p:nvPr>
            <p:ph type="title"/>
          </p:nvPr>
        </p:nvSpPr>
        <p:spPr/>
        <p:txBody>
          <a:bodyPr/>
          <a:lstStyle/>
          <a:p>
            <a:r>
              <a:rPr lang="en-US"/>
              <a:t>Class Activity</a:t>
            </a:r>
            <a:endParaRPr lang="en-US" dirty="0"/>
          </a:p>
        </p:txBody>
      </p:sp>
      <p:sp>
        <p:nvSpPr>
          <p:cNvPr id="3" name="Content Placeholder 2">
            <a:extLst>
              <a:ext uri="{FF2B5EF4-FFF2-40B4-BE49-F238E27FC236}">
                <a16:creationId xmlns:a16="http://schemas.microsoft.com/office/drawing/2014/main" id="{AC9D4C13-8095-7A45-8AB1-B1EFD33AC742}"/>
              </a:ext>
            </a:extLst>
          </p:cNvPr>
          <p:cNvSpPr>
            <a:spLocks noGrp="1"/>
          </p:cNvSpPr>
          <p:nvPr>
            <p:ph idx="1"/>
          </p:nvPr>
        </p:nvSpPr>
        <p:spPr/>
        <p:txBody>
          <a:bodyPr/>
          <a:lstStyle/>
          <a:p>
            <a:r>
              <a:rPr lang="en-US" dirty="0"/>
              <a:t>The height restriction for children to play on the giant wheel in the park is between the range 110cm and 150cm. Sometimes schools come with many students to play on the giant wheel. If there is a group of children, the whole group will be rejected if there is a child that does not fit the height range.</a:t>
            </a:r>
          </a:p>
          <a:p>
            <a:endParaRPr lang="en-US" dirty="0"/>
          </a:p>
          <a:p>
            <a:r>
              <a:rPr lang="en-US" dirty="0">
                <a:solidFill>
                  <a:srgbClr val="0432FF"/>
                </a:solidFill>
              </a:rPr>
              <a:t>Your Python program should be able to read the heights of one or more child and indicate if there are any exceptions in the height range. Ensure to use try/except, with raise or assert statements.</a:t>
            </a:r>
          </a:p>
        </p:txBody>
      </p:sp>
    </p:spTree>
    <p:extLst>
      <p:ext uri="{BB962C8B-B14F-4D97-AF65-F5344CB8AC3E}">
        <p14:creationId xmlns:p14="http://schemas.microsoft.com/office/powerpoint/2010/main" val="2063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a:t>
            </a:r>
          </a:p>
        </p:txBody>
      </p:sp>
      <p:sp>
        <p:nvSpPr>
          <p:cNvPr id="5" name="Text Placeholder 4"/>
          <p:cNvSpPr>
            <a:spLocks noGrp="1"/>
          </p:cNvSpPr>
          <p:nvPr>
            <p:ph type="body" idx="1"/>
          </p:nvPr>
        </p:nvSpPr>
        <p:spPr/>
        <p:txBody>
          <a:bodyPr/>
          <a:lstStyle/>
          <a:p>
            <a:r>
              <a:rPr lang="en-US" dirty="0"/>
              <a:t>Overloading and Dynamic Typing</a:t>
            </a:r>
          </a:p>
        </p:txBody>
      </p:sp>
    </p:spTree>
    <p:extLst>
      <p:ext uri="{BB962C8B-B14F-4D97-AF65-F5344CB8AC3E}">
        <p14:creationId xmlns:p14="http://schemas.microsoft.com/office/powerpoint/2010/main" val="199174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p:txBody>
          <a:bodyPr>
            <a:normAutofit/>
          </a:bodyPr>
          <a:lstStyle/>
          <a:p>
            <a:r>
              <a:rPr lang="en-US" sz="3200" dirty="0"/>
              <a:t>Polymorphism</a:t>
            </a:r>
          </a:p>
          <a:p>
            <a:pPr lvl="1"/>
            <a:r>
              <a:rPr lang="en-US" dirty="0">
                <a:solidFill>
                  <a:srgbClr val="0432FF"/>
                </a:solidFill>
              </a:rPr>
              <a:t>Operator Overloading</a:t>
            </a:r>
          </a:p>
          <a:p>
            <a:pPr lvl="1"/>
            <a:r>
              <a:rPr lang="en-US" dirty="0">
                <a:solidFill>
                  <a:srgbClr val="0432FF"/>
                </a:solidFill>
              </a:rPr>
              <a:t>Function Overloading</a:t>
            </a:r>
          </a:p>
          <a:p>
            <a:endParaRPr lang="en-US" sz="3200" dirty="0"/>
          </a:p>
          <a:p>
            <a:r>
              <a:rPr lang="en-US" sz="3200" dirty="0"/>
              <a:t>Exception Handling</a:t>
            </a:r>
          </a:p>
          <a:p>
            <a:pPr lvl="1"/>
            <a:r>
              <a:rPr lang="en-US" dirty="0"/>
              <a:t>try/except/else/finally</a:t>
            </a:r>
          </a:p>
          <a:p>
            <a:pPr lvl="1"/>
            <a:r>
              <a:rPr lang="en-US" dirty="0"/>
              <a:t>raise</a:t>
            </a:r>
          </a:p>
          <a:p>
            <a:pPr lvl="1"/>
            <a:r>
              <a:rPr lang="en-US" dirty="0"/>
              <a:t>assert</a:t>
            </a:r>
          </a:p>
          <a:p>
            <a:pPr lvl="1"/>
            <a:r>
              <a:rPr lang="en-US" dirty="0"/>
              <a:t>Class hierarchy for Built-in Exceptions</a:t>
            </a:r>
          </a:p>
          <a:p>
            <a:pPr lvl="1"/>
            <a:r>
              <a:rPr lang="en-US" dirty="0"/>
              <a:t>User-Defined Exceptions</a:t>
            </a:r>
          </a:p>
          <a:p>
            <a:pPr lvl="1"/>
            <a:r>
              <a:rPr lang="en-US" dirty="0"/>
              <a:t>Why Exception Handling?</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0605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Polymorphism</a:t>
            </a:r>
          </a:p>
        </p:txBody>
      </p:sp>
      <p:sp>
        <p:nvSpPr>
          <p:cNvPr id="5" name="Content Placeholder 4"/>
          <p:cNvSpPr>
            <a:spLocks noGrp="1"/>
          </p:cNvSpPr>
          <p:nvPr>
            <p:ph idx="1"/>
          </p:nvPr>
        </p:nvSpPr>
        <p:spPr>
          <a:xfrm>
            <a:off x="838199" y="1073427"/>
            <a:ext cx="10515601" cy="5199036"/>
          </a:xfrm>
        </p:spPr>
        <p:txBody>
          <a:bodyPr>
            <a:normAutofit fontScale="92500"/>
          </a:bodyPr>
          <a:lstStyle/>
          <a:p>
            <a:r>
              <a:rPr lang="en-US" dirty="0">
                <a:solidFill>
                  <a:srgbClr val="0432FF"/>
                </a:solidFill>
              </a:rPr>
              <a:t>Polymorphism</a:t>
            </a:r>
            <a:r>
              <a:rPr lang="en-US" dirty="0"/>
              <a:t> is an OO concept where </a:t>
            </a:r>
            <a:r>
              <a:rPr lang="en-US" i="1" dirty="0">
                <a:solidFill>
                  <a:srgbClr val="0432FF"/>
                </a:solidFill>
              </a:rPr>
              <a:t>one</a:t>
            </a:r>
            <a:r>
              <a:rPr lang="en-US" dirty="0"/>
              <a:t> </a:t>
            </a:r>
            <a:r>
              <a:rPr lang="en-US" i="1" dirty="0">
                <a:solidFill>
                  <a:srgbClr val="0432FF"/>
                </a:solidFill>
              </a:rPr>
              <a:t>interface</a:t>
            </a:r>
            <a:r>
              <a:rPr lang="en-US" dirty="0">
                <a:solidFill>
                  <a:srgbClr val="0432FF"/>
                </a:solidFill>
              </a:rPr>
              <a:t> </a:t>
            </a:r>
            <a:r>
              <a:rPr lang="en-US" dirty="0"/>
              <a:t>has </a:t>
            </a:r>
            <a:r>
              <a:rPr lang="en-US" i="1" dirty="0">
                <a:solidFill>
                  <a:srgbClr val="0432FF"/>
                </a:solidFill>
              </a:rPr>
              <a:t>multiple meanings</a:t>
            </a:r>
            <a:r>
              <a:rPr lang="en-US" dirty="0"/>
              <a:t> based on the context of usage.</a:t>
            </a:r>
          </a:p>
          <a:p>
            <a:pPr lvl="1"/>
            <a:r>
              <a:rPr lang="en-US" dirty="0"/>
              <a:t>The term “</a:t>
            </a:r>
            <a:r>
              <a:rPr lang="en-US" i="1" dirty="0"/>
              <a:t>Cut</a:t>
            </a:r>
            <a:r>
              <a:rPr lang="en-US" dirty="0"/>
              <a:t>” has a different meaning for a Chef, Surgeon, and Actor</a:t>
            </a:r>
          </a:p>
          <a:p>
            <a:pPr lvl="1"/>
            <a:r>
              <a:rPr lang="en-US" dirty="0"/>
              <a:t>Design focus of the interface is on </a:t>
            </a:r>
            <a:r>
              <a:rPr lang="en-US" dirty="0">
                <a:solidFill>
                  <a:srgbClr val="0432FF"/>
                </a:solidFill>
              </a:rPr>
              <a:t>what to do</a:t>
            </a:r>
            <a:r>
              <a:rPr lang="en-US" dirty="0"/>
              <a:t>, rather than what it works </a:t>
            </a:r>
            <a:r>
              <a:rPr lang="fr-FR" dirty="0"/>
              <a:t>on.</a:t>
            </a:r>
            <a:endParaRPr lang="en-US" dirty="0"/>
          </a:p>
          <a:p>
            <a:endParaRPr lang="en-US" dirty="0"/>
          </a:p>
          <a:p>
            <a:r>
              <a:rPr lang="en-US" dirty="0"/>
              <a:t>When it comes to using different interfaces, Python uses the concept of </a:t>
            </a:r>
            <a:r>
              <a:rPr lang="en-US" dirty="0">
                <a:solidFill>
                  <a:srgbClr val="0432FF"/>
                </a:solidFill>
              </a:rPr>
              <a:t>Dynamic Typing </a:t>
            </a:r>
            <a:r>
              <a:rPr lang="en-US" dirty="0"/>
              <a:t>and </a:t>
            </a:r>
            <a:r>
              <a:rPr lang="en-US" dirty="0">
                <a:solidFill>
                  <a:srgbClr val="0432FF"/>
                </a:solidFill>
              </a:rPr>
              <a:t>Duck Typing</a:t>
            </a:r>
            <a:r>
              <a:rPr lang="en-US" dirty="0"/>
              <a:t>. </a:t>
            </a:r>
          </a:p>
          <a:p>
            <a:pPr lvl="1"/>
            <a:r>
              <a:rPr lang="en-US" dirty="0"/>
              <a:t>The </a:t>
            </a:r>
            <a:r>
              <a:rPr lang="en-US" dirty="0">
                <a:solidFill>
                  <a:srgbClr val="0432FF"/>
                </a:solidFill>
              </a:rPr>
              <a:t>type of data </a:t>
            </a:r>
            <a:r>
              <a:rPr lang="en-US" dirty="0"/>
              <a:t>that an interface works on is dynamically decided during execution</a:t>
            </a:r>
          </a:p>
          <a:p>
            <a:pPr lvl="1"/>
            <a:r>
              <a:rPr lang="en-US" dirty="0"/>
              <a:t>The </a:t>
            </a:r>
            <a:r>
              <a:rPr lang="en-US" dirty="0">
                <a:solidFill>
                  <a:srgbClr val="0432FF"/>
                </a:solidFill>
              </a:rPr>
              <a:t>type of functionality </a:t>
            </a:r>
            <a:r>
              <a:rPr lang="en-US" dirty="0"/>
              <a:t>that is executed is dynamically decided during execution</a:t>
            </a:r>
          </a:p>
          <a:p>
            <a:endParaRPr lang="en-US" dirty="0"/>
          </a:p>
          <a:p>
            <a:r>
              <a:rPr lang="en-US" dirty="0"/>
              <a:t>Polymorphism is a deeply engrained idea </a:t>
            </a:r>
            <a:r>
              <a:rPr lang="en-US" dirty="0">
                <a:solidFill>
                  <a:srgbClr val="0432FF"/>
                </a:solidFill>
              </a:rPr>
              <a:t>in Python </a:t>
            </a:r>
            <a:r>
              <a:rPr lang="en-US" dirty="0"/>
              <a:t>and contributes to the conciseness and flexibility of the language.</a:t>
            </a:r>
          </a:p>
        </p:txBody>
      </p:sp>
    </p:spTree>
    <p:extLst>
      <p:ext uri="{BB962C8B-B14F-4D97-AF65-F5344CB8AC3E}">
        <p14:creationId xmlns:p14="http://schemas.microsoft.com/office/powerpoint/2010/main" val="90264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Polymorphism?</a:t>
            </a:r>
          </a:p>
        </p:txBody>
      </p:sp>
      <p:sp>
        <p:nvSpPr>
          <p:cNvPr id="3" name="Content Placeholder 2"/>
          <p:cNvSpPr>
            <a:spLocks noGrp="1"/>
          </p:cNvSpPr>
          <p:nvPr>
            <p:ph idx="1"/>
          </p:nvPr>
        </p:nvSpPr>
        <p:spPr>
          <a:xfrm>
            <a:off x="838200" y="1073426"/>
            <a:ext cx="10515600" cy="5168348"/>
          </a:xfrm>
        </p:spPr>
        <p:txBody>
          <a:bodyPr>
            <a:normAutofit/>
          </a:bodyPr>
          <a:lstStyle/>
          <a:p>
            <a:pPr>
              <a:lnSpc>
                <a:spcPct val="150000"/>
              </a:lnSpc>
            </a:pPr>
            <a:r>
              <a:rPr lang="en-US" altLang="en-US" sz="2400" dirty="0"/>
              <a:t>By using the same interface for multiple purposes, polymorphism reduces the number of </a:t>
            </a:r>
            <a:r>
              <a:rPr lang="ja-JP" altLang="en-US" sz="2400" dirty="0"/>
              <a:t>“</a:t>
            </a:r>
            <a:r>
              <a:rPr lang="en-US" altLang="ja-JP" sz="2400" i="1" dirty="0"/>
              <a:t>things</a:t>
            </a:r>
            <a:r>
              <a:rPr lang="ja-JP" altLang="en-US" sz="2400" dirty="0"/>
              <a:t>”</a:t>
            </a:r>
            <a:r>
              <a:rPr lang="en-US" altLang="ja-JP" sz="2400" dirty="0"/>
              <a:t> the programmer has to remember. </a:t>
            </a:r>
          </a:p>
          <a:p>
            <a:pPr>
              <a:lnSpc>
                <a:spcPct val="150000"/>
              </a:lnSpc>
            </a:pPr>
            <a:r>
              <a:rPr lang="en-US" altLang="ja-JP" sz="2400" dirty="0"/>
              <a:t>The focus is on </a:t>
            </a:r>
            <a:r>
              <a:rPr lang="en-US" altLang="ja-JP" sz="2400" dirty="0">
                <a:solidFill>
                  <a:srgbClr val="0432FF"/>
                </a:solidFill>
              </a:rPr>
              <a:t>what the interface does</a:t>
            </a:r>
            <a:r>
              <a:rPr lang="en-US" altLang="ja-JP" sz="2400" dirty="0"/>
              <a:t>, and not on what elements the interface works on.</a:t>
            </a:r>
          </a:p>
          <a:p>
            <a:pPr lvl="1">
              <a:lnSpc>
                <a:spcPct val="150000"/>
              </a:lnSpc>
            </a:pPr>
            <a:r>
              <a:rPr lang="en-US" altLang="ja-JP" dirty="0"/>
              <a:t>For example, the focus is on what the operator </a:t>
            </a:r>
            <a:r>
              <a:rPr lang="en-US" altLang="ja-JP" sz="3200" dirty="0">
                <a:solidFill>
                  <a:srgbClr val="0432FF"/>
                </a:solidFill>
              </a:rPr>
              <a:t>+</a:t>
            </a:r>
            <a:r>
              <a:rPr lang="en-US" altLang="ja-JP" dirty="0"/>
              <a:t> does? Not on what the operands are.</a:t>
            </a:r>
          </a:p>
          <a:p>
            <a:pPr>
              <a:lnSpc>
                <a:spcPct val="150000"/>
              </a:lnSpc>
            </a:pPr>
            <a:r>
              <a:rPr lang="en-US" sz="2400" dirty="0"/>
              <a:t>It brings in conciseness and low-coupling to the system design and architecture.</a:t>
            </a:r>
            <a:endParaRPr lang="en-US" altLang="ja-JP" sz="2400" dirty="0"/>
          </a:p>
          <a:p>
            <a:pPr>
              <a:lnSpc>
                <a:spcPct val="150000"/>
              </a:lnSpc>
            </a:pPr>
            <a:r>
              <a:rPr lang="en-US" altLang="en-US" sz="2400" dirty="0"/>
              <a:t>It becomes possible to write a </a:t>
            </a:r>
            <a:r>
              <a:rPr lang="ja-JP" altLang="en-US" sz="2400" dirty="0"/>
              <a:t>“</a:t>
            </a:r>
            <a:r>
              <a:rPr lang="en-US" altLang="ja-JP" sz="2400" i="1" dirty="0"/>
              <a:t>generic</a:t>
            </a:r>
            <a:r>
              <a:rPr lang="ja-JP" altLang="en-US" sz="2400" dirty="0"/>
              <a:t>”</a:t>
            </a:r>
            <a:r>
              <a:rPr lang="en-US" altLang="ja-JP" sz="2400" dirty="0"/>
              <a:t> function that perform a particular task.</a:t>
            </a:r>
          </a:p>
        </p:txBody>
      </p:sp>
    </p:spTree>
    <p:extLst>
      <p:ext uri="{BB962C8B-B14F-4D97-AF65-F5344CB8AC3E}">
        <p14:creationId xmlns:p14="http://schemas.microsoft.com/office/powerpoint/2010/main" val="202745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a:xfrm>
            <a:off x="838200" y="1073426"/>
            <a:ext cx="6493042" cy="5168348"/>
          </a:xfrm>
        </p:spPr>
        <p:txBody>
          <a:bodyPr>
            <a:normAutofit fontScale="85000" lnSpcReduction="20000"/>
          </a:bodyPr>
          <a:lstStyle/>
          <a:p>
            <a:r>
              <a:rPr lang="en-US" dirty="0"/>
              <a:t>We have seen multiple use of  the </a:t>
            </a:r>
            <a:r>
              <a:rPr lang="en-US" sz="4000" dirty="0">
                <a:solidFill>
                  <a:srgbClr val="FF0000"/>
                </a:solidFill>
              </a:rPr>
              <a:t>+</a:t>
            </a:r>
            <a:r>
              <a:rPr lang="en-US" dirty="0">
                <a:solidFill>
                  <a:srgbClr val="0432FF"/>
                </a:solidFill>
              </a:rPr>
              <a:t> operator.</a:t>
            </a:r>
            <a:r>
              <a:rPr lang="en-US" dirty="0"/>
              <a:t> The operation provides the interface to:</a:t>
            </a:r>
          </a:p>
          <a:p>
            <a:pPr lvl="1"/>
            <a:r>
              <a:rPr lang="en-US" dirty="0"/>
              <a:t>Add numbers</a:t>
            </a:r>
          </a:p>
          <a:p>
            <a:pPr lvl="1"/>
            <a:r>
              <a:rPr lang="en-US" dirty="0"/>
              <a:t>Concatenate strings</a:t>
            </a:r>
          </a:p>
          <a:p>
            <a:pPr lvl="1"/>
            <a:r>
              <a:rPr lang="en-US" dirty="0"/>
              <a:t>Concatenate lists</a:t>
            </a:r>
          </a:p>
          <a:p>
            <a:endParaRPr lang="en-US" dirty="0"/>
          </a:p>
          <a:p>
            <a:r>
              <a:rPr lang="en-US" dirty="0"/>
              <a:t>Hence,</a:t>
            </a:r>
            <a:r>
              <a:rPr lang="en-US" dirty="0">
                <a:solidFill>
                  <a:srgbClr val="0432FF"/>
                </a:solidFill>
              </a:rPr>
              <a:t> </a:t>
            </a:r>
            <a:r>
              <a:rPr lang="en-US" sz="3600" dirty="0">
                <a:solidFill>
                  <a:srgbClr val="FF0000"/>
                </a:solidFill>
              </a:rPr>
              <a:t>+</a:t>
            </a:r>
            <a:r>
              <a:rPr lang="en-US" dirty="0">
                <a:solidFill>
                  <a:srgbClr val="0432FF"/>
                </a:solidFill>
              </a:rPr>
              <a:t> </a:t>
            </a:r>
            <a:r>
              <a:rPr lang="en-US" dirty="0"/>
              <a:t>is an </a:t>
            </a:r>
            <a:r>
              <a:rPr lang="en-US" dirty="0">
                <a:solidFill>
                  <a:srgbClr val="0432FF"/>
                </a:solidFill>
              </a:rPr>
              <a:t>overloaded operator </a:t>
            </a:r>
            <a:r>
              <a:rPr lang="en-US" dirty="0"/>
              <a:t>working only as an interface and Python decides if the interface is compatible or meaningful in the context of its use.</a:t>
            </a:r>
          </a:p>
          <a:p>
            <a:endParaRPr lang="en-US" dirty="0"/>
          </a:p>
          <a:p>
            <a:r>
              <a:rPr lang="en-US" dirty="0"/>
              <a:t>The </a:t>
            </a:r>
            <a:r>
              <a:rPr lang="en-US" sz="3600" dirty="0">
                <a:solidFill>
                  <a:srgbClr val="FF0000"/>
                </a:solidFill>
              </a:rPr>
              <a:t>+ </a:t>
            </a:r>
            <a:r>
              <a:rPr lang="en-US" dirty="0"/>
              <a:t>operator always works on </a:t>
            </a:r>
            <a:r>
              <a:rPr lang="en-US" dirty="0">
                <a:solidFill>
                  <a:srgbClr val="FF0000"/>
                </a:solidFill>
              </a:rPr>
              <a:t>two operands.</a:t>
            </a:r>
          </a:p>
          <a:p>
            <a:endParaRPr lang="en-US" dirty="0">
              <a:solidFill>
                <a:srgbClr val="FF0000"/>
              </a:solidFill>
            </a:endParaRPr>
          </a:p>
          <a:p>
            <a:r>
              <a:rPr lang="en-US" dirty="0"/>
              <a:t>This Object Oriented concept is called </a:t>
            </a:r>
            <a:r>
              <a:rPr lang="en-US" dirty="0">
                <a:solidFill>
                  <a:srgbClr val="0432FF"/>
                </a:solidFill>
              </a:rPr>
              <a:t>Polymorphism</a:t>
            </a:r>
            <a:r>
              <a:rPr lang="en-US" dirty="0"/>
              <a:t> </a:t>
            </a:r>
          </a:p>
        </p:txBody>
      </p:sp>
      <p:sp>
        <p:nvSpPr>
          <p:cNvPr id="4" name="Rectangle 3"/>
          <p:cNvSpPr/>
          <p:nvPr/>
        </p:nvSpPr>
        <p:spPr>
          <a:xfrm>
            <a:off x="7491663" y="1073426"/>
            <a:ext cx="3862137" cy="1200329"/>
          </a:xfrm>
          <a:prstGeom prst="rect">
            <a:avLst/>
          </a:prstGeom>
          <a:ln>
            <a:solidFill>
              <a:srgbClr val="FF0000"/>
            </a:solidFill>
          </a:ln>
        </p:spPr>
        <p:txBody>
          <a:bodyPr wrap="square">
            <a:spAutoFit/>
          </a:bodyPr>
          <a:lstStyle/>
          <a:p>
            <a:r>
              <a:rPr lang="it-IT" sz="2400" dirty="0" err="1">
                <a:solidFill>
                  <a:srgbClr val="000080"/>
                </a:solidFill>
              </a:rPr>
              <a:t>print</a:t>
            </a:r>
            <a:r>
              <a:rPr lang="it-IT" sz="2400" dirty="0"/>
              <a:t>(</a:t>
            </a:r>
            <a:r>
              <a:rPr lang="it-IT" sz="2400" dirty="0">
                <a:solidFill>
                  <a:srgbClr val="0000FF"/>
                </a:solidFill>
              </a:rPr>
              <a:t>2 </a:t>
            </a:r>
            <a:r>
              <a:rPr lang="it-IT" sz="2400" dirty="0"/>
              <a:t>+ </a:t>
            </a:r>
            <a:r>
              <a:rPr lang="it-IT" sz="2400" dirty="0">
                <a:solidFill>
                  <a:srgbClr val="0000FF"/>
                </a:solidFill>
              </a:rPr>
              <a:t>3</a:t>
            </a:r>
            <a:r>
              <a:rPr lang="it-IT" sz="2400" dirty="0"/>
              <a:t>)</a:t>
            </a:r>
            <a:br>
              <a:rPr lang="it-IT" sz="2400" dirty="0"/>
            </a:br>
            <a:r>
              <a:rPr lang="it-IT" sz="2400" dirty="0" err="1">
                <a:solidFill>
                  <a:srgbClr val="000080"/>
                </a:solidFill>
              </a:rPr>
              <a:t>print</a:t>
            </a:r>
            <a:r>
              <a:rPr lang="it-IT" sz="2400" dirty="0"/>
              <a:t>(</a:t>
            </a:r>
            <a:r>
              <a:rPr lang="it-IT" sz="2400" b="1" dirty="0">
                <a:solidFill>
                  <a:srgbClr val="008080"/>
                </a:solidFill>
              </a:rPr>
              <a:t>"Hello " </a:t>
            </a:r>
            <a:r>
              <a:rPr lang="it-IT" sz="2400" dirty="0"/>
              <a:t>+ </a:t>
            </a:r>
            <a:r>
              <a:rPr lang="it-IT" sz="2400" b="1" dirty="0">
                <a:solidFill>
                  <a:srgbClr val="008080"/>
                </a:solidFill>
              </a:rPr>
              <a:t>" </a:t>
            </a:r>
            <a:r>
              <a:rPr lang="it-IT" sz="2400" b="1" dirty="0" err="1">
                <a:solidFill>
                  <a:srgbClr val="008080"/>
                </a:solidFill>
              </a:rPr>
              <a:t>Python</a:t>
            </a:r>
            <a:r>
              <a:rPr lang="it-IT" sz="2400" b="1" dirty="0">
                <a:solidFill>
                  <a:srgbClr val="008080"/>
                </a:solidFill>
              </a:rPr>
              <a:t>"</a:t>
            </a:r>
            <a:r>
              <a:rPr lang="it-IT" sz="2400" dirty="0"/>
              <a:t>)</a:t>
            </a:r>
            <a:br>
              <a:rPr lang="it-IT" sz="2400" dirty="0"/>
            </a:br>
            <a:r>
              <a:rPr lang="it-IT" sz="2400" dirty="0" err="1">
                <a:solidFill>
                  <a:srgbClr val="000080"/>
                </a:solidFill>
              </a:rPr>
              <a:t>print</a:t>
            </a:r>
            <a:r>
              <a:rPr lang="it-IT" sz="2400" dirty="0"/>
              <a:t>([</a:t>
            </a:r>
            <a:r>
              <a:rPr lang="it-IT" sz="2400" dirty="0">
                <a:solidFill>
                  <a:srgbClr val="0000FF"/>
                </a:solidFill>
              </a:rPr>
              <a:t>1</a:t>
            </a:r>
            <a:r>
              <a:rPr lang="it-IT" sz="2400" dirty="0"/>
              <a:t>,</a:t>
            </a:r>
            <a:r>
              <a:rPr lang="it-IT" sz="2400" dirty="0">
                <a:solidFill>
                  <a:srgbClr val="0000FF"/>
                </a:solidFill>
              </a:rPr>
              <a:t>2</a:t>
            </a:r>
            <a:r>
              <a:rPr lang="it-IT" sz="2400" dirty="0"/>
              <a:t>,</a:t>
            </a:r>
            <a:r>
              <a:rPr lang="it-IT" sz="2400" dirty="0">
                <a:solidFill>
                  <a:srgbClr val="0000FF"/>
                </a:solidFill>
              </a:rPr>
              <a:t>3</a:t>
            </a:r>
            <a:r>
              <a:rPr lang="it-IT" sz="2400" dirty="0"/>
              <a:t>] + [</a:t>
            </a:r>
            <a:r>
              <a:rPr lang="it-IT" sz="2400" dirty="0">
                <a:solidFill>
                  <a:srgbClr val="0000FF"/>
                </a:solidFill>
              </a:rPr>
              <a:t>4</a:t>
            </a:r>
            <a:r>
              <a:rPr lang="it-IT" sz="2400" dirty="0"/>
              <a:t>, </a:t>
            </a:r>
            <a:r>
              <a:rPr lang="it-IT" sz="2400" dirty="0">
                <a:solidFill>
                  <a:srgbClr val="0000FF"/>
                </a:solidFill>
              </a:rPr>
              <a:t>5</a:t>
            </a:r>
            <a:r>
              <a:rPr lang="it-IT" sz="2400" dirty="0"/>
              <a:t>])</a:t>
            </a:r>
            <a:endParaRPr lang="en-US" sz="2400" dirty="0"/>
          </a:p>
        </p:txBody>
      </p:sp>
    </p:spTree>
    <p:extLst>
      <p:ext uri="{BB962C8B-B14F-4D97-AF65-F5344CB8AC3E}">
        <p14:creationId xmlns:p14="http://schemas.microsoft.com/office/powerpoint/2010/main" val="7691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9A3A-A53E-40F8-B0CE-E15428CD530D}"/>
              </a:ext>
            </a:extLst>
          </p:cNvPr>
          <p:cNvSpPr>
            <a:spLocks noGrp="1"/>
          </p:cNvSpPr>
          <p:nvPr>
            <p:ph type="title"/>
          </p:nvPr>
        </p:nvSpPr>
        <p:spPr/>
        <p:txBody>
          <a:bodyPr/>
          <a:lstStyle/>
          <a:p>
            <a:r>
              <a:rPr lang="en-US" dirty="0"/>
              <a:t>Operator Overloading</a:t>
            </a:r>
          </a:p>
        </p:txBody>
      </p:sp>
      <p:sp>
        <p:nvSpPr>
          <p:cNvPr id="3" name="Content Placeholder 2">
            <a:extLst>
              <a:ext uri="{FF2B5EF4-FFF2-40B4-BE49-F238E27FC236}">
                <a16:creationId xmlns:a16="http://schemas.microsoft.com/office/drawing/2014/main" id="{6E129579-983F-4E32-9FB0-41712D0A3836}"/>
              </a:ext>
            </a:extLst>
          </p:cNvPr>
          <p:cNvSpPr>
            <a:spLocks noGrp="1"/>
          </p:cNvSpPr>
          <p:nvPr>
            <p:ph idx="1"/>
          </p:nvPr>
        </p:nvSpPr>
        <p:spPr>
          <a:xfrm>
            <a:off x="838199" y="1073426"/>
            <a:ext cx="6009861" cy="5419448"/>
          </a:xfrm>
        </p:spPr>
        <p:txBody>
          <a:bodyPr>
            <a:normAutofit/>
          </a:bodyPr>
          <a:lstStyle/>
          <a:p>
            <a:r>
              <a:rPr lang="en-US" dirty="0"/>
              <a:t>What if we want to use the </a:t>
            </a:r>
            <a:r>
              <a:rPr lang="en-US" sz="3600" b="1" dirty="0">
                <a:solidFill>
                  <a:srgbClr val="FF0000"/>
                </a:solidFill>
              </a:rPr>
              <a:t>+</a:t>
            </a:r>
            <a:r>
              <a:rPr lang="en-US" dirty="0"/>
              <a:t> operator where the </a:t>
            </a:r>
            <a:r>
              <a:rPr lang="en-US" b="1" dirty="0"/>
              <a:t>two operands </a:t>
            </a:r>
            <a:r>
              <a:rPr lang="en-US" dirty="0"/>
              <a:t>are </a:t>
            </a:r>
            <a:r>
              <a:rPr lang="en-US" b="1" dirty="0"/>
              <a:t>objects</a:t>
            </a:r>
            <a:r>
              <a:rPr lang="en-US" dirty="0"/>
              <a:t>?</a:t>
            </a:r>
          </a:p>
          <a:p>
            <a:pPr lvl="1"/>
            <a:r>
              <a:rPr lang="en-US" dirty="0"/>
              <a:t>i.e. we want to overload the </a:t>
            </a:r>
            <a:r>
              <a:rPr lang="en-US" sz="3200" b="1" dirty="0">
                <a:solidFill>
                  <a:srgbClr val="FF0000"/>
                </a:solidFill>
              </a:rPr>
              <a:t>+</a:t>
            </a:r>
            <a:r>
              <a:rPr lang="en-US" dirty="0"/>
              <a:t> operator to do a different task!</a:t>
            </a:r>
          </a:p>
          <a:p>
            <a:endParaRPr lang="en-US" dirty="0"/>
          </a:p>
          <a:p>
            <a:r>
              <a:rPr lang="en-US" dirty="0"/>
              <a:t>When we use </a:t>
            </a:r>
            <a:r>
              <a:rPr lang="en-US" b="1" dirty="0">
                <a:solidFill>
                  <a:srgbClr val="FF0000"/>
                </a:solidFill>
              </a:rPr>
              <a:t>+</a:t>
            </a:r>
            <a:r>
              <a:rPr lang="en-US" dirty="0"/>
              <a:t> operator, the built-in function </a:t>
            </a:r>
            <a:r>
              <a:rPr lang="en-US" dirty="0">
                <a:solidFill>
                  <a:srgbClr val="FF0000"/>
                </a:solidFill>
              </a:rPr>
              <a:t>__add__</a:t>
            </a:r>
            <a:r>
              <a:rPr lang="en-US" dirty="0"/>
              <a:t> is automatically invoked in which the task for </a:t>
            </a:r>
            <a:r>
              <a:rPr lang="en-US" b="1" dirty="0">
                <a:solidFill>
                  <a:srgbClr val="FF0000"/>
                </a:solidFill>
              </a:rPr>
              <a:t>+</a:t>
            </a:r>
            <a:r>
              <a:rPr lang="en-US" dirty="0"/>
              <a:t> operator is defined.</a:t>
            </a:r>
          </a:p>
        </p:txBody>
      </p:sp>
      <p:sp>
        <p:nvSpPr>
          <p:cNvPr id="5" name="Rectangle 2">
            <a:extLst>
              <a:ext uri="{FF2B5EF4-FFF2-40B4-BE49-F238E27FC236}">
                <a16:creationId xmlns:a16="http://schemas.microsoft.com/office/drawing/2014/main" id="{7691D6CB-299F-48A7-87E0-2AA35C2D3DD7}"/>
              </a:ext>
            </a:extLst>
          </p:cNvPr>
          <p:cNvSpPr>
            <a:spLocks noChangeArrowheads="1"/>
          </p:cNvSpPr>
          <p:nvPr/>
        </p:nvSpPr>
        <p:spPr bwMode="auto">
          <a:xfrm>
            <a:off x="7030278" y="1073426"/>
            <a:ext cx="4323522" cy="53245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0033B3"/>
                </a:solidFill>
                <a:effectLst/>
                <a:latin typeface="JetBrains Mono"/>
              </a:rPr>
              <a:t>class </a:t>
            </a:r>
            <a:r>
              <a:rPr kumimoji="0" lang="en-US" altLang="en-US" sz="2000" b="0" i="0" u="none" strike="noStrike" cap="none" normalizeH="0" baseline="0" dirty="0">
                <a:ln>
                  <a:noFill/>
                </a:ln>
                <a:solidFill>
                  <a:srgbClr val="000000"/>
                </a:solidFill>
                <a:effectLst/>
                <a:latin typeface="JetBrains Mono"/>
              </a:rPr>
              <a:t>Operand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a:ln>
                  <a:noFill/>
                </a:ln>
                <a:solidFill>
                  <a:srgbClr val="8C8C8C"/>
                </a:solidFill>
                <a:effectLst/>
                <a:latin typeface="JetBrains Mono"/>
              </a:rPr>
              <a:t>'''Class to create an operand'''</a:t>
            </a:r>
            <a:br>
              <a:rPr kumimoji="0" lang="en-US" altLang="en-US" sz="2000" b="0" i="1" u="none" strike="noStrike" cap="none" normalizeH="0" baseline="0" dirty="0">
                <a:ln>
                  <a:noFill/>
                </a:ln>
                <a:solidFill>
                  <a:srgbClr val="8C8C8C"/>
                </a:solidFill>
                <a:effectLst/>
                <a:latin typeface="JetBrains Mono"/>
              </a:rPr>
            </a:br>
            <a:r>
              <a:rPr kumimoji="0" lang="en-US" altLang="en-US" sz="2000" b="0" i="1" u="none" strike="noStrike" cap="none" normalizeH="0" baseline="0" dirty="0">
                <a:ln>
                  <a:noFill/>
                </a:ln>
                <a:solidFill>
                  <a:srgbClr val="8C8C8C"/>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err="1">
                <a:ln>
                  <a:noFill/>
                </a:ln>
                <a:solidFill>
                  <a:srgbClr val="B200B2"/>
                </a:solidFill>
                <a:effectLst/>
                <a:latin typeface="JetBrains Mono"/>
              </a:rPr>
              <a:t>init</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080808"/>
                </a:solidFill>
                <a:effectLst/>
                <a:latin typeface="JetBrains Mono"/>
              </a:rPr>
              <a:t>, 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 a</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a:ln>
                  <a:noFill/>
                </a:ln>
                <a:solidFill>
                  <a:srgbClr val="8C8C8C"/>
                </a:solidFill>
                <a:effectLst/>
                <a:latin typeface="JetBrains Mono"/>
              </a:rPr>
              <a:t># adding two objects</a:t>
            </a:r>
            <a:br>
              <a:rPr kumimoji="0" lang="en-US" altLang="en-US" sz="2000" b="0" i="1" u="none" strike="noStrike" cap="none" normalizeH="0" baseline="0" dirty="0">
                <a:ln>
                  <a:noFill/>
                </a:ln>
                <a:solidFill>
                  <a:srgbClr val="8C8C8C"/>
                </a:solidFill>
                <a:effectLst/>
                <a:latin typeface="JetBrains Mono"/>
              </a:rPr>
            </a:br>
            <a:r>
              <a:rPr kumimoji="0" lang="en-US" altLang="en-US" sz="2000" b="0" i="1" u="none" strike="noStrike" cap="none" normalizeH="0" baseline="0" dirty="0">
                <a:ln>
                  <a:noFill/>
                </a:ln>
                <a:solidFill>
                  <a:srgbClr val="8C8C8C"/>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__add__</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080808"/>
                </a:solidFill>
                <a:effectLst/>
                <a:latin typeface="JetBrains Mono"/>
              </a:rPr>
              <a:t>, other):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 </a:t>
            </a:r>
            <a:r>
              <a:rPr lang="en-US" altLang="en-US" sz="2000" dirty="0" err="1">
                <a:solidFill>
                  <a:srgbClr val="080808"/>
                </a:solidFill>
                <a:latin typeface="JetBrains Mono"/>
              </a:rPr>
              <a:t>other</a:t>
            </a:r>
            <a:r>
              <a:rPr kumimoji="0" lang="en-US" altLang="en-US" sz="2000" b="0" i="0" u="none" strike="noStrike" cap="none" normalizeH="0" baseline="0" dirty="0" err="1">
                <a:ln>
                  <a:noFill/>
                </a:ln>
                <a:solidFill>
                  <a:srgbClr val="080808"/>
                </a:solidFill>
                <a:effectLst/>
                <a:latin typeface="JetBrains Mono"/>
              </a:rPr>
              <a:t>.a</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1" u="none" strike="noStrike" cap="none" normalizeH="0" baseline="0" dirty="0">
                <a:ln>
                  <a:noFill/>
                </a:ln>
                <a:solidFill>
                  <a:srgbClr val="8C8C8C"/>
                </a:solidFill>
                <a:effectLst/>
                <a:latin typeface="JetBrains Mono"/>
              </a:rPr>
              <a:t># Test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80808"/>
                </a:solidFill>
                <a:effectLst/>
                <a:latin typeface="JetBrains Mono"/>
              </a:rPr>
              <a:t>obj1 = Operand(</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obj2 = Operand(</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(obj1 + obj2)</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obj3 = Operand(</a:t>
            </a:r>
            <a:r>
              <a:rPr kumimoji="0" lang="en-US" altLang="en-US" sz="2000" b="1" i="0" u="none" strike="noStrike" cap="none" normalizeH="0" baseline="0" dirty="0">
                <a:ln>
                  <a:noFill/>
                </a:ln>
                <a:solidFill>
                  <a:srgbClr val="008080"/>
                </a:solidFill>
                <a:effectLst/>
                <a:latin typeface="JetBrains Mono"/>
              </a:rPr>
              <a:t>"Hello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obj4 = Operand(</a:t>
            </a:r>
            <a:r>
              <a:rPr kumimoji="0" lang="en-US" altLang="en-US" sz="2000" b="1" i="0" u="none" strike="noStrike" cap="none" normalizeH="0" baseline="0" dirty="0">
                <a:ln>
                  <a:noFill/>
                </a:ln>
                <a:solidFill>
                  <a:srgbClr val="008080"/>
                </a:solidFill>
                <a:effectLst/>
                <a:latin typeface="JetBrains Mono"/>
              </a:rPr>
              <a:t>"World"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(obj3 + obj4)</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49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9A3A-A53E-40F8-B0CE-E15428CD530D}"/>
              </a:ext>
            </a:extLst>
          </p:cNvPr>
          <p:cNvSpPr>
            <a:spLocks noGrp="1"/>
          </p:cNvSpPr>
          <p:nvPr>
            <p:ph type="title"/>
          </p:nvPr>
        </p:nvSpPr>
        <p:spPr/>
        <p:txBody>
          <a:bodyPr/>
          <a:lstStyle/>
          <a:p>
            <a:r>
              <a:rPr lang="en-US" dirty="0"/>
              <a:t>Operator Overloading</a:t>
            </a:r>
          </a:p>
        </p:txBody>
      </p:sp>
      <p:sp>
        <p:nvSpPr>
          <p:cNvPr id="4" name="Rectangle 1">
            <a:extLst>
              <a:ext uri="{FF2B5EF4-FFF2-40B4-BE49-F238E27FC236}">
                <a16:creationId xmlns:a16="http://schemas.microsoft.com/office/drawing/2014/main" id="{308CC4EE-D0C2-46A8-B5C8-937497CDE54C}"/>
              </a:ext>
            </a:extLst>
          </p:cNvPr>
          <p:cNvSpPr>
            <a:spLocks noGrp="1" noChangeArrowheads="1"/>
          </p:cNvSpPr>
          <p:nvPr>
            <p:ph idx="1"/>
          </p:nvPr>
        </p:nvSpPr>
        <p:spPr bwMode="auto">
          <a:xfrm>
            <a:off x="838200" y="1151524"/>
            <a:ext cx="10515600" cy="526297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33B3"/>
                </a:solidFill>
                <a:effectLst/>
                <a:latin typeface="JetBrains Mono"/>
              </a:rPr>
              <a:t>class </a:t>
            </a:r>
            <a:r>
              <a:rPr kumimoji="0" lang="en-US" altLang="en-US" sz="2400" b="0" i="0" u="none" strike="noStrike" cap="none" normalizeH="0" baseline="0">
                <a:ln>
                  <a:noFill/>
                </a:ln>
                <a:solidFill>
                  <a:srgbClr val="000000"/>
                </a:solidFill>
                <a:effectLst/>
                <a:latin typeface="JetBrains Mono"/>
              </a:rPr>
              <a:t>Complex</a:t>
            </a:r>
            <a:r>
              <a:rPr kumimoji="0" lang="en-US" altLang="en-US" sz="2400" b="0" i="0" u="none" strike="noStrike" cap="none" normalizeH="0" baseline="0">
                <a:ln>
                  <a:noFill/>
                </a:ln>
                <a:solidFill>
                  <a:srgbClr val="080808"/>
                </a:solidFill>
                <a:effectLst/>
                <a:latin typeface="JetBrains Mono"/>
              </a:rPr>
              <a:t>:</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    </a:t>
            </a:r>
            <a:r>
              <a:rPr kumimoji="0" lang="en-US" altLang="en-US" sz="2400" b="0" i="1" u="none" strike="noStrike" cap="none" normalizeH="0" baseline="0">
                <a:ln>
                  <a:noFill/>
                </a:ln>
                <a:solidFill>
                  <a:srgbClr val="8C8C8C"/>
                </a:solidFill>
                <a:effectLst/>
                <a:latin typeface="JetBrains Mono"/>
              </a:rPr>
              <a:t>'''Class to add two complex numbers'''</a:t>
            </a:r>
            <a:br>
              <a:rPr kumimoji="0" lang="en-US" altLang="en-US" sz="2400" b="0" i="1" u="none" strike="noStrike" cap="none" normalizeH="0" baseline="0">
                <a:ln>
                  <a:noFill/>
                </a:ln>
                <a:solidFill>
                  <a:srgbClr val="8C8C8C"/>
                </a:solidFill>
                <a:effectLst/>
                <a:latin typeface="JetBrains Mono"/>
              </a:rPr>
            </a:br>
            <a:r>
              <a:rPr kumimoji="0" lang="en-US" altLang="en-US" sz="2400" b="0" i="1" u="none" strike="noStrike" cap="none" normalizeH="0" baseline="0">
                <a:ln>
                  <a:noFill/>
                </a:ln>
                <a:solidFill>
                  <a:srgbClr val="8C8C8C"/>
                </a:solidFill>
                <a:effectLst/>
                <a:latin typeface="JetBrains Mono"/>
              </a:rPr>
              <a:t>    </a:t>
            </a:r>
            <a:r>
              <a:rPr kumimoji="0" lang="en-US" altLang="en-US" sz="2400" b="0" i="0" u="none" strike="noStrike" cap="none" normalizeH="0" baseline="0">
                <a:ln>
                  <a:noFill/>
                </a:ln>
                <a:solidFill>
                  <a:srgbClr val="0033B3"/>
                </a:solidFill>
                <a:effectLst/>
                <a:latin typeface="JetBrains Mono"/>
              </a:rPr>
              <a:t>def </a:t>
            </a:r>
            <a:r>
              <a:rPr kumimoji="0" lang="en-US" altLang="en-US" sz="2400" b="0" i="0" u="none" strike="noStrike" cap="none" normalizeH="0" baseline="0">
                <a:ln>
                  <a:noFill/>
                </a:ln>
                <a:solidFill>
                  <a:srgbClr val="B200B2"/>
                </a:solidFill>
                <a:effectLst/>
                <a:latin typeface="JetBrains Mono"/>
              </a:rPr>
              <a:t>__init__</a:t>
            </a:r>
            <a:r>
              <a:rPr kumimoji="0" lang="en-US" altLang="en-US" sz="2400" b="0" i="0" u="none" strike="noStrike" cap="none" normalizeH="0" baseline="0">
                <a:ln>
                  <a:noFill/>
                </a:ln>
                <a:solidFill>
                  <a:srgbClr val="080808"/>
                </a:solidFill>
                <a:effectLst/>
                <a:latin typeface="JetBrains Mono"/>
              </a:rPr>
              <a:t>(</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 a, b):</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        </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.a = a</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        </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.b = b</a:t>
            </a:r>
            <a:br>
              <a:rPr kumimoji="0" lang="en-US" altLang="en-US" sz="2400" b="0" i="0" u="none" strike="noStrike" cap="none" normalizeH="0" baseline="0">
                <a:ln>
                  <a:noFill/>
                </a:ln>
                <a:solidFill>
                  <a:srgbClr val="080808"/>
                </a:solidFill>
                <a:effectLst/>
                <a:latin typeface="JetBrains Mono"/>
              </a:rPr>
            </a:b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    </a:t>
            </a:r>
            <a:r>
              <a:rPr kumimoji="0" lang="en-US" altLang="en-US" sz="2400" b="0" i="1" u="none" strike="noStrike" cap="none" normalizeH="0" baseline="0">
                <a:ln>
                  <a:noFill/>
                </a:ln>
                <a:solidFill>
                  <a:srgbClr val="8C8C8C"/>
                </a:solidFill>
                <a:effectLst/>
                <a:latin typeface="JetBrains Mono"/>
              </a:rPr>
              <a:t># adding two objects</a:t>
            </a:r>
            <a:br>
              <a:rPr kumimoji="0" lang="en-US" altLang="en-US" sz="2400" b="0" i="1" u="none" strike="noStrike" cap="none" normalizeH="0" baseline="0">
                <a:ln>
                  <a:noFill/>
                </a:ln>
                <a:solidFill>
                  <a:srgbClr val="8C8C8C"/>
                </a:solidFill>
                <a:effectLst/>
                <a:latin typeface="JetBrains Mono"/>
              </a:rPr>
            </a:br>
            <a:r>
              <a:rPr kumimoji="0" lang="en-US" altLang="en-US" sz="2400" b="0" i="1" u="none" strike="noStrike" cap="none" normalizeH="0" baseline="0">
                <a:ln>
                  <a:noFill/>
                </a:ln>
                <a:solidFill>
                  <a:srgbClr val="8C8C8C"/>
                </a:solidFill>
                <a:effectLst/>
                <a:latin typeface="JetBrains Mono"/>
              </a:rPr>
              <a:t>    </a:t>
            </a:r>
            <a:r>
              <a:rPr kumimoji="0" lang="en-US" altLang="en-US" sz="2400" b="0" i="0" u="none" strike="noStrike" cap="none" normalizeH="0" baseline="0">
                <a:ln>
                  <a:noFill/>
                </a:ln>
                <a:solidFill>
                  <a:srgbClr val="0033B3"/>
                </a:solidFill>
                <a:effectLst/>
                <a:latin typeface="JetBrains Mono"/>
              </a:rPr>
              <a:t>def </a:t>
            </a:r>
            <a:r>
              <a:rPr kumimoji="0" lang="en-US" altLang="en-US" sz="2400" b="0" i="0" u="none" strike="noStrike" cap="none" normalizeH="0" baseline="0">
                <a:ln>
                  <a:noFill/>
                </a:ln>
                <a:solidFill>
                  <a:srgbClr val="B200B2"/>
                </a:solidFill>
                <a:effectLst/>
                <a:latin typeface="JetBrains Mono"/>
              </a:rPr>
              <a:t>__add__</a:t>
            </a:r>
            <a:r>
              <a:rPr kumimoji="0" lang="en-US" altLang="en-US" sz="2400" b="0" i="0" u="none" strike="noStrike" cap="none" normalizeH="0" baseline="0">
                <a:ln>
                  <a:noFill/>
                </a:ln>
                <a:solidFill>
                  <a:srgbClr val="080808"/>
                </a:solidFill>
                <a:effectLst/>
                <a:latin typeface="JetBrains Mono"/>
              </a:rPr>
              <a:t>(</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 other):</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        </a:t>
            </a:r>
            <a:r>
              <a:rPr kumimoji="0" lang="en-US" altLang="en-US" sz="2400" b="0" i="0" u="none" strike="noStrike" cap="none" normalizeH="0" baseline="0">
                <a:ln>
                  <a:noFill/>
                </a:ln>
                <a:solidFill>
                  <a:srgbClr val="0033B3"/>
                </a:solidFill>
                <a:effectLst/>
                <a:latin typeface="JetBrains Mono"/>
              </a:rPr>
              <a:t>return </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.a + other.a, </a:t>
            </a:r>
            <a:r>
              <a:rPr kumimoji="0" lang="en-US" altLang="en-US" sz="2400" b="0" i="0" u="none" strike="noStrike" cap="none" normalizeH="0" baseline="0">
                <a:ln>
                  <a:noFill/>
                </a:ln>
                <a:solidFill>
                  <a:srgbClr val="94558D"/>
                </a:solidFill>
                <a:effectLst/>
                <a:latin typeface="JetBrains Mono"/>
              </a:rPr>
              <a:t>self</a:t>
            </a:r>
            <a:r>
              <a:rPr kumimoji="0" lang="en-US" altLang="en-US" sz="2400" b="0" i="0" u="none" strike="noStrike" cap="none" normalizeH="0" baseline="0">
                <a:ln>
                  <a:noFill/>
                </a:ln>
                <a:solidFill>
                  <a:srgbClr val="080808"/>
                </a:solidFill>
                <a:effectLst/>
                <a:latin typeface="JetBrains Mono"/>
              </a:rPr>
              <a:t>.b + other.b</a:t>
            </a:r>
            <a:br>
              <a:rPr kumimoji="0" lang="en-US" altLang="en-US" sz="2400" b="0" i="0" u="none" strike="noStrike" cap="none" normalizeH="0" baseline="0">
                <a:ln>
                  <a:noFill/>
                </a:ln>
                <a:solidFill>
                  <a:srgbClr val="080808"/>
                </a:solidFill>
                <a:effectLst/>
                <a:latin typeface="JetBrains Mono"/>
              </a:rPr>
            </a:br>
            <a:br>
              <a:rPr kumimoji="0" lang="en-US" altLang="en-US" sz="2400" b="0" i="0" u="none" strike="noStrike" cap="none" normalizeH="0" baseline="0">
                <a:ln>
                  <a:noFill/>
                </a:ln>
                <a:solidFill>
                  <a:srgbClr val="080808"/>
                </a:solidFill>
                <a:effectLst/>
                <a:latin typeface="JetBrains Mono"/>
              </a:rPr>
            </a:br>
            <a:r>
              <a:rPr kumimoji="0" lang="en-US" altLang="en-US" sz="2400" b="0" i="1" u="none" strike="noStrike" cap="none" normalizeH="0" baseline="0">
                <a:ln>
                  <a:noFill/>
                </a:ln>
                <a:solidFill>
                  <a:srgbClr val="8C8C8C"/>
                </a:solidFill>
                <a:effectLst/>
                <a:latin typeface="JetBrains Mono"/>
              </a:rPr>
              <a:t># Test overloaded operator</a:t>
            </a:r>
            <a:br>
              <a:rPr kumimoji="0" lang="en-US" altLang="en-US" sz="2400" b="0" i="1" u="none" strike="noStrike" cap="none" normalizeH="0" baseline="0">
                <a:ln>
                  <a:noFill/>
                </a:ln>
                <a:solidFill>
                  <a:srgbClr val="8C8C8C"/>
                </a:solidFill>
                <a:effectLst/>
                <a:latin typeface="JetBrains Mono"/>
              </a:rPr>
            </a:br>
            <a:r>
              <a:rPr kumimoji="0" lang="en-US" altLang="en-US" sz="2400" b="0" i="0" u="none" strike="noStrike" cap="none" normalizeH="0" baseline="0">
                <a:ln>
                  <a:noFill/>
                </a:ln>
                <a:solidFill>
                  <a:srgbClr val="080808"/>
                </a:solidFill>
                <a:effectLst/>
                <a:latin typeface="JetBrains Mono"/>
              </a:rPr>
              <a:t>Ob1 = Complex(</a:t>
            </a:r>
            <a:r>
              <a:rPr kumimoji="0" lang="en-US" altLang="en-US" sz="2400" b="0" i="0" u="none" strike="noStrike" cap="none" normalizeH="0" baseline="0">
                <a:ln>
                  <a:noFill/>
                </a:ln>
                <a:solidFill>
                  <a:srgbClr val="1750EB"/>
                </a:solidFill>
                <a:effectLst/>
                <a:latin typeface="JetBrains Mono"/>
              </a:rPr>
              <a:t>5</a:t>
            </a:r>
            <a:r>
              <a:rPr kumimoji="0" lang="en-US" altLang="en-US" sz="2400" b="0" i="0" u="none" strike="noStrike" cap="none" normalizeH="0" baseline="0">
                <a:ln>
                  <a:noFill/>
                </a:ln>
                <a:solidFill>
                  <a:srgbClr val="080808"/>
                </a:solidFill>
                <a:effectLst/>
                <a:latin typeface="JetBrains Mono"/>
              </a:rPr>
              <a:t>, </a:t>
            </a:r>
            <a:r>
              <a:rPr kumimoji="0" lang="en-US" altLang="en-US" sz="2400" b="0" i="0" u="none" strike="noStrike" cap="none" normalizeH="0" baseline="0">
                <a:ln>
                  <a:noFill/>
                </a:ln>
                <a:solidFill>
                  <a:srgbClr val="1750EB"/>
                </a:solidFill>
                <a:effectLst/>
                <a:latin typeface="JetBrains Mono"/>
              </a:rPr>
              <a:t>9</a:t>
            </a:r>
            <a:r>
              <a:rPr kumimoji="0" lang="en-US" altLang="en-US" sz="2400" b="0" i="0" u="none" strike="noStrike" cap="none" normalizeH="0" baseline="0">
                <a:ln>
                  <a:noFill/>
                </a:ln>
                <a:solidFill>
                  <a:srgbClr val="080808"/>
                </a:solidFill>
                <a:effectLst/>
                <a:latin typeface="JetBrains Mono"/>
              </a:rPr>
              <a:t>)</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80808"/>
                </a:solidFill>
                <a:effectLst/>
                <a:latin typeface="JetBrains Mono"/>
              </a:rPr>
              <a:t>Ob2 = Complex(</a:t>
            </a:r>
            <a:r>
              <a:rPr kumimoji="0" lang="en-US" altLang="en-US" sz="2400" b="0" i="0" u="none" strike="noStrike" cap="none" normalizeH="0" baseline="0">
                <a:ln>
                  <a:noFill/>
                </a:ln>
                <a:solidFill>
                  <a:srgbClr val="1750EB"/>
                </a:solidFill>
                <a:effectLst/>
                <a:latin typeface="JetBrains Mono"/>
              </a:rPr>
              <a:t>3</a:t>
            </a:r>
            <a:r>
              <a:rPr kumimoji="0" lang="en-US" altLang="en-US" sz="2400" b="0" i="0" u="none" strike="noStrike" cap="none" normalizeH="0" baseline="0">
                <a:ln>
                  <a:noFill/>
                </a:ln>
                <a:solidFill>
                  <a:srgbClr val="080808"/>
                </a:solidFill>
                <a:effectLst/>
                <a:latin typeface="JetBrains Mono"/>
              </a:rPr>
              <a:t>, </a:t>
            </a:r>
            <a:r>
              <a:rPr kumimoji="0" lang="en-US" altLang="en-US" sz="2400" b="0" i="0" u="none" strike="noStrike" cap="none" normalizeH="0" baseline="0">
                <a:ln>
                  <a:noFill/>
                </a:ln>
                <a:solidFill>
                  <a:srgbClr val="1750EB"/>
                </a:solidFill>
                <a:effectLst/>
                <a:latin typeface="JetBrains Mono"/>
              </a:rPr>
              <a:t>3</a:t>
            </a:r>
            <a:r>
              <a:rPr kumimoji="0" lang="en-US" altLang="en-US" sz="2400" b="0" i="0" u="none" strike="noStrike" cap="none" normalizeH="0" baseline="0">
                <a:ln>
                  <a:noFill/>
                </a:ln>
                <a:solidFill>
                  <a:srgbClr val="080808"/>
                </a:solidFill>
                <a:effectLst/>
                <a:latin typeface="JetBrains Mono"/>
              </a:rPr>
              <a:t>)</a:t>
            </a:r>
            <a:br>
              <a:rPr kumimoji="0" lang="en-US" altLang="en-US" sz="2400" b="0" i="0" u="none" strike="noStrike" cap="none" normalizeH="0" baseline="0">
                <a:ln>
                  <a:noFill/>
                </a:ln>
                <a:solidFill>
                  <a:srgbClr val="080808"/>
                </a:solidFill>
                <a:effectLst/>
                <a:latin typeface="JetBrains Mono"/>
              </a:rPr>
            </a:br>
            <a:r>
              <a:rPr kumimoji="0" lang="en-US" altLang="en-US" sz="2400" b="0" i="0" u="none" strike="noStrike" cap="none" normalizeH="0" baseline="0">
                <a:ln>
                  <a:noFill/>
                </a:ln>
                <a:solidFill>
                  <a:srgbClr val="000080"/>
                </a:solidFill>
                <a:effectLst/>
                <a:latin typeface="JetBrains Mono"/>
              </a:rPr>
              <a:t>print</a:t>
            </a:r>
            <a:r>
              <a:rPr kumimoji="0" lang="en-US" altLang="en-US" sz="2400" b="0" i="0" u="none" strike="noStrike" cap="none" normalizeH="0" baseline="0">
                <a:ln>
                  <a:noFill/>
                </a:ln>
                <a:solidFill>
                  <a:srgbClr val="080808"/>
                </a:solidFill>
                <a:effectLst/>
                <a:latin typeface="JetBrains Mono"/>
              </a:rPr>
              <a:t>(Ob1 + Ob2)</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378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9A3A-A53E-40F8-B0CE-E15428CD530D}"/>
              </a:ext>
            </a:extLst>
          </p:cNvPr>
          <p:cNvSpPr>
            <a:spLocks noGrp="1"/>
          </p:cNvSpPr>
          <p:nvPr>
            <p:ph type="title"/>
          </p:nvPr>
        </p:nvSpPr>
        <p:spPr>
          <a:xfrm>
            <a:off x="838200" y="325370"/>
            <a:ext cx="10515600" cy="602284"/>
          </a:xfrm>
        </p:spPr>
        <p:txBody>
          <a:bodyPr/>
          <a:lstStyle/>
          <a:p>
            <a:r>
              <a:rPr lang="en-US" dirty="0"/>
              <a:t>Operator Overloading</a:t>
            </a:r>
          </a:p>
        </p:txBody>
      </p:sp>
      <p:sp>
        <p:nvSpPr>
          <p:cNvPr id="3" name="Rectangle 1">
            <a:extLst>
              <a:ext uri="{FF2B5EF4-FFF2-40B4-BE49-F238E27FC236}">
                <a16:creationId xmlns:a16="http://schemas.microsoft.com/office/drawing/2014/main" id="{E7C51493-1D66-45AA-9028-BBDCCDF61CCE}"/>
              </a:ext>
            </a:extLst>
          </p:cNvPr>
          <p:cNvSpPr>
            <a:spLocks noChangeArrowheads="1"/>
          </p:cNvSpPr>
          <p:nvPr/>
        </p:nvSpPr>
        <p:spPr bwMode="auto">
          <a:xfrm>
            <a:off x="838200" y="1078022"/>
            <a:ext cx="6139070" cy="5016758"/>
          </a:xfrm>
          <a:prstGeom prst="rect">
            <a:avLst/>
          </a:prstGeom>
          <a:solidFill>
            <a:srgbClr val="FFFFFF"/>
          </a:solidFill>
          <a:ln w="9525">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class </a:t>
            </a:r>
            <a:r>
              <a:rPr kumimoji="0" lang="en-US" altLang="en-US" sz="2000" b="0" i="0" u="none" strike="noStrike" cap="none" normalizeH="0" baseline="0" dirty="0">
                <a:ln>
                  <a:noFill/>
                </a:ln>
                <a:solidFill>
                  <a:srgbClr val="000000"/>
                </a:solidFill>
                <a:effectLst/>
                <a:latin typeface="JetBrains Mono"/>
              </a:rPr>
              <a:t>Operand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a:ln>
                  <a:noFill/>
                </a:ln>
                <a:solidFill>
                  <a:srgbClr val="8C8C8C"/>
                </a:solidFill>
                <a:effectLst/>
                <a:latin typeface="JetBrains Mono"/>
              </a:rPr>
              <a:t>"""Class to overload LT and EQ"""</a:t>
            </a:r>
            <a:br>
              <a:rPr kumimoji="0" lang="en-US" altLang="en-US" sz="2000" b="0" i="1" u="none" strike="noStrike" cap="none" normalizeH="0" baseline="0" dirty="0">
                <a:ln>
                  <a:noFill/>
                </a:ln>
                <a:solidFill>
                  <a:srgbClr val="8C8C8C"/>
                </a:solidFill>
                <a:effectLst/>
                <a:latin typeface="JetBrains Mono"/>
              </a:rPr>
            </a:br>
            <a:r>
              <a:rPr kumimoji="0" lang="en-US" altLang="en-US" sz="2000" b="0" i="1" u="none" strike="noStrike" cap="none" normalizeH="0" baseline="0" dirty="0">
                <a:ln>
                  <a:noFill/>
                </a:ln>
                <a:solidFill>
                  <a:srgbClr val="8C8C8C"/>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err="1">
                <a:ln>
                  <a:noFill/>
                </a:ln>
                <a:solidFill>
                  <a:srgbClr val="B200B2"/>
                </a:solidFill>
                <a:effectLst/>
                <a:latin typeface="JetBrains Mono"/>
              </a:rPr>
              <a:t>init</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080808"/>
                </a:solidFill>
                <a:effectLst/>
                <a:latin typeface="JetBrains Mono"/>
              </a:rPr>
              <a:t>, 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 a</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err="1">
                <a:ln>
                  <a:noFill/>
                </a:ln>
                <a:solidFill>
                  <a:srgbClr val="B200B2"/>
                </a:solidFill>
                <a:effectLst/>
                <a:latin typeface="JetBrains Mono"/>
              </a:rPr>
              <a:t>lt</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080808"/>
                </a:solidFill>
                <a:effectLst/>
                <a:latin typeface="JetBrains Mono"/>
              </a:rPr>
              <a:t>, other):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&lt; </a:t>
            </a:r>
            <a:r>
              <a:rPr kumimoji="0" lang="en-US" altLang="en-US" sz="2000" b="0" i="0" u="none" strike="noStrike" cap="none" normalizeH="0" baseline="0" dirty="0" err="1">
                <a:ln>
                  <a:noFill/>
                </a:ln>
                <a:solidFill>
                  <a:srgbClr val="080808"/>
                </a:solidFill>
                <a:effectLst/>
                <a:latin typeface="JetBrains Mono"/>
              </a:rPr>
              <a:t>other.a</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00080"/>
                </a:solidFill>
                <a:effectLst/>
                <a:latin typeface="JetBrains Mono"/>
              </a:rPr>
              <a:t>str</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 </a:t>
            </a:r>
            <a:r>
              <a:rPr kumimoji="0" lang="en-US" altLang="en-US" sz="2000" b="1" i="0" u="none" strike="noStrike" cap="none" normalizeH="0" baseline="0" dirty="0">
                <a:ln>
                  <a:noFill/>
                </a:ln>
                <a:solidFill>
                  <a:srgbClr val="008080"/>
                </a:solidFill>
                <a:effectLst/>
                <a:latin typeface="JetBrains Mono"/>
              </a:rPr>
              <a:t>" is less than "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str</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other.a</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else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00080"/>
                </a:solidFill>
                <a:effectLst/>
                <a:latin typeface="JetBrains Mono"/>
              </a:rPr>
              <a:t>str</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other.a</a:t>
            </a:r>
            <a:r>
              <a:rPr kumimoji="0" lang="en-US" altLang="en-US" sz="2000" b="0" i="0" u="none" strike="noStrike" cap="none" normalizeH="0" baseline="0" dirty="0">
                <a:ln>
                  <a:noFill/>
                </a:ln>
                <a:solidFill>
                  <a:srgbClr val="080808"/>
                </a:solidFill>
                <a:effectLst/>
                <a:latin typeface="JetBrains Mono"/>
              </a:rPr>
              <a:t>) + </a:t>
            </a:r>
            <a:r>
              <a:rPr kumimoji="0" lang="en-US" altLang="en-US" sz="2000" b="1" i="0" u="none" strike="noStrike" cap="none" normalizeH="0" baseline="0" dirty="0">
                <a:ln>
                  <a:noFill/>
                </a:ln>
                <a:solidFill>
                  <a:srgbClr val="008080"/>
                </a:solidFill>
                <a:effectLst/>
                <a:latin typeface="JetBrains Mono"/>
              </a:rPr>
              <a:t>" is less than "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str</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__eq__</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080808"/>
                </a:solidFill>
                <a:effectLst/>
                <a:latin typeface="JetBrains Mono"/>
              </a:rPr>
              <a:t>, other):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080808"/>
                </a:solidFill>
                <a:effectLst/>
                <a:latin typeface="JetBrains Mono"/>
              </a:rPr>
              <a:t>.a</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other.a</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1" i="0" u="none" strike="noStrike" cap="none" normalizeH="0" baseline="0" dirty="0">
                <a:ln>
                  <a:noFill/>
                </a:ln>
                <a:solidFill>
                  <a:srgbClr val="008080"/>
                </a:solidFill>
                <a:effectLst/>
                <a:latin typeface="JetBrains Mono"/>
              </a:rPr>
              <a:t>"Equal."</a:t>
            </a:r>
            <a:br>
              <a:rPr kumimoji="0" lang="en-US" altLang="en-US" sz="2000" b="1" i="0" u="none" strike="noStrike" cap="none" normalizeH="0" baseline="0" dirty="0">
                <a:ln>
                  <a:noFill/>
                </a:ln>
                <a:solidFill>
                  <a:srgbClr val="008080"/>
                </a:solidFill>
                <a:effectLst/>
                <a:latin typeface="JetBrains Mono"/>
              </a:rPr>
            </a:br>
            <a:r>
              <a:rPr kumimoji="0" lang="en-US" altLang="en-US" sz="2000" b="1" i="0" u="none" strike="noStrike" cap="none" normalizeH="0" baseline="0" dirty="0">
                <a:ln>
                  <a:noFill/>
                </a:ln>
                <a:solidFill>
                  <a:srgbClr val="008080"/>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else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1" i="0" u="none" strike="noStrike" cap="none" normalizeH="0" baseline="0" dirty="0">
                <a:ln>
                  <a:noFill/>
                </a:ln>
                <a:solidFill>
                  <a:srgbClr val="008080"/>
                </a:solidFill>
                <a:effectLst/>
                <a:latin typeface="JetBrains Mono"/>
              </a:rPr>
              <a:t>"Not equal."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C12057D-FE28-41FC-9327-EC21CBE33852}"/>
              </a:ext>
            </a:extLst>
          </p:cNvPr>
          <p:cNvSpPr/>
          <p:nvPr/>
        </p:nvSpPr>
        <p:spPr>
          <a:xfrm rot="420320">
            <a:off x="7114111" y="2127770"/>
            <a:ext cx="4102848" cy="2554545"/>
          </a:xfrm>
          <a:prstGeom prst="rect">
            <a:avLst/>
          </a:prstGeom>
          <a:ln>
            <a:solidFill>
              <a:srgbClr val="FF0000"/>
            </a:solidFill>
          </a:ln>
        </p:spPr>
        <p:txBody>
          <a:bodyPr wrap="square">
            <a:spAutoFit/>
          </a:bodyPr>
          <a:lstStyle/>
          <a:p>
            <a:r>
              <a:rPr lang="en-US" altLang="en-US" sz="2000" i="1" dirty="0">
                <a:solidFill>
                  <a:srgbClr val="8C8C8C"/>
                </a:solidFill>
                <a:latin typeface="JetBrains Mono"/>
              </a:rPr>
              <a:t># Test</a:t>
            </a:r>
            <a:br>
              <a:rPr lang="en-US" altLang="en-US" sz="2000" i="1" dirty="0">
                <a:solidFill>
                  <a:srgbClr val="8C8C8C"/>
                </a:solidFill>
                <a:latin typeface="JetBrains Mono"/>
              </a:rPr>
            </a:br>
            <a:r>
              <a:rPr lang="en-US" altLang="en-US" sz="2000" dirty="0">
                <a:solidFill>
                  <a:srgbClr val="080808"/>
                </a:solidFill>
                <a:latin typeface="JetBrains Mono"/>
              </a:rPr>
              <a:t>obj1 = Operand(</a:t>
            </a:r>
            <a:r>
              <a:rPr lang="en-US" altLang="en-US" sz="2000" dirty="0">
                <a:solidFill>
                  <a:srgbClr val="1750EB"/>
                </a:solidFill>
                <a:latin typeface="JetBrains Mono"/>
              </a:rPr>
              <a:t>2</a:t>
            </a:r>
            <a:r>
              <a:rPr lang="en-US" altLang="en-US" sz="2000" dirty="0">
                <a:solidFill>
                  <a:srgbClr val="080808"/>
                </a:solidFill>
                <a:latin typeface="JetBrains Mono"/>
              </a:rPr>
              <a:t>)</a:t>
            </a:r>
            <a:br>
              <a:rPr lang="en-US" altLang="en-US" sz="2000" dirty="0">
                <a:solidFill>
                  <a:srgbClr val="080808"/>
                </a:solidFill>
                <a:latin typeface="JetBrains Mono"/>
              </a:rPr>
            </a:br>
            <a:r>
              <a:rPr lang="en-US" altLang="en-US" sz="2000" dirty="0">
                <a:solidFill>
                  <a:srgbClr val="080808"/>
                </a:solidFill>
                <a:latin typeface="JetBrains Mono"/>
              </a:rPr>
              <a:t>obj2 = Operand(</a:t>
            </a:r>
            <a:r>
              <a:rPr lang="en-US" altLang="en-US" sz="2000" dirty="0">
                <a:solidFill>
                  <a:srgbClr val="1750EB"/>
                </a:solidFill>
                <a:latin typeface="JetBrains Mono"/>
              </a:rPr>
              <a:t>3</a:t>
            </a:r>
            <a:r>
              <a:rPr lang="en-US" altLang="en-US" sz="2000" dirty="0">
                <a:solidFill>
                  <a:srgbClr val="080808"/>
                </a:solidFill>
                <a:latin typeface="JetBrains Mono"/>
              </a:rPr>
              <a:t>)</a:t>
            </a:r>
            <a:br>
              <a:rPr lang="en-US" altLang="en-US" sz="2000" dirty="0">
                <a:solidFill>
                  <a:srgbClr val="080808"/>
                </a:solidFill>
                <a:latin typeface="JetBrains Mono"/>
              </a:rPr>
            </a:br>
            <a:r>
              <a:rPr lang="en-US" altLang="en-US" sz="2000" dirty="0">
                <a:solidFill>
                  <a:srgbClr val="000080"/>
                </a:solidFill>
                <a:latin typeface="JetBrains Mono"/>
              </a:rPr>
              <a:t>print</a:t>
            </a:r>
            <a:r>
              <a:rPr lang="en-US" altLang="en-US" sz="2000" dirty="0">
                <a:solidFill>
                  <a:srgbClr val="080808"/>
                </a:solidFill>
                <a:latin typeface="JetBrains Mono"/>
              </a:rPr>
              <a:t>(obj1 &lt; obj2)</a:t>
            </a:r>
            <a:br>
              <a:rPr lang="en-US" altLang="en-US" sz="2000" dirty="0">
                <a:solidFill>
                  <a:srgbClr val="080808"/>
                </a:solidFill>
                <a:latin typeface="JetBrains Mono"/>
              </a:rPr>
            </a:br>
            <a:br>
              <a:rPr lang="en-US" altLang="en-US" sz="2000" dirty="0">
                <a:solidFill>
                  <a:srgbClr val="080808"/>
                </a:solidFill>
                <a:latin typeface="JetBrains Mono"/>
              </a:rPr>
            </a:br>
            <a:r>
              <a:rPr lang="en-US" altLang="en-US" sz="2000" dirty="0">
                <a:solidFill>
                  <a:srgbClr val="080808"/>
                </a:solidFill>
                <a:latin typeface="JetBrains Mono"/>
              </a:rPr>
              <a:t>obj3 = Operand(</a:t>
            </a:r>
            <a:r>
              <a:rPr lang="en-US" altLang="en-US" sz="2000" dirty="0">
                <a:solidFill>
                  <a:srgbClr val="1750EB"/>
                </a:solidFill>
                <a:latin typeface="JetBrains Mono"/>
              </a:rPr>
              <a:t>4</a:t>
            </a:r>
            <a:r>
              <a:rPr lang="en-US" altLang="en-US" sz="2000" dirty="0">
                <a:solidFill>
                  <a:srgbClr val="080808"/>
                </a:solidFill>
                <a:latin typeface="JetBrains Mono"/>
              </a:rPr>
              <a:t>)</a:t>
            </a:r>
            <a:br>
              <a:rPr lang="en-US" altLang="en-US" sz="2000" dirty="0">
                <a:solidFill>
                  <a:srgbClr val="080808"/>
                </a:solidFill>
                <a:latin typeface="JetBrains Mono"/>
              </a:rPr>
            </a:br>
            <a:r>
              <a:rPr lang="en-US" altLang="en-US" sz="2000" dirty="0">
                <a:solidFill>
                  <a:srgbClr val="080808"/>
                </a:solidFill>
                <a:latin typeface="JetBrains Mono"/>
              </a:rPr>
              <a:t>obj4 = Operand(</a:t>
            </a:r>
            <a:r>
              <a:rPr lang="en-US" altLang="en-US" sz="2000" dirty="0">
                <a:solidFill>
                  <a:srgbClr val="1750EB"/>
                </a:solidFill>
                <a:latin typeface="JetBrains Mono"/>
              </a:rPr>
              <a:t>4</a:t>
            </a:r>
            <a:r>
              <a:rPr lang="en-US" altLang="en-US" sz="2000" dirty="0">
                <a:solidFill>
                  <a:srgbClr val="080808"/>
                </a:solidFill>
                <a:latin typeface="JetBrains Mono"/>
              </a:rPr>
              <a:t>)</a:t>
            </a:r>
            <a:br>
              <a:rPr lang="en-US" altLang="en-US" sz="2000" dirty="0">
                <a:solidFill>
                  <a:srgbClr val="080808"/>
                </a:solidFill>
                <a:latin typeface="JetBrains Mono"/>
              </a:rPr>
            </a:br>
            <a:r>
              <a:rPr lang="en-US" altLang="en-US" sz="2000" dirty="0">
                <a:solidFill>
                  <a:srgbClr val="000080"/>
                </a:solidFill>
                <a:latin typeface="JetBrains Mono"/>
              </a:rPr>
              <a:t>print</a:t>
            </a:r>
            <a:r>
              <a:rPr lang="en-US" altLang="en-US" sz="2000" dirty="0">
                <a:solidFill>
                  <a:srgbClr val="080808"/>
                </a:solidFill>
                <a:latin typeface="JetBrains Mono"/>
              </a:rPr>
              <a:t>(obj3 == obj4)</a:t>
            </a:r>
            <a:endParaRPr lang="en-US" sz="2000" dirty="0"/>
          </a:p>
        </p:txBody>
      </p:sp>
    </p:spTree>
    <p:extLst>
      <p:ext uri="{BB962C8B-B14F-4D97-AF65-F5344CB8AC3E}">
        <p14:creationId xmlns:p14="http://schemas.microsoft.com/office/powerpoint/2010/main" val="172078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35932</TotalTime>
  <Words>1458</Words>
  <Application>Microsoft Office PowerPoint</Application>
  <PresentationFormat>Widescreen</PresentationFormat>
  <Paragraphs>272</Paragraphs>
  <Slides>30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Yu Gothic</vt:lpstr>
      <vt:lpstr>Arial</vt:lpstr>
      <vt:lpstr>Calibri</vt:lpstr>
      <vt:lpstr>Calibri Light</vt:lpstr>
      <vt:lpstr>Courier New</vt:lpstr>
      <vt:lpstr>JetBrains Mono</vt:lpstr>
      <vt:lpstr>Office Theme</vt:lpstr>
      <vt:lpstr>SWE 320 Object Oriented Programming (OOP)</vt:lpstr>
      <vt:lpstr>Topics of Discussion</vt:lpstr>
      <vt:lpstr>Polymorphism</vt:lpstr>
      <vt:lpstr>Overview of Polymorphism</vt:lpstr>
      <vt:lpstr>Why Polymorphism?</vt:lpstr>
      <vt:lpstr>Operator Overloading</vt:lpstr>
      <vt:lpstr>Operator Overloading</vt:lpstr>
      <vt:lpstr>Operator Overloading</vt:lpstr>
      <vt:lpstr>Operator Overloading</vt:lpstr>
      <vt:lpstr>Polymorphic Functions</vt:lpstr>
      <vt:lpstr>Function Overloading</vt:lpstr>
      <vt:lpstr>Errors &amp; Exceptions</vt:lpstr>
      <vt:lpstr>Errors &amp; Exceptions</vt:lpstr>
      <vt:lpstr>Errors &amp; Exceptions</vt:lpstr>
      <vt:lpstr>Activity - 1</vt:lpstr>
      <vt:lpstr>Activity - 2</vt:lpstr>
      <vt:lpstr>Handling Exceptions</vt:lpstr>
      <vt:lpstr>Being Specific with Exceptions</vt:lpstr>
      <vt:lpstr>Being Specific with Exceptions</vt:lpstr>
      <vt:lpstr>Being Specific with Exceptions</vt:lpstr>
      <vt:lpstr>The try/finally Statement</vt:lpstr>
      <vt:lpstr>The try/finally Statement</vt:lpstr>
      <vt:lpstr>The try/finally Statement</vt:lpstr>
      <vt:lpstr>The raise Statement</vt:lpstr>
      <vt:lpstr>The try/finally Statement</vt:lpstr>
      <vt:lpstr>The assert Statement</vt:lpstr>
      <vt:lpstr>Class Hierarchy for Built-in Exceptions</vt:lpstr>
      <vt:lpstr>User-Defined Exceptions</vt:lpstr>
      <vt:lpstr>Class Activity</vt:lpstr>
      <vt:lpstr>In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Sujith Samuel Mathew</dc:creator>
  <cp:lastModifiedBy>Sujith Mathew</cp:lastModifiedBy>
  <cp:revision>1733</cp:revision>
  <cp:lastPrinted>2018-02-19T05:09:37Z</cp:lastPrinted>
  <dcterms:created xsi:type="dcterms:W3CDTF">2017-06-08T04:46:35Z</dcterms:created>
  <dcterms:modified xsi:type="dcterms:W3CDTF">2021-04-10T19:35:46Z</dcterms:modified>
</cp:coreProperties>
</file>