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0"/>
  </p:notes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0095" autoAdjust="0"/>
  </p:normalViewPr>
  <p:slideViewPr>
    <p:cSldViewPr showGuides="1">
      <p:cViewPr varScale="1"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EA9196-A995-4C83-B2CD-895CF167373E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57356F-9D3B-45CD-9E94-3A9B698051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4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utils/topics/install.packa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-parametric_statisti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andom_variable" TargetMode="External"/><Relationship Id="rId5" Type="http://schemas.openxmlformats.org/officeDocument/2006/relationships/hyperlink" Target="https://en.wikipedia.org/wiki/Probability_density_function" TargetMode="External"/><Relationship Id="rId4" Type="http://schemas.openxmlformats.org/officeDocument/2006/relationships/hyperlink" Target="https://en.wikipedia.org/wiki/Density_estim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install.packages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"ggplot2"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11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</a:rPr>
              <a:t># color, shape, size, fill - Associates the levels of variable with symbol color, shape, or size. For line plots, color associates levels of a variable with line color. For density and box plots, fill associates fill colors with a variable. Legends are drawn automatically.</a:t>
            </a:r>
          </a:p>
          <a:p>
            <a:pPr algn="l" rtl="0"/>
            <a:endParaRPr lang="en-US" dirty="0">
              <a:effectLst/>
            </a:endParaRPr>
          </a:p>
          <a:p>
            <a:pPr algn="l" rtl="0"/>
            <a:r>
              <a:rPr lang="en-US" dirty="0">
                <a:effectLst/>
              </a:rPr>
              <a:t># Facets - Creates a trellis graph by specifying conditioning variables. Its value is expressed as </a:t>
            </a:r>
            <a:r>
              <a:rPr lang="en-US" i="1" dirty="0" err="1">
                <a:effectLst/>
              </a:rPr>
              <a:t>rowvar</a:t>
            </a:r>
            <a:r>
              <a:rPr lang="en-US" dirty="0">
                <a:effectLst/>
              </a:rPr>
              <a:t> ~ </a:t>
            </a:r>
            <a:r>
              <a:rPr lang="en-US" i="1" dirty="0" err="1">
                <a:effectLst/>
              </a:rPr>
              <a:t>colvar</a:t>
            </a:r>
            <a:r>
              <a:rPr lang="en-US" dirty="0">
                <a:effectLst/>
              </a:rPr>
              <a:t>. To create trellis graphs based on a single conditioning variable, use </a:t>
            </a:r>
            <a:r>
              <a:rPr lang="en-US" i="1" dirty="0" err="1">
                <a:effectLst/>
              </a:rPr>
              <a:t>rowvar</a:t>
            </a:r>
            <a:r>
              <a:rPr lang="en-US" dirty="0">
                <a:effectLst/>
              </a:rPr>
              <a:t>~. or .~</a:t>
            </a:r>
            <a:r>
              <a:rPr lang="en-US" i="1" dirty="0" err="1">
                <a:effectLst/>
              </a:rPr>
              <a:t>colvar</a:t>
            </a:r>
            <a:r>
              <a:rPr lang="en-US" dirty="0">
                <a:effectLst/>
              </a:rPr>
              <a:t>)</a:t>
            </a:r>
          </a:p>
          <a:p>
            <a:pPr algn="l" rtl="0"/>
            <a:endParaRPr lang="en-US" dirty="0">
              <a:effectLst/>
            </a:endParaRPr>
          </a:p>
          <a:p>
            <a:pPr algn="l" rtl="0"/>
            <a:r>
              <a:rPr lang="en-US" dirty="0">
                <a:effectLst/>
              </a:rPr>
              <a:t># method, formula - If </a:t>
            </a:r>
            <a:r>
              <a:rPr lang="en-US" dirty="0" err="1">
                <a:effectLst/>
              </a:rPr>
              <a:t>geom</a:t>
            </a:r>
            <a:r>
              <a:rPr lang="en-US" dirty="0">
                <a:effectLst/>
              </a:rPr>
              <a:t>="smooth", a loess fit line</a:t>
            </a:r>
            <a:r>
              <a:rPr lang="en-US" b="0" dirty="0">
                <a:effectLst/>
              </a:rPr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 Weighted Scatterplot Smoothing) </a:t>
            </a:r>
            <a:r>
              <a:rPr lang="en-US" dirty="0">
                <a:effectLst/>
              </a:rPr>
              <a:t>and confidence limits are added by default. When the number of observations is greater than 1,000, a more efficient smoothing algorithm is employed. Methods include "lm" for regression, "gam" for generalized additive models, and "</a:t>
            </a:r>
            <a:r>
              <a:rPr lang="en-US" dirty="0" err="1">
                <a:effectLst/>
              </a:rPr>
              <a:t>rlm</a:t>
            </a:r>
            <a:r>
              <a:rPr lang="en-US" dirty="0">
                <a:effectLst/>
              </a:rPr>
              <a:t>" for robust regression. The formula parameter gives the form of the fit. For example, to add simple linear regression lines, you'd specify </a:t>
            </a:r>
            <a:r>
              <a:rPr lang="en-US" dirty="0" err="1">
                <a:effectLst/>
              </a:rPr>
              <a:t>geom</a:t>
            </a:r>
            <a:r>
              <a:rPr lang="en-US" dirty="0">
                <a:effectLst/>
              </a:rPr>
              <a:t>="smooth", method="lm", formula=</a:t>
            </a:r>
            <a:r>
              <a:rPr lang="en-US" dirty="0" err="1">
                <a:effectLst/>
              </a:rPr>
              <a:t>y~x</a:t>
            </a:r>
            <a:r>
              <a:rPr lang="en-US" dirty="0">
                <a:effectLst/>
              </a:rPr>
              <a:t>. Changing the formula to </a:t>
            </a:r>
            <a:r>
              <a:rPr lang="en-US" dirty="0" err="1">
                <a:effectLst/>
              </a:rPr>
              <a:t>y~poly</a:t>
            </a:r>
            <a:r>
              <a:rPr lang="en-US" dirty="0">
                <a:effectLst/>
              </a:rPr>
              <a:t>(x,2) would produce a quadratic fit. Note that the formula uses the letters x and y, not the names of the variables.  For method="gam", be sure to load the </a:t>
            </a:r>
            <a:r>
              <a:rPr lang="en-US" dirty="0" err="1">
                <a:effectLst/>
              </a:rPr>
              <a:t>mgcv</a:t>
            </a:r>
            <a:r>
              <a:rPr lang="en-US" dirty="0">
                <a:effectLst/>
              </a:rPr>
              <a:t> package. For method="</a:t>
            </a:r>
            <a:r>
              <a:rPr lang="en-US" dirty="0" err="1">
                <a:effectLst/>
              </a:rPr>
              <a:t>rml</a:t>
            </a:r>
            <a:r>
              <a:rPr lang="en-US" dirty="0">
                <a:effectLst/>
              </a:rPr>
              <a:t>", load the MASS package.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96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23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kernel density estimation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KDE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) is a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3" tooltip="Non-parametric 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non-parametric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way to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4" tooltip="Density esti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5" tooltip="Probability density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 density function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6" tooltip="Random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variable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e-IL" u="none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9713EB-D23A-450E-BBBB-0BE0F3CC893F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FF3-B40C-4D04-9792-8CA3181B9F5F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F6F-5868-4745-8486-C0F8F76826DE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42FF-2F92-4AA2-9B4A-953521EDB9EB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570D-84C4-4F60-81B0-32B4D26EBFDE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470-33AA-41DA-8562-D6E4641721CA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49DF-DA91-4B46-B561-9FB6D900BE06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3435-80E7-41CD-8C4B-0CF2DC09457C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FB-998F-4898-9EE4-D4C66CBC3FF3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3A46-B85C-43F0-9006-4B3648E7262A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6BD638A-AA6C-45CF-8E00-83BB6DA2A5CE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he-IL" b="1" dirty="0"/>
              <a:t>מעבדה 3</a:t>
            </a:r>
          </a:p>
          <a:p>
            <a:pPr algn="ctr"/>
            <a:endParaRPr lang="he-IL" b="1" dirty="0"/>
          </a:p>
          <a:p>
            <a:pPr algn="ctr" rtl="0"/>
            <a:r>
              <a:rPr lang="en-US" b="1" dirty="0"/>
              <a:t>Visualization</a:t>
            </a:r>
            <a:endParaRPr lang="he-IL" b="1" dirty="0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    </a:t>
            </a:r>
            <a:br>
              <a:rPr lang="he-IL" dirty="0"/>
            </a:br>
            <a:r>
              <a:rPr lang="he-IL" dirty="0"/>
              <a:t>מדעי הנתונים</a:t>
            </a:r>
          </a:p>
        </p:txBody>
      </p:sp>
      <p:sp>
        <p:nvSpPr>
          <p:cNvPr id="9" name="מציין מיקום של תאריך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2B6-5D80-41A2-8A7A-629B982699D4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8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024744" cy="1143000"/>
          </a:xfrm>
        </p:spPr>
        <p:txBody>
          <a:bodyPr/>
          <a:lstStyle/>
          <a:p>
            <a:pPr algn="ctr" rtl="0"/>
            <a:r>
              <a:rPr lang="en-US" b="1" dirty="0"/>
              <a:t>ggplot2 library</a:t>
            </a:r>
            <a:endParaRPr lang="he-IL" b="1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49DF-DA91-4B46-B561-9FB6D900BE06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1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Qplot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5112568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b="1" dirty="0" err="1">
                <a:solidFill>
                  <a:schemeClr val="tx1"/>
                </a:solidFill>
              </a:rPr>
              <a:t>qplot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, data=, color=, shape=, size=, alpha=, </a:t>
            </a:r>
            <a:r>
              <a:rPr lang="en-US" dirty="0" err="1">
                <a:solidFill>
                  <a:schemeClr val="tx1"/>
                </a:solidFill>
              </a:rPr>
              <a:t>geom</a:t>
            </a:r>
            <a:r>
              <a:rPr lang="en-US" dirty="0">
                <a:solidFill>
                  <a:schemeClr val="tx1"/>
                </a:solidFill>
              </a:rPr>
              <a:t>=, method=, formula=, facets=, </a:t>
            </a:r>
            <a:r>
              <a:rPr lang="en-US" dirty="0" err="1">
                <a:solidFill>
                  <a:schemeClr val="tx1"/>
                </a:solidFill>
              </a:rPr>
              <a:t>xlim</a:t>
            </a:r>
            <a:r>
              <a:rPr lang="en-US" dirty="0">
                <a:solidFill>
                  <a:schemeClr val="tx1"/>
                </a:solidFill>
              </a:rPr>
              <a:t>=, </a:t>
            </a:r>
            <a:r>
              <a:rPr lang="en-US" dirty="0" err="1">
                <a:solidFill>
                  <a:schemeClr val="tx1"/>
                </a:solidFill>
              </a:rPr>
              <a:t>ylim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xlab</a:t>
            </a:r>
            <a:r>
              <a:rPr lang="en-US" dirty="0">
                <a:solidFill>
                  <a:schemeClr val="tx1"/>
                </a:solidFill>
              </a:rPr>
              <a:t>=, </a:t>
            </a:r>
            <a:r>
              <a:rPr lang="en-US" dirty="0" err="1">
                <a:solidFill>
                  <a:schemeClr val="tx1"/>
                </a:solidFill>
              </a:rPr>
              <a:t>ylab</a:t>
            </a:r>
            <a:r>
              <a:rPr lang="en-US" dirty="0">
                <a:solidFill>
                  <a:schemeClr val="tx1"/>
                </a:solidFill>
              </a:rPr>
              <a:t>=, main=)</a:t>
            </a:r>
            <a:endParaRPr lang="en-US" b="1" dirty="0">
              <a:solidFill>
                <a:schemeClr val="tx1"/>
              </a:solidFill>
            </a:endParaRPr>
          </a:p>
          <a:p>
            <a:pPr algn="l" rtl="0"/>
            <a:r>
              <a:rPr lang="en-US" sz="1800" b="1" dirty="0" err="1">
                <a:solidFill>
                  <a:schemeClr val="tx1"/>
                </a:solidFill>
              </a:rPr>
              <a:t>x,y</a:t>
            </a:r>
            <a:r>
              <a:rPr lang="en-US" sz="1800" dirty="0">
                <a:solidFill>
                  <a:schemeClr val="tx1"/>
                </a:solidFill>
              </a:rPr>
              <a:t> - Specifies the variables placed on the horizontal and vertical axis. For </a:t>
            </a:r>
            <a:r>
              <a:rPr lang="en-US" sz="1800" dirty="0" err="1">
                <a:solidFill>
                  <a:schemeClr val="tx1"/>
                </a:solidFill>
              </a:rPr>
              <a:t>univariate</a:t>
            </a:r>
            <a:r>
              <a:rPr lang="en-US" sz="1800" dirty="0">
                <a:solidFill>
                  <a:schemeClr val="tx1"/>
                </a:solidFill>
              </a:rPr>
              <a:t> plots (e.g., histograms), omit </a:t>
            </a:r>
            <a:r>
              <a:rPr lang="en-US" sz="1800" i="1" dirty="0">
                <a:solidFill>
                  <a:schemeClr val="tx1"/>
                </a:solidFill>
              </a:rPr>
              <a:t>y.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Data</a:t>
            </a:r>
            <a:r>
              <a:rPr lang="en-US" sz="1800" dirty="0">
                <a:solidFill>
                  <a:schemeClr val="tx1"/>
                </a:solidFill>
              </a:rPr>
              <a:t> – the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main, </a:t>
            </a:r>
            <a:r>
              <a:rPr lang="en-US" sz="1800" b="1" dirty="0" err="1">
                <a:solidFill>
                  <a:schemeClr val="tx1"/>
                </a:solidFill>
              </a:rPr>
              <a:t>xlab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ylab</a:t>
            </a:r>
            <a:r>
              <a:rPr lang="en-US" sz="1800" dirty="0">
                <a:solidFill>
                  <a:schemeClr val="tx1"/>
                </a:solidFill>
              </a:rPr>
              <a:t> – title and axis's labels.</a:t>
            </a:r>
          </a:p>
          <a:p>
            <a:pPr algn="l" rtl="0"/>
            <a:r>
              <a:rPr lang="en-US" sz="1800" b="1" dirty="0" err="1">
                <a:solidFill>
                  <a:schemeClr val="tx1"/>
                </a:solidFill>
              </a:rPr>
              <a:t>xlim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ylim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- Two-element numeric vectors giving the minimum and maximum values for the horizontal and vertical axes, respectively.</a:t>
            </a:r>
          </a:p>
          <a:p>
            <a:pPr algn="l" rtl="0"/>
            <a:r>
              <a:rPr lang="en-US" sz="1800" b="1" dirty="0" err="1">
                <a:solidFill>
                  <a:schemeClr val="tx1"/>
                </a:solidFill>
              </a:rPr>
              <a:t>Geom</a:t>
            </a:r>
            <a:r>
              <a:rPr lang="en-US" sz="1800" dirty="0">
                <a:solidFill>
                  <a:schemeClr val="tx1"/>
                </a:solidFill>
              </a:rPr>
              <a:t> – i.e. "point", "smooth", "boxplot", "line", "histogram", "density", "bar", and "jitter".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color, shape, size, fill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alpha</a:t>
            </a:r>
            <a:r>
              <a:rPr lang="en-US" sz="1800" dirty="0">
                <a:solidFill>
                  <a:schemeClr val="tx1"/>
                </a:solidFill>
              </a:rPr>
              <a:t> - Alpha transparency for overlapping elements (0-1).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2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mtcars</a:t>
            </a:r>
            <a:r>
              <a:rPr lang="en-US" dirty="0"/>
              <a:t> </a:t>
            </a:r>
            <a:r>
              <a:rPr lang="en-US" dirty="0" err="1"/>
              <a:t>datafreme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880" cy="4896544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head(</a:t>
            </a:r>
            <a:r>
              <a:rPr lang="en-US" dirty="0" err="1">
                <a:solidFill>
                  <a:srgbClr val="FF0000"/>
                </a:solidFill>
              </a:rPr>
              <a:t>mtcars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l" rtl="0"/>
            <a:r>
              <a:rPr lang="en-US" sz="2000" dirty="0"/>
              <a:t>create factors with value labels</a:t>
            </a:r>
            <a:endParaRPr lang="en-US" sz="2000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library(ggplot2)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mtcars$gear</a:t>
            </a:r>
            <a:r>
              <a:rPr lang="en-US" sz="2000" dirty="0">
                <a:solidFill>
                  <a:srgbClr val="FF0000"/>
                </a:solidFill>
              </a:rPr>
              <a:t> &lt;- factor(</a:t>
            </a:r>
            <a:r>
              <a:rPr lang="en-US" sz="2000" dirty="0" err="1">
                <a:solidFill>
                  <a:srgbClr val="FF0000"/>
                </a:solidFill>
              </a:rPr>
              <a:t>mtcars$gear,levels</a:t>
            </a:r>
            <a:r>
              <a:rPr lang="en-US" sz="2000" dirty="0">
                <a:solidFill>
                  <a:srgbClr val="FF0000"/>
                </a:solidFill>
              </a:rPr>
              <a:t>=c(3,4,5), labels=c("3gears","4gears","5gears"))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mtcars$am</a:t>
            </a:r>
            <a:r>
              <a:rPr lang="en-US" sz="2000" dirty="0">
                <a:solidFill>
                  <a:srgbClr val="FF0000"/>
                </a:solidFill>
              </a:rPr>
              <a:t> &lt;- factor(</a:t>
            </a:r>
            <a:r>
              <a:rPr lang="en-US" sz="2000" dirty="0" err="1">
                <a:solidFill>
                  <a:srgbClr val="FF0000"/>
                </a:solidFill>
              </a:rPr>
              <a:t>mtcars$am,levels</a:t>
            </a:r>
            <a:r>
              <a:rPr lang="en-US" sz="2000" dirty="0">
                <a:solidFill>
                  <a:srgbClr val="FF0000"/>
                </a:solidFill>
              </a:rPr>
              <a:t>=c(0,1), labels=c("</a:t>
            </a:r>
            <a:r>
              <a:rPr lang="en-US" sz="2000" dirty="0" err="1">
                <a:solidFill>
                  <a:srgbClr val="FF0000"/>
                </a:solidFill>
              </a:rPr>
              <a:t>Automatic","Manual</a:t>
            </a:r>
            <a:r>
              <a:rPr lang="en-US" sz="2000" dirty="0">
                <a:solidFill>
                  <a:srgbClr val="FF0000"/>
                </a:solidFill>
              </a:rPr>
              <a:t>"))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mtcars$cyl</a:t>
            </a:r>
            <a:r>
              <a:rPr lang="en-US" sz="2000" dirty="0">
                <a:solidFill>
                  <a:srgbClr val="FF0000"/>
                </a:solidFill>
              </a:rPr>
              <a:t> &lt;- factor(</a:t>
            </a:r>
            <a:r>
              <a:rPr lang="en-US" sz="2000" dirty="0" err="1">
                <a:solidFill>
                  <a:srgbClr val="FF0000"/>
                </a:solidFill>
              </a:rPr>
              <a:t>mtcars$cyl,levels</a:t>
            </a:r>
            <a:r>
              <a:rPr lang="en-US" sz="2000" dirty="0">
                <a:solidFill>
                  <a:srgbClr val="FF0000"/>
                </a:solidFill>
              </a:rPr>
              <a:t>=c(4,6,8), labels=c("4cyl","6cyl","8cyl"))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4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012880"/>
            <a:ext cx="8052228" cy="13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99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89168"/>
          </a:xfrm>
        </p:spPr>
        <p:txBody>
          <a:bodyPr/>
          <a:lstStyle/>
          <a:p>
            <a:pPr algn="ctr"/>
            <a:r>
              <a:rPr lang="en-US" dirty="0"/>
              <a:t>Kernel Density Plot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700808"/>
            <a:ext cx="7944172" cy="4464496"/>
          </a:xfrm>
        </p:spPr>
        <p:txBody>
          <a:bodyPr/>
          <a:lstStyle/>
          <a:p>
            <a:pPr algn="l" rtl="0"/>
            <a:r>
              <a:rPr lang="en-US" dirty="0"/>
              <a:t>Kernel density plots for mpg grouped by number of gears (indicated by color)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="density", fill=gear, alpha=I(.5), main="Distribution of Gas </a:t>
            </a:r>
            <a:r>
              <a:rPr lang="en-US" sz="2000" dirty="0" err="1">
                <a:solidFill>
                  <a:srgbClr val="FF0000"/>
                </a:solidFill>
              </a:rPr>
              <a:t>Milage</a:t>
            </a:r>
            <a:r>
              <a:rPr lang="en-US" sz="2000" dirty="0">
                <a:solidFill>
                  <a:srgbClr val="FF0000"/>
                </a:solidFill>
              </a:rPr>
              <a:t>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="Miles Per Gallon", 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="Density")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5</a:t>
            </a:fld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37870"/>
            <a:ext cx="3623692" cy="32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3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17160"/>
          </a:xfrm>
        </p:spPr>
        <p:txBody>
          <a:bodyPr/>
          <a:lstStyle/>
          <a:p>
            <a:pPr algn="ctr" rtl="0"/>
            <a:r>
              <a:rPr lang="en-US" dirty="0"/>
              <a:t>Scatterplot of mpg vs. </a:t>
            </a:r>
            <a:r>
              <a:rPr lang="en-US" dirty="0" err="1"/>
              <a:t>hp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7776864" cy="4419853"/>
          </a:xfrm>
        </p:spPr>
        <p:txBody>
          <a:bodyPr/>
          <a:lstStyle/>
          <a:p>
            <a:pPr algn="l" rtl="0"/>
            <a:r>
              <a:rPr lang="en-US" dirty="0"/>
              <a:t>Scatterplot of mpg vs. </a:t>
            </a:r>
            <a:r>
              <a:rPr lang="en-US" dirty="0" err="1"/>
              <a:t>hp</a:t>
            </a:r>
            <a:r>
              <a:rPr lang="en-US" dirty="0"/>
              <a:t> for each combination of gears and cylinders in each facet, </a:t>
            </a:r>
            <a:r>
              <a:rPr lang="en-US" dirty="0" err="1"/>
              <a:t>transmittion</a:t>
            </a:r>
            <a:r>
              <a:rPr lang="en-US" dirty="0"/>
              <a:t> type is represented by shape and color.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hp</a:t>
            </a:r>
            <a:r>
              <a:rPr lang="en-US" sz="2000" dirty="0">
                <a:solidFill>
                  <a:srgbClr val="FF0000"/>
                </a:solidFill>
              </a:rPr>
              <a:t>, 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shape=am, color=am, facets=</a:t>
            </a:r>
            <a:r>
              <a:rPr lang="en-US" sz="2000" dirty="0" err="1">
                <a:solidFill>
                  <a:srgbClr val="FF0000"/>
                </a:solidFill>
              </a:rPr>
              <a:t>gear~cyl</a:t>
            </a:r>
            <a:r>
              <a:rPr lang="en-US" sz="2000" dirty="0">
                <a:solidFill>
                  <a:srgbClr val="FF0000"/>
                </a:solidFill>
              </a:rPr>
              <a:t>, size=I(3),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="Horsepower",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 per Gallon")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6</a:t>
            </a:fld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0F35A-C7BE-45AB-879A-02F2578E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64" y="3284984"/>
            <a:ext cx="5746184" cy="3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73144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484784"/>
            <a:ext cx="7814341" cy="4347845"/>
          </a:xfrm>
        </p:spPr>
        <p:txBody>
          <a:bodyPr/>
          <a:lstStyle/>
          <a:p>
            <a:pPr algn="l" rtl="0"/>
            <a:r>
              <a:rPr lang="en-US" dirty="0"/>
              <a:t>Separate regressions of mpg on weight for each number of cylinders.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wt</a:t>
            </a:r>
            <a:r>
              <a:rPr lang="en-US" sz="2000" dirty="0">
                <a:solidFill>
                  <a:srgbClr val="FF0000"/>
                </a:solidFill>
              </a:rPr>
              <a:t>, 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=c("point", "smooth"), method="lm", formula=</a:t>
            </a:r>
            <a:r>
              <a:rPr lang="en-US" sz="2000" dirty="0" err="1">
                <a:solidFill>
                  <a:srgbClr val="FF0000"/>
                </a:solidFill>
              </a:rPr>
              <a:t>y~x</a:t>
            </a:r>
            <a:r>
              <a:rPr lang="en-US" sz="2000" dirty="0">
                <a:solidFill>
                  <a:srgbClr val="FF0000"/>
                </a:solidFill>
              </a:rPr>
              <a:t>, color=</a:t>
            </a:r>
            <a:r>
              <a:rPr lang="en-US" sz="2000" dirty="0" err="1">
                <a:solidFill>
                  <a:srgbClr val="FF0000"/>
                </a:solidFill>
              </a:rPr>
              <a:t>cyl</a:t>
            </a:r>
            <a:r>
              <a:rPr lang="en-US" sz="2000" dirty="0">
                <a:solidFill>
                  <a:srgbClr val="FF0000"/>
                </a:solidFill>
              </a:rPr>
              <a:t>, main="Regression of MPG on Weight",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="Weight",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 per Gallon")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7</a:t>
            </a:fld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2" y="3356992"/>
            <a:ext cx="3469927" cy="312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2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889168"/>
          </a:xfrm>
        </p:spPr>
        <p:txBody>
          <a:bodyPr/>
          <a:lstStyle/>
          <a:p>
            <a:pPr algn="ctr" rtl="0"/>
            <a:r>
              <a:rPr lang="en-US" dirty="0"/>
              <a:t>Boxplots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4491861"/>
          </a:xfrm>
        </p:spPr>
        <p:txBody>
          <a:bodyPr/>
          <a:lstStyle/>
          <a:p>
            <a:pPr algn="l" rtl="0"/>
            <a:r>
              <a:rPr lang="en-US" dirty="0"/>
              <a:t>Boxplots of mpg by number of gears observations (points) are </a:t>
            </a:r>
            <a:r>
              <a:rPr lang="en-US" dirty="0" err="1"/>
              <a:t>overlayed</a:t>
            </a:r>
            <a:r>
              <a:rPr lang="en-US" dirty="0"/>
              <a:t> and jittered.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(gear, 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=c("boxplot", "jitter"), fill=gear,  main="Mileage by Gear Number",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="",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 per Gallon")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02 אפריל 20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8</a:t>
            </a:fld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90" y="3212976"/>
            <a:ext cx="36807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37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1284</TotalTime>
  <Words>437</Words>
  <Application>Microsoft Office PowerPoint</Application>
  <PresentationFormat>On-screen Show (4:3)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</vt:lpstr>
      <vt:lpstr>Wingdings 2</vt:lpstr>
      <vt:lpstr>אוסטין</vt:lpstr>
      <vt:lpstr>מעבדות     מדעי הנתונים</vt:lpstr>
      <vt:lpstr>ggplot2 library</vt:lpstr>
      <vt:lpstr>Qplot()</vt:lpstr>
      <vt:lpstr>mtcars datafreme</vt:lpstr>
      <vt:lpstr>Kernel Density Plot</vt:lpstr>
      <vt:lpstr>Scatterplot of mpg vs. hp</vt:lpstr>
      <vt:lpstr>Regression</vt:lpstr>
      <vt:lpstr>Boxplots</vt:lpstr>
    </vt:vector>
  </TitlesOfParts>
  <Company>FOHS - 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- clustering</dc:title>
  <dc:creator>Noah Eyal</dc:creator>
  <cp:lastModifiedBy>Gil Avrahami</cp:lastModifiedBy>
  <cp:revision>84</cp:revision>
  <dcterms:created xsi:type="dcterms:W3CDTF">2015-05-28T08:53:13Z</dcterms:created>
  <dcterms:modified xsi:type="dcterms:W3CDTF">2020-04-02T05:48:42Z</dcterms:modified>
</cp:coreProperties>
</file>