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332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6" r:id="rId18"/>
    <p:sldId id="268" r:id="rId19"/>
    <p:sldId id="272" r:id="rId20"/>
    <p:sldId id="292" r:id="rId21"/>
    <p:sldId id="293" r:id="rId22"/>
    <p:sldId id="294" r:id="rId23"/>
    <p:sldId id="295" r:id="rId24"/>
    <p:sldId id="291" r:id="rId25"/>
    <p:sldId id="290" r:id="rId26"/>
    <p:sldId id="296" r:id="rId27"/>
    <p:sldId id="327" r:id="rId28"/>
    <p:sldId id="329" r:id="rId29"/>
    <p:sldId id="331" r:id="rId30"/>
    <p:sldId id="328" r:id="rId31"/>
    <p:sldId id="306" r:id="rId32"/>
    <p:sldId id="307" r:id="rId33"/>
    <p:sldId id="308" r:id="rId34"/>
    <p:sldId id="309" r:id="rId35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7FA"/>
    <a:srgbClr val="4A60EC"/>
    <a:srgbClr val="55E0FC"/>
    <a:srgbClr val="E6EFFF"/>
    <a:srgbClr val="4B6AEE"/>
    <a:srgbClr val="5F8AF7"/>
    <a:srgbClr val="789DF8"/>
    <a:srgbClr val="8AAAF9"/>
    <a:srgbClr val="AA85F8"/>
    <a:srgbClr val="E8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6366" autoAdjust="0"/>
  </p:normalViewPr>
  <p:slideViewPr>
    <p:cSldViewPr snapToGrid="0">
      <p:cViewPr varScale="1">
        <p:scale>
          <a:sx n="166" d="100"/>
          <a:sy n="166" d="100"/>
        </p:scale>
        <p:origin x="96" y="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D586-13B1-4C92-B1F5-5AFCDCC4C690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D223-7B7B-4E4A-A2F3-62B8256FF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22071" y="-53495"/>
            <a:ext cx="12314071" cy="7003258"/>
            <a:chOff x="0" y="37526"/>
            <a:chExt cx="12075339" cy="6867486"/>
          </a:xfrm>
        </p:grpSpPr>
        <p:sp>
          <p:nvSpPr>
            <p:cNvPr id="7" name="矩形 6"/>
            <p:cNvSpPr/>
            <p:nvPr userDrawn="1"/>
          </p:nvSpPr>
          <p:spPr>
            <a:xfrm>
              <a:off x="119704" y="89984"/>
              <a:ext cx="11955634" cy="676801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: 形状 25"/>
            <p:cNvSpPr/>
            <p:nvPr userDrawn="1"/>
          </p:nvSpPr>
          <p:spPr>
            <a:xfrm>
              <a:off x="0" y="1808280"/>
              <a:ext cx="12075339" cy="5096732"/>
            </a:xfrm>
            <a:custGeom>
              <a:avLst/>
              <a:gdLst>
                <a:gd name="connsiteX0" fmla="*/ 9 w 12195043"/>
                <a:gd name="connsiteY0" fmla="*/ 3745230 h 5096732"/>
                <a:gd name="connsiteX1" fmla="*/ 2282443 w 12195043"/>
                <a:gd name="connsiteY1" fmla="*/ 3189521 h 5096732"/>
                <a:gd name="connsiteX2" fmla="*/ 5934337 w 12195043"/>
                <a:gd name="connsiteY2" fmla="*/ 2554434 h 5096732"/>
                <a:gd name="connsiteX3" fmla="*/ 12195052 w 12195043"/>
                <a:gd name="connsiteY3" fmla="*/ 93336 h 5096732"/>
                <a:gd name="connsiteX4" fmla="*/ 12195052 w 12195043"/>
                <a:gd name="connsiteY4" fmla="*/ 5096241 h 5096732"/>
                <a:gd name="connsiteX5" fmla="*/ 9 w 12195043"/>
                <a:gd name="connsiteY5" fmla="*/ 5096241 h 509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043" h="5096732">
                  <a:moveTo>
                    <a:pt x="9" y="3745230"/>
                  </a:moveTo>
                  <a:cubicBezTo>
                    <a:pt x="9" y="3745230"/>
                    <a:pt x="734382" y="3010921"/>
                    <a:pt x="2282443" y="3189521"/>
                  </a:cubicBezTo>
                  <a:cubicBezTo>
                    <a:pt x="3830504" y="3368121"/>
                    <a:pt x="4763385" y="3665852"/>
                    <a:pt x="5934337" y="2554434"/>
                  </a:cubicBezTo>
                  <a:cubicBezTo>
                    <a:pt x="7105289" y="1443015"/>
                    <a:pt x="8869800" y="-442528"/>
                    <a:pt x="12195052" y="93336"/>
                  </a:cubicBezTo>
                  <a:lnTo>
                    <a:pt x="12195052" y="5096241"/>
                  </a:lnTo>
                  <a:lnTo>
                    <a:pt x="9" y="5096241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5400000" scaled="1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35" y="723901"/>
              <a:ext cx="5546766" cy="5546766"/>
            </a:xfrm>
            <a:prstGeom prst="rect">
              <a:avLst/>
            </a:prstGeom>
            <a:effectLst>
              <a:outerShdw blurRad="50800" dist="38100" dir="2700000" algn="tl" rotWithShape="0">
                <a:srgbClr val="DEE1EF">
                  <a:alpha val="40000"/>
                </a:srgbClr>
              </a:outerShdw>
            </a:effectLst>
          </p:spPr>
        </p:pic>
        <p:sp>
          <p:nvSpPr>
            <p:cNvPr id="24" name="任意多边形: 形状 23"/>
            <p:cNvSpPr/>
            <p:nvPr userDrawn="1"/>
          </p:nvSpPr>
          <p:spPr>
            <a:xfrm>
              <a:off x="119703" y="37526"/>
              <a:ext cx="3353454" cy="926147"/>
            </a:xfrm>
            <a:custGeom>
              <a:avLst/>
              <a:gdLst>
                <a:gd name="connsiteX0" fmla="*/ 0 w 3473159"/>
                <a:gd name="connsiteY0" fmla="*/ 0 h 926147"/>
                <a:gd name="connsiteX1" fmla="*/ 3473159 w 3473159"/>
                <a:gd name="connsiteY1" fmla="*/ 0 h 926147"/>
                <a:gd name="connsiteX2" fmla="*/ 3464388 w 3473159"/>
                <a:gd name="connsiteY2" fmla="*/ 19419 h 926147"/>
                <a:gd name="connsiteX3" fmla="*/ 3284518 w 3473159"/>
                <a:gd name="connsiteY3" fmla="*/ 217232 h 926147"/>
                <a:gd name="connsiteX4" fmla="*/ 2341089 w 3473159"/>
                <a:gd name="connsiteY4" fmla="*/ 420432 h 926147"/>
                <a:gd name="connsiteX5" fmla="*/ 1354118 w 3473159"/>
                <a:gd name="connsiteY5" fmla="*/ 913918 h 926147"/>
                <a:gd name="connsiteX6" fmla="*/ 183224 w 3473159"/>
                <a:gd name="connsiteY6" fmla="*/ 814926 h 926147"/>
                <a:gd name="connsiteX7" fmla="*/ 0 w 3473159"/>
                <a:gd name="connsiteY7" fmla="*/ 806284 h 92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3159" h="926147">
                  <a:moveTo>
                    <a:pt x="0" y="0"/>
                  </a:moveTo>
                  <a:lnTo>
                    <a:pt x="3473159" y="0"/>
                  </a:lnTo>
                  <a:lnTo>
                    <a:pt x="3464388" y="19419"/>
                  </a:lnTo>
                  <a:cubicBezTo>
                    <a:pt x="3416508" y="97603"/>
                    <a:pt x="3338947" y="169154"/>
                    <a:pt x="3284518" y="217232"/>
                  </a:cubicBezTo>
                  <a:cubicBezTo>
                    <a:pt x="3139375" y="345441"/>
                    <a:pt x="2662822" y="304318"/>
                    <a:pt x="2341089" y="420432"/>
                  </a:cubicBezTo>
                  <a:cubicBezTo>
                    <a:pt x="2019356" y="536546"/>
                    <a:pt x="1791965" y="848604"/>
                    <a:pt x="1354118" y="913918"/>
                  </a:cubicBezTo>
                  <a:cubicBezTo>
                    <a:pt x="1025733" y="962904"/>
                    <a:pt x="633394" y="851325"/>
                    <a:pt x="183224" y="814926"/>
                  </a:cubicBezTo>
                  <a:lnTo>
                    <a:pt x="0" y="80628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3000000" scaled="0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207500" y="5854697"/>
            <a:ext cx="231140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25" y="5854697"/>
            <a:ext cx="2787650" cy="345367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0400" y="2091476"/>
            <a:ext cx="5938064" cy="1421928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4800" b="1" dirty="0">
                <a:solidFill>
                  <a:schemeClr val="accent1"/>
                </a:solidFill>
              </a:defRPr>
            </a:lvl1pPr>
          </a:lstStyle>
          <a:p>
            <a:pPr lvl="0" defTabSz="914400"/>
            <a:r>
              <a:rPr lang="en-US" altLang="zh-CN" dirty="0"/>
              <a:t>Click to edit master subtitle</a:t>
            </a:r>
          </a:p>
        </p:txBody>
      </p:sp>
      <p:sp>
        <p:nvSpPr>
          <p:cNvPr id="16" name="副标题 15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59894" y="4136887"/>
            <a:ext cx="3094688" cy="517296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2"/>
              </a:gs>
              <a:gs pos="2000">
                <a:schemeClr val="accent3"/>
              </a:gs>
              <a:gs pos="60000">
                <a:schemeClr val="accent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zh-CN" altLang="en-US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altLang="zh-CN" dirty="0"/>
              <a:t>Click to edit Master subtitle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2023/5/16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任意多边形: 形状 10"/>
          <p:cNvSpPr>
            <a:spLocks noChangeAspect="1"/>
          </p:cNvSpPr>
          <p:nvPr userDrawn="1"/>
        </p:nvSpPr>
        <p:spPr bwMode="auto">
          <a:xfrm>
            <a:off x="2626456" y="5218433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flipH="1">
            <a:off x="0" y="-23506"/>
            <a:ext cx="12195043" cy="6905011"/>
            <a:chOff x="0" y="1"/>
            <a:chExt cx="12195043" cy="6905011"/>
          </a:xfrm>
        </p:grpSpPr>
        <p:sp>
          <p:nvSpPr>
            <p:cNvPr id="13" name="矩形 12"/>
            <p:cNvSpPr/>
            <p:nvPr userDrawn="1"/>
          </p:nvSpPr>
          <p:spPr>
            <a:xfrm>
              <a:off x="0" y="1"/>
              <a:ext cx="12192000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>
              <a:off x="0" y="1808280"/>
              <a:ext cx="12195043" cy="5096732"/>
            </a:xfrm>
            <a:custGeom>
              <a:avLst/>
              <a:gdLst>
                <a:gd name="connsiteX0" fmla="*/ 9 w 12195043"/>
                <a:gd name="connsiteY0" fmla="*/ 3745230 h 5096732"/>
                <a:gd name="connsiteX1" fmla="*/ 2282443 w 12195043"/>
                <a:gd name="connsiteY1" fmla="*/ 3189521 h 5096732"/>
                <a:gd name="connsiteX2" fmla="*/ 5934337 w 12195043"/>
                <a:gd name="connsiteY2" fmla="*/ 2554434 h 5096732"/>
                <a:gd name="connsiteX3" fmla="*/ 12195052 w 12195043"/>
                <a:gd name="connsiteY3" fmla="*/ 93336 h 5096732"/>
                <a:gd name="connsiteX4" fmla="*/ 12195052 w 12195043"/>
                <a:gd name="connsiteY4" fmla="*/ 5096241 h 5096732"/>
                <a:gd name="connsiteX5" fmla="*/ 9 w 12195043"/>
                <a:gd name="connsiteY5" fmla="*/ 5096241 h 509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043" h="5096732">
                  <a:moveTo>
                    <a:pt x="9" y="3745230"/>
                  </a:moveTo>
                  <a:cubicBezTo>
                    <a:pt x="9" y="3745230"/>
                    <a:pt x="734382" y="3010921"/>
                    <a:pt x="2282443" y="3189521"/>
                  </a:cubicBezTo>
                  <a:cubicBezTo>
                    <a:pt x="3830504" y="3368121"/>
                    <a:pt x="4763385" y="3665852"/>
                    <a:pt x="5934337" y="2554434"/>
                  </a:cubicBezTo>
                  <a:cubicBezTo>
                    <a:pt x="7105289" y="1443015"/>
                    <a:pt x="8869800" y="-442528"/>
                    <a:pt x="12195052" y="93336"/>
                  </a:cubicBezTo>
                  <a:lnTo>
                    <a:pt x="12195052" y="5096241"/>
                  </a:lnTo>
                  <a:lnTo>
                    <a:pt x="9" y="5096241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5400000" scaled="1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35" y="723901"/>
              <a:ext cx="5546766" cy="5546766"/>
            </a:xfrm>
            <a:prstGeom prst="rect">
              <a:avLst/>
            </a:prstGeom>
            <a:effectLst>
              <a:outerShdw blurRad="50800" dist="38100" dir="2700000" algn="tl" rotWithShape="0">
                <a:srgbClr val="DEE1EF">
                  <a:alpha val="40000"/>
                </a:srgbClr>
              </a:outerShdw>
            </a:effectLst>
          </p:spPr>
        </p:pic>
        <p:sp>
          <p:nvSpPr>
            <p:cNvPr id="16" name="任意多边形: 形状 15"/>
            <p:cNvSpPr/>
            <p:nvPr userDrawn="1"/>
          </p:nvSpPr>
          <p:spPr>
            <a:xfrm>
              <a:off x="1" y="2"/>
              <a:ext cx="3473159" cy="926147"/>
            </a:xfrm>
            <a:custGeom>
              <a:avLst/>
              <a:gdLst>
                <a:gd name="connsiteX0" fmla="*/ 0 w 3473159"/>
                <a:gd name="connsiteY0" fmla="*/ 0 h 926147"/>
                <a:gd name="connsiteX1" fmla="*/ 3473159 w 3473159"/>
                <a:gd name="connsiteY1" fmla="*/ 0 h 926147"/>
                <a:gd name="connsiteX2" fmla="*/ 3464388 w 3473159"/>
                <a:gd name="connsiteY2" fmla="*/ 19419 h 926147"/>
                <a:gd name="connsiteX3" fmla="*/ 3284518 w 3473159"/>
                <a:gd name="connsiteY3" fmla="*/ 217232 h 926147"/>
                <a:gd name="connsiteX4" fmla="*/ 2341089 w 3473159"/>
                <a:gd name="connsiteY4" fmla="*/ 420432 h 926147"/>
                <a:gd name="connsiteX5" fmla="*/ 1354118 w 3473159"/>
                <a:gd name="connsiteY5" fmla="*/ 913918 h 926147"/>
                <a:gd name="connsiteX6" fmla="*/ 183224 w 3473159"/>
                <a:gd name="connsiteY6" fmla="*/ 814926 h 926147"/>
                <a:gd name="connsiteX7" fmla="*/ 0 w 3473159"/>
                <a:gd name="connsiteY7" fmla="*/ 806284 h 92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3159" h="926147">
                  <a:moveTo>
                    <a:pt x="0" y="0"/>
                  </a:moveTo>
                  <a:lnTo>
                    <a:pt x="3473159" y="0"/>
                  </a:lnTo>
                  <a:lnTo>
                    <a:pt x="3464388" y="19419"/>
                  </a:lnTo>
                  <a:cubicBezTo>
                    <a:pt x="3416508" y="97603"/>
                    <a:pt x="3338947" y="169154"/>
                    <a:pt x="3284518" y="217232"/>
                  </a:cubicBezTo>
                  <a:cubicBezTo>
                    <a:pt x="3139375" y="345441"/>
                    <a:pt x="2662822" y="304318"/>
                    <a:pt x="2341089" y="420432"/>
                  </a:cubicBezTo>
                  <a:cubicBezTo>
                    <a:pt x="2019356" y="536546"/>
                    <a:pt x="1791965" y="848604"/>
                    <a:pt x="1354118" y="913918"/>
                  </a:cubicBezTo>
                  <a:cubicBezTo>
                    <a:pt x="1025733" y="962904"/>
                    <a:pt x="633394" y="851325"/>
                    <a:pt x="183224" y="814926"/>
                  </a:cubicBezTo>
                  <a:lnTo>
                    <a:pt x="0" y="80628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3000000" scaled="0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34F10D-3A58-4285-A9DB-D9098A7BEDDD}" type="datetime1">
              <a:rPr lang="en-US" altLang="zh-CN" smtClean="0"/>
              <a:t>5/16/2023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2490" y="3027279"/>
            <a:ext cx="5186068" cy="978729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3200">
                <a:solidFill>
                  <a:schemeClr val="accent1"/>
                </a:solidFill>
              </a:defRPr>
            </a:lvl1pPr>
          </a:lstStyle>
          <a:p>
            <a:pPr lvl="0" defTabSz="91440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42490" y="4006008"/>
            <a:ext cx="5186068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lang="en-US" altLang="zh-CN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0" y="-23505"/>
            <a:ext cx="12195043" cy="6905010"/>
            <a:chOff x="0" y="2"/>
            <a:chExt cx="12195043" cy="6905010"/>
          </a:xfrm>
        </p:grpSpPr>
        <p:sp>
          <p:nvSpPr>
            <p:cNvPr id="16" name="任意多边形: 形状 15"/>
            <p:cNvSpPr/>
            <p:nvPr userDrawn="1"/>
          </p:nvSpPr>
          <p:spPr>
            <a:xfrm>
              <a:off x="0" y="1808280"/>
              <a:ext cx="12195043" cy="5096732"/>
            </a:xfrm>
            <a:custGeom>
              <a:avLst/>
              <a:gdLst>
                <a:gd name="connsiteX0" fmla="*/ 9 w 12195043"/>
                <a:gd name="connsiteY0" fmla="*/ 3745230 h 5096732"/>
                <a:gd name="connsiteX1" fmla="*/ 2282443 w 12195043"/>
                <a:gd name="connsiteY1" fmla="*/ 3189521 h 5096732"/>
                <a:gd name="connsiteX2" fmla="*/ 5934337 w 12195043"/>
                <a:gd name="connsiteY2" fmla="*/ 2554434 h 5096732"/>
                <a:gd name="connsiteX3" fmla="*/ 12195052 w 12195043"/>
                <a:gd name="connsiteY3" fmla="*/ 93336 h 5096732"/>
                <a:gd name="connsiteX4" fmla="*/ 12195052 w 12195043"/>
                <a:gd name="connsiteY4" fmla="*/ 5096241 h 5096732"/>
                <a:gd name="connsiteX5" fmla="*/ 9 w 12195043"/>
                <a:gd name="connsiteY5" fmla="*/ 5096241 h 509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5043" h="5096732">
                  <a:moveTo>
                    <a:pt x="9" y="3745230"/>
                  </a:moveTo>
                  <a:cubicBezTo>
                    <a:pt x="9" y="3745230"/>
                    <a:pt x="734382" y="3010921"/>
                    <a:pt x="2282443" y="3189521"/>
                  </a:cubicBezTo>
                  <a:cubicBezTo>
                    <a:pt x="3830504" y="3368121"/>
                    <a:pt x="4763385" y="3665852"/>
                    <a:pt x="5934337" y="2554434"/>
                  </a:cubicBezTo>
                  <a:cubicBezTo>
                    <a:pt x="7105289" y="1443015"/>
                    <a:pt x="8869800" y="-442528"/>
                    <a:pt x="12195052" y="93336"/>
                  </a:cubicBezTo>
                  <a:lnTo>
                    <a:pt x="12195052" y="5096241"/>
                  </a:lnTo>
                  <a:lnTo>
                    <a:pt x="9" y="5096241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5400000" scaled="1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35" y="723901"/>
              <a:ext cx="5546766" cy="5546766"/>
            </a:xfrm>
            <a:prstGeom prst="rect">
              <a:avLst/>
            </a:prstGeom>
            <a:effectLst>
              <a:outerShdw blurRad="50800" dist="38100" dir="2700000" algn="tl" rotWithShape="0">
                <a:srgbClr val="DEE1EF">
                  <a:alpha val="40000"/>
                </a:srgbClr>
              </a:outerShdw>
            </a:effectLst>
          </p:spPr>
        </p:pic>
        <p:sp>
          <p:nvSpPr>
            <p:cNvPr id="18" name="任意多边形: 形状 17"/>
            <p:cNvSpPr/>
            <p:nvPr userDrawn="1"/>
          </p:nvSpPr>
          <p:spPr>
            <a:xfrm>
              <a:off x="1" y="2"/>
              <a:ext cx="3473159" cy="926147"/>
            </a:xfrm>
            <a:custGeom>
              <a:avLst/>
              <a:gdLst>
                <a:gd name="connsiteX0" fmla="*/ 0 w 3473159"/>
                <a:gd name="connsiteY0" fmla="*/ 0 h 926147"/>
                <a:gd name="connsiteX1" fmla="*/ 3473159 w 3473159"/>
                <a:gd name="connsiteY1" fmla="*/ 0 h 926147"/>
                <a:gd name="connsiteX2" fmla="*/ 3464388 w 3473159"/>
                <a:gd name="connsiteY2" fmla="*/ 19419 h 926147"/>
                <a:gd name="connsiteX3" fmla="*/ 3284518 w 3473159"/>
                <a:gd name="connsiteY3" fmla="*/ 217232 h 926147"/>
                <a:gd name="connsiteX4" fmla="*/ 2341089 w 3473159"/>
                <a:gd name="connsiteY4" fmla="*/ 420432 h 926147"/>
                <a:gd name="connsiteX5" fmla="*/ 1354118 w 3473159"/>
                <a:gd name="connsiteY5" fmla="*/ 913918 h 926147"/>
                <a:gd name="connsiteX6" fmla="*/ 183224 w 3473159"/>
                <a:gd name="connsiteY6" fmla="*/ 814926 h 926147"/>
                <a:gd name="connsiteX7" fmla="*/ 0 w 3473159"/>
                <a:gd name="connsiteY7" fmla="*/ 806284 h 92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3159" h="926147">
                  <a:moveTo>
                    <a:pt x="0" y="0"/>
                  </a:moveTo>
                  <a:lnTo>
                    <a:pt x="3473159" y="0"/>
                  </a:lnTo>
                  <a:lnTo>
                    <a:pt x="3464388" y="19419"/>
                  </a:lnTo>
                  <a:cubicBezTo>
                    <a:pt x="3416508" y="97603"/>
                    <a:pt x="3338947" y="169154"/>
                    <a:pt x="3284518" y="217232"/>
                  </a:cubicBezTo>
                  <a:cubicBezTo>
                    <a:pt x="3139375" y="345441"/>
                    <a:pt x="2662822" y="304318"/>
                    <a:pt x="2341089" y="420432"/>
                  </a:cubicBezTo>
                  <a:cubicBezTo>
                    <a:pt x="2019356" y="536546"/>
                    <a:pt x="1791965" y="848604"/>
                    <a:pt x="1354118" y="913918"/>
                  </a:cubicBezTo>
                  <a:cubicBezTo>
                    <a:pt x="1025733" y="962904"/>
                    <a:pt x="633394" y="851325"/>
                    <a:pt x="183224" y="814926"/>
                  </a:cubicBezTo>
                  <a:lnTo>
                    <a:pt x="0" y="806284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  <a:gs pos="0">
                  <a:schemeClr val="accent1">
                    <a:lumMod val="20000"/>
                    <a:lumOff val="80000"/>
                    <a:alpha val="50000"/>
                  </a:schemeClr>
                </a:gs>
              </a:gsLst>
              <a:lin ang="3000000" scaled="0"/>
            </a:gradFill>
            <a:ln w="647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73101" y="2388797"/>
            <a:ext cx="5702990" cy="1421928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l">
              <a:buNone/>
              <a:defRPr lang="en-US" altLang="zh-CN" sz="4800" b="1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400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434614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673101" y="6026512"/>
            <a:ext cx="3084286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>
                <a:solidFill>
                  <a:schemeClr val="tx1"/>
                </a:solidFill>
              </a:defRPr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2" name="矩形 1"/>
          <p:cNvSpPr/>
          <p:nvPr userDrawn="1"/>
        </p:nvSpPr>
        <p:spPr>
          <a:xfrm flipH="1">
            <a:off x="3043" y="-23506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1" y="2"/>
            <a:ext cx="3473159" cy="926147"/>
          </a:xfrm>
          <a:custGeom>
            <a:avLst/>
            <a:gdLst>
              <a:gd name="connsiteX0" fmla="*/ 0 w 3473159"/>
              <a:gd name="connsiteY0" fmla="*/ 0 h 926147"/>
              <a:gd name="connsiteX1" fmla="*/ 3473159 w 3473159"/>
              <a:gd name="connsiteY1" fmla="*/ 0 h 926147"/>
              <a:gd name="connsiteX2" fmla="*/ 3464388 w 3473159"/>
              <a:gd name="connsiteY2" fmla="*/ 19419 h 926147"/>
              <a:gd name="connsiteX3" fmla="*/ 3284518 w 3473159"/>
              <a:gd name="connsiteY3" fmla="*/ 217232 h 926147"/>
              <a:gd name="connsiteX4" fmla="*/ 2341089 w 3473159"/>
              <a:gd name="connsiteY4" fmla="*/ 420432 h 926147"/>
              <a:gd name="connsiteX5" fmla="*/ 1354118 w 3473159"/>
              <a:gd name="connsiteY5" fmla="*/ 913918 h 926147"/>
              <a:gd name="connsiteX6" fmla="*/ 183224 w 3473159"/>
              <a:gd name="connsiteY6" fmla="*/ 814926 h 926147"/>
              <a:gd name="connsiteX7" fmla="*/ 0 w 3473159"/>
              <a:gd name="connsiteY7" fmla="*/ 806284 h 92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3159" h="926147">
                <a:moveTo>
                  <a:pt x="0" y="0"/>
                </a:moveTo>
                <a:lnTo>
                  <a:pt x="3473159" y="0"/>
                </a:lnTo>
                <a:lnTo>
                  <a:pt x="3464388" y="19419"/>
                </a:lnTo>
                <a:cubicBezTo>
                  <a:pt x="3416508" y="97603"/>
                  <a:pt x="3338947" y="169154"/>
                  <a:pt x="3284518" y="217232"/>
                </a:cubicBezTo>
                <a:cubicBezTo>
                  <a:pt x="3139375" y="345441"/>
                  <a:pt x="2662822" y="304318"/>
                  <a:pt x="2341089" y="420432"/>
                </a:cubicBezTo>
                <a:cubicBezTo>
                  <a:pt x="2019356" y="536546"/>
                  <a:pt x="1791965" y="848604"/>
                  <a:pt x="1354118" y="913918"/>
                </a:cubicBezTo>
                <a:cubicBezTo>
                  <a:pt x="1025733" y="962904"/>
                  <a:pt x="633394" y="851325"/>
                  <a:pt x="183224" y="814926"/>
                </a:cubicBezTo>
                <a:lnTo>
                  <a:pt x="0" y="806284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</a:gsLst>
            <a:lin ang="3000000" scaled="0"/>
          </a:gradFill>
          <a:ln w="647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2023/5/16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5180260" y="4749928"/>
            <a:ext cx="7011741" cy="2108072"/>
          </a:xfrm>
          <a:custGeom>
            <a:avLst/>
            <a:gdLst>
              <a:gd name="connsiteX0" fmla="*/ 6326412 w 7011741"/>
              <a:gd name="connsiteY0" fmla="*/ 83 h 2108072"/>
              <a:gd name="connsiteX1" fmla="*/ 6832674 w 7011741"/>
              <a:gd name="connsiteY1" fmla="*/ 29489 h 2108072"/>
              <a:gd name="connsiteX2" fmla="*/ 7011741 w 7011741"/>
              <a:gd name="connsiteY2" fmla="*/ 54694 h 2108072"/>
              <a:gd name="connsiteX3" fmla="*/ 7011741 w 7011741"/>
              <a:gd name="connsiteY3" fmla="*/ 2108072 h 2108072"/>
              <a:gd name="connsiteX4" fmla="*/ 0 w 7011741"/>
              <a:gd name="connsiteY4" fmla="*/ 2108072 h 2108072"/>
              <a:gd name="connsiteX5" fmla="*/ 86087 w 7011741"/>
              <a:gd name="connsiteY5" fmla="*/ 2053500 h 2108072"/>
              <a:gd name="connsiteX6" fmla="*/ 1233522 w 7011741"/>
              <a:gd name="connsiteY6" fmla="*/ 1859512 h 2108072"/>
              <a:gd name="connsiteX7" fmla="*/ 3362271 w 7011741"/>
              <a:gd name="connsiteY7" fmla="*/ 1489309 h 2108072"/>
              <a:gd name="connsiteX8" fmla="*/ 6326412 w 7011741"/>
              <a:gd name="connsiteY8" fmla="*/ 83 h 210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1741" h="2108072">
                <a:moveTo>
                  <a:pt x="6326412" y="83"/>
                </a:moveTo>
                <a:cubicBezTo>
                  <a:pt x="6487634" y="-986"/>
                  <a:pt x="6656234" y="8304"/>
                  <a:pt x="6832674" y="29489"/>
                </a:cubicBezTo>
                <a:lnTo>
                  <a:pt x="7011741" y="54694"/>
                </a:lnTo>
                <a:lnTo>
                  <a:pt x="7011741" y="2108072"/>
                </a:lnTo>
                <a:lnTo>
                  <a:pt x="0" y="2108072"/>
                </a:lnTo>
                <a:lnTo>
                  <a:pt x="86087" y="2053500"/>
                </a:lnTo>
                <a:cubicBezTo>
                  <a:pt x="290812" y="1937247"/>
                  <a:pt x="669528" y="1794444"/>
                  <a:pt x="1233522" y="1859512"/>
                </a:cubicBezTo>
                <a:cubicBezTo>
                  <a:pt x="2135912" y="1963621"/>
                  <a:pt x="2679704" y="2137173"/>
                  <a:pt x="3362271" y="1489309"/>
                </a:cubicBezTo>
                <a:cubicBezTo>
                  <a:pt x="3959518" y="922428"/>
                  <a:pt x="4821667" y="10058"/>
                  <a:pt x="6326412" y="8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20000"/>
                  <a:lumOff val="80000"/>
                  <a:alpha val="50000"/>
                </a:schemeClr>
              </a:gs>
            </a:gsLst>
            <a:lin ang="5400000" scaled="1"/>
          </a:gradFill>
          <a:ln w="647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60400" y="2756274"/>
            <a:ext cx="5938064" cy="757130"/>
          </a:xfrm>
        </p:spPr>
        <p:txBody>
          <a:bodyPr/>
          <a:lstStyle/>
          <a:p>
            <a:r>
              <a:rPr lang="en-US" altLang="zh-CN" dirty="0" err="1"/>
              <a:t>Huggo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659894" y="4136887"/>
            <a:ext cx="2721763" cy="517296"/>
          </a:xfrm>
        </p:spPr>
        <p:txBody>
          <a:bodyPr/>
          <a:lstStyle/>
          <a:p>
            <a:r>
              <a:rPr lang="zh-CN" altLang="en-US" dirty="0"/>
              <a:t>一个易用的自动化工具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744" y="1642369"/>
            <a:ext cx="5938064" cy="7702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项目需求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16F3676-5229-72A7-DF0E-A1CECCCD5346}"/>
              </a:ext>
            </a:extLst>
          </p:cNvPr>
          <p:cNvCxnSpPr>
            <a:cxnSpLocks/>
          </p:cNvCxnSpPr>
          <p:nvPr/>
        </p:nvCxnSpPr>
        <p:spPr>
          <a:xfrm>
            <a:off x="8461280" y="7190141"/>
            <a:ext cx="879667" cy="1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1D54DDE-733D-0E5B-258D-E9015A778413}"/>
              </a:ext>
            </a:extLst>
          </p:cNvPr>
          <p:cNvCxnSpPr>
            <a:cxnSpLocks/>
          </p:cNvCxnSpPr>
          <p:nvPr/>
        </p:nvCxnSpPr>
        <p:spPr>
          <a:xfrm>
            <a:off x="9496489" y="5943600"/>
            <a:ext cx="0" cy="1428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384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D211F-13D4-E13E-6D7F-3F487D59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40FE0-CD76-CBE8-F2D3-F1EB3933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</a:t>
            </a:r>
            <a:r>
              <a:rPr lang="zh-CN" altLang="zh-CN" sz="2400" dirty="0"/>
              <a:t>用</a:t>
            </a:r>
            <a:r>
              <a:rPr lang="en-US" altLang="zh-CN" sz="2400" dirty="0"/>
              <a:t>Go</a:t>
            </a:r>
            <a:r>
              <a:rPr lang="zh-CN" altLang="zh-CN" sz="2400" dirty="0"/>
              <a:t>语言实现</a:t>
            </a:r>
            <a:r>
              <a:rPr lang="en-US" altLang="zh-CN" sz="2400" dirty="0" err="1"/>
              <a:t>Huginn</a:t>
            </a:r>
            <a:r>
              <a:rPr lang="zh-CN" altLang="zh-CN" sz="2400" dirty="0"/>
              <a:t>项目</a:t>
            </a:r>
            <a:r>
              <a:rPr lang="zh-CN" altLang="en-US" sz="2400" dirty="0"/>
              <a:t>中的部分内容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设想实现以下三个主要功能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发送</a:t>
            </a:r>
            <a:r>
              <a:rPr lang="en-US" altLang="zh-CN" sz="2400" dirty="0"/>
              <a:t>get/post</a:t>
            </a:r>
            <a:r>
              <a:rPr lang="zh-CN" altLang="en-US" sz="2400" dirty="0"/>
              <a:t>请求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根据用户需求对请求来的数据进行处理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将处理完的数据进行发布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并将这些功能组合成链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95BD6-0E46-9454-BB22-F736E2C1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7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B8BE0-976B-4C26-3045-3518859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66AD3-2F08-8A3E-D325-CE817F6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用户可以</a:t>
            </a:r>
            <a:r>
              <a:rPr lang="en-US" altLang="zh-CN" sz="2400" dirty="0"/>
              <a:t>CRUD Agent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000" dirty="0"/>
              <a:t>用户可以在编辑</a:t>
            </a:r>
            <a:r>
              <a:rPr lang="en-US" altLang="zh-CN" sz="2000" dirty="0"/>
              <a:t>Agent</a:t>
            </a:r>
            <a:r>
              <a:rPr lang="zh-CN" altLang="en-US" sz="2000" dirty="0"/>
              <a:t>时进行简单</a:t>
            </a:r>
            <a:r>
              <a:rPr lang="en-US" altLang="zh-CN" sz="2000" dirty="0"/>
              <a:t>debug</a:t>
            </a:r>
            <a:r>
              <a:rPr lang="zh-CN" altLang="en-US" sz="2000" dirty="0"/>
              <a:t>（</a:t>
            </a:r>
            <a:r>
              <a:rPr lang="en-US" altLang="zh-CN" sz="2000" dirty="0"/>
              <a:t>dry run</a:t>
            </a:r>
            <a:r>
              <a:rPr lang="zh-CN" altLang="en-US" sz="2000" dirty="0"/>
              <a:t>，合法性验证等）</a:t>
            </a:r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用户可以方便地查看和管理</a:t>
            </a:r>
            <a:r>
              <a:rPr lang="en-US" altLang="zh-CN" sz="2400" dirty="0"/>
              <a:t>workflow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000" dirty="0"/>
              <a:t>workflow</a:t>
            </a:r>
            <a:r>
              <a:rPr lang="zh-CN" altLang="en-US" sz="2000" dirty="0"/>
              <a:t>可视化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用户可以查看系统实时状态</a:t>
            </a:r>
          </a:p>
          <a:p>
            <a:pPr marL="0" indent="0">
              <a:buNone/>
            </a:pPr>
            <a:r>
              <a:rPr lang="zh-CN" altLang="en-US" sz="2000" dirty="0"/>
              <a:t>     查看产生的</a:t>
            </a:r>
            <a:r>
              <a:rPr lang="en-US" altLang="zh-CN" sz="2000" dirty="0"/>
              <a:t>Event</a:t>
            </a:r>
            <a:r>
              <a:rPr lang="zh-CN" altLang="en-US" sz="2000" dirty="0"/>
              <a:t>列表和详情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AFAC-8D3E-28E5-3A51-2348620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58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1039C-066C-4281-576E-02701E0C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BB3178-0377-5F7C-8BF8-C26B86C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B93588-359A-DA1B-C329-2149A209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30176"/>
            <a:ext cx="5389294" cy="27159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074DD8-1F3E-7D5A-C0B5-97AF1F5C0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308" y="1130176"/>
            <a:ext cx="5048961" cy="29479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6ED291-AD8D-FD65-3701-F0526EA1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16" y="3831667"/>
            <a:ext cx="5376594" cy="29419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6827330-04B8-BA9C-8D88-910FB8C659AC}"/>
              </a:ext>
            </a:extLst>
          </p:cNvPr>
          <p:cNvSpPr txBox="1"/>
          <p:nvPr/>
        </p:nvSpPr>
        <p:spPr>
          <a:xfrm>
            <a:off x="7764651" y="4493977"/>
            <a:ext cx="26614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/>
              <a:t>提供良好交互界面</a:t>
            </a:r>
          </a:p>
        </p:txBody>
      </p:sp>
    </p:spTree>
    <p:extLst>
      <p:ext uri="{BB962C8B-B14F-4D97-AF65-F5344CB8AC3E}">
        <p14:creationId xmlns:p14="http://schemas.microsoft.com/office/powerpoint/2010/main" val="158777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7CC1E-0185-894F-EF54-DE7A36E1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质量要求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58FF0-D3C5-C28E-C9D3-9A44D7CE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安全性：保证数据的安全和隐私性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性能效率：对用户操作响应速度快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功能性：易于上手，支持扩展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634D2D-B55A-CE5C-DB79-B87CDB82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EDE6-545B-5A68-E4AB-47DFD7FF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2E576-9AEB-0774-6CBA-94D9DD2A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定制化推送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满足事件或条件即推送信息，例如监测天气变化提醒带伞或推送关注的热点新闻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一站式阅读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000" dirty="0"/>
              <a:t>整合所有关注的信息，例如公众号微博知乎简书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3.</a:t>
            </a:r>
            <a:r>
              <a:rPr lang="zh-CN" altLang="en-US" sz="2400" dirty="0"/>
              <a:t>整合零散私人信息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000" dirty="0"/>
              <a:t>配合</a:t>
            </a:r>
            <a:r>
              <a:rPr lang="en-US" altLang="zh-CN" sz="2000" dirty="0"/>
              <a:t>slack</a:t>
            </a:r>
            <a:r>
              <a:rPr lang="zh-CN" altLang="en-US" sz="2000" dirty="0"/>
              <a:t>使用在手机端接收定制化信息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lang="zh-CN" altLang="en-US" sz="2400" dirty="0"/>
              <a:t>自动发布信息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</a:t>
            </a:r>
            <a:r>
              <a:rPr lang="zh-CN" altLang="en-US" sz="2000" dirty="0"/>
              <a:t>配合</a:t>
            </a:r>
            <a:r>
              <a:rPr lang="en-US" altLang="zh-CN" sz="2000" dirty="0"/>
              <a:t>IFTTT</a:t>
            </a:r>
            <a:r>
              <a:rPr lang="zh-CN" altLang="en-US" sz="2000" dirty="0"/>
              <a:t>实现自动发布信息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776A16-0A0B-B89F-80B5-B7B789CF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5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B70DC-3DDB-B4E1-72EE-B900BF53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运行环境需求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BB45-2985-D94B-28D5-3CAA25F1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服务器端运行环境需求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操作系统：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Windows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 、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Linu</a:t>
            </a:r>
            <a:r>
              <a:rPr lang="en-US" altLang="zh-CN" sz="2400" dirty="0">
                <a:solidFill>
                  <a:srgbClr val="374151"/>
                </a:solidFill>
                <a:latin typeface="Söhne"/>
              </a:rPr>
              <a:t>x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 、</a:t>
            </a:r>
            <a:r>
              <a:rPr lang="en-US" altLang="zh-CN" sz="2400" dirty="0">
                <a:solidFill>
                  <a:srgbClr val="374151"/>
                </a:solidFill>
                <a:latin typeface="Söhne"/>
              </a:rPr>
              <a:t> macOS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等</a:t>
            </a:r>
            <a:endParaRPr lang="en-US" altLang="zh-CN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服务器：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Nginx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 、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Apache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等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数据库：</a:t>
            </a:r>
            <a:r>
              <a:rPr lang="en-US" altLang="zh-CN" sz="2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 、 </a:t>
            </a:r>
            <a:r>
              <a:rPr lang="en-US" altLang="zh-CN" sz="2400" dirty="0" err="1">
                <a:solidFill>
                  <a:srgbClr val="374151"/>
                </a:solidFill>
                <a:latin typeface="Söhne"/>
              </a:rPr>
              <a:t>Mariadb</a:t>
            </a:r>
            <a:r>
              <a:rPr lang="zh-CN" altLang="en-US" sz="2400">
                <a:solidFill>
                  <a:srgbClr val="374151"/>
                </a:solidFill>
                <a:latin typeface="Söhne"/>
              </a:rPr>
              <a:t>等</a:t>
            </a:r>
            <a:endParaRPr lang="en-US" altLang="zh-CN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zh-CN" altLang="en-US" sz="2400" dirty="0"/>
              <a:t>客户端运行环境需求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Web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浏览器：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Chrome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Firefox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Safari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 Android Chrome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等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操作系统：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能够运行现代</a:t>
            </a:r>
            <a:r>
              <a:rPr lang="en-US" altLang="zh-CN" sz="2400" dirty="0">
                <a:solidFill>
                  <a:srgbClr val="374151"/>
                </a:solidFill>
                <a:latin typeface="Söhne"/>
              </a:rPr>
              <a:t>Web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浏览器的操作系统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5663BF-6F54-BFB9-17D9-6FEDEE94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4744" y="1642369"/>
            <a:ext cx="5938064" cy="7702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应用建模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461280" y="7190141"/>
            <a:ext cx="879667" cy="1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496489" y="5943600"/>
            <a:ext cx="0" cy="1428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11550" y="1642369"/>
            <a:ext cx="4785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工具：</a:t>
            </a:r>
            <a:r>
              <a:rPr lang="en-US" altLang="zh-CN" dirty="0" err="1"/>
              <a:t>UWEet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内容：功能需求建模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内容建模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超文本建模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适应性建模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8" y="203200"/>
            <a:ext cx="8343431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30" y="33996"/>
            <a:ext cx="9541067" cy="67900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功能需求建模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829469" y="6642100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软件概况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30300"/>
            <a:ext cx="5906770" cy="4953000"/>
          </a:xfrm>
        </p:spPr>
        <p:txBody>
          <a:bodyPr>
            <a:normAutofit/>
          </a:bodyPr>
          <a:lstStyle/>
          <a:p>
            <a:pPr marL="0" indent="0" algn="l">
              <a:lnSpc>
                <a:spcPts val="34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小组成员：顾晨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(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组长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)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赵一全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赵宇轩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陈自涵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陶然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陈松泽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赖思岑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  <a:sym typeface="+mn-ea"/>
              </a:rPr>
              <a:t>魏英豪</a:t>
            </a:r>
            <a:endParaRPr lang="en-US" altLang="zh-CN" sz="2400" dirty="0">
              <a:solidFill>
                <a:srgbClr val="374151"/>
              </a:solidFill>
              <a:effectLst/>
              <a:latin typeface="Söhne"/>
              <a:sym typeface="+mn-ea"/>
            </a:endParaRPr>
          </a:p>
          <a:p>
            <a:pPr marL="0" indent="0" algn="l">
              <a:lnSpc>
                <a:spcPts val="34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仓库地址：https://github.com/Web-Engineering-XDU/Web-Engineering-Project</a:t>
            </a:r>
          </a:p>
          <a:p>
            <a:pPr marL="0" indent="0" algn="l">
              <a:lnSpc>
                <a:spcPts val="34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软件开发管理：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Git + Vscode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85" y="1354455"/>
            <a:ext cx="4857115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5" y="404247"/>
            <a:ext cx="9626958" cy="5600536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15" y="64478"/>
            <a:ext cx="8474174" cy="672904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内容建模：静态建模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994" y="262615"/>
            <a:ext cx="5906012" cy="6332769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内容建模：动态建模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44" y="612559"/>
            <a:ext cx="9290107" cy="6245441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超文本建模：静态建模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87" y="0"/>
            <a:ext cx="8531575" cy="685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超文本建模：动态建模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68" y="922470"/>
            <a:ext cx="8169348" cy="58298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适应性建模：静态建模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9" y="974887"/>
            <a:ext cx="5791702" cy="5464013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适应性建模：动态建模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4744" y="1656923"/>
            <a:ext cx="5938064" cy="75565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应用架构设计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461280" y="7190141"/>
            <a:ext cx="879667" cy="1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496489" y="5943600"/>
            <a:ext cx="0" cy="1428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本程序后端的主要部分是按照Agent和Events的流水线结构设计的。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每个代理都是独立的实体，用于处理特定的功能或操作。例如，HTTP代理用于发送HTTP请求，RSS代理用于解析RSS源，Email代理用于发送电子邮件等。Huginn 提供了许多内置的代理，并且还支持用户创建自定义代理来满足特定需求。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每个代理都是独立的实体，用于处理特定的功能或操作。例如，HTTP代理用于发送HTTP请求，RSS代理用于解析RSS源，Email代理用于发送电子邮件等。Huginn 提供了许多内置的代理，并且还支持用户创建自定义代理来满足特定需求。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后端分为两个部分，一个是上面提到的逻辑部分，一个是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Gin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框架，负责充当控制器，和视图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View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以及存储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MySQL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交互。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整体架构设计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zh-CN" sz="2400" dirty="0">
                <a:solidFill>
                  <a:srgbClr val="374151"/>
                </a:solidFill>
                <a:effectLst/>
                <a:latin typeface="Söhne"/>
              </a:rPr>
              <a:t>整体大致遵守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MVC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架构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Model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模型，存储软件数据结构和数据。由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MySQL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负责。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视图，展示后端数据，处理用户输入并传给后端，由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Vue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编写。</a:t>
            </a:r>
          </a:p>
          <a:p>
            <a:pPr algn="l">
              <a:lnSpc>
                <a:spcPts val="3400"/>
              </a:lnSpc>
              <a:spcBef>
                <a:spcPts val="0"/>
              </a:spcBef>
              <a:buClrTx/>
              <a:buSzTx/>
            </a:pP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Controller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控制器，处理数据和视图更新。本程序是</a:t>
            </a:r>
            <a:r>
              <a:rPr lang="en-US" altLang="zh-CN" sz="2400" dirty="0">
                <a:solidFill>
                  <a:srgbClr val="374151"/>
                </a:solidFill>
                <a:effectLst/>
                <a:latin typeface="Söhne"/>
              </a:rPr>
              <a:t> Go-Gin </a:t>
            </a:r>
            <a:r>
              <a:rPr lang="zh-CN" altLang="en-US" sz="2400" dirty="0">
                <a:solidFill>
                  <a:srgbClr val="374151"/>
                </a:solidFill>
                <a:effectLst/>
                <a:latin typeface="Söhne"/>
              </a:rPr>
              <a:t>编写的后端。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4744" y="1642369"/>
            <a:ext cx="5938064" cy="7702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项目建议书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461280" y="7190141"/>
            <a:ext cx="879667" cy="1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496489" y="5943600"/>
            <a:ext cx="0" cy="1428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架构设计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95" y="1148715"/>
            <a:ext cx="9770110" cy="5003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4744" y="1642369"/>
            <a:ext cx="5938064" cy="770204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应用设计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461280" y="7190141"/>
            <a:ext cx="879667" cy="1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496489" y="5943600"/>
            <a:ext cx="0" cy="142875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明确的导航结构：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本项目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导航结构清晰明确，将不同的功能和服务组织在顶部导航栏中。导航菜单简洁明了，让用户迅速找到所需的功能。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响应式设计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：本项目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采用响应式设计，可以根据不同的设备和屏幕大小自动调整布局和样式。这样，无论用户是使用计算机、平板还是手机，都能够获得一致的使用体验。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表单和输入：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本项目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使用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Naive UI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的组件来设计用户输入表单，确保输入字段的清晰标签、合适的验证和错误提示，以提供友好的输入体验。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交互反馈：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本项目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在用户与站点进行交互时，提供明确的反馈，例如按钮点击后的状态变化、加载过程中的加载指示器等，以增强用户体验。</a:t>
            </a:r>
            <a:endParaRPr lang="en-US" altLang="zh-CN" sz="24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高效的操作流程：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本项目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优化用户操作流程，减少步骤和冗余，使用户能够快速完成任务。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展示设计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布局和组件排列：本项目使用单列布局，使用户能够快速找到所需的功能。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色彩和主题：本项目选择适合工具站点的色彩和主题，确保与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Söhne"/>
              </a:rPr>
              <a:t>Naive UI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组件风格相协调，营造统一的视觉效果。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图标和图像：本项目使用合适的图标来增强信息传达，例如用于表示不同功能的图标等。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字体：本项目的字体清晰易读，整体采用无衬线字体，字号适中，不会让用户感到眼花缭乱。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动画：本项目还采用了一些简单的动画效果，例如当用户将鼠标移动到按钮上时，按钮会出现轻微的放大和颜色变化，以增加交互感和动态感。同时，当切换页面时，会出现简短的过渡动画，使页面显得更加流畅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功能介绍：本项目清晰地展示站点提供的功能和服务，帮助用户了解如何使用和受益于站点。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详细文档和教程：本项目提供详细的文档和教程，解释站点的不同功能和用法，帮助用户理解如何使用站点的各项功能。</a:t>
            </a:r>
            <a:endParaRPr lang="en-US" altLang="zh-C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ts val="3400"/>
              </a:lnSpc>
              <a:spcBef>
                <a:spcPts val="0"/>
              </a:spcBef>
            </a:pPr>
            <a:r>
              <a:rPr lang="zh-CN" altLang="en-US" sz="2400" b="0" i="0" dirty="0">
                <a:solidFill>
                  <a:srgbClr val="374151"/>
                </a:solidFill>
                <a:effectLst/>
                <a:latin typeface="Söhne"/>
              </a:rPr>
              <a:t>数据呈现：</a:t>
            </a:r>
            <a:r>
              <a:rPr lang="zh-CN" altLang="en-US" sz="2400" dirty="0">
                <a:solidFill>
                  <a:srgbClr val="374151"/>
                </a:solidFill>
                <a:latin typeface="Söhne"/>
              </a:rPr>
              <a:t>本项目在各个页面清晰直接地展示相对应的信息，帮助用户更好了解各个功能的运行状态。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dirty="0" err="1"/>
              <a:t>Huginn</a:t>
            </a:r>
            <a:r>
              <a:rPr lang="zh-CN" altLang="zh-CN" sz="2400" dirty="0"/>
              <a:t>是一个开源的自动化工具，可以帮助用户执行各种在线任务，如读取网页，监控事件，执行操作等。</a:t>
            </a:r>
            <a:r>
              <a:rPr lang="en-US" altLang="zh-CN" sz="2400" dirty="0" err="1"/>
              <a:t>Huginn</a:t>
            </a:r>
            <a:r>
              <a:rPr lang="zh-CN" altLang="zh-CN" sz="2400" dirty="0"/>
              <a:t>的核心是一系列的</a:t>
            </a:r>
            <a:r>
              <a:rPr lang="en-US" altLang="zh-CN" sz="2400" dirty="0"/>
              <a:t>Agent</a:t>
            </a:r>
            <a:r>
              <a:rPr lang="zh-CN" altLang="zh-CN" sz="2400" dirty="0"/>
              <a:t>，每个</a:t>
            </a:r>
            <a:r>
              <a:rPr lang="en-US" altLang="zh-CN" sz="2400" dirty="0"/>
              <a:t>Agent</a:t>
            </a:r>
            <a:r>
              <a:rPr lang="zh-CN" altLang="zh-CN" sz="2400" dirty="0"/>
              <a:t>都有特定的功能，可以创建和消费事件，并沿着有向图传播。</a:t>
            </a:r>
            <a:r>
              <a:rPr lang="en-US" altLang="zh-CN" sz="2400" dirty="0" err="1"/>
              <a:t>Huginn</a:t>
            </a:r>
            <a:r>
              <a:rPr lang="zh-CN" altLang="zh-CN" sz="2400" dirty="0"/>
              <a:t>可以看作是一个可定制的</a:t>
            </a:r>
            <a:r>
              <a:rPr lang="en-US" altLang="zh-CN" sz="2400" dirty="0"/>
              <a:t>IFTTT</a:t>
            </a:r>
            <a:r>
              <a:rPr lang="zh-CN" altLang="zh-CN" sz="2400" dirty="0"/>
              <a:t>或</a:t>
            </a:r>
            <a:r>
              <a:rPr lang="en-US" altLang="zh-CN" sz="2400" dirty="0"/>
              <a:t>Zapier</a:t>
            </a:r>
            <a:r>
              <a:rPr lang="zh-CN" altLang="zh-CN" sz="2400" dirty="0"/>
              <a:t>，但运行在用户自己的服务器上，保证了数据的安全和隐私。</a:t>
            </a:r>
            <a:endParaRPr lang="en-US" altLang="zh-CN" sz="2400" dirty="0"/>
          </a:p>
          <a:p>
            <a:pPr algn="just"/>
            <a:r>
              <a:rPr lang="en-US" altLang="zh-CN" sz="2400" dirty="0" err="1"/>
              <a:t>Huginn</a:t>
            </a:r>
            <a:r>
              <a:rPr lang="zh-CN" altLang="zh-CN" sz="2400" dirty="0"/>
              <a:t>是用</a:t>
            </a:r>
            <a:r>
              <a:rPr lang="en-US" altLang="zh-CN" sz="2400" dirty="0"/>
              <a:t>Ruby</a:t>
            </a:r>
            <a:r>
              <a:rPr lang="zh-CN" altLang="zh-CN" sz="2400" dirty="0"/>
              <a:t>语言编写的，需要部署在</a:t>
            </a:r>
            <a:r>
              <a:rPr lang="en-US" altLang="zh-CN" sz="2400" dirty="0"/>
              <a:t>Linux</a:t>
            </a:r>
            <a:r>
              <a:rPr lang="zh-CN" altLang="zh-CN" sz="2400" dirty="0"/>
              <a:t>服务器上，并依赖于</a:t>
            </a:r>
            <a:r>
              <a:rPr lang="en-US" altLang="zh-CN" sz="2400" dirty="0"/>
              <a:t>MySQL</a:t>
            </a:r>
            <a:r>
              <a:rPr lang="zh-CN" altLang="zh-CN" sz="2400" dirty="0"/>
              <a:t>数据库和</a:t>
            </a:r>
            <a:r>
              <a:rPr lang="en-US" altLang="zh-CN" sz="2400" dirty="0"/>
              <a:t>Redis</a:t>
            </a:r>
            <a:r>
              <a:rPr lang="zh-CN" altLang="zh-CN" sz="2400" dirty="0"/>
              <a:t>缓存。</a:t>
            </a:r>
            <a:r>
              <a:rPr lang="en-US" altLang="zh-CN" sz="2400" dirty="0" err="1"/>
              <a:t>Huginn</a:t>
            </a:r>
            <a:r>
              <a:rPr lang="zh-CN" altLang="zh-CN" sz="2400" dirty="0"/>
              <a:t>的安装和配置比较复杂，需要一定的技术水平和时间成本。</a:t>
            </a:r>
          </a:p>
          <a:p>
            <a:pPr algn="just"/>
            <a:r>
              <a:rPr lang="zh-CN" altLang="zh-CN" sz="2400" dirty="0"/>
              <a:t>为了解决这些问题，我们提出了一个用</a:t>
            </a:r>
            <a:r>
              <a:rPr lang="en-US" altLang="zh-CN" sz="2400" dirty="0"/>
              <a:t>Go</a:t>
            </a:r>
            <a:r>
              <a:rPr lang="zh-CN" altLang="zh-CN" sz="2400" dirty="0"/>
              <a:t>语言实现的简易版</a:t>
            </a:r>
            <a:r>
              <a:rPr lang="en-US" altLang="zh-CN" sz="2400" dirty="0" err="1"/>
              <a:t>Huginn</a:t>
            </a:r>
            <a:r>
              <a:rPr lang="zh-CN" altLang="zh-CN" sz="2400" dirty="0"/>
              <a:t>项目，旨在提供一个轻量级、高性能、易部署、易使用、易扩展的自动化工具。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所属领域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sz="2400" dirty="0"/>
              <a:t>本项目属于</a:t>
            </a:r>
            <a:r>
              <a:rPr lang="en-US" altLang="zh-CN" sz="2400" dirty="0"/>
              <a:t>Web</a:t>
            </a:r>
            <a:r>
              <a:rPr lang="zh-CN" altLang="zh-CN" sz="2400" dirty="0"/>
              <a:t>开发、自动化工具的范畴，并适用于任何需要自动化执行在线任务，并获取和处理数据的领域。例如：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dirty="0"/>
              <a:t>用户可以通过本项目抓取任意网页上的内容，并进行处理和分析。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dirty="0"/>
              <a:t>用户可以通过本项目定时获取某些指标或事件，并进行预警或通知。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dirty="0"/>
              <a:t>用户可以通过本项目从多个来源获取数据，并进行合并或转换。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2400" dirty="0"/>
              <a:t>用户可以通过本项目将处理后的数据以</a:t>
            </a:r>
            <a:r>
              <a:rPr lang="en-US" altLang="zh-CN" sz="2400" dirty="0" err="1"/>
              <a:t>rss</a:t>
            </a:r>
            <a:r>
              <a:rPr lang="zh-CN" altLang="zh-CN" sz="2400" dirty="0"/>
              <a:t>格式发布，并通过其他工具订阅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400" dirty="0"/>
              <a:t>本项目的目标是开发一个</a:t>
            </a:r>
            <a:r>
              <a:rPr lang="en-US" altLang="zh-CN" sz="2400" dirty="0"/>
              <a:t>Web</a:t>
            </a:r>
            <a:r>
              <a:rPr lang="zh-CN" altLang="zh-CN" sz="2400" dirty="0"/>
              <a:t>应用程序，实现以下三个基本功能：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dirty="0"/>
              <a:t>根据</a:t>
            </a:r>
            <a:r>
              <a:rPr lang="en-US" altLang="zh-CN" sz="2400" dirty="0" err="1"/>
              <a:t>cron</a:t>
            </a:r>
            <a:r>
              <a:rPr lang="zh-CN" altLang="zh-CN" sz="2400" dirty="0"/>
              <a:t>表达式定时触发其他功能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dirty="0"/>
              <a:t>发送</a:t>
            </a:r>
            <a:r>
              <a:rPr lang="en-US" altLang="zh-CN" sz="2400" dirty="0"/>
              <a:t>get/post</a:t>
            </a:r>
            <a:r>
              <a:rPr lang="zh-CN" altLang="zh-CN" sz="2400" dirty="0"/>
              <a:t>请求：用户可以通过</a:t>
            </a:r>
            <a:r>
              <a:rPr lang="en-US" altLang="zh-CN" sz="2400" dirty="0"/>
              <a:t>Web</a:t>
            </a:r>
            <a:r>
              <a:rPr lang="zh-CN" altLang="zh-CN" sz="2400" dirty="0"/>
              <a:t>界面输入</a:t>
            </a:r>
            <a:r>
              <a:rPr lang="en-US" altLang="zh-CN" sz="2400" dirty="0"/>
              <a:t>URL</a:t>
            </a:r>
            <a:r>
              <a:rPr lang="zh-CN" altLang="zh-CN" sz="2400" dirty="0"/>
              <a:t>和参数，发送</a:t>
            </a:r>
            <a:r>
              <a:rPr lang="en-US" altLang="zh-CN" sz="2400" dirty="0"/>
              <a:t>get</a:t>
            </a:r>
            <a:r>
              <a:rPr lang="zh-CN" altLang="zh-CN" sz="2400" dirty="0"/>
              <a:t>或</a:t>
            </a:r>
            <a:r>
              <a:rPr lang="en-US" altLang="zh-CN" sz="2400" dirty="0"/>
              <a:t>post</a:t>
            </a:r>
            <a:r>
              <a:rPr lang="zh-CN" altLang="zh-CN" sz="2400" dirty="0"/>
              <a:t>请求，并获取响应数据。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400" dirty="0"/>
              <a:t>把处理完的数据通过</a:t>
            </a:r>
            <a:r>
              <a:rPr lang="en-US" altLang="zh-CN" sz="2400" dirty="0" err="1"/>
              <a:t>rss</a:t>
            </a:r>
            <a:r>
              <a:rPr lang="zh-CN" altLang="zh-CN" sz="2400" dirty="0"/>
              <a:t>发布：用户可以通过</a:t>
            </a:r>
            <a:r>
              <a:rPr lang="en-US" altLang="zh-CN" sz="2400" dirty="0"/>
              <a:t>Web</a:t>
            </a:r>
            <a:r>
              <a:rPr lang="zh-CN" altLang="zh-CN" sz="2400" dirty="0"/>
              <a:t>界面设置</a:t>
            </a:r>
            <a:r>
              <a:rPr lang="en-US" altLang="zh-CN" sz="2400" dirty="0" err="1"/>
              <a:t>rss</a:t>
            </a:r>
            <a:r>
              <a:rPr lang="zh-CN" altLang="zh-CN" sz="2400" dirty="0"/>
              <a:t>标题、描述、链接等信息，并把处理后的数据以</a:t>
            </a:r>
            <a:r>
              <a:rPr lang="en-US" altLang="zh-CN" sz="2400" dirty="0" err="1"/>
              <a:t>rss</a:t>
            </a:r>
            <a:r>
              <a:rPr lang="zh-CN" altLang="zh-CN" sz="2400" dirty="0"/>
              <a:t>格式发布到指定的</a:t>
            </a:r>
            <a:r>
              <a:rPr lang="en-US" altLang="zh-CN" sz="2400" dirty="0"/>
              <a:t>URL</a:t>
            </a:r>
            <a:r>
              <a:rPr lang="zh-CN" altLang="zh-CN" sz="24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解决的核心问题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性能问题：</a:t>
            </a:r>
            <a:r>
              <a:rPr lang="en-US" altLang="zh-CN" sz="2400" dirty="0"/>
              <a:t>Go</a:t>
            </a:r>
            <a:r>
              <a:rPr lang="zh-CN" altLang="en-US" sz="2400" dirty="0"/>
              <a:t>语言是一种编译型、并发型、高性能的语言，相比于</a:t>
            </a:r>
            <a:r>
              <a:rPr lang="en-US" altLang="zh-CN" sz="2400" dirty="0" err="1"/>
              <a:t>Huginn</a:t>
            </a:r>
            <a:r>
              <a:rPr lang="zh-CN" altLang="en-US" sz="2400" dirty="0"/>
              <a:t>使用的</a:t>
            </a:r>
            <a:r>
              <a:rPr lang="en-US" altLang="zh-CN" sz="2400" dirty="0"/>
              <a:t>Ruby</a:t>
            </a:r>
            <a:r>
              <a:rPr lang="zh-CN" altLang="en-US" sz="2400" dirty="0"/>
              <a:t>语言，</a:t>
            </a:r>
            <a:r>
              <a:rPr lang="en-US" altLang="zh-CN" sz="2400" dirty="0"/>
              <a:t>Go</a:t>
            </a:r>
            <a:r>
              <a:rPr lang="zh-CN" altLang="en-US" sz="2400" dirty="0"/>
              <a:t>语言可以提供更快的运行速度和更低的资源消耗。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安装部署问题：</a:t>
            </a:r>
            <a:r>
              <a:rPr lang="en-US" altLang="zh-CN" sz="2400" dirty="0"/>
              <a:t>Go</a:t>
            </a:r>
            <a:r>
              <a:rPr lang="zh-CN" altLang="en-US" sz="2400" dirty="0"/>
              <a:t>语言可以编译成单个可执行文件，无需依赖其他库或环境，因此安装部署该项目将非常简单，只需下载并运行即可。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文档问题：</a:t>
            </a:r>
            <a:r>
              <a:rPr lang="en-US" altLang="zh-CN" sz="2400" dirty="0"/>
              <a:t>Go</a:t>
            </a:r>
            <a:r>
              <a:rPr lang="zh-CN" altLang="en-US" sz="2400" dirty="0"/>
              <a:t>语言有一套标准的文档生成工具，可以根据代码中的注释自动生成文档。因此，该项目将提供完整且易于阅读的文档，方便用户了解和使用。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为用户提供一个轻量级、高性能、易于使用的自动化工具，可以帮助用户处理各种网络上的数据和事件，提高工作效率和生活质量。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为开发者提供一个基于</a:t>
            </a:r>
            <a:r>
              <a:rPr lang="en-US" altLang="zh-CN" sz="2400" dirty="0"/>
              <a:t>Go</a:t>
            </a:r>
            <a:r>
              <a:rPr lang="zh-CN" altLang="en-US" sz="2400" dirty="0"/>
              <a:t>语言的开源项目，可以学习和参与其中，提高编程技能和协作能力。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为社区贡献一个有价值的项目，可以吸引更多的关注和支持，促进</a:t>
            </a:r>
            <a:r>
              <a:rPr lang="en-US" altLang="zh-CN" sz="2400" dirty="0"/>
              <a:t>Web</a:t>
            </a:r>
            <a:r>
              <a:rPr lang="zh-CN" altLang="en-US" sz="2400" dirty="0"/>
              <a:t>开发和自动化工具领域的发展和创新。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Go</a:t>
            </a:r>
            <a:r>
              <a:rPr lang="zh-CN" altLang="en-US" sz="2400" dirty="0"/>
              <a:t>语言编写，具有高性能、低资源占用、跨平台、易部署等特点。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rss</a:t>
            </a:r>
            <a:r>
              <a:rPr lang="zh-CN" altLang="en-US" sz="2400" dirty="0"/>
              <a:t>作为数据发布格式，具有通用性广、兼容性好、易于订阅等特点。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简化了</a:t>
            </a:r>
            <a:r>
              <a:rPr lang="en-US" altLang="zh-CN" sz="2400" dirty="0"/>
              <a:t>Agent</a:t>
            </a:r>
            <a:r>
              <a:rPr lang="zh-CN" altLang="en-US" sz="2400" dirty="0"/>
              <a:t>的概念和设计，只提供三个基本功能，降低了用户使用和理解的难度。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提供了</a:t>
            </a:r>
            <a:r>
              <a:rPr lang="en-US" altLang="zh-CN" sz="2400" dirty="0"/>
              <a:t>Web</a:t>
            </a:r>
            <a:r>
              <a:rPr lang="zh-CN" altLang="en-US" sz="2400" dirty="0"/>
              <a:t>界面作为用户交互方式，方便了用户输入和查看数据。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EMPLATE" val="6b5c958b-144a-4b72-8417-d9eaa3d816f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#31638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#316389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#316389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#316389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587600;#316389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4A60EC"/>
      </a:accent1>
      <a:accent2>
        <a:srgbClr val="AA77FA"/>
      </a:accent2>
      <a:accent3>
        <a:srgbClr val="30C2FA"/>
      </a:accent3>
      <a:accent4>
        <a:srgbClr val="07419F"/>
      </a:accent4>
      <a:accent5>
        <a:srgbClr val="1048A5"/>
      </a:accent5>
      <a:accent6>
        <a:srgbClr val="3075C1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4A60EC"/>
    </a:accent1>
    <a:accent2>
      <a:srgbClr val="AA77FA"/>
    </a:accent2>
    <a:accent3>
      <a:srgbClr val="30C2FA"/>
    </a:accent3>
    <a:accent4>
      <a:srgbClr val="07419F"/>
    </a:accent4>
    <a:accent5>
      <a:srgbClr val="1048A5"/>
    </a:accent5>
    <a:accent6>
      <a:srgbClr val="3075C1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1758</Words>
  <Application>Microsoft Office PowerPoint</Application>
  <PresentationFormat>宽屏</PresentationFormat>
  <Paragraphs>152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Söhne</vt:lpstr>
      <vt:lpstr>等线</vt:lpstr>
      <vt:lpstr>Arial</vt:lpstr>
      <vt:lpstr>OfficePLUS 主题</vt:lpstr>
      <vt:lpstr>Huggo</vt:lpstr>
      <vt:lpstr>软件概况</vt:lpstr>
      <vt:lpstr>WEB项目建议书</vt:lpstr>
      <vt:lpstr>项目背景</vt:lpstr>
      <vt:lpstr>所属领域</vt:lpstr>
      <vt:lpstr>项目目标</vt:lpstr>
      <vt:lpstr>解决的核心问题</vt:lpstr>
      <vt:lpstr>效益</vt:lpstr>
      <vt:lpstr>项目优势</vt:lpstr>
      <vt:lpstr>WEB项目需求</vt:lpstr>
      <vt:lpstr>概述</vt:lpstr>
      <vt:lpstr>功能需求</vt:lpstr>
      <vt:lpstr>用户界面</vt:lpstr>
      <vt:lpstr>质量要求</vt:lpstr>
      <vt:lpstr>内容需求</vt:lpstr>
      <vt:lpstr>运行环境需求</vt:lpstr>
      <vt:lpstr>WEB应用建模</vt:lpstr>
      <vt:lpstr>简介</vt:lpstr>
      <vt:lpstr>功能需求建模</vt:lpstr>
      <vt:lpstr>活动图</vt:lpstr>
      <vt:lpstr>内容建模：静态建模</vt:lpstr>
      <vt:lpstr>内容建模：动态建模</vt:lpstr>
      <vt:lpstr>超文本建模：静态建模</vt:lpstr>
      <vt:lpstr>超文本建模：动态建模</vt:lpstr>
      <vt:lpstr>适应性建模：静态建模</vt:lpstr>
      <vt:lpstr>适应性建模：动态建模</vt:lpstr>
      <vt:lpstr>WEB应用架构设计</vt:lpstr>
      <vt:lpstr>后端架构设计</vt:lpstr>
      <vt:lpstr>整体架构设计</vt:lpstr>
      <vt:lpstr>架构设计</vt:lpstr>
      <vt:lpstr>WEB应用设计</vt:lpstr>
      <vt:lpstr>交互设计</vt:lpstr>
      <vt:lpstr>展示设计</vt:lpstr>
      <vt:lpstr>内容设计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</dc:creator>
  <cp:lastModifiedBy>Chen Gu</cp:lastModifiedBy>
  <cp:revision>20</cp:revision>
  <cp:lastPrinted>2023-05-16T12:29:21Z</cp:lastPrinted>
  <dcterms:created xsi:type="dcterms:W3CDTF">2023-05-16T12:29:21Z</dcterms:created>
  <dcterms:modified xsi:type="dcterms:W3CDTF">2023-05-16T12:37:04Z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6b5c958b-144a-4b72-8417-d9eaa3d816ff</vt:lpwstr>
  </property>
  <property fmtid="{D5CDD505-2E9C-101B-9397-08002B2CF9AE}" pid="3" name="ICV">
    <vt:lpwstr/>
  </property>
  <property fmtid="{D5CDD505-2E9C-101B-9397-08002B2CF9AE}" pid="4" name="KSOProductBuildVer">
    <vt:lpwstr>2052-11.1.0.11698</vt:lpwstr>
  </property>
</Properties>
</file>