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2"/>
  </p:notesMasterIdLst>
  <p:sldIdLst>
    <p:sldId id="269" r:id="rId2"/>
    <p:sldId id="301" r:id="rId3"/>
    <p:sldId id="291" r:id="rId4"/>
    <p:sldId id="293" r:id="rId5"/>
    <p:sldId id="292" r:id="rId6"/>
    <p:sldId id="319" r:id="rId7"/>
    <p:sldId id="320" r:id="rId8"/>
    <p:sldId id="321" r:id="rId9"/>
    <p:sldId id="322" r:id="rId10"/>
    <p:sldId id="323" r:id="rId11"/>
    <p:sldId id="324" r:id="rId12"/>
    <p:sldId id="282" r:id="rId13"/>
    <p:sldId id="287" r:id="rId14"/>
    <p:sldId id="294" r:id="rId15"/>
    <p:sldId id="297" r:id="rId16"/>
    <p:sldId id="295" r:id="rId17"/>
    <p:sldId id="283" r:id="rId18"/>
    <p:sldId id="315" r:id="rId19"/>
    <p:sldId id="316" r:id="rId20"/>
    <p:sldId id="317" r:id="rId21"/>
    <p:sldId id="328" r:id="rId22"/>
    <p:sldId id="318" r:id="rId23"/>
    <p:sldId id="329" r:id="rId24"/>
    <p:sldId id="296" r:id="rId25"/>
    <p:sldId id="326" r:id="rId26"/>
    <p:sldId id="300" r:id="rId27"/>
    <p:sldId id="325" r:id="rId28"/>
    <p:sldId id="299" r:id="rId29"/>
    <p:sldId id="327" r:id="rId30"/>
    <p:sldId id="286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pparapu sasidhar" initials="ks" lastIdx="1" clrIdx="0">
    <p:extLst>
      <p:ext uri="{19B8F6BF-5375-455C-9EA6-DF929625EA0E}">
        <p15:presenceInfo xmlns:p15="http://schemas.microsoft.com/office/powerpoint/2012/main" userId="2a9ff3f0a4d291b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6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9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27T09:56:51.560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16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17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048718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19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2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61BEF0D-F0BB-DE4B-95CE-6DB70DBA9567}" type="datetimeFigureOut">
              <a:rPr lang="en-US" smtClean="0"/>
              <a:t>4/27/2021</a:t>
            </a:fld>
            <a:endParaRPr 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4/27/2021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4/27/2021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4/27/2021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4/27/2021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B61BEF0D-F0BB-DE4B-95CE-6DB70DBA9567}" type="datetimeFigureOut">
              <a:rPr lang="en-US" smtClean="0"/>
              <a:t>4/27/2021</a:t>
            </a:fld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jsrp.org/research-paper-0313/ijsrpp15114.pdf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Rectangle 6"/>
          <p:cNvSpPr/>
          <p:nvPr/>
        </p:nvSpPr>
        <p:spPr>
          <a:xfrm>
            <a:off x="914400" y="442595"/>
            <a:ext cx="8705850" cy="2861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algn="ctr">
              <a:lnSpc>
                <a:spcPct val="150000"/>
              </a:lnSpc>
              <a:spcAft>
                <a:spcPts val="0"/>
              </a:spcAft>
            </a:pPr>
            <a:r>
              <a:rPr lang="en-US" sz="4000" b="1" dirty="0">
                <a:solidFill>
                  <a:schemeClr val="bg1"/>
                </a:solidFill>
                <a:latin typeface="+mj-lt"/>
              </a:rPr>
              <a:t>A Low-Cost and Portable Electrocardiogram (ECG) Machine for Predicting A</a:t>
            </a:r>
            <a:r>
              <a:rPr lang="en-US" sz="4000" b="1">
                <a:solidFill>
                  <a:schemeClr val="bg1"/>
                </a:solidFill>
                <a:uFillTx/>
                <a:sym typeface="+mn-ea"/>
              </a:rPr>
              <a:t>rrhythmia</a:t>
            </a:r>
            <a:endParaRPr lang="en-US" sz="4000" b="1" dirty="0">
              <a:solidFill>
                <a:schemeClr val="bg1"/>
              </a:solidFill>
              <a:uFillTx/>
              <a:latin typeface="+mj-lt"/>
              <a:sym typeface="+mn-ea"/>
            </a:endParaRPr>
          </a:p>
        </p:txBody>
      </p:sp>
      <p:sp>
        <p:nvSpPr>
          <p:cNvPr id="1048624" name="Rectangle 7"/>
          <p:cNvSpPr/>
          <p:nvPr/>
        </p:nvSpPr>
        <p:spPr>
          <a:xfrm>
            <a:off x="2561303" y="3533600"/>
            <a:ext cx="50783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a typeface="Times New Roman" panose="02020603050405020304" pitchFamily="18" charset="0"/>
              </a:rPr>
              <a:t> </a:t>
            </a:r>
            <a:endParaRPr lang="en-IN" sz="2400" dirty="0"/>
          </a:p>
        </p:txBody>
      </p:sp>
      <p:sp>
        <p:nvSpPr>
          <p:cNvPr id="1048625" name="Rectangle 8"/>
          <p:cNvSpPr/>
          <p:nvPr/>
        </p:nvSpPr>
        <p:spPr>
          <a:xfrm>
            <a:off x="7829448" y="5579873"/>
            <a:ext cx="4338484" cy="10947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b="1" dirty="0"/>
              <a:t>M DURGA PRADEEP (17121004) </a:t>
            </a:r>
            <a:endParaRPr lang="en-IN" sz="1400" b="1" dirty="0"/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b="1" dirty="0"/>
              <a:t>K SASIDHAR (17121009) </a:t>
            </a:r>
            <a:endParaRPr lang="en-IN" sz="1400" b="1" dirty="0"/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b="1" dirty="0"/>
              <a:t>CH ADITYA (17121005)</a:t>
            </a:r>
            <a:endParaRPr lang="en-IN" sz="1400" b="1" dirty="0"/>
          </a:p>
          <a:p>
            <a:pPr>
              <a:spcAft>
                <a:spcPts val="0"/>
              </a:spcAft>
            </a:pPr>
            <a:r>
              <a:rPr lang="en-US" sz="1400" dirty="0">
                <a:ea typeface="Times New Roman" panose="02020603050405020304" pitchFamily="18" charset="0"/>
              </a:rPr>
              <a:t> </a:t>
            </a:r>
            <a:endParaRPr lang="en-IN" sz="1400" dirty="0">
              <a:effectLst/>
              <a:ea typeface="Times New Roman" panose="02020603050405020304" pitchFamily="18" charset="0"/>
            </a:endParaRPr>
          </a:p>
        </p:txBody>
      </p:sp>
      <p:sp>
        <p:nvSpPr>
          <p:cNvPr id="1048626" name="Rectangle 9"/>
          <p:cNvSpPr/>
          <p:nvPr/>
        </p:nvSpPr>
        <p:spPr>
          <a:xfrm>
            <a:off x="2970851" y="4997509"/>
            <a:ext cx="775589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algn="ctr">
              <a:spcAft>
                <a:spcPts val="0"/>
              </a:spcAft>
            </a:pPr>
            <a:r>
              <a:rPr lang="en-US" sz="2000" b="1" dirty="0">
                <a:latin typeface="+mj-lt"/>
              </a:rPr>
              <a:t>                                                               Presented by:(Batch18) </a:t>
            </a:r>
            <a:endParaRPr lang="en-IN" sz="2000" b="1" u="sng" dirty="0">
              <a:effectLst/>
              <a:latin typeface="+mj-lt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43883" y="4997509"/>
            <a:ext cx="3701989" cy="1190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Supervised by: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Ms.B.C.Kavitha</a:t>
            </a:r>
            <a:endParaRPr lang="en-US" dirty="0"/>
          </a:p>
          <a:p>
            <a:r>
              <a:rPr lang="en-US" dirty="0"/>
              <a:t> Assistant professor of ECE dept.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E0239-43FE-4297-99F5-7D3DE0C02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/>
              <a:t>			LITERATURE SURVEY -5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F4DBE-D9D3-4F51-84F6-4A61666D9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>
                <a:effectLst/>
                <a:ea typeface="SimSun" panose="02010600030101010101" pitchFamily="2" charset="-122"/>
              </a:rPr>
              <a:t>Afseen</a:t>
            </a:r>
            <a:r>
              <a:rPr lang="en-US" sz="2000" dirty="0">
                <a:effectLst/>
                <a:ea typeface="SimSun" panose="02010600030101010101" pitchFamily="2" charset="-122"/>
              </a:rPr>
              <a:t> </a:t>
            </a:r>
            <a:r>
              <a:rPr lang="en-US" sz="2000" dirty="0" err="1">
                <a:effectLst/>
                <a:ea typeface="SimSun" panose="02010600030101010101" pitchFamily="2" charset="-122"/>
              </a:rPr>
              <a:t>Naaz</a:t>
            </a:r>
            <a:r>
              <a:rPr lang="en-US" sz="2000" dirty="0">
                <a:effectLst/>
                <a:ea typeface="SimSun" panose="02010600030101010101" pitchFamily="2" charset="-122"/>
              </a:rPr>
              <a:t> &amp; </a:t>
            </a:r>
            <a:r>
              <a:rPr lang="en-US" sz="2000" dirty="0" err="1">
                <a:effectLst/>
                <a:ea typeface="SimSun" panose="02010600030101010101" pitchFamily="2" charset="-122"/>
              </a:rPr>
              <a:t>Mrs</a:t>
            </a:r>
            <a:r>
              <a:rPr lang="en-US" sz="2000" dirty="0">
                <a:effectLst/>
                <a:ea typeface="SimSun" panose="02010600030101010101" pitchFamily="2" charset="-122"/>
              </a:rPr>
              <a:t> Shikha Singh. (2015). QRS complex detection and ST segmentation of ECG signal using wavelet transform. International Journal of Research in Advent Technology, 3(6), 45-50</a:t>
            </a:r>
            <a:r>
              <a:rPr lang="en-US" sz="3200" dirty="0">
                <a:effectLst/>
                <a:ea typeface="SimSun" panose="02010600030101010101" pitchFamily="2" charset="-122"/>
              </a:rPr>
              <a:t>. </a:t>
            </a:r>
          </a:p>
          <a:p>
            <a:pPr marL="0" indent="0">
              <a:buNone/>
            </a:pPr>
            <a:endParaRPr lang="en-US" dirty="0"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en-US" sz="2600" u="sng" dirty="0">
                <a:effectLst/>
                <a:ea typeface="SimSun" panose="02010600030101010101" pitchFamily="2" charset="-122"/>
              </a:rPr>
              <a:t>ADVANTAGES</a:t>
            </a:r>
          </a:p>
          <a:p>
            <a:endParaRPr lang="en-US" sz="2600" u="sng" dirty="0">
              <a:ea typeface="SimSun" panose="02010600030101010101" pitchFamily="2" charset="-122"/>
            </a:endParaRPr>
          </a:p>
          <a:p>
            <a:endParaRPr lang="en-US" sz="2600" u="sng" dirty="0">
              <a:effectLst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en-US" sz="2600" u="sng" dirty="0">
                <a:effectLst/>
                <a:ea typeface="SimSun" panose="02010600030101010101" pitchFamily="2" charset="-122"/>
              </a:rPr>
              <a:t>DRAW BACKS</a:t>
            </a:r>
          </a:p>
          <a:p>
            <a:endParaRPr lang="en-IN" sz="3200" dirty="0">
              <a:effectLst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8684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A04B2-2DD6-4140-A13E-111F2A213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/>
              <a:t>			PROBLEM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486CD-3775-446E-A66C-FB7E1CBCC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334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64038"/>
            <a:ext cx="10972800" cy="582613"/>
          </a:xfrm>
        </p:spPr>
        <p:txBody>
          <a:bodyPr/>
          <a:lstStyle/>
          <a:p>
            <a:r>
              <a:rPr lang="en-US" dirty="0">
                <a:sym typeface="+mn-ea"/>
              </a:rPr>
              <a:t>COMPONENTS REQUIRED: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904240" y="2045970"/>
          <a:ext cx="8765540" cy="3762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5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13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13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19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S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Components Name</a:t>
                      </a:r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Quantity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NodeMCU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ESP8266-12E 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ECG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AD8232 ECG Sensor Kit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Data Cable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5V Micro USB Data Cable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USB Adapter</a:t>
                      </a:r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5V Volt USB Adapter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Breadboard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456" y="953980"/>
            <a:ext cx="10972800" cy="582613"/>
          </a:xfrm>
        </p:spPr>
        <p:txBody>
          <a:bodyPr/>
          <a:lstStyle/>
          <a:p>
            <a:r>
              <a:rPr lang="en-US" dirty="0"/>
              <a:t>			Features of ECG GRAPH</a:t>
            </a:r>
            <a:br>
              <a:rPr lang="en-US" dirty="0"/>
            </a:br>
            <a:br>
              <a:rPr lang="en-US" dirty="0"/>
            </a:br>
            <a:r>
              <a:rPr lang="en-US" sz="2000" b="1" dirty="0"/>
              <a:t>Figure-1: </a:t>
            </a:r>
            <a:r>
              <a:rPr lang="en-US" sz="2000" dirty="0"/>
              <a:t>shows the PQRST wave form.  </a:t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276A4B7F-B36D-4612-AB09-77157D6915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8455" y="1971599"/>
            <a:ext cx="4691046" cy="4626912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653417"/>
            <a:ext cx="10972800" cy="661755"/>
          </a:xfrm>
        </p:spPr>
        <p:txBody>
          <a:bodyPr/>
          <a:lstStyle/>
          <a:p>
            <a:r>
              <a:rPr lang="en-US" dirty="0">
                <a:sym typeface="+mn-ea"/>
              </a:rPr>
              <a:t>      		</a:t>
            </a:r>
            <a:r>
              <a:rPr lang="en-US" sz="3200" dirty="0">
                <a:sym typeface="+mn-ea"/>
              </a:rPr>
              <a:t>ADVANTAGES OF THE PROJECT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91" y="1783319"/>
            <a:ext cx="11155680" cy="4090386"/>
          </a:xfrm>
        </p:spPr>
        <p:txBody>
          <a:bodyPr/>
          <a:lstStyle/>
          <a:p>
            <a:r>
              <a:rPr lang="en-US" sz="2400" dirty="0"/>
              <a:t>Low cost ECG Monitoring system using ECG Sensor8232 and </a:t>
            </a:r>
            <a:r>
              <a:rPr lang="en-US" sz="2400" dirty="0" err="1"/>
              <a:t>NodeMCU</a:t>
            </a:r>
            <a:r>
              <a:rPr lang="en-US" sz="2400" dirty="0"/>
              <a:t>.</a:t>
            </a:r>
          </a:p>
          <a:p>
            <a:r>
              <a:rPr lang="en-US" sz="2400" dirty="0"/>
              <a:t>Predicting the chances of </a:t>
            </a:r>
            <a:r>
              <a:rPr lang="en-US" sz="2400" b="1" dirty="0">
                <a:sym typeface="+mn-ea"/>
              </a:rPr>
              <a:t>A</a:t>
            </a:r>
            <a:r>
              <a:rPr lang="en-US" sz="2400" b="1" dirty="0">
                <a:uFillTx/>
                <a:sym typeface="+mn-ea"/>
              </a:rPr>
              <a:t>rrhythmia</a:t>
            </a:r>
            <a:r>
              <a:rPr lang="en-US" sz="2400" dirty="0"/>
              <a:t> with accurate </a:t>
            </a:r>
            <a:r>
              <a:rPr lang="en-US" sz="2400" dirty="0" err="1"/>
              <a:t>results,will</a:t>
            </a:r>
            <a:r>
              <a:rPr lang="en-US" sz="2400" dirty="0"/>
              <a:t> be beneficial for patients who are </a:t>
            </a:r>
            <a:r>
              <a:rPr lang="en-US" sz="2400" dirty="0" err="1"/>
              <a:t>prown</a:t>
            </a:r>
            <a:r>
              <a:rPr lang="en-US" sz="2400" dirty="0"/>
              <a:t> to Health issues and Elderly Bed ridden people. </a:t>
            </a:r>
          </a:p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sym typeface="+mn-ea"/>
              </a:rPr>
              <a:t>Continuous wearable personal monitoring system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sym typeface="+mn-ea"/>
              </a:rPr>
              <a:t> plays a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sym typeface="+mn-ea"/>
              </a:rPr>
              <a:t>big role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sym typeface="+mn-ea"/>
              </a:rPr>
              <a:t>in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sym typeface="+mn-ea"/>
              </a:rPr>
              <a:t> arrhythmia detection.</a:t>
            </a:r>
          </a:p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sym typeface="+mn-ea"/>
              </a:rPr>
              <a:t>ECG waveform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sym typeface="+mn-ea"/>
              </a:rPr>
              <a:t>can be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  <a:sym typeface="+mn-ea"/>
              </a:rPr>
              <a:t>monitered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sym typeface="+mn-ea"/>
              </a:rPr>
              <a:t> and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  <a:sym typeface="+mn-ea"/>
              </a:rPr>
              <a:t>analysed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sym typeface="+mn-ea"/>
              </a:rPr>
              <a:t> using IOT Platform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sym typeface="+mn-ea"/>
              </a:rPr>
              <a:t>called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  <a:sym typeface="+mn-ea"/>
              </a:rPr>
              <a:t>Ubidots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sym typeface="+mn-ea"/>
              </a:rPr>
              <a:t>.</a:t>
            </a:r>
          </a:p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sym typeface="+mn-ea"/>
              </a:rPr>
              <a:t>ECG waveform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sym typeface="+mn-ea"/>
              </a:rPr>
              <a:t> can be used to detect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  <a:sym typeface="+mn-ea"/>
              </a:rPr>
              <a:t>hte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sym typeface="+mn-ea"/>
              </a:rPr>
              <a:t> different types of A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sym typeface="+mn-ea"/>
              </a:rPr>
              <a:t>rrhythmia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sym typeface="+mn-ea"/>
              </a:rPr>
              <a:t>using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sym typeface="+mn-ea"/>
              </a:rPr>
              <a:t> Machine Learning.</a:t>
            </a:r>
          </a:p>
          <a:p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uFillTx/>
              <a:sym typeface="+mn-ea"/>
            </a:endParaRPr>
          </a:p>
          <a:p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uFillTx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				Literature review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1"/>
                </a:solidFill>
                <a:uFillTx/>
              </a:rPr>
              <a:t>S M </a:t>
            </a:r>
            <a:r>
              <a:rPr lang="en-US" sz="2400" dirty="0" err="1">
                <a:solidFill>
                  <a:schemeClr val="tx1"/>
                </a:solidFill>
                <a:uFillTx/>
              </a:rPr>
              <a:t>Ahsanuzzaman</a:t>
            </a:r>
            <a:r>
              <a:rPr lang="en-US" sz="2400" dirty="0">
                <a:solidFill>
                  <a:schemeClr val="tx1"/>
                </a:solidFill>
                <a:uFillTx/>
              </a:rPr>
              <a:t> &amp; </a:t>
            </a:r>
            <a:r>
              <a:rPr lang="en-US" sz="2400" dirty="0" err="1">
                <a:solidFill>
                  <a:schemeClr val="tx1"/>
                </a:solidFill>
                <a:uFillTx/>
              </a:rPr>
              <a:t>Toufik</a:t>
            </a:r>
            <a:r>
              <a:rPr lang="en-US" sz="2400" dirty="0">
                <a:solidFill>
                  <a:schemeClr val="tx1"/>
                </a:solidFill>
                <a:uFillTx/>
              </a:rPr>
              <a:t> </a:t>
            </a:r>
            <a:r>
              <a:rPr lang="en-US" sz="2400" dirty="0" err="1">
                <a:solidFill>
                  <a:schemeClr val="tx1"/>
                </a:solidFill>
                <a:uFillTx/>
              </a:rPr>
              <a:t>Ahmed,“Low</a:t>
            </a:r>
            <a:r>
              <a:rPr lang="en-US" sz="2400" dirty="0">
                <a:solidFill>
                  <a:schemeClr val="tx1"/>
                </a:solidFill>
                <a:uFillTx/>
              </a:rPr>
              <a:t> Cost, Portable ECG Monitoring and Alarming System Based on Deep Learning”, Conference: 2020 IEEE Region 10 Symposium (TENSYMP)At: Dhaka, Bangladesh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uFillTx/>
            </a:endParaRPr>
          </a:p>
          <a:p>
            <a:r>
              <a:rPr lang="en-US" sz="2400" dirty="0">
                <a:solidFill>
                  <a:schemeClr val="tx1"/>
                </a:solidFill>
                <a:uFillTx/>
              </a:rPr>
              <a:t>Bansal, M.; Gandhi, B. IoT big data in smart healthcare (ECG monitoring). In Proceedings of the International Conference on Machine Learning, Big Data, Cloud and Parallel Computing: Trends, </a:t>
            </a:r>
            <a:r>
              <a:rPr lang="en-US" sz="2400" dirty="0" err="1">
                <a:solidFill>
                  <a:schemeClr val="tx1"/>
                </a:solidFill>
                <a:uFillTx/>
              </a:rPr>
              <a:t>Prespectives</a:t>
            </a:r>
            <a:r>
              <a:rPr lang="en-US" sz="2400" dirty="0">
                <a:solidFill>
                  <a:schemeClr val="tx1"/>
                </a:solidFill>
                <a:uFillTx/>
              </a:rPr>
              <a:t> and Prospects, </a:t>
            </a:r>
            <a:r>
              <a:rPr lang="en-US" sz="2400" dirty="0" err="1">
                <a:solidFill>
                  <a:schemeClr val="tx1"/>
                </a:solidFill>
                <a:uFillTx/>
              </a:rPr>
              <a:t>COMITCon</a:t>
            </a:r>
            <a:r>
              <a:rPr lang="en-US" sz="2400" dirty="0">
                <a:solidFill>
                  <a:schemeClr val="tx1"/>
                </a:solidFill>
                <a:uFillTx/>
              </a:rPr>
              <a:t>, Faridabad, India, 14–16 February 2019.</a:t>
            </a:r>
          </a:p>
          <a:p>
            <a:endParaRPr lang="en-US" sz="2800" dirty="0">
              <a:solidFill>
                <a:schemeClr val="tx1"/>
              </a:solidFill>
              <a:uFillTx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349" y="669895"/>
            <a:ext cx="10972800" cy="582613"/>
          </a:xfrm>
        </p:spPr>
        <p:txBody>
          <a:bodyPr/>
          <a:lstStyle/>
          <a:p>
            <a:r>
              <a:rPr lang="en-US" dirty="0"/>
              <a:t>		Block diagram of the proposed project</a:t>
            </a:r>
            <a:br>
              <a:rPr lang="en-US" dirty="0"/>
            </a:br>
            <a:br>
              <a:rPr lang="en-US" dirty="0"/>
            </a:br>
            <a:r>
              <a:rPr lang="en-US" sz="2000" b="1" dirty="0"/>
              <a:t>Figure-2: </a:t>
            </a:r>
            <a:r>
              <a:rPr lang="en-US" sz="2000" dirty="0"/>
              <a:t>shows the block diagram of the proposed project.</a:t>
            </a:r>
          </a:p>
        </p:txBody>
      </p:sp>
      <p:pic>
        <p:nvPicPr>
          <p:cNvPr id="4" name="Content Placeholder 3" descr="Picture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1465" y="1740023"/>
            <a:ext cx="6601040" cy="47165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54975"/>
            <a:ext cx="10972800" cy="1143000"/>
          </a:xfrm>
        </p:spPr>
        <p:txBody>
          <a:bodyPr/>
          <a:lstStyle/>
          <a:p>
            <a:r>
              <a:rPr lang="en-US" sz="3200" b="1" dirty="0">
                <a:solidFill>
                  <a:schemeClr val="accent1"/>
                </a:solidFill>
                <a:uFillTx/>
              </a:rPr>
              <a:t>Interfacing AD8232 ECG Sensor with </a:t>
            </a:r>
            <a:r>
              <a:rPr lang="en-US" sz="3200" b="1" dirty="0" err="1">
                <a:solidFill>
                  <a:schemeClr val="accent1"/>
                </a:solidFill>
                <a:uFillTx/>
              </a:rPr>
              <a:t>NodeMCU</a:t>
            </a:r>
            <a:r>
              <a:rPr lang="en-US" sz="3200" b="1" dirty="0">
                <a:solidFill>
                  <a:schemeClr val="accent1"/>
                </a:solidFill>
                <a:uFillTx/>
              </a:rPr>
              <a:t>     ESP8266</a:t>
            </a:r>
            <a:br>
              <a:rPr lang="en-US" sz="3200" b="1" dirty="0">
                <a:solidFill>
                  <a:schemeClr val="accent1"/>
                </a:solidFill>
                <a:uFillTx/>
              </a:rPr>
            </a:br>
            <a:r>
              <a:rPr lang="en-US" sz="2000" b="1" dirty="0">
                <a:uFillTx/>
              </a:rPr>
              <a:t>Figure-3</a:t>
            </a:r>
            <a:r>
              <a:rPr lang="en-US" sz="2000" dirty="0">
                <a:uFillTx/>
              </a:rPr>
              <a:t>: Represents the interfacing AD8232 ECG Sensor with </a:t>
            </a:r>
            <a:r>
              <a:rPr lang="en-US" sz="2000" dirty="0" err="1">
                <a:uFillTx/>
              </a:rPr>
              <a:t>NodeMCU</a:t>
            </a:r>
            <a:r>
              <a:rPr lang="en-US" sz="2000" dirty="0">
                <a:uFillTx/>
              </a:rPr>
              <a:t>  ESP8266</a:t>
            </a:r>
            <a:r>
              <a:rPr lang="en-US" sz="3200" b="1" dirty="0">
                <a:solidFill>
                  <a:schemeClr val="accent1"/>
                </a:solidFill>
              </a:rPr>
              <a:t>.</a:t>
            </a:r>
            <a:r>
              <a:rPr lang="en-US" sz="3200" b="1" dirty="0">
                <a:solidFill>
                  <a:schemeClr val="accent1"/>
                </a:solidFill>
                <a:uFillTx/>
              </a:rPr>
              <a:t> </a:t>
            </a:r>
          </a:p>
        </p:txBody>
      </p:sp>
      <p:pic>
        <p:nvPicPr>
          <p:cNvPr id="4" name="Content Placeholder 3" descr="WhatsApp Image 2021-01-25 at 8.46.29 AM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5135" y="2120900"/>
            <a:ext cx="6602095" cy="442849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7140" y="798794"/>
            <a:ext cx="5764567" cy="553999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3200" b="1" u="sng" dirty="0"/>
              <a:t>RESULT AND DISCUSSION</a:t>
            </a:r>
            <a:br>
              <a:rPr lang="en-US" sz="3200" b="1" u="sng" dirty="0"/>
            </a:br>
            <a:br>
              <a:rPr lang="en-US" sz="3200" b="1" u="sng" dirty="0"/>
            </a:b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NORMAL HEART RATE</a:t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600" y="2765425"/>
            <a:ext cx="5384800" cy="177038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32661" y="5388746"/>
            <a:ext cx="10317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13740"/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Fig -4: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User selection of data record          			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Fig-5: 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User selection of dataset 100 and         															Abnormalities 	display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46800" y="2089785"/>
            <a:ext cx="5435600" cy="315150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/>
              <a:t>Figure-6 : 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Represent the d</a:t>
            </a: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ataset 100 ECG Waveform output </a:t>
            </a:r>
            <a:r>
              <a:rPr lang="en-US" sz="2000" dirty="0"/>
              <a:t> and R-peaks waveform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263775" y="946785"/>
            <a:ext cx="7240270" cy="48698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			</a:t>
            </a:r>
            <a:r>
              <a:rPr lang="en-IN" b="1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/>
              <a:t>INTRODUCTION</a:t>
            </a:r>
          </a:p>
          <a:p>
            <a:r>
              <a:rPr lang="en-IN" sz="2000" dirty="0"/>
              <a:t>OBJECTIVE</a:t>
            </a:r>
          </a:p>
          <a:p>
            <a:r>
              <a:rPr lang="en-IN" sz="2000" dirty="0"/>
              <a:t>LITERATURE SURVEY</a:t>
            </a:r>
          </a:p>
          <a:p>
            <a:r>
              <a:rPr lang="en-IN" sz="2000" dirty="0"/>
              <a:t>PROBLEM FORMULATION</a:t>
            </a:r>
          </a:p>
          <a:p>
            <a:r>
              <a:rPr lang="en-IN" sz="2000" dirty="0"/>
              <a:t>COMPONENTS REQURIED</a:t>
            </a:r>
          </a:p>
          <a:p>
            <a:r>
              <a:rPr lang="en-IN" sz="2000" dirty="0"/>
              <a:t>FEATURES OF GRAPH</a:t>
            </a:r>
          </a:p>
          <a:p>
            <a:r>
              <a:rPr lang="en-IN" sz="2000" dirty="0"/>
              <a:t>ADVANTAGES</a:t>
            </a:r>
          </a:p>
          <a:p>
            <a:r>
              <a:rPr lang="en-IN" sz="2000" dirty="0"/>
              <a:t>LITERATURE REVIEW</a:t>
            </a:r>
          </a:p>
          <a:p>
            <a:r>
              <a:rPr lang="en-IN" sz="2000" dirty="0"/>
              <a:t>BLOCK DIAGRAM</a:t>
            </a:r>
          </a:p>
          <a:p>
            <a:r>
              <a:rPr lang="en-IN" sz="2000" dirty="0"/>
              <a:t>INTERFACING ECG SENSOR WITH NODEMCU</a:t>
            </a:r>
          </a:p>
          <a:p>
            <a:r>
              <a:rPr lang="en-IN" sz="2000" dirty="0"/>
              <a:t>RESULT AND DISCUSSION</a:t>
            </a:r>
          </a:p>
          <a:p>
            <a:r>
              <a:rPr lang="en-IN" sz="2000" dirty="0"/>
              <a:t>CONCLUSION</a:t>
            </a:r>
          </a:p>
          <a:p>
            <a:r>
              <a:rPr lang="en-IN" sz="2000" dirty="0"/>
              <a:t>REFERENCES</a:t>
            </a:r>
          </a:p>
          <a:p>
            <a:r>
              <a:rPr lang="en-IN" sz="2000" dirty="0"/>
              <a:t>PUBLICATIONS</a:t>
            </a:r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0973" y="602194"/>
            <a:ext cx="8573857" cy="758329"/>
          </a:xfrm>
        </p:spPr>
        <p:txBody>
          <a:bodyPr/>
          <a:lstStyle/>
          <a:p>
            <a:r>
              <a:rPr lang="en-US" sz="3200" dirty="0"/>
              <a:t>		2) ATRIAL TACHYCHADIA</a:t>
            </a:r>
            <a:br>
              <a:rPr lang="en-US" sz="3200" dirty="0"/>
            </a:br>
            <a:br>
              <a:rPr lang="en-US" sz="3200" dirty="0"/>
            </a:br>
            <a:r>
              <a:rPr lang="en-US" sz="2000" dirty="0">
                <a:latin typeface="+mn-lt"/>
              </a:rPr>
              <a:t>Figure-7:</a:t>
            </a:r>
            <a:r>
              <a:rPr lang="en-US" sz="2000" b="1" u="sng" dirty="0">
                <a:latin typeface="+mn-lt"/>
                <a:ea typeface="SimSun" panose="02010600030101010101" pitchFamily="2" charset="-122"/>
              </a:rPr>
              <a:t> </a:t>
            </a:r>
            <a:r>
              <a:rPr lang="en-US" sz="2000" dirty="0">
                <a:effectLst/>
                <a:latin typeface="+mn-lt"/>
                <a:ea typeface="SimSun" panose="02010600030101010101" pitchFamily="2" charset="-122"/>
              </a:rPr>
              <a:t>User selection of dataset 112 and Abnormalities display.</a:t>
            </a:r>
            <a:br>
              <a:rPr lang="en-IN" sz="2000" dirty="0">
                <a:effectLst/>
                <a:latin typeface="+mn-lt"/>
                <a:ea typeface="Times New Roman" panose="02020603050405020304" pitchFamily="18" charset="0"/>
              </a:rPr>
            </a:br>
            <a:endParaRPr lang="en-US" sz="2000" dirty="0">
              <a:latin typeface="+mn-lt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11200" y="1683227"/>
            <a:ext cx="5384800" cy="326072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9346E2-76C7-46AF-A27D-9BF003982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7147" y="5266657"/>
            <a:ext cx="9596764" cy="86379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ea typeface="SimSun" panose="02010600030101010101" pitchFamily="2" charset="-122"/>
              </a:rPr>
              <a:t>The fig-7 </a:t>
            </a:r>
            <a:r>
              <a:rPr lang="en-US" sz="1800" dirty="0">
                <a:effectLst/>
                <a:ea typeface="SimSun" panose="02010600030101010101" pitchFamily="2" charset="-122"/>
              </a:rPr>
              <a:t>represents the user selection of data set 112 and abnormalities display in command window. Atrial Tachycardia is a condition in which the heart rate is greater than 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100 BPM.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9FEC-1078-4816-BECA-9403A5140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0" y="304049"/>
            <a:ext cx="5486400" cy="644001"/>
          </a:xfrm>
        </p:spPr>
        <p:txBody>
          <a:bodyPr/>
          <a:lstStyle/>
          <a:p>
            <a:r>
              <a:rPr lang="en-US" sz="2000" b="1" dirty="0">
                <a:effectLst/>
                <a:latin typeface="+mn-lt"/>
                <a:ea typeface="SimSun" panose="02010600030101010101" pitchFamily="2" charset="-122"/>
              </a:rPr>
              <a:t>Fig 8:</a:t>
            </a:r>
            <a:r>
              <a:rPr lang="en-US" sz="2000" dirty="0">
                <a:effectLst/>
                <a:latin typeface="+mn-lt"/>
                <a:ea typeface="SimSun" panose="02010600030101010101" pitchFamily="2" charset="-122"/>
              </a:rPr>
              <a:t> Dataset 112 ECG Waveform output</a:t>
            </a:r>
            <a:endParaRPr lang="en-IN" sz="2000" dirty="0">
              <a:latin typeface="+mn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009335-87E9-48FA-A889-96F1ACB43A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8376" y="4935613"/>
            <a:ext cx="10389834" cy="1340899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Fig 8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>
                <a:latin typeface="Times New Roman" panose="02020603050405020304" pitchFamily="18" charset="0"/>
                <a:ea typeface="SimSun" panose="02010600030101010101" pitchFamily="2" charset="-122"/>
              </a:rPr>
              <a:t>R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epresents the ECG waveform of dataset 112 and R-peak detected waveform. The output graph    consists of original ECG waveform marked with the Atrial Pre-Mature Beat and R-peaks detected waveform.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85B6EDA7-FF6B-42CF-A480-9624E3ED9DD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148614" y="1060612"/>
            <a:ext cx="5384800" cy="326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558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02957"/>
            <a:ext cx="10972800" cy="582613"/>
          </a:xfrm>
        </p:spPr>
        <p:txBody>
          <a:bodyPr/>
          <a:lstStyle/>
          <a:p>
            <a:pPr indent="624840"/>
            <a:r>
              <a:rPr lang="en-US" sz="3200" dirty="0"/>
              <a:t>				3) BRADYCARDIA</a:t>
            </a:r>
            <a:br>
              <a:rPr lang="en-US" sz="3200" dirty="0"/>
            </a:br>
            <a:br>
              <a:rPr lang="en-US" sz="3200" dirty="0"/>
            </a:br>
            <a:r>
              <a:rPr lang="en-US" sz="2000" b="1" dirty="0">
                <a:effectLst/>
                <a:latin typeface="+mn-lt"/>
                <a:ea typeface="SimSun" panose="02010600030101010101" pitchFamily="2" charset="-122"/>
              </a:rPr>
              <a:t>Fig 9: </a:t>
            </a:r>
            <a:r>
              <a:rPr lang="en-US" sz="2000" dirty="0">
                <a:effectLst/>
                <a:latin typeface="+mn-lt"/>
                <a:ea typeface="SimSun" panose="02010600030101010101" pitchFamily="2" charset="-122"/>
              </a:rPr>
              <a:t>User selection of dataset 123 and Abnormalities display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3200" dirty="0"/>
              <a:t>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96862" y="1701707"/>
            <a:ext cx="5384800" cy="311721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207B24-AA9C-499A-9ADC-92C9E09E0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599" y="5156293"/>
            <a:ext cx="9688497" cy="1306651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ea typeface="SimSun" panose="02010600030101010101" pitchFamily="2" charset="-122"/>
              </a:rPr>
              <a:t>The above fig-9 shows </a:t>
            </a:r>
            <a:r>
              <a:rPr lang="en-US" sz="2000" dirty="0">
                <a:effectLst/>
                <a:ea typeface="SimSun" panose="02010600030101010101" pitchFamily="2" charset="-122"/>
              </a:rPr>
              <a:t>Bradycardia has been detected. Bradycardia is a condition where the heart rate is lesser than 60 BPM</a:t>
            </a:r>
            <a:r>
              <a:rPr lang="en-US" sz="2000" b="1" dirty="0">
                <a:effectLst/>
                <a:ea typeface="SimSun" panose="02010600030101010101" pitchFamily="2" charset="-122"/>
              </a:rPr>
              <a:t>.</a:t>
            </a:r>
            <a:endParaRPr lang="en-IN" sz="20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54506-3158-4CAA-82A2-A422B142D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370" y="5292170"/>
            <a:ext cx="10972800" cy="771279"/>
          </a:xfrm>
        </p:spPr>
        <p:txBody>
          <a:bodyPr/>
          <a:lstStyle/>
          <a:p>
            <a:r>
              <a:rPr lang="en-US" sz="2000" dirty="0">
                <a:latin typeface="+mn-lt"/>
              </a:rPr>
              <a:t>The above fig-10 represents the ECG waveform of the above dataset and R-peaks waveform. And slower heart rate is detected than normal heart rate and patient suffers from Bradycardia.</a:t>
            </a:r>
            <a:endParaRPr lang="en-IN" sz="2000" dirty="0">
              <a:latin typeface="+mn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0B4C89-B1A8-49FD-93F1-BC45B819D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36668" y="532660"/>
            <a:ext cx="5663954" cy="58261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effectLst/>
                <a:ea typeface="SimSun" panose="02010600030101010101" pitchFamily="2" charset="-122"/>
              </a:rPr>
              <a:t>Fig 10:</a:t>
            </a:r>
            <a:r>
              <a:rPr lang="en-US" sz="2000" dirty="0">
                <a:effectLst/>
                <a:ea typeface="SimSun" panose="02010600030101010101" pitchFamily="2" charset="-122"/>
              </a:rPr>
              <a:t> Dataset 123 ECG Waveform output</a:t>
            </a:r>
            <a:endParaRPr lang="en-IN" sz="2000" dirty="0">
              <a:effectLst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743F3144-4BFF-4735-9877-F8308B4619F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00544" y="1283839"/>
            <a:ext cx="5384800" cy="3643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7277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66" y="568883"/>
            <a:ext cx="11170870" cy="1224406"/>
          </a:xfrm>
        </p:spPr>
        <p:txBody>
          <a:bodyPr/>
          <a:lstStyle/>
          <a:p>
            <a:r>
              <a:rPr lang="en-US" sz="3200" b="1" dirty="0">
                <a:solidFill>
                  <a:schemeClr val="accent5">
                    <a:lumMod val="50000"/>
                  </a:schemeClr>
                </a:solidFill>
                <a:uFillTx/>
              </a:rPr>
              <a:t>Comparison of ECG pattern obtained from ECG Sensor 8266 for Healthy person and Arrhythmia patient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uFillTx/>
              </a:rPr>
              <a:t>.</a:t>
            </a:r>
            <a:br>
              <a:rPr lang="en-US" b="1" dirty="0">
                <a:solidFill>
                  <a:schemeClr val="accent5">
                    <a:lumMod val="50000"/>
                  </a:schemeClr>
                </a:solidFill>
                <a:uFillTx/>
              </a:rPr>
            </a:br>
            <a:br>
              <a:rPr lang="en-US" b="1" dirty="0">
                <a:solidFill>
                  <a:schemeClr val="accent5">
                    <a:lumMod val="50000"/>
                  </a:schemeClr>
                </a:solidFill>
                <a:uFillTx/>
              </a:rPr>
            </a:br>
            <a:r>
              <a:rPr lang="en-US" sz="2000" b="1" dirty="0"/>
              <a:t>Figure-11: </a:t>
            </a:r>
            <a:r>
              <a:rPr lang="en-US" sz="2000" dirty="0"/>
              <a:t>Represents the difference in the heart rate of a normal person and </a:t>
            </a:r>
            <a:r>
              <a:rPr lang="en-US" sz="2000" dirty="0" err="1"/>
              <a:t>Arrhythima</a:t>
            </a:r>
            <a:r>
              <a:rPr lang="en-US" sz="2000" dirty="0"/>
              <a:t> person. </a:t>
            </a:r>
          </a:p>
        </p:txBody>
      </p:sp>
      <p:pic>
        <p:nvPicPr>
          <p:cNvPr id="4" name="Content Placeholder 3" descr="Picture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8158" y="2440394"/>
            <a:ext cx="4079542" cy="407954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BC3E3-31C3-43FA-907A-D8B7F5220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/>
              <a:t>				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40B11-4C9E-4CDA-9149-6D5B13113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7544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10000"/>
                  </a:schemeClr>
                </a:solidFill>
                <a:sym typeface="+mn-ea"/>
              </a:rPr>
              <a:t>				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1"/>
                </a:solidFill>
                <a:uFillTx/>
                <a:sym typeface="+mn-ea"/>
              </a:rPr>
              <a:t>P. Singh and A. </a:t>
            </a:r>
            <a:r>
              <a:rPr lang="en-US" sz="2000" dirty="0" err="1">
                <a:solidFill>
                  <a:schemeClr val="tx1"/>
                </a:solidFill>
                <a:uFillTx/>
                <a:sym typeface="+mn-ea"/>
              </a:rPr>
              <a:t>Jasuja</a:t>
            </a:r>
            <a:r>
              <a:rPr lang="en-US" sz="2000" dirty="0">
                <a:solidFill>
                  <a:schemeClr val="tx1"/>
                </a:solidFill>
                <a:uFillTx/>
                <a:sym typeface="+mn-ea"/>
              </a:rPr>
              <a:t>, “IoT based low -cost distant patient ECG monitoring system,” in Proceeding - IEEE International Conference on Computing, Communication and Automation, ICCCA 2017, 2017, vol. January, pp. 1330–1334.</a:t>
            </a:r>
            <a:endParaRPr lang="en-IN" sz="2000" dirty="0">
              <a:solidFill>
                <a:schemeClr val="tx1"/>
              </a:solidFill>
              <a:uFillTx/>
            </a:endParaRPr>
          </a:p>
          <a:p>
            <a:r>
              <a:rPr lang="en-US" sz="2000" dirty="0">
                <a:solidFill>
                  <a:schemeClr val="tx1"/>
                </a:solidFill>
                <a:uFillTx/>
                <a:sym typeface="+mn-ea"/>
              </a:rPr>
              <a:t>M. Heron, “National Vital Statistics Reports Deaths: leading causes for 2013.,” Natl. vital Stat. reports from Centers Dis. Control Prev. Natl. Cent. Heal. Stat. Natl. Vital Stat. Syst., vol. 65, no. 2, pp. 1 –95,2016.</a:t>
            </a:r>
          </a:p>
          <a:p>
            <a:r>
              <a:rPr lang="en-US" sz="2000" dirty="0">
                <a:solidFill>
                  <a:schemeClr val="tx1"/>
                </a:solidFill>
                <a:uFillTx/>
              </a:rPr>
              <a:t>S.  </a:t>
            </a:r>
            <a:r>
              <a:rPr lang="en-US" sz="2000" dirty="0" err="1">
                <a:solidFill>
                  <a:schemeClr val="tx1"/>
                </a:solidFill>
                <a:uFillTx/>
              </a:rPr>
              <a:t>Saadatnejad</a:t>
            </a:r>
            <a:r>
              <a:rPr lang="en-US" sz="2000" dirty="0">
                <a:solidFill>
                  <a:schemeClr val="tx1"/>
                </a:solidFill>
                <a:uFillTx/>
              </a:rPr>
              <a:t>,  M.  </a:t>
            </a:r>
            <a:r>
              <a:rPr lang="en-US" sz="2000" dirty="0" err="1">
                <a:solidFill>
                  <a:schemeClr val="tx1"/>
                </a:solidFill>
                <a:uFillTx/>
              </a:rPr>
              <a:t>Oveisi</a:t>
            </a:r>
            <a:r>
              <a:rPr lang="en-US" sz="2000" dirty="0">
                <a:solidFill>
                  <a:schemeClr val="tx1"/>
                </a:solidFill>
                <a:uFillTx/>
              </a:rPr>
              <a:t>,  and  M.  Hashemi,  “LSTM-Based  ECG Classification   for   Continuous   Monitoring   on   Personal   Wearable Devices,” IEEE J. Biomed. Heal. Informatics, pp. 1–1, 2019. </a:t>
            </a:r>
          </a:p>
          <a:p>
            <a:r>
              <a:rPr lang="en-US" sz="2000" dirty="0">
                <a:solidFill>
                  <a:schemeClr val="tx1"/>
                </a:solidFill>
                <a:uFillTx/>
              </a:rPr>
              <a:t>R. H. </a:t>
            </a:r>
            <a:r>
              <a:rPr lang="en-US" sz="2000" dirty="0" err="1">
                <a:solidFill>
                  <a:schemeClr val="tx1"/>
                </a:solidFill>
                <a:uFillTx/>
              </a:rPr>
              <a:t>Rakin</a:t>
            </a:r>
            <a:r>
              <a:rPr lang="en-US" sz="2000" dirty="0">
                <a:solidFill>
                  <a:schemeClr val="tx1"/>
                </a:solidFill>
                <a:uFillTx/>
              </a:rPr>
              <a:t>, A. Siam, M. R. Hossain, and H. U. Zaman, “A low-cost and   portable   electrocardiogram   (ECG)   machine   for   preventing diagnosis,”  in  1st  International  Conference  on  Robotics,  Electrical and Signal Processing Techniques, ICREST 2019, 2019, pp. 48–53.  </a:t>
            </a:r>
          </a:p>
          <a:p>
            <a:endParaRPr lang="en-US" b="1" dirty="0"/>
          </a:p>
          <a:p>
            <a:endParaRPr lang="en-US" b="1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EC4AB7A-7498-455E-A2EF-C368F868E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861" y="1148117"/>
            <a:ext cx="10972800" cy="4953000"/>
          </a:xfrm>
        </p:spPr>
        <p:txBody>
          <a:bodyPr/>
          <a:lstStyle/>
          <a:p>
            <a:r>
              <a:rPr lang="en-US" sz="1800" dirty="0" err="1">
                <a:effectLst/>
                <a:ea typeface="SimSun" panose="02010600030101010101" pitchFamily="2" charset="-122"/>
              </a:rPr>
              <a:t>Afseen</a:t>
            </a:r>
            <a:r>
              <a:rPr lang="en-US" sz="1800" dirty="0">
                <a:effectLst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</a:rPr>
              <a:t>Naaz</a:t>
            </a:r>
            <a:r>
              <a:rPr lang="en-US" sz="1800" dirty="0">
                <a:effectLst/>
                <a:ea typeface="SimSun" panose="02010600030101010101" pitchFamily="2" charset="-122"/>
              </a:rPr>
              <a:t> &amp; </a:t>
            </a:r>
            <a:r>
              <a:rPr lang="en-US" sz="1800" dirty="0" err="1">
                <a:effectLst/>
                <a:ea typeface="SimSun" panose="02010600030101010101" pitchFamily="2" charset="-122"/>
              </a:rPr>
              <a:t>MrsShikha</a:t>
            </a:r>
            <a:r>
              <a:rPr lang="en-US" sz="1800" dirty="0">
                <a:effectLst/>
                <a:ea typeface="SimSun" panose="02010600030101010101" pitchFamily="2" charset="-122"/>
              </a:rPr>
              <a:t> Singh. (2015). QRS complex detection and ST segmentation of ECG signal using wavelet transform. International Journal of Research in Advent Technology, 3(6), 45-50. </a:t>
            </a:r>
          </a:p>
          <a:p>
            <a:endParaRPr lang="en-IN" sz="1800" dirty="0">
              <a:effectLst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ea typeface="SimSun" panose="02010600030101010101" pitchFamily="2" charset="-122"/>
              </a:rPr>
              <a:t>Kritika </a:t>
            </a:r>
            <a:r>
              <a:rPr lang="en-US" sz="1800" dirty="0" err="1">
                <a:effectLst/>
                <a:ea typeface="SimSun" panose="02010600030101010101" pitchFamily="2" charset="-122"/>
              </a:rPr>
              <a:t>Bawa</a:t>
            </a:r>
            <a:r>
              <a:rPr lang="en-US" sz="1800" dirty="0">
                <a:effectLst/>
                <a:ea typeface="SimSun" panose="02010600030101010101" pitchFamily="2" charset="-122"/>
              </a:rPr>
              <a:t> &amp; Pooja </a:t>
            </a:r>
            <a:r>
              <a:rPr lang="en-US" sz="1800" dirty="0" err="1">
                <a:effectLst/>
                <a:ea typeface="SimSun" panose="02010600030101010101" pitchFamily="2" charset="-122"/>
              </a:rPr>
              <a:t>Sabherwal</a:t>
            </a:r>
            <a:r>
              <a:rPr lang="en-US" sz="1800" dirty="0">
                <a:effectLst/>
                <a:ea typeface="SimSun" panose="02010600030101010101" pitchFamily="2" charset="-122"/>
              </a:rPr>
              <a:t>. (2014). R-peak detection by modified pan-</a:t>
            </a:r>
            <a:r>
              <a:rPr lang="en-US" sz="1800" dirty="0" err="1">
                <a:effectLst/>
                <a:ea typeface="SimSun" panose="02010600030101010101" pitchFamily="2" charset="-122"/>
              </a:rPr>
              <a:t>tompkins</a:t>
            </a:r>
            <a:r>
              <a:rPr lang="en-US" sz="1800" dirty="0">
                <a:effectLst/>
                <a:ea typeface="SimSun" panose="02010600030101010101" pitchFamily="2" charset="-122"/>
              </a:rPr>
              <a:t> algorithm. International Journal of Advancements in Research &amp; Technology, 3(5), 30-33.</a:t>
            </a:r>
          </a:p>
          <a:p>
            <a:endParaRPr lang="en-US" sz="1800" dirty="0">
              <a:effectLst/>
              <a:ea typeface="SimSun" panose="02010600030101010101" pitchFamily="2" charset="-122"/>
            </a:endParaRPr>
          </a:p>
          <a:p>
            <a:r>
              <a:rPr lang="en-US" sz="1800" dirty="0" err="1">
                <a:effectLst/>
                <a:ea typeface="SimSun" panose="02010600030101010101" pitchFamily="2" charset="-122"/>
              </a:rPr>
              <a:t>A.Muthuchudar</a:t>
            </a:r>
            <a:r>
              <a:rPr lang="en-US" sz="1800" dirty="0">
                <a:effectLst/>
                <a:ea typeface="SimSun" panose="02010600030101010101" pitchFamily="2" charset="-122"/>
              </a:rPr>
              <a:t> &amp; Lt. Dr. </a:t>
            </a:r>
            <a:r>
              <a:rPr lang="en-US" sz="1800" dirty="0" err="1">
                <a:effectLst/>
                <a:ea typeface="SimSun" panose="02010600030101010101" pitchFamily="2" charset="-122"/>
              </a:rPr>
              <a:t>S.SantoshBaboo</a:t>
            </a:r>
            <a:r>
              <a:rPr lang="en-US" sz="1800" dirty="0">
                <a:effectLst/>
                <a:ea typeface="SimSun" panose="02010600030101010101" pitchFamily="2" charset="-122"/>
              </a:rPr>
              <a:t>. (2013). A study of the processes involved in ECG signal analysis. International Journal of Scientific and Research Publications, 3(3). Available at: </a:t>
            </a:r>
            <a:r>
              <a:rPr lang="en-US" sz="1800" dirty="0">
                <a:effectLst/>
                <a:ea typeface="SimSun" panose="02010600030101010101" pitchFamily="2" charset="-122"/>
                <a:hlinkClick r:id="rId2"/>
              </a:rPr>
              <a:t>http://www.ijsrp.org/research-paper-0313/ijsrpp15114.pdf</a:t>
            </a:r>
            <a:r>
              <a:rPr lang="en-US" sz="1800" dirty="0">
                <a:effectLst/>
                <a:ea typeface="SimSun" panose="02010600030101010101" pitchFamily="2" charset="-122"/>
              </a:rPr>
              <a:t>.</a:t>
            </a:r>
          </a:p>
          <a:p>
            <a:pPr marL="0" indent="0">
              <a:buNone/>
            </a:pPr>
            <a:r>
              <a:rPr lang="en-US" sz="1800" dirty="0">
                <a:effectLst/>
                <a:ea typeface="SimSun" panose="02010600030101010101" pitchFamily="2" charset="-122"/>
              </a:rPr>
              <a:t> </a:t>
            </a:r>
            <a:endParaRPr lang="en-IN" sz="1800" dirty="0">
              <a:effectLst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ea typeface="SimSun" panose="02010600030101010101" pitchFamily="2" charset="-122"/>
              </a:rPr>
              <a:t>Yan Sun, </a:t>
            </a:r>
            <a:r>
              <a:rPr lang="en-US" sz="1800" dirty="0" err="1">
                <a:effectLst/>
                <a:ea typeface="SimSun" panose="02010600030101010101" pitchFamily="2" charset="-122"/>
              </a:rPr>
              <a:t>KapLuk</a:t>
            </a:r>
            <a:r>
              <a:rPr lang="en-US" sz="1800" dirty="0">
                <a:effectLst/>
                <a:ea typeface="SimSun" panose="02010600030101010101" pitchFamily="2" charset="-122"/>
              </a:rPr>
              <a:t> Chan, &amp; Shankar Muthu Krishnan. (2005). Characteristic wave detection in ECG signal using morphological transform. BMC Cardiovascular Disorders. Available at: https://bmccardiovascdisord.biomedcentral.com/articles/10 .1186/1471-2261-5-28..</a:t>
            </a:r>
            <a:endParaRPr lang="en-IN" sz="1800" dirty="0">
              <a:effectLst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46123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541" y="581117"/>
            <a:ext cx="10972800" cy="582613"/>
          </a:xfrm>
        </p:spPr>
        <p:txBody>
          <a:bodyPr/>
          <a:lstStyle/>
          <a:p>
            <a:r>
              <a:rPr lang="en-US" sz="3200" dirty="0">
                <a:solidFill>
                  <a:schemeClr val="accent5">
                    <a:lumMod val="50000"/>
                  </a:schemeClr>
                </a:solidFill>
                <a:uFillTx/>
              </a:rPr>
              <a:t>Contribution of individuals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781" y="1796187"/>
            <a:ext cx="10972800" cy="4953000"/>
          </a:xfrm>
        </p:spPr>
        <p:txBody>
          <a:bodyPr/>
          <a:lstStyle/>
          <a:p>
            <a:r>
              <a:rPr lang="en-US" sz="2400" dirty="0">
                <a:solidFill>
                  <a:schemeClr val="tx2"/>
                </a:solidFill>
                <a:uFillTx/>
              </a:rPr>
              <a:t>Aditya </a:t>
            </a:r>
            <a:r>
              <a:rPr lang="en-US" sz="2400" dirty="0" err="1">
                <a:solidFill>
                  <a:schemeClr val="tx2"/>
                </a:solidFill>
                <a:uFillTx/>
              </a:rPr>
              <a:t>joshi</a:t>
            </a:r>
            <a:r>
              <a:rPr lang="en-US" sz="2400" dirty="0">
                <a:solidFill>
                  <a:schemeClr val="tx2"/>
                </a:solidFill>
                <a:uFillTx/>
              </a:rPr>
              <a:t> (17121005)  </a:t>
            </a:r>
            <a:r>
              <a:rPr lang="en-US" sz="2400" dirty="0"/>
              <a:t>        - Literature </a:t>
            </a:r>
            <a:r>
              <a:rPr lang="en-US" sz="2400" dirty="0" err="1"/>
              <a:t>review,Prediction</a:t>
            </a:r>
            <a:r>
              <a:rPr lang="en-US" sz="2400" dirty="0"/>
              <a:t> and  </a:t>
            </a:r>
            <a:r>
              <a:rPr lang="en-US" sz="2400" dirty="0" err="1"/>
              <a:t>and</a:t>
            </a:r>
            <a:r>
              <a:rPr lang="en-US" sz="2400" dirty="0"/>
              <a:t> framing the Architecture. </a:t>
            </a:r>
          </a:p>
          <a:p>
            <a:r>
              <a:rPr lang="en-US" sz="2400" dirty="0" err="1">
                <a:solidFill>
                  <a:schemeClr val="tx2"/>
                </a:solidFill>
                <a:uFillTx/>
              </a:rPr>
              <a:t>K.Sasidhar</a:t>
            </a:r>
            <a:r>
              <a:rPr lang="en-US" sz="2400" dirty="0">
                <a:solidFill>
                  <a:schemeClr val="tx2"/>
                </a:solidFill>
                <a:uFillTx/>
              </a:rPr>
              <a:t> (17121009) </a:t>
            </a:r>
            <a:r>
              <a:rPr lang="en-US" sz="2400" dirty="0"/>
              <a:t>          - Hardware assembly and Testing </a:t>
            </a:r>
          </a:p>
          <a:p>
            <a:r>
              <a:rPr lang="en-US" sz="2400" dirty="0" err="1">
                <a:solidFill>
                  <a:schemeClr val="tx2"/>
                </a:solidFill>
                <a:uFillTx/>
              </a:rPr>
              <a:t>M.DurgaPradeep</a:t>
            </a:r>
            <a:r>
              <a:rPr lang="en-US" sz="2400" dirty="0">
                <a:solidFill>
                  <a:schemeClr val="tx2"/>
                </a:solidFill>
                <a:uFillTx/>
              </a:rPr>
              <a:t> (17121004)</a:t>
            </a:r>
            <a:r>
              <a:rPr lang="en-US" sz="2400" dirty="0"/>
              <a:t> - Training and Testing using Machine learning Algorithms for Accurate prediction of different types of Arrhythmia.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3A38B-72FA-4E39-B706-CC5EA753A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/>
              <a:t>				PUBLICATIONS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588EE-E7D9-4772-BFC1-47897109F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646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ym typeface="+mn-ea"/>
              </a:rPr>
              <a:t>				INTRODUCTION</a:t>
            </a:r>
            <a:endParaRPr lang="en-US" sz="3200" dirty="0">
              <a:uFillTx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/>
              <a:t>Efficient health monitoring systems are in existence which can monitor the health parameters of patients in hospitals and also to </a:t>
            </a:r>
            <a:r>
              <a:rPr lang="en-US" sz="3000" dirty="0" err="1"/>
              <a:t>moniter</a:t>
            </a:r>
            <a:r>
              <a:rPr lang="en-US" sz="3000" dirty="0"/>
              <a:t> elderly persons at home. </a:t>
            </a:r>
          </a:p>
          <a:p>
            <a:r>
              <a:rPr lang="en-US" sz="3000" dirty="0"/>
              <a:t>An arrhythmia is a problem with the rate or rhythm of our heartbeat. It means that our heart beats too quickly, too slowly, or with an irregular pattern</a:t>
            </a:r>
          </a:p>
          <a:p>
            <a:r>
              <a:rPr lang="en-US" sz="3000" dirty="0"/>
              <a:t>ECG is a common technique to find abnormalities of heart there by the doctor can prescribe the nature of treatment to be continued</a:t>
            </a:r>
            <a:r>
              <a:rPr lang="en-US" dirty="0"/>
              <a:t>.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45" y="609600"/>
            <a:ext cx="8596630" cy="4554220"/>
          </a:xfrm>
        </p:spPr>
        <p:txBody>
          <a:bodyPr/>
          <a:lstStyle/>
          <a:p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                     THANK YOU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005" y="746125"/>
            <a:ext cx="10972800" cy="4525963"/>
          </a:xfrm>
        </p:spPr>
        <p:txBody>
          <a:bodyPr/>
          <a:lstStyle/>
          <a:p>
            <a:r>
              <a:rPr lang="en-US" sz="2800" b="1">
                <a:solidFill>
                  <a:schemeClr val="tx1"/>
                </a:solidFill>
                <a:uFillTx/>
                <a:sym typeface="+mn-ea"/>
              </a:rPr>
              <a:t>Electrocardiogram (ECG)</a:t>
            </a:r>
            <a:r>
              <a:rPr lang="en-US" sz="2800">
                <a:solidFill>
                  <a:schemeClr val="tx1"/>
                </a:solidFill>
                <a:uFillTx/>
                <a:sym typeface="+mn-ea"/>
              </a:rPr>
              <a:t> has been the </a:t>
            </a:r>
            <a:r>
              <a:rPr lang="en-US" sz="2800" b="1">
                <a:solidFill>
                  <a:schemeClr val="tx1"/>
                </a:solidFill>
                <a:uFillTx/>
                <a:sym typeface="+mn-ea"/>
              </a:rPr>
              <a:t>golden standard</a:t>
            </a:r>
            <a:r>
              <a:rPr lang="en-US" sz="2800">
                <a:solidFill>
                  <a:schemeClr val="tx1"/>
                </a:solidFill>
                <a:uFillTx/>
                <a:sym typeface="+mn-ea"/>
              </a:rPr>
              <a:t> for the </a:t>
            </a:r>
            <a:r>
              <a:rPr lang="en-US" sz="2800" b="1">
                <a:solidFill>
                  <a:schemeClr val="tx1"/>
                </a:solidFill>
                <a:uFillTx/>
                <a:sym typeface="+mn-ea"/>
              </a:rPr>
              <a:t>detection</a:t>
            </a:r>
            <a:r>
              <a:rPr lang="en-US" sz="2800">
                <a:solidFill>
                  <a:schemeClr val="tx1"/>
                </a:solidFill>
                <a:uFillTx/>
                <a:sym typeface="+mn-ea"/>
              </a:rPr>
              <a:t> of </a:t>
            </a:r>
            <a:r>
              <a:rPr lang="en-US" sz="2800" b="1">
                <a:solidFill>
                  <a:schemeClr val="tx1"/>
                </a:solidFill>
                <a:uFillTx/>
                <a:sym typeface="+mn-ea"/>
              </a:rPr>
              <a:t>cardiovascular disease for many years. </a:t>
            </a:r>
            <a:endParaRPr lang="en-US" sz="2800" b="1">
              <a:solidFill>
                <a:schemeClr val="tx1"/>
              </a:solidFill>
              <a:uFillTx/>
            </a:endParaRPr>
          </a:p>
          <a:p>
            <a:pPr marL="0" indent="0">
              <a:buNone/>
            </a:pPr>
            <a:endParaRPr lang="en-US" sz="2800">
              <a:solidFill>
                <a:schemeClr val="tx1"/>
              </a:solidFill>
              <a:uFillTx/>
            </a:endParaRPr>
          </a:p>
          <a:p>
            <a:r>
              <a:rPr lang="en-US" sz="2800">
                <a:solidFill>
                  <a:schemeClr val="tx1"/>
                </a:solidFill>
                <a:uFillTx/>
                <a:sym typeface="+mn-ea"/>
              </a:rPr>
              <a:t>Any </a:t>
            </a:r>
            <a:r>
              <a:rPr lang="en-US" sz="2800" b="1">
                <a:solidFill>
                  <a:schemeClr val="tx1"/>
                </a:solidFill>
                <a:uFillTx/>
                <a:sym typeface="+mn-ea"/>
              </a:rPr>
              <a:t>electrical impulse disruption</a:t>
            </a:r>
            <a:r>
              <a:rPr lang="en-US" sz="2800">
                <a:solidFill>
                  <a:schemeClr val="tx1"/>
                </a:solidFill>
                <a:uFillTx/>
                <a:sym typeface="+mn-ea"/>
              </a:rPr>
              <a:t> that causes the </a:t>
            </a:r>
            <a:r>
              <a:rPr lang="en-US" sz="2800" b="1">
                <a:solidFill>
                  <a:schemeClr val="tx1"/>
                </a:solidFill>
                <a:uFillTx/>
                <a:sym typeface="+mn-ea"/>
              </a:rPr>
              <a:t>heart </a:t>
            </a:r>
            <a:r>
              <a:rPr lang="en-US" sz="2800">
                <a:solidFill>
                  <a:schemeClr val="tx1"/>
                </a:solidFill>
                <a:uFillTx/>
                <a:sym typeface="+mn-ea"/>
              </a:rPr>
              <a:t>to the </a:t>
            </a:r>
            <a:r>
              <a:rPr lang="en-US" sz="2800" b="1">
                <a:solidFill>
                  <a:schemeClr val="tx1"/>
                </a:solidFill>
                <a:uFillTx/>
                <a:sym typeface="+mn-ea"/>
              </a:rPr>
              <a:t>contract</a:t>
            </a:r>
            <a:r>
              <a:rPr lang="en-US" sz="2800">
                <a:solidFill>
                  <a:schemeClr val="tx1"/>
                </a:solidFill>
                <a:uFillTx/>
                <a:sym typeface="+mn-ea"/>
              </a:rPr>
              <a:t> may lead to </a:t>
            </a:r>
            <a:r>
              <a:rPr lang="en-US" sz="2800" b="1">
                <a:solidFill>
                  <a:schemeClr val="tx1"/>
                </a:solidFill>
                <a:uFillTx/>
                <a:sym typeface="+mn-ea"/>
              </a:rPr>
              <a:t>arrhythmia.</a:t>
            </a:r>
            <a:endParaRPr lang="en-US" sz="2800" b="1">
              <a:solidFill>
                <a:schemeClr val="tx1"/>
              </a:solidFill>
              <a:uFillTx/>
            </a:endParaRPr>
          </a:p>
          <a:p>
            <a:endParaRPr lang="en-US" sz="2800">
              <a:solidFill>
                <a:schemeClr val="tx1"/>
              </a:solidFill>
              <a:uFillTx/>
            </a:endParaRPr>
          </a:p>
          <a:p>
            <a:r>
              <a:rPr lang="en-US" sz="2800">
                <a:solidFill>
                  <a:schemeClr val="tx1"/>
                </a:solidFill>
                <a:uFillTx/>
                <a:sym typeface="+mn-ea"/>
              </a:rPr>
              <a:t> </a:t>
            </a:r>
            <a:r>
              <a:rPr lang="en-US" sz="2800" b="1">
                <a:solidFill>
                  <a:schemeClr val="tx1"/>
                </a:solidFill>
                <a:uFillTx/>
                <a:sym typeface="+mn-ea"/>
              </a:rPr>
              <a:t>Arrhythmia patients</a:t>
            </a:r>
            <a:r>
              <a:rPr lang="en-US" sz="2800">
                <a:solidFill>
                  <a:schemeClr val="tx1"/>
                </a:solidFill>
                <a:uFillTx/>
                <a:sym typeface="+mn-ea"/>
              </a:rPr>
              <a:t> have no indications of having an arrhythmia, but a doctor may recognize arrhythmias in a </a:t>
            </a:r>
            <a:r>
              <a:rPr lang="en-US" sz="2800" b="1">
                <a:solidFill>
                  <a:schemeClr val="tx1"/>
                </a:solidFill>
                <a:uFillTx/>
                <a:sym typeface="+mn-ea"/>
              </a:rPr>
              <a:t>ECG test</a:t>
            </a:r>
            <a:r>
              <a:rPr lang="en-US" sz="2800">
                <a:solidFill>
                  <a:schemeClr val="tx1"/>
                </a:solidFill>
                <a:uFillTx/>
                <a:sym typeface="+mn-ea"/>
              </a:rPr>
              <a:t>.</a:t>
            </a:r>
            <a:endParaRPr lang="en-US" sz="2800">
              <a:solidFill>
                <a:schemeClr val="tx1"/>
              </a:solidFill>
              <a:uFillTx/>
            </a:endParaRPr>
          </a:p>
          <a:p>
            <a:endParaRPr lang="en-US" sz="2800">
              <a:solidFill>
                <a:schemeClr val="tx1"/>
              </a:solidFill>
              <a:uFillTx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tx1"/>
                </a:solidFill>
                <a:uFillTx/>
              </a:rPr>
              <a:t>An </a:t>
            </a:r>
            <a:r>
              <a:rPr lang="en-US" sz="2800" dirty="0" err="1">
                <a:solidFill>
                  <a:schemeClr val="tx1"/>
                </a:solidFill>
                <a:uFillTx/>
              </a:rPr>
              <a:t>Iot</a:t>
            </a:r>
            <a:r>
              <a:rPr lang="en-US" sz="2800" dirty="0">
                <a:solidFill>
                  <a:schemeClr val="tx1"/>
                </a:solidFill>
                <a:uFillTx/>
              </a:rPr>
              <a:t> based ECG monitoring system using Sensor AD8232 and </a:t>
            </a:r>
            <a:r>
              <a:rPr lang="en-US" sz="2800" dirty="0" err="1">
                <a:solidFill>
                  <a:schemeClr val="tx1"/>
                </a:solidFill>
                <a:uFillTx/>
              </a:rPr>
              <a:t>NodeMcu</a:t>
            </a:r>
            <a:r>
              <a:rPr lang="en-US" sz="2800" dirty="0">
                <a:solidFill>
                  <a:schemeClr val="tx1"/>
                </a:solidFill>
                <a:uFillTx/>
              </a:rPr>
              <a:t> is proposed. </a:t>
            </a: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  <a:uFillTx/>
            </a:endParaRPr>
          </a:p>
          <a:p>
            <a:r>
              <a:rPr lang="en-US" altLang="en-IN" sz="2800" dirty="0">
                <a:solidFill>
                  <a:schemeClr val="tx1"/>
                </a:solidFill>
                <a:uFillTx/>
                <a:ea typeface="Times New Roman" panose="02020603050405020304" pitchFamily="18" charset="0"/>
                <a:sym typeface="+mn-ea"/>
              </a:rPr>
              <a:t>Our project mainly</a:t>
            </a:r>
            <a:r>
              <a:rPr lang="en-IN" sz="2800" dirty="0">
                <a:solidFill>
                  <a:schemeClr val="tx1"/>
                </a:solidFill>
                <a:uFillTx/>
                <a:ea typeface="Times New Roman" panose="02020603050405020304" pitchFamily="18" charset="0"/>
                <a:sym typeface="+mn-ea"/>
              </a:rPr>
              <a:t> focuses on designing and developing a method for predicting </a:t>
            </a:r>
            <a:r>
              <a:rPr lang="en-US" altLang="en-IN" sz="2800" b="1" dirty="0">
                <a:solidFill>
                  <a:schemeClr val="tx1"/>
                </a:solidFill>
                <a:uFillTx/>
                <a:ea typeface="Times New Roman" panose="02020603050405020304" pitchFamily="18" charset="0"/>
                <a:sym typeface="+mn-ea"/>
              </a:rPr>
              <a:t>A</a:t>
            </a:r>
            <a:r>
              <a:rPr lang="en-IN" sz="2800" b="1" dirty="0">
                <a:solidFill>
                  <a:schemeClr val="tx1"/>
                </a:solidFill>
                <a:uFillTx/>
                <a:ea typeface="Times New Roman" panose="02020603050405020304" pitchFamily="18" charset="0"/>
                <a:sym typeface="+mn-ea"/>
              </a:rPr>
              <a:t>rrhythmia</a:t>
            </a:r>
            <a:r>
              <a:rPr lang="en-IN" sz="2800" dirty="0">
                <a:solidFill>
                  <a:schemeClr val="tx1"/>
                </a:solidFill>
                <a:uFillTx/>
                <a:ea typeface="Times New Roman" panose="02020603050405020304" pitchFamily="18" charset="0"/>
                <a:sym typeface="+mn-ea"/>
              </a:rPr>
              <a:t>(atrial fibrillation) along with monitoring the ECG signals.</a:t>
            </a:r>
            <a:endParaRPr lang="en-IN" sz="2800" dirty="0">
              <a:solidFill>
                <a:schemeClr val="tx1"/>
              </a:solidFill>
              <a:uFillTx/>
              <a:ea typeface="Times New Roman" panose="02020603050405020304" pitchFamily="18" charset="0"/>
            </a:endParaRPr>
          </a:p>
          <a:p>
            <a:endParaRPr lang="en-IN" dirty="0">
              <a:solidFill>
                <a:schemeClr val="tx1"/>
              </a:solidFill>
              <a:uFillTx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A206F-DD06-4393-90AE-B9225C576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/>
              <a:t>			LITERATURE SURVEY 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A9856-6144-499B-9258-D2A6FF60B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uFillTx/>
                <a:sym typeface="+mn-ea"/>
              </a:rPr>
              <a:t>1</a:t>
            </a:r>
            <a:r>
              <a:rPr lang="en-US" sz="2000" dirty="0">
                <a:solidFill>
                  <a:schemeClr val="tx1"/>
                </a:solidFill>
                <a:uFillTx/>
                <a:sym typeface="+mn-ea"/>
              </a:rPr>
              <a:t>.    P. Singh and A. </a:t>
            </a:r>
            <a:r>
              <a:rPr lang="en-US" sz="2000" dirty="0" err="1">
                <a:solidFill>
                  <a:schemeClr val="tx1"/>
                </a:solidFill>
                <a:uFillTx/>
                <a:sym typeface="+mn-ea"/>
              </a:rPr>
              <a:t>Jasuja</a:t>
            </a:r>
            <a:r>
              <a:rPr lang="en-US" sz="2000" dirty="0">
                <a:solidFill>
                  <a:schemeClr val="tx1"/>
                </a:solidFill>
                <a:uFillTx/>
                <a:sym typeface="+mn-ea"/>
              </a:rPr>
              <a:t>, “</a:t>
            </a:r>
            <a:r>
              <a:rPr lang="en-US" sz="2000" b="1" dirty="0">
                <a:solidFill>
                  <a:schemeClr val="tx1"/>
                </a:solidFill>
                <a:uFillTx/>
                <a:sym typeface="+mn-ea"/>
              </a:rPr>
              <a:t>IoT based low -cost distant patient ECG monitoring   system</a:t>
            </a:r>
            <a:r>
              <a:rPr lang="en-US" sz="2000" dirty="0">
                <a:solidFill>
                  <a:schemeClr val="tx1"/>
                </a:solidFill>
                <a:uFillTx/>
                <a:sym typeface="+mn-ea"/>
              </a:rPr>
              <a:t>,” in Proceeding - IEEE International Conference on Computing, Communication and Automation, ICCCA 2017, 2017, vol. January, pp. 1330–1334.</a:t>
            </a:r>
            <a:endParaRPr lang="en-IN" sz="2000" dirty="0">
              <a:solidFill>
                <a:schemeClr val="tx1"/>
              </a:solidFill>
              <a:uFillTx/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2600" u="sng" dirty="0"/>
              <a:t>ADVANTAGES</a:t>
            </a:r>
          </a:p>
          <a:p>
            <a:pPr marL="0" indent="0">
              <a:buNone/>
            </a:pPr>
            <a:endParaRPr lang="en-IN" sz="2600" u="sng" dirty="0"/>
          </a:p>
          <a:p>
            <a:pPr marL="0" indent="0">
              <a:buNone/>
            </a:pPr>
            <a:endParaRPr lang="en-IN" sz="2600" u="sng" dirty="0"/>
          </a:p>
          <a:p>
            <a:pPr marL="0" indent="0">
              <a:buNone/>
            </a:pPr>
            <a:r>
              <a:rPr lang="en-IN" sz="2600" u="sng" dirty="0"/>
              <a:t>DRAW BACKS</a:t>
            </a:r>
          </a:p>
        </p:txBody>
      </p:sp>
    </p:spTree>
    <p:extLst>
      <p:ext uri="{BB962C8B-B14F-4D97-AF65-F5344CB8AC3E}">
        <p14:creationId xmlns:p14="http://schemas.microsoft.com/office/powerpoint/2010/main" val="2644013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A2701-067A-4FC7-BD3D-45F2A1A1E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/>
              <a:t>			LITERATURE SURVEY 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978B2-9CA8-434C-B02D-F2528D503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1"/>
                </a:solidFill>
                <a:uFillTx/>
                <a:sym typeface="+mn-ea"/>
              </a:rPr>
              <a:t>M. Heron, “</a:t>
            </a:r>
            <a:r>
              <a:rPr lang="en-US" sz="2000" b="1" dirty="0">
                <a:solidFill>
                  <a:schemeClr val="tx1"/>
                </a:solidFill>
                <a:uFillTx/>
                <a:sym typeface="+mn-ea"/>
              </a:rPr>
              <a:t>National Vital Statistics Reports Deaths: leading causes for 2013</a:t>
            </a:r>
            <a:r>
              <a:rPr lang="en-US" sz="2000" dirty="0">
                <a:solidFill>
                  <a:schemeClr val="tx1"/>
                </a:solidFill>
                <a:uFillTx/>
                <a:sym typeface="+mn-ea"/>
              </a:rPr>
              <a:t>.,” Natl. vital Stat. reports from Centers Dis. Control Prev. Natl. Cent. Heal. Stat. Natl. Vital Stat. Syst., vol. 65, no. 2, pp. 1 –95,2016.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sz="2600" u="sng" dirty="0"/>
              <a:t>ADVANTAGES</a:t>
            </a:r>
          </a:p>
          <a:p>
            <a:pPr marL="0" indent="0">
              <a:buNone/>
            </a:pPr>
            <a:endParaRPr lang="en-IN" sz="2600" u="sng" dirty="0"/>
          </a:p>
          <a:p>
            <a:pPr marL="0" indent="0">
              <a:buNone/>
            </a:pPr>
            <a:endParaRPr lang="en-IN" sz="2600" u="sng" dirty="0"/>
          </a:p>
          <a:p>
            <a:pPr marL="0" indent="0">
              <a:buNone/>
            </a:pPr>
            <a:endParaRPr lang="en-IN" sz="2600" u="sng" dirty="0"/>
          </a:p>
          <a:p>
            <a:pPr marL="0" indent="0">
              <a:buNone/>
            </a:pPr>
            <a:r>
              <a:rPr lang="en-IN" sz="2600" u="sng" dirty="0"/>
              <a:t>DRAW BACKS</a:t>
            </a:r>
          </a:p>
        </p:txBody>
      </p:sp>
    </p:spTree>
    <p:extLst>
      <p:ext uri="{BB962C8B-B14F-4D97-AF65-F5344CB8AC3E}">
        <p14:creationId xmlns:p14="http://schemas.microsoft.com/office/powerpoint/2010/main" val="1263537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30980-90E0-4358-94CF-EAAFCEA26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/>
              <a:t>			LITERATURE SURVEY -3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D5E59-1FAF-4BC6-86F1-3C8E82C02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1"/>
                </a:solidFill>
                <a:uFillTx/>
              </a:rPr>
              <a:t>S.  </a:t>
            </a:r>
            <a:r>
              <a:rPr lang="en-US" sz="2000" dirty="0" err="1">
                <a:solidFill>
                  <a:schemeClr val="tx1"/>
                </a:solidFill>
                <a:uFillTx/>
              </a:rPr>
              <a:t>Saadatnejad</a:t>
            </a:r>
            <a:r>
              <a:rPr lang="en-US" sz="2000" dirty="0">
                <a:solidFill>
                  <a:schemeClr val="tx1"/>
                </a:solidFill>
                <a:uFillTx/>
              </a:rPr>
              <a:t>,  M.  </a:t>
            </a:r>
            <a:r>
              <a:rPr lang="en-US" sz="2000" dirty="0" err="1">
                <a:solidFill>
                  <a:schemeClr val="tx1"/>
                </a:solidFill>
                <a:uFillTx/>
              </a:rPr>
              <a:t>Oveisi</a:t>
            </a:r>
            <a:r>
              <a:rPr lang="en-US" sz="2000" dirty="0">
                <a:solidFill>
                  <a:schemeClr val="tx1"/>
                </a:solidFill>
                <a:uFillTx/>
              </a:rPr>
              <a:t>,  and  M.  Hashemi,  “</a:t>
            </a:r>
            <a:r>
              <a:rPr lang="en-US" sz="2000" b="1" dirty="0">
                <a:solidFill>
                  <a:schemeClr val="tx1"/>
                </a:solidFill>
                <a:uFillTx/>
              </a:rPr>
              <a:t>LSTM-Based  ECG Classification   for   Continuous   Monitoring   on   Personal   Wearable Devices,</a:t>
            </a:r>
            <a:r>
              <a:rPr lang="en-US" sz="2000" dirty="0">
                <a:solidFill>
                  <a:schemeClr val="tx1"/>
                </a:solidFill>
                <a:uFillTx/>
              </a:rPr>
              <a:t>” IEEE J. Biomed. Heal. Informatics, pp. 1–1, 2019.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2600" u="sng" dirty="0"/>
              <a:t>ADVANTAGES</a:t>
            </a:r>
          </a:p>
          <a:p>
            <a:pPr marL="0" indent="0">
              <a:buNone/>
            </a:pPr>
            <a:endParaRPr lang="en-IN" sz="2600" u="sng" dirty="0"/>
          </a:p>
          <a:p>
            <a:pPr marL="0" indent="0">
              <a:buNone/>
            </a:pPr>
            <a:endParaRPr lang="en-IN" sz="2600" u="sng" dirty="0"/>
          </a:p>
          <a:p>
            <a:pPr marL="0" indent="0">
              <a:buNone/>
            </a:pPr>
            <a:endParaRPr lang="en-IN" sz="2600" u="sng" dirty="0"/>
          </a:p>
          <a:p>
            <a:pPr marL="0" indent="0">
              <a:buNone/>
            </a:pPr>
            <a:r>
              <a:rPr lang="en-IN" sz="2600" u="sng" dirty="0"/>
              <a:t>DRAW BACKS</a:t>
            </a:r>
          </a:p>
        </p:txBody>
      </p:sp>
    </p:spTree>
    <p:extLst>
      <p:ext uri="{BB962C8B-B14F-4D97-AF65-F5344CB8AC3E}">
        <p14:creationId xmlns:p14="http://schemas.microsoft.com/office/powerpoint/2010/main" val="3569910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E3479-0957-47C0-B86E-7D94B01C4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/>
              <a:t>			</a:t>
            </a:r>
            <a:r>
              <a:rPr lang="en-IN" sz="3200" dirty="0"/>
              <a:t>LITERATURE SURVEY -4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92F25-C518-445F-87B2-D41F3E81A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1"/>
                </a:solidFill>
                <a:uFillTx/>
              </a:rPr>
              <a:t>R. H. </a:t>
            </a:r>
            <a:r>
              <a:rPr lang="en-US" sz="2000" dirty="0" err="1">
                <a:solidFill>
                  <a:schemeClr val="tx1"/>
                </a:solidFill>
                <a:uFillTx/>
              </a:rPr>
              <a:t>Rakin</a:t>
            </a:r>
            <a:r>
              <a:rPr lang="en-US" sz="2000" dirty="0">
                <a:solidFill>
                  <a:schemeClr val="tx1"/>
                </a:solidFill>
                <a:uFillTx/>
              </a:rPr>
              <a:t>, A. Siam, M. R. Hossain, and H. U. Zaman, “</a:t>
            </a:r>
            <a:r>
              <a:rPr lang="en-US" sz="2000" b="1" dirty="0">
                <a:solidFill>
                  <a:schemeClr val="tx1"/>
                </a:solidFill>
                <a:uFillTx/>
              </a:rPr>
              <a:t>A low-cost and   portable   electrocardiogram   (ECG)   machine   for   preventing diagnosis</a:t>
            </a:r>
            <a:r>
              <a:rPr lang="en-US" sz="2000" dirty="0">
                <a:solidFill>
                  <a:schemeClr val="tx1"/>
                </a:solidFill>
                <a:uFillTx/>
              </a:rPr>
              <a:t>,”  in  1st  International  Conference  on  Robotics,  Electrical and Signal Processing Techniques, ICREST 2019, 2019, pp. 48–53. 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2600" u="sng" dirty="0"/>
              <a:t>ADVANTAGES</a:t>
            </a:r>
          </a:p>
          <a:p>
            <a:pPr marL="0" indent="0">
              <a:buNone/>
            </a:pPr>
            <a:endParaRPr lang="en-IN" sz="2600" u="sng" dirty="0"/>
          </a:p>
          <a:p>
            <a:pPr marL="0" indent="0">
              <a:buNone/>
            </a:pPr>
            <a:endParaRPr lang="en-IN" sz="2600" u="sng" dirty="0"/>
          </a:p>
          <a:p>
            <a:pPr marL="0" indent="0">
              <a:buNone/>
            </a:pPr>
            <a:endParaRPr lang="en-IN" sz="2600" u="sng" dirty="0"/>
          </a:p>
          <a:p>
            <a:pPr marL="0" indent="0">
              <a:buNone/>
            </a:pPr>
            <a:r>
              <a:rPr lang="en-IN" sz="2600" u="sng" dirty="0"/>
              <a:t>DRAW BACKS</a:t>
            </a:r>
          </a:p>
        </p:txBody>
      </p:sp>
    </p:spTree>
    <p:extLst>
      <p:ext uri="{BB962C8B-B14F-4D97-AF65-F5344CB8AC3E}">
        <p14:creationId xmlns:p14="http://schemas.microsoft.com/office/powerpoint/2010/main" val="390034985"/>
      </p:ext>
    </p:extLst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1578</Words>
  <Application>Microsoft Office PowerPoint</Application>
  <PresentationFormat>Widescreen</PresentationFormat>
  <Paragraphs>158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Symbol</vt:lpstr>
      <vt:lpstr>Times New Roman</vt:lpstr>
      <vt:lpstr>Blue Waves</vt:lpstr>
      <vt:lpstr>PowerPoint Presentation</vt:lpstr>
      <vt:lpstr>    CONTENT</vt:lpstr>
      <vt:lpstr>    INTRODUCTION</vt:lpstr>
      <vt:lpstr>PowerPoint Presentation</vt:lpstr>
      <vt:lpstr>    OBJECTIVE</vt:lpstr>
      <vt:lpstr>   LITERATURE SURVEY -1</vt:lpstr>
      <vt:lpstr>   LITERATURE SURVEY -2</vt:lpstr>
      <vt:lpstr>   LITERATURE SURVEY -3</vt:lpstr>
      <vt:lpstr>   LITERATURE SURVEY -4</vt:lpstr>
      <vt:lpstr>   LITERATURE SURVEY -5</vt:lpstr>
      <vt:lpstr>   PROBLEM FORMULATION</vt:lpstr>
      <vt:lpstr>COMPONENTS REQUIRED: </vt:lpstr>
      <vt:lpstr>   Features of ECG GRAPH  Figure-1: shows the PQRST wave form.   </vt:lpstr>
      <vt:lpstr>        ADVANTAGES OF THE PROJECT</vt:lpstr>
      <vt:lpstr>    Literature review </vt:lpstr>
      <vt:lpstr>  Block diagram of the proposed project  Figure-2: shows the block diagram of the proposed project.</vt:lpstr>
      <vt:lpstr>Interfacing AD8232 ECG Sensor with NodeMCU     ESP8266 Figure-3: Represents the interfacing AD8232 ECG Sensor with NodeMCU  ESP8266. </vt:lpstr>
      <vt:lpstr> RESULT AND DISCUSSION  1) NORMAL HEART RATE </vt:lpstr>
      <vt:lpstr>Figure-6 : Represent the dataset 100 ECG Waveform output  and R-peaks waveform</vt:lpstr>
      <vt:lpstr>  2) ATRIAL TACHYCHADIA  Figure-7: User selection of dataset 112 and Abnormalities display. </vt:lpstr>
      <vt:lpstr>Fig 8: Dataset 112 ECG Waveform output</vt:lpstr>
      <vt:lpstr>    3) BRADYCARDIA  Fig 9: User selection of dataset 123 and Abnormalities display    </vt:lpstr>
      <vt:lpstr>The above fig-10 represents the ECG waveform of the above dataset and R-peaks waveform. And slower heart rate is detected than normal heart rate and patient suffers from Bradycardia.</vt:lpstr>
      <vt:lpstr>Comparison of ECG pattern obtained from ECG Sensor 8266 for Healthy person and Arrhythmia patient.  Figure-11: Represents the difference in the heart rate of a normal person and Arrhythima person. </vt:lpstr>
      <vt:lpstr>    CONCLUSION</vt:lpstr>
      <vt:lpstr>    REFERENCES</vt:lpstr>
      <vt:lpstr>PowerPoint Presentation</vt:lpstr>
      <vt:lpstr>Contribution of individuals members</vt:lpstr>
      <vt:lpstr>    PUBLICATIONS</vt:lpstr>
      <vt:lpstr>             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FULLY AUTOMATIC    TEMPERATURE AND MOISTURE     CONTROL SYSTEM</dc:title>
  <dc:creator>kopparapu sasidhar</dc:creator>
  <cp:lastModifiedBy>kopparapu sasidhar</cp:lastModifiedBy>
  <cp:revision>50</cp:revision>
  <dcterms:created xsi:type="dcterms:W3CDTF">2019-10-18T05:21:00Z</dcterms:created>
  <dcterms:modified xsi:type="dcterms:W3CDTF">2021-04-27T05:06:33Z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1033-11.2.0.10101</vt:lpwstr>
  </property>
</Properties>
</file>