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7" r:id="rId1"/>
  </p:sldMasterIdLst>
  <p:notesMasterIdLst>
    <p:notesMasterId r:id="rId36"/>
  </p:notesMasterIdLst>
  <p:handoutMasterIdLst>
    <p:handoutMasterId r:id="rId37"/>
  </p:handoutMasterIdLst>
  <p:sldIdLst>
    <p:sldId id="256" r:id="rId2"/>
    <p:sldId id="258" r:id="rId3"/>
    <p:sldId id="279" r:id="rId4"/>
    <p:sldId id="296" r:id="rId5"/>
    <p:sldId id="297" r:id="rId6"/>
    <p:sldId id="298" r:id="rId7"/>
    <p:sldId id="259" r:id="rId8"/>
    <p:sldId id="262" r:id="rId9"/>
    <p:sldId id="277" r:id="rId10"/>
    <p:sldId id="292" r:id="rId11"/>
    <p:sldId id="293" r:id="rId12"/>
    <p:sldId id="294" r:id="rId13"/>
    <p:sldId id="299" r:id="rId14"/>
    <p:sldId id="300" r:id="rId15"/>
    <p:sldId id="275" r:id="rId16"/>
    <p:sldId id="281" r:id="rId17"/>
    <p:sldId id="282" r:id="rId18"/>
    <p:sldId id="295" r:id="rId19"/>
    <p:sldId id="260" r:id="rId20"/>
    <p:sldId id="263" r:id="rId21"/>
    <p:sldId id="264" r:id="rId22"/>
    <p:sldId id="265" r:id="rId23"/>
    <p:sldId id="266" r:id="rId24"/>
    <p:sldId id="267" r:id="rId25"/>
    <p:sldId id="261" r:id="rId26"/>
    <p:sldId id="268" r:id="rId27"/>
    <p:sldId id="269" r:id="rId28"/>
    <p:sldId id="291" r:id="rId29"/>
    <p:sldId id="270" r:id="rId30"/>
    <p:sldId id="271" r:id="rId31"/>
    <p:sldId id="272" r:id="rId32"/>
    <p:sldId id="290" r:id="rId33"/>
    <p:sldId id="273" r:id="rId34"/>
    <p:sldId id="289" r:id="rId3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7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2511B38C-BFF1-4729-B3C5-5F78E8495AF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L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F06E1AA-B93B-4455-B1B4-44092876C56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67382D-76A2-4845-A711-5CAD58F16221}" type="datetimeFigureOut">
              <a:rPr lang="en-SL" smtClean="0"/>
              <a:t>15/06/2024</a:t>
            </a:fld>
            <a:endParaRPr lang="en-SL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85BEAD7-5E66-481C-88D2-1192F567F83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L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2AA62FA-95EC-4922-903D-31336555DB9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94DE44-C4E1-42EF-81F9-A85F20FE25B3}" type="slidenum">
              <a:rPr lang="en-SL" smtClean="0"/>
              <a:t>‹#›</a:t>
            </a:fld>
            <a:endParaRPr lang="en-SL"/>
          </a:p>
        </p:txBody>
      </p:sp>
    </p:spTree>
    <p:extLst>
      <p:ext uri="{BB962C8B-B14F-4D97-AF65-F5344CB8AC3E}">
        <p14:creationId xmlns:p14="http://schemas.microsoft.com/office/powerpoint/2010/main" val="3663278335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L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F2C92A-68E3-4D6A-9899-AA9744B4DC16}" type="datetimeFigureOut">
              <a:rPr lang="en-SL" smtClean="0"/>
              <a:t>15/06/2024</a:t>
            </a:fld>
            <a:endParaRPr lang="en-SL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L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SL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L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B6A098-8D5B-4698-B4F0-A29C60641EFD}" type="slidenum">
              <a:rPr lang="en-SL" smtClean="0"/>
              <a:t>‹#›</a:t>
            </a:fld>
            <a:endParaRPr lang="en-SL"/>
          </a:p>
        </p:txBody>
      </p:sp>
    </p:spTree>
    <p:extLst>
      <p:ext uri="{BB962C8B-B14F-4D97-AF65-F5344CB8AC3E}">
        <p14:creationId xmlns:p14="http://schemas.microsoft.com/office/powerpoint/2010/main" val="1269175323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0FCDA3-3F6E-4781-82FA-04ABC0E763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FD9AF14-89E0-44F6-9D55-E4DE232715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FE04641-DC10-4508-8E60-2010C2032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0AB36-65DC-4DBD-BEC4-614EC6DEAFA1}" type="datetime1">
              <a:rPr lang="ru-RU" smtClean="0"/>
              <a:t>15.06.2024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CC5D9DC-873A-4D7F-A14B-0E4BEF51C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5EEC3BC-C9E6-4F4A-8BD6-2E14DDF04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529C6-435F-42CD-80A3-8AFE8E6750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418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201237-D7E5-40C7-A211-007E6DB13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0E0C8ED-DAFF-4D4E-873B-B56A4A0C13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7C33134-1085-4600-A524-76A4A1AFB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5017F-F493-4F5C-B18A-4D76FDB4DE96}" type="datetime1">
              <a:rPr lang="ru-RU" smtClean="0"/>
              <a:t>15.06.2024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5FEE21B-E52E-4999-9528-C1D034689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6486B06-6BFD-482D-B758-E4E6688A9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529C6-435F-42CD-80A3-8AFE8E6750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5235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C774158-F650-4EAC-B48D-BD9D8D1E47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5350A6C-EFA8-4B27-BAFF-75BE4E20E8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7EF29E4-47EB-41DC-A3B8-CD58E70F0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3D8ED-9109-4907-ABC4-CB1B47CAC940}" type="datetime1">
              <a:rPr lang="ru-RU" smtClean="0"/>
              <a:t>15.06.2024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9EB63B4-E5CF-4A3D-9BC3-A9DA6E78A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6116151-F26E-4CF5-814E-9AC065C5F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529C6-435F-42CD-80A3-8AFE8E6750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4231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1B65BE-7CBD-4D70-8B31-C1EE955D5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62BF53-C4F5-48C3-ACB5-BBD02845CB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8E32B84-3D08-434F-8F2C-99A0C7C7D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833B0-9FF0-4EAD-B884-3CC36B512F3A}" type="datetime1">
              <a:rPr lang="ru-RU" smtClean="0"/>
              <a:t>15.06.2024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8CB7AB8-6FB6-4F75-B712-689AAC5E3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4FC48B8-1853-4F3D-8F9D-8AF25E86E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529C6-435F-42CD-80A3-8AFE8E6750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1616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138ADC-6533-47CC-8E5C-83C91138B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EF217FB-9EA0-4314-8BAD-3F00659B21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A56F28D-45D5-4220-B9A3-4485A52B7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8E9A2-348B-4239-B474-E968C13195CE}" type="datetime1">
              <a:rPr lang="ru-RU" smtClean="0"/>
              <a:t>15.06.2024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53806CB-A2E7-49AA-ABE8-9D4194118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8895D34-7006-469E-9133-590643A7C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529C6-435F-42CD-80A3-8AFE8E6750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764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D33891-8FA9-4849-ADAA-B6F165029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BB0BDAE-03A4-47F4-9FE7-15C42B9D55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B6DD4BA-31BE-483C-A14C-84CBAE2EF8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510A38B-77F5-439C-8D72-040D02D04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6A48E-BB19-491B-80EB-5EA79DEFAFCB}" type="datetime1">
              <a:rPr lang="ru-RU" smtClean="0"/>
              <a:t>15.06.2024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A559101-851B-4A4A-B771-3D812CC4F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B13FE8F-8759-44DD-89E0-EDBCAD169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529C6-435F-42CD-80A3-8AFE8E6750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0350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C3DEA0-3BEC-4DB5-9075-15C64B85F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CD9E419-1D17-45AB-B6C7-455982FC98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A478193-6D42-4E69-A4FE-7F99EBB695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FC3B65B-F379-4672-A4BC-C4B0814175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DCF06B1-9944-4962-BC85-AFA5DDCA98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79D2FF1-3776-4C2C-A5DF-A25265CE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FC1EB-B001-455D-8C32-6A4EA1AF781D}" type="datetime1">
              <a:rPr lang="ru-RU" smtClean="0"/>
              <a:t>15.06.2024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F599F09-2D71-4FEE-BA3C-0CB65EB62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296EDE4-1534-4129-A2E3-25E6A57AA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529C6-435F-42CD-80A3-8AFE8E6750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9065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9B0A55-7286-423A-86AC-21B463628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FBC4BA8-38FF-4522-A80C-360CC8C89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CA650-D779-4368-A7A7-7C52AEA4B7EB}" type="datetime1">
              <a:rPr lang="ru-RU" smtClean="0"/>
              <a:t>15.06.2024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EFA7732-9B12-4E7C-BF4E-F1AB4A73C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6FEDD39-965E-48D4-AF65-0E09F9996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529C6-435F-42CD-80A3-8AFE8E6750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43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857970E-5F2A-44F2-A4C1-AD55E760E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1E42A-2FDD-46C4-958F-23843521BDD9}" type="datetime1">
              <a:rPr lang="ru-RU" smtClean="0"/>
              <a:t>15.06.2024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8076601-999A-4417-84A4-82F9820FE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C69664D-EC83-411C-9ADF-2EA684E9A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529C6-435F-42CD-80A3-8AFE8E6750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4031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347D3B-B640-4D19-B384-9364A0B85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271BDCB-387B-4D18-B62B-5158F0C3F6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A02694B-5B99-4F15-BED6-323725508C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CB51B58-1E89-461C-AD40-B1E6D42CB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A099A-2323-4823-AA56-F387A2BF592B}" type="datetime1">
              <a:rPr lang="ru-RU" smtClean="0"/>
              <a:t>15.06.2024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0376BAB-DE0A-4D0D-AA6F-D69635131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7F658CB-911A-436D-A8E4-AD12E4478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529C6-435F-42CD-80A3-8AFE8E6750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331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D6065B-2CEC-42A0-A9C9-B4FB3677A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78A530B-14E5-4125-B31A-E71E77731F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DA8E2A0-F750-4C40-86BF-C0D3EF250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64A59FD-200A-4C03-B041-462E77E3E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A4950-E14B-4B5F-9BEA-5FD25C718A88}" type="datetime1">
              <a:rPr lang="ru-RU" smtClean="0"/>
              <a:t>15.06.2024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47A3C0E-D32A-4F09-9866-B1834CB19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BA4EA6D-1AE8-4BF9-9E95-FC447DDF5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529C6-435F-42CD-80A3-8AFE8E6750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9658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B15E2F-FF87-4133-B20A-88DD6E89F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368F223-6110-46C6-9F6C-705E2DD279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ECE7750-7CD5-4241-9D3F-58B1748ACF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D0356-FA29-4A31-A1FC-1EB677B7A4C8}" type="datetime1">
              <a:rPr lang="ru-RU" smtClean="0"/>
              <a:t>15.06.2024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C4059BA-7EAA-41DA-B5F2-D31CF265FF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155DD41-6B5E-4999-9A4D-3512E20BC9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9529C6-435F-42CD-80A3-8AFE8E6750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2992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235786-EFAB-4A90-BF5C-992136106C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231419"/>
            <a:ext cx="9144000" cy="1424876"/>
          </a:xfrm>
        </p:spPr>
        <p:txBody>
          <a:bodyPr>
            <a:normAutofit/>
          </a:bodyPr>
          <a:lstStyle/>
          <a:p>
            <a:r>
              <a:rPr lang="ru-RU" alt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Тема: «</a:t>
            </a: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WEB-ПРИЛОЖЕНИЕ «BOOK ROOM». МОДУЛЬ ВЗАИМОДЕЙСТВИЯ С КЛИЕНТАМИ</a:t>
            </a:r>
            <a:r>
              <a:rPr lang="ru-RU" alt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endParaRPr lang="ru-RU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A3E60FC-1197-48D3-9354-D99C19C2C3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5604" y="4896564"/>
            <a:ext cx="5196396" cy="1086467"/>
          </a:xfrm>
        </p:spPr>
        <p:txBody>
          <a:bodyPr>
            <a:normAutofit/>
          </a:bodyPr>
          <a:lstStyle/>
          <a:p>
            <a:pPr marL="0" algn="l" eaLnBrk="1" hangingPunct="1">
              <a:spcBef>
                <a:spcPts val="0"/>
              </a:spcBef>
              <a:buClr>
                <a:srgbClr val="A04DA3"/>
              </a:buClr>
              <a:buFont typeface="Georgia" pitchFamily="18" charset="0"/>
              <a:buNone/>
            </a:pPr>
            <a:r>
              <a:rPr lang="ru-RU" altLang="ru-RU" sz="1800" b="1" dirty="0">
                <a:latin typeface="Times New Roman" pitchFamily="18" charset="0"/>
                <a:cs typeface="Times New Roman" pitchFamily="18" charset="0"/>
              </a:rPr>
              <a:t>Дипломный руководитель: преподаватель, </a:t>
            </a:r>
            <a:br>
              <a:rPr lang="ru-RU" altLang="ru-RU" sz="1800" b="1" dirty="0">
                <a:latin typeface="Times New Roman" pitchFamily="18" charset="0"/>
                <a:cs typeface="Times New Roman" pitchFamily="18" charset="0"/>
              </a:rPr>
            </a:br>
            <a:r>
              <a:rPr lang="ru-RU" altLang="ru-RU" sz="1800" b="1" dirty="0">
                <a:latin typeface="Times New Roman" pitchFamily="18" charset="0"/>
                <a:cs typeface="Times New Roman" pitchFamily="18" charset="0"/>
              </a:rPr>
              <a:t>Иванов Алексей Анатольевич</a:t>
            </a:r>
          </a:p>
          <a:p>
            <a:pPr marL="0" algn="l" eaLnBrk="1" hangingPunct="1">
              <a:spcBef>
                <a:spcPts val="0"/>
              </a:spcBef>
              <a:buClr>
                <a:srgbClr val="A04DA3"/>
              </a:buClr>
              <a:buFont typeface="Wingdings" pitchFamily="2" charset="2"/>
              <a:buNone/>
            </a:pPr>
            <a:r>
              <a:rPr lang="ru-RU" altLang="ru-RU" sz="1800" b="1" dirty="0">
                <a:latin typeface="Times New Roman" pitchFamily="18" charset="0"/>
                <a:cs typeface="Times New Roman" pitchFamily="18" charset="0"/>
              </a:rPr>
              <a:t>Выполнил: студент 4 курса 431 группа,</a:t>
            </a:r>
            <a:br>
              <a:rPr lang="ru-RU" altLang="ru-RU" sz="1800" b="1" dirty="0">
                <a:latin typeface="Times New Roman" pitchFamily="18" charset="0"/>
                <a:cs typeface="Times New Roman" pitchFamily="18" charset="0"/>
              </a:rPr>
            </a:br>
            <a:r>
              <a:rPr lang="ru-RU" altLang="ru-RU" sz="1800" b="1" dirty="0">
                <a:latin typeface="Times New Roman" pitchFamily="18" charset="0"/>
                <a:cs typeface="Times New Roman" pitchFamily="18" charset="0"/>
              </a:rPr>
              <a:t>Волков Алексей Викторович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3FA35B-8280-4789-9004-AFEFE2533B04}"/>
              </a:ext>
            </a:extLst>
          </p:cNvPr>
          <p:cNvSpPr txBox="1"/>
          <p:nvPr/>
        </p:nvSpPr>
        <p:spPr>
          <a:xfrm>
            <a:off x="4980823" y="6312024"/>
            <a:ext cx="2230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hangingPunct="1">
              <a:spcBef>
                <a:spcPts val="300"/>
              </a:spcBef>
              <a:buClr>
                <a:srgbClr val="A04DA3"/>
              </a:buClr>
              <a:buFont typeface="Georgia" pitchFamily="18" charset="0"/>
              <a:buNone/>
            </a:pPr>
            <a:r>
              <a:rPr lang="ru-RU" altLang="ru-RU" sz="1800" b="1" dirty="0">
                <a:latin typeface="Times New Roman" pitchFamily="18" charset="0"/>
                <a:cs typeface="Times New Roman" pitchFamily="18" charset="0"/>
              </a:rPr>
              <a:t>Димитровград 2024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2A0B1C-F452-42F0-9B78-A65765AF7BB1}"/>
              </a:ext>
            </a:extLst>
          </p:cNvPr>
          <p:cNvSpPr txBox="1"/>
          <p:nvPr/>
        </p:nvSpPr>
        <p:spPr>
          <a:xfrm>
            <a:off x="0" y="0"/>
            <a:ext cx="12192000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pc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МИНИСТЕРСТВО НАУКИ И ВЫСШЕГО ОБРАЗОВАНИЯ РОССИЙСКОЙ ФЕДЕРАЦИИ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ru-RU" sz="1200" cap="all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федеральное государственное АВТОНОМНОЕ образовательное учреждение высшего образования</a:t>
            </a:r>
            <a:endParaRPr lang="ru-RU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«Национальный исследовательский ядерный университет «МИФИ»</a:t>
            </a:r>
          </a:p>
          <a:p>
            <a:pPr algn="ctr"/>
            <a:r>
              <a:rPr lang="ru-RU" sz="2400" b="1" dirty="0">
                <a:effectLst/>
                <a:latin typeface="Book Antiqua" panose="02040602050305030304" pitchFamily="18" charset="0"/>
                <a:ea typeface="Times New Roman" panose="02020603050405020304" pitchFamily="18" charset="0"/>
              </a:rPr>
              <a:t>Димитровградский инженерно-технологический институт –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ru-RU" sz="1800" spc="-40" dirty="0">
                <a:effectLst/>
                <a:latin typeface="Book Antiqua" panose="02040602050305030304" pitchFamily="18" charset="0"/>
                <a:ea typeface="Times New Roman" panose="02020603050405020304" pitchFamily="18" charset="0"/>
              </a:rPr>
              <a:t>филиал федерального государственного автономного образовательного учреждения высшего образования</a:t>
            </a:r>
            <a:endParaRPr lang="ru-RU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ru-RU" sz="1800" dirty="0">
                <a:effectLst/>
                <a:latin typeface="Book Antiqua" panose="02040602050305030304" pitchFamily="18" charset="0"/>
                <a:ea typeface="Times New Roman" panose="02020603050405020304" pitchFamily="18" charset="0"/>
              </a:rPr>
              <a:t>«Национальный исследовательский ядерный университет «МИФИ»</a:t>
            </a:r>
            <a:endParaRPr lang="ru-RU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ru-RU" sz="2400" b="1" dirty="0">
                <a:effectLst/>
                <a:latin typeface="Book Antiqua" panose="02040602050305030304" pitchFamily="18" charset="0"/>
                <a:ea typeface="Times New Roman" panose="02020603050405020304" pitchFamily="18" charset="0"/>
              </a:rPr>
              <a:t>(ДИТИ НИЯУ МИФИ)</a:t>
            </a:r>
            <a:endParaRPr lang="ru-RU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098D55-E854-41ED-B46A-4C6EAD48D024}"/>
              </a:ext>
            </a:extLst>
          </p:cNvPr>
          <p:cNvSpPr txBox="1"/>
          <p:nvPr/>
        </p:nvSpPr>
        <p:spPr>
          <a:xfrm>
            <a:off x="3902386" y="2543703"/>
            <a:ext cx="4387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lang="ru-RU" altLang="ru-RU" sz="2800" b="1" dirty="0">
                <a:latin typeface="Times New Roman" pitchFamily="18" charset="0"/>
                <a:cs typeface="Times New Roman" pitchFamily="18" charset="0"/>
              </a:rPr>
              <a:t>ДИПЛОМНЫЙ ПРОЕКТ</a:t>
            </a:r>
          </a:p>
        </p:txBody>
      </p:sp>
    </p:spTree>
    <p:extLst>
      <p:ext uri="{BB962C8B-B14F-4D97-AF65-F5344CB8AC3E}">
        <p14:creationId xmlns:p14="http://schemas.microsoft.com/office/powerpoint/2010/main" val="12605694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D2030EC9-5C81-43E0-8D2F-17FB33934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338702" cy="1600200"/>
          </a:xfrm>
        </p:spPr>
        <p:txBody>
          <a:bodyPr/>
          <a:lstStyle/>
          <a:p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Функциональная схема</a:t>
            </a:r>
            <a:endParaRPr lang="en-SL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CCEEA546-A732-4110-80BE-D7BEC549EDA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SL" dirty="0"/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41543DF1-06E4-4495-BA24-8E79A4E40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529C6-435F-42CD-80A3-8AFE8E67509B}" type="slidenum">
              <a:rPr lang="ru-RU" sz="2400" smtClean="0"/>
              <a:t>10</a:t>
            </a:fld>
            <a:endParaRPr lang="ru-RU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384CF3D-6508-4214-B453-2BB5CCEF985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9786" y="927751"/>
            <a:ext cx="3841628" cy="5611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3730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D2030EC9-5C81-43E0-8D2F-17FB33934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273388" cy="1600200"/>
          </a:xfrm>
        </p:spPr>
        <p:txBody>
          <a:bodyPr/>
          <a:lstStyle/>
          <a:p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Функциональная схема</a:t>
            </a:r>
            <a:endParaRPr lang="en-SL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CCEEA546-A732-4110-80BE-D7BEC549EDA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SL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876259A-9F6B-410D-9777-847CBA7C4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529C6-435F-42CD-80A3-8AFE8E67509B}" type="slidenum">
              <a:rPr lang="ru-RU" sz="2400" smtClean="0">
                <a:solidFill>
                  <a:schemeClr val="tx1"/>
                </a:solidFill>
              </a:rPr>
              <a:t>11</a:t>
            </a:fld>
            <a:endParaRPr lang="ru-RU" sz="2400" dirty="0">
              <a:solidFill>
                <a:schemeClr val="tx1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40B7744-B1A1-4612-B4BA-C367BAA7F80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1481" y="987425"/>
            <a:ext cx="6130326" cy="5264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7102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D2030EC9-5C81-43E0-8D2F-17FB33934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343400" cy="1600200"/>
          </a:xfrm>
        </p:spPr>
        <p:txBody>
          <a:bodyPr/>
          <a:lstStyle/>
          <a:p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Функциональная схема</a:t>
            </a:r>
            <a:endParaRPr lang="en-SL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CCEEA546-A732-4110-80BE-D7BEC549EDA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SL" dirty="0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86677686-FB29-4242-BF33-FAE7D37E1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529C6-435F-42CD-80A3-8AFE8E67509B}" type="slidenum">
              <a:rPr lang="ru-RU" sz="2400" smtClean="0">
                <a:solidFill>
                  <a:schemeClr val="tx1"/>
                </a:solidFill>
              </a:rPr>
              <a:t>12</a:t>
            </a:fld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71175949-B788-4E3C-9BB0-B579DDB9DB9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3188" y="1144961"/>
            <a:ext cx="6172200" cy="4558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39625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D2030EC9-5C81-43E0-8D2F-17FB33934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264057" cy="1600200"/>
          </a:xfrm>
        </p:spPr>
        <p:txBody>
          <a:bodyPr/>
          <a:lstStyle/>
          <a:p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Функциональная схема</a:t>
            </a:r>
            <a:endParaRPr lang="en-SL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CCEEA546-A732-4110-80BE-D7BEC549EDA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SL" dirty="0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86677686-FB29-4242-BF33-FAE7D37E1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529C6-435F-42CD-80A3-8AFE8E67509B}" type="slidenum">
              <a:rPr lang="ru-RU" sz="2400" smtClean="0">
                <a:solidFill>
                  <a:schemeClr val="tx1"/>
                </a:solidFill>
              </a:rPr>
              <a:t>13</a:t>
            </a:fld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6943FF2F-3077-4AFB-8EDB-DACCCAC299E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4980" y="939190"/>
            <a:ext cx="5075212" cy="5417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36197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D2030EC9-5C81-43E0-8D2F-17FB33934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273388" cy="1600200"/>
          </a:xfrm>
        </p:spPr>
        <p:txBody>
          <a:bodyPr/>
          <a:lstStyle/>
          <a:p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Функциональная схема</a:t>
            </a:r>
            <a:endParaRPr lang="en-SL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CCEEA546-A732-4110-80BE-D7BEC549EDA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SL" dirty="0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86677686-FB29-4242-BF33-FAE7D37E1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529C6-435F-42CD-80A3-8AFE8E67509B}" type="slidenum">
              <a:rPr lang="ru-RU" sz="2400" smtClean="0">
                <a:solidFill>
                  <a:schemeClr val="tx1"/>
                </a:solidFill>
              </a:rPr>
              <a:t>14</a:t>
            </a:fld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246F27F-4E80-46D4-8662-86724AE1C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L"/>
          </a:p>
        </p:txBody>
      </p:sp>
    </p:spTree>
    <p:extLst>
      <p:ext uri="{BB962C8B-B14F-4D97-AF65-F5344CB8AC3E}">
        <p14:creationId xmlns:p14="http://schemas.microsoft.com/office/powerpoint/2010/main" val="19385831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864424-60B1-4537-8C40-51714C682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Схема данных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FE9E6E8-B44D-42B5-A376-2BAFABAFBA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Times New Roman" panose="02020603050405020304" pitchFamily="18" charset="0"/>
              <a:buChar char="–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астройки внешнего вида сайта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Times New Roman" panose="02020603050405020304" pitchFamily="18" charset="0"/>
              <a:buChar char="–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пользовательских данных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5BF35DA-92F9-417F-B57F-5BD66C23E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529C6-435F-42CD-80A3-8AFE8E67509B}" type="slidenum">
              <a:rPr lang="ru-RU" sz="2400" smtClean="0">
                <a:solidFill>
                  <a:schemeClr val="tx1"/>
                </a:solidFill>
              </a:rPr>
              <a:t>15</a:t>
            </a:fld>
            <a:endParaRPr 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44030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1D74AA-FFBA-48B9-92E2-3AAEB30BB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Схема данных</a:t>
            </a:r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8BA24F64-9DAF-41DB-93B4-D8B8B03417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82601" y="1825625"/>
            <a:ext cx="6226798" cy="4351338"/>
          </a:xfr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05D4DE41-968A-482D-856F-8A82920B5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529C6-435F-42CD-80A3-8AFE8E67509B}" type="slidenum">
              <a:rPr lang="ru-RU" sz="2400" smtClean="0">
                <a:solidFill>
                  <a:schemeClr val="tx1"/>
                </a:solidFill>
              </a:rPr>
              <a:t>16</a:t>
            </a:fld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19435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CEC113-1E5C-423B-A53D-3472A44CD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Схема данных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36F22D17-A6BB-4F46-9AEA-E85A974F29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7214" y="1825625"/>
            <a:ext cx="5957572" cy="4351338"/>
          </a:xfr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5F357584-6922-42D2-93F9-58F2CD0D2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529C6-435F-42CD-80A3-8AFE8E67509B}" type="slidenum">
              <a:rPr lang="ru-RU" sz="2400" smtClean="0">
                <a:solidFill>
                  <a:schemeClr val="tx1"/>
                </a:solidFill>
              </a:rPr>
              <a:t>17</a:t>
            </a:fld>
            <a:endParaRPr 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48458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E8138D-653E-4AE7-A9A1-7D8B92A99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Модульная схема</a:t>
            </a:r>
            <a:endParaRPr lang="en-SL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F00BF003-1425-4C5F-ACF9-A136B092AA3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5570" y="1690688"/>
            <a:ext cx="7720860" cy="464592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9130FC6-1301-4772-9A40-8FBC69876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529C6-435F-42CD-80A3-8AFE8E67509B}" type="slidenum">
              <a:rPr lang="ru-RU" sz="2400" smtClean="0">
                <a:solidFill>
                  <a:schemeClr val="tx1"/>
                </a:solidFill>
              </a:rPr>
              <a:t>18</a:t>
            </a:fld>
            <a:endParaRPr 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89579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6E6CB1-7FB2-40B1-8292-6042007B8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Функции части администратора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576AFCB-96D7-4B29-84FE-584FA328F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Настройка шапки сайта</a:t>
            </a:r>
          </a:p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Настройка подвала</a:t>
            </a:r>
          </a:p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Настройка главной страницы</a:t>
            </a:r>
          </a:p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Список услуг</a:t>
            </a:r>
          </a:p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 услуг</a:t>
            </a:r>
          </a:p>
          <a:p>
            <a:pPr marL="342900" indent="-342900">
              <a:buFontTx/>
              <a:buChar char="-"/>
            </a:pP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5B618FD-0CB8-4658-B600-C51AEC648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529C6-435F-42CD-80A3-8AFE8E67509B}" type="slidenum">
              <a:rPr lang="ru-RU" sz="2400" smtClean="0">
                <a:solidFill>
                  <a:schemeClr val="tx1"/>
                </a:solidFill>
              </a:rPr>
              <a:t>19</a:t>
            </a:fld>
            <a:endParaRPr 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2975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82FD6B-1D2E-43F2-ACE2-40AB99A36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8A81729-F7D2-4219-8FA0-3347DA19BD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719138" algn="just">
              <a:buNone/>
            </a:pP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Обусловлена необходимостью управлять информационными ресурсами в сфере гостиничного бизнеса со стороны посетителя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CC8131A-D4BD-44B6-BA11-5DF1D74C1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529C6-435F-42CD-80A3-8AFE8E67509B}" type="slidenum">
              <a:rPr lang="ru-RU" sz="2400" smtClean="0">
                <a:solidFill>
                  <a:schemeClr val="tx1"/>
                </a:solidFill>
              </a:rPr>
              <a:t>2</a:t>
            </a:fld>
            <a:endParaRPr 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93529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4B5217-A7C8-4225-9ED8-276DEF297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Настройка шапки сайта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E1A7343B-303D-40E8-982D-FF849BC237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/>
        </p:blipFill>
        <p:spPr>
          <a:xfrm>
            <a:off x="2484085" y="1825625"/>
            <a:ext cx="7223829" cy="4351338"/>
          </a:xfr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2EE4147-D1AC-4F89-AC97-1A6111D23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529C6-435F-42CD-80A3-8AFE8E67509B}" type="slidenum">
              <a:rPr lang="ru-RU" sz="2400" smtClean="0">
                <a:solidFill>
                  <a:schemeClr val="tx1"/>
                </a:solidFill>
              </a:rPr>
              <a:t>20</a:t>
            </a:fld>
            <a:endParaRPr 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56367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AA23B9-98E0-4674-83D8-01296E9DD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Настройка подвала сайта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59ABF1E8-8C31-4E09-88F8-20C2C4D224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76235" y="1825625"/>
            <a:ext cx="5639530" cy="4351338"/>
          </a:xfr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E7216CB-4EB7-4A93-84D6-BF0CE6684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529C6-435F-42CD-80A3-8AFE8E67509B}" type="slidenum">
              <a:rPr lang="ru-RU" sz="2400" smtClean="0">
                <a:solidFill>
                  <a:schemeClr val="tx1"/>
                </a:solidFill>
              </a:rPr>
              <a:t>21</a:t>
            </a:fld>
            <a:endParaRPr 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3683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621258-5D18-480C-B1AF-D1D8A6F42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Настройка главной страницы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0BA881C9-449C-42DB-9419-D86232D6104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1503"/>
          <a:stretch/>
        </p:blipFill>
        <p:spPr>
          <a:xfrm>
            <a:off x="905435" y="1825625"/>
            <a:ext cx="4407478" cy="3939739"/>
          </a:xfr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5A34BFBD-A0E0-4774-8444-29C7EA9199A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Код процедуры сохранения настройки главной страницы</a:t>
            </a:r>
            <a:endParaRPr lang="ru-RU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b="0" dirty="0">
                <a:effectLst/>
                <a:latin typeface="Courier New" panose="02070309020205020404" pitchFamily="49" charset="0"/>
              </a:rPr>
              <a:t>const mutation = </a:t>
            </a:r>
            <a:r>
              <a:rPr lang="en-US" sz="1400" b="0" dirty="0" err="1">
                <a:effectLst/>
                <a:latin typeface="Courier New" panose="02070309020205020404" pitchFamily="49" charset="0"/>
              </a:rPr>
              <a:t>trpc.setFrontendMainPage.useMutation</a:t>
            </a:r>
            <a:r>
              <a:rPr lang="en-US" sz="1400" b="0" dirty="0">
                <a:effectLst/>
                <a:latin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400" b="0" dirty="0">
                <a:effectLst/>
                <a:latin typeface="Courier New" panose="02070309020205020404" pitchFamily="49" charset="0"/>
              </a:rPr>
              <a:t>const </a:t>
            </a:r>
            <a:r>
              <a:rPr lang="en-US" sz="1400" b="0" dirty="0" err="1">
                <a:effectLst/>
                <a:latin typeface="Courier New" panose="02070309020205020404" pitchFamily="49" charset="0"/>
              </a:rPr>
              <a:t>onSubmit</a:t>
            </a:r>
            <a:r>
              <a:rPr lang="en-US" sz="1400" b="0" dirty="0">
                <a:effectLst/>
                <a:latin typeface="Courier New" panose="02070309020205020404" pitchFamily="49" charset="0"/>
              </a:rPr>
              <a:t>: </a:t>
            </a:r>
            <a:r>
              <a:rPr lang="en-US" sz="1400" b="0" dirty="0" err="1">
                <a:effectLst/>
                <a:latin typeface="Courier New" panose="02070309020205020404" pitchFamily="49" charset="0"/>
              </a:rPr>
              <a:t>SubmitHandler</a:t>
            </a:r>
            <a:r>
              <a:rPr lang="en-US" sz="1400" b="0" dirty="0">
                <a:effectLst/>
                <a:latin typeface="Courier New" panose="02070309020205020404" pitchFamily="49" charset="0"/>
              </a:rPr>
              <a:t>&lt;</a:t>
            </a:r>
            <a:r>
              <a:rPr lang="en-US" sz="1400" b="0" dirty="0" err="1">
                <a:effectLst/>
                <a:latin typeface="Courier New" panose="02070309020205020404" pitchFamily="49" charset="0"/>
              </a:rPr>
              <a:t>FrontendMainPageConfig</a:t>
            </a:r>
            <a:r>
              <a:rPr lang="en-US" sz="1400" b="0" dirty="0">
                <a:effectLst/>
                <a:latin typeface="Courier New" panose="02070309020205020404" pitchFamily="49" charset="0"/>
              </a:rPr>
              <a:t>&gt; = (</a:t>
            </a:r>
            <a:r>
              <a:rPr lang="en-US" sz="1400" b="0" i="1" dirty="0" err="1">
                <a:effectLst/>
                <a:latin typeface="Courier New" panose="02070309020205020404" pitchFamily="49" charset="0"/>
              </a:rPr>
              <a:t>formData</a:t>
            </a:r>
            <a:r>
              <a:rPr lang="en-US" sz="1400" b="0" dirty="0">
                <a:effectLst/>
                <a:latin typeface="Courier New" panose="02070309020205020404" pitchFamily="49" charset="0"/>
              </a:rPr>
              <a:t>) =&gt; {</a:t>
            </a:r>
          </a:p>
          <a:p>
            <a:pPr marL="0" indent="0">
              <a:buNone/>
            </a:pPr>
            <a:r>
              <a:rPr lang="en-US" sz="1400" b="0" dirty="0" err="1">
                <a:effectLst/>
                <a:latin typeface="Courier New" panose="02070309020205020404" pitchFamily="49" charset="0"/>
              </a:rPr>
              <a:t>mutation.mutate</a:t>
            </a:r>
            <a:r>
              <a:rPr lang="en-US" sz="1400" b="0" dirty="0">
                <a:effectLst/>
                <a:latin typeface="Courier New" panose="02070309020205020404" pitchFamily="49" charset="0"/>
              </a:rPr>
              <a:t>({...</a:t>
            </a:r>
            <a:r>
              <a:rPr lang="en-US" sz="1400" b="0" i="1" dirty="0" err="1">
                <a:effectLst/>
                <a:latin typeface="Courier New" panose="02070309020205020404" pitchFamily="49" charset="0"/>
              </a:rPr>
              <a:t>formData</a:t>
            </a:r>
            <a:r>
              <a:rPr lang="en-US" sz="1400" b="0" dirty="0">
                <a:effectLst/>
                <a:latin typeface="Courier New" panose="02070309020205020404" pitchFamily="49" charset="0"/>
              </a:rPr>
              <a:t>})</a:t>
            </a:r>
          </a:p>
          <a:p>
            <a:pPr marL="0" indent="0">
              <a:buNone/>
            </a:pPr>
            <a:r>
              <a:rPr lang="en-US" sz="1400" b="0" dirty="0">
                <a:effectLst/>
                <a:latin typeface="Courier New" panose="02070309020205020404" pitchFamily="49" charset="0"/>
              </a:rPr>
              <a:t>    }</a:t>
            </a:r>
          </a:p>
          <a:p>
            <a:pPr marL="0" indent="0">
              <a:buNone/>
            </a:pPr>
            <a:endParaRPr lang="en-SL" sz="14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9DEEF7E-C1FA-4EBA-8508-3EE94975C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529C6-435F-42CD-80A3-8AFE8E67509B}" type="slidenum">
              <a:rPr lang="ru-RU" sz="2400" smtClean="0">
                <a:solidFill>
                  <a:schemeClr val="tx1"/>
                </a:solidFill>
              </a:rPr>
              <a:t>22</a:t>
            </a:fld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60217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226593-B3C9-4104-AFB3-BD6747B7A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Список услуг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1F32AC0B-0408-4430-94F4-24FE931739A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825625"/>
            <a:ext cx="5181600" cy="1628583"/>
          </a:xfr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D5629AE8-CA39-4AAD-9B2D-F6A8ED207E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45213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Код процедуры сохранения настройки шапки сайта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b="0" dirty="0">
                <a:effectLst/>
                <a:latin typeface="Courier New" panose="02070309020205020404" pitchFamily="49" charset="0"/>
              </a:rPr>
              <a:t>const [</a:t>
            </a:r>
            <a:r>
              <a:rPr lang="en-US" sz="1400" b="0" dirty="0" err="1">
                <a:effectLst/>
                <a:latin typeface="Courier New" panose="02070309020205020404" pitchFamily="49" charset="0"/>
              </a:rPr>
              <a:t>getServices</a:t>
            </a:r>
            <a:r>
              <a:rPr lang="en-US" sz="1400" b="0" dirty="0">
                <a:effectLst/>
                <a:latin typeface="Courier New" panose="02070309020205020404" pitchFamily="49" charset="0"/>
              </a:rPr>
              <a:t>] = </a:t>
            </a:r>
            <a:r>
              <a:rPr lang="en-US" sz="1400" b="0" dirty="0" err="1">
                <a:effectLst/>
                <a:latin typeface="Courier New" panose="02070309020205020404" pitchFamily="49" charset="0"/>
              </a:rPr>
              <a:t>trpc.useQueries</a:t>
            </a:r>
            <a:r>
              <a:rPr lang="en-US" sz="1400" b="0" dirty="0">
                <a:effectLst/>
                <a:latin typeface="Courier New" panose="02070309020205020404" pitchFamily="49" charset="0"/>
              </a:rPr>
              <a:t>((</a:t>
            </a:r>
            <a:r>
              <a:rPr lang="en-US" sz="1400" b="0" i="1" dirty="0">
                <a:effectLst/>
                <a:latin typeface="Courier New" panose="02070309020205020404" pitchFamily="49" charset="0"/>
              </a:rPr>
              <a:t>t</a:t>
            </a:r>
            <a:r>
              <a:rPr lang="en-US" sz="1400" b="0" dirty="0">
                <a:effectLst/>
                <a:latin typeface="Courier New" panose="02070309020205020404" pitchFamily="49" charset="0"/>
              </a:rPr>
              <a:t>) =&gt; [</a:t>
            </a:r>
            <a:r>
              <a:rPr lang="en-US" sz="1400" b="0" i="1" dirty="0" err="1">
                <a:effectLst/>
                <a:latin typeface="Courier New" panose="02070309020205020404" pitchFamily="49" charset="0"/>
              </a:rPr>
              <a:t>t</a:t>
            </a:r>
            <a:r>
              <a:rPr lang="en-US" sz="1400" b="0" dirty="0" err="1">
                <a:effectLst/>
                <a:latin typeface="Courier New" panose="02070309020205020404" pitchFamily="49" charset="0"/>
              </a:rPr>
              <a:t>.getAllServices</a:t>
            </a:r>
            <a:r>
              <a:rPr lang="en-US" sz="1400" b="0" dirty="0">
                <a:effectLst/>
                <a:latin typeface="Courier New" panose="02070309020205020404" pitchFamily="49" charset="0"/>
              </a:rPr>
              <a:t>()])</a:t>
            </a:r>
          </a:p>
          <a:p>
            <a:pPr marL="0" indent="0">
              <a:buNone/>
            </a:pPr>
            <a:r>
              <a:rPr lang="en-US" sz="1400" b="0" dirty="0" err="1">
                <a:effectLst/>
                <a:latin typeface="Courier New" panose="02070309020205020404" pitchFamily="49" charset="0"/>
              </a:rPr>
              <a:t>useEffect</a:t>
            </a:r>
            <a:r>
              <a:rPr lang="en-US" sz="1400" b="0" dirty="0">
                <a:effectLst/>
                <a:latin typeface="Courier New" panose="02070309020205020404" pitchFamily="49" charset="0"/>
              </a:rPr>
              <a:t>(() =&gt; {</a:t>
            </a:r>
          </a:p>
          <a:p>
            <a:pPr marL="0" indent="0">
              <a:buNone/>
            </a:pPr>
            <a:r>
              <a:rPr lang="en-US" sz="1400" b="0" dirty="0">
                <a:effectLst/>
                <a:latin typeface="Courier New" panose="02070309020205020404" pitchFamily="49" charset="0"/>
              </a:rPr>
              <a:t>        const result = </a:t>
            </a:r>
            <a:r>
              <a:rPr lang="en-US" sz="1400" b="0" dirty="0" err="1">
                <a:effectLst/>
                <a:latin typeface="Courier New" panose="02070309020205020404" pitchFamily="49" charset="0"/>
              </a:rPr>
              <a:t>getServices.data</a:t>
            </a:r>
            <a:r>
              <a:rPr lang="en-US" sz="1400" b="0" dirty="0">
                <a:effectLst/>
                <a:latin typeface="Courier New" panose="02070309020205020404" pitchFamily="49" charset="0"/>
              </a:rPr>
              <a:t> </a:t>
            </a:r>
            <a:r>
              <a:rPr lang="en-US" sz="1400" b="0" i="1" dirty="0">
                <a:effectLst/>
                <a:latin typeface="Courier New" panose="02070309020205020404" pitchFamily="49" charset="0"/>
              </a:rPr>
              <a:t>as</a:t>
            </a:r>
            <a:r>
              <a:rPr lang="en-US" sz="1400" b="0" dirty="0">
                <a:effectLst/>
                <a:latin typeface="Courier New" panose="02070309020205020404" pitchFamily="49" charset="0"/>
              </a:rPr>
              <a:t> Array&lt;</a:t>
            </a:r>
            <a:r>
              <a:rPr lang="en-US" sz="1400" b="0" dirty="0" err="1">
                <a:effectLst/>
                <a:latin typeface="Courier New" panose="02070309020205020404" pitchFamily="49" charset="0"/>
              </a:rPr>
              <a:t>TService</a:t>
            </a:r>
            <a:r>
              <a:rPr lang="en-US" sz="1400" b="0" dirty="0">
                <a:effectLst/>
                <a:latin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br>
              <a:rPr lang="en-US" sz="1400" b="0" dirty="0">
                <a:effectLst/>
                <a:latin typeface="Courier New" panose="02070309020205020404" pitchFamily="49" charset="0"/>
              </a:rPr>
            </a:br>
            <a:r>
              <a:rPr lang="en-US" sz="1400" b="0" dirty="0">
                <a:effectLst/>
                <a:latin typeface="Courier New" panose="02070309020205020404" pitchFamily="49" charset="0"/>
              </a:rPr>
              <a:t>        </a:t>
            </a:r>
            <a:r>
              <a:rPr lang="en-US" sz="1400" b="0" dirty="0" err="1">
                <a:effectLst/>
                <a:latin typeface="Courier New" panose="02070309020205020404" pitchFamily="49" charset="0"/>
              </a:rPr>
              <a:t>setProducts</a:t>
            </a:r>
            <a:r>
              <a:rPr lang="en-US" sz="1400" b="0" dirty="0">
                <a:effectLst/>
                <a:latin typeface="Courier New" panose="02070309020205020404" pitchFamily="49" charset="0"/>
              </a:rPr>
              <a:t>(result)</a:t>
            </a:r>
          </a:p>
          <a:p>
            <a:pPr marL="0" indent="0">
              <a:buNone/>
            </a:pPr>
            <a:r>
              <a:rPr lang="en-US" sz="1400" b="0" dirty="0">
                <a:effectLst/>
                <a:latin typeface="Courier New" panose="02070309020205020404" pitchFamily="49" charset="0"/>
              </a:rPr>
              <a:t>    }, [</a:t>
            </a:r>
            <a:r>
              <a:rPr lang="en-US" sz="1400" b="0" dirty="0" err="1">
                <a:effectLst/>
                <a:latin typeface="Courier New" panose="02070309020205020404" pitchFamily="49" charset="0"/>
              </a:rPr>
              <a:t>getServices.data</a:t>
            </a:r>
            <a:r>
              <a:rPr lang="en-US" sz="1400" b="0" dirty="0">
                <a:effectLst/>
                <a:latin typeface="Courier New" panose="02070309020205020404" pitchFamily="49" charset="0"/>
              </a:rPr>
              <a:t>])</a:t>
            </a:r>
          </a:p>
          <a:p>
            <a:pPr marL="0" indent="0">
              <a:buNone/>
            </a:pP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4B999AC-26D3-479D-8645-3A97780D4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529C6-435F-42CD-80A3-8AFE8E67509B}" type="slidenum">
              <a:rPr lang="ru-RU" sz="2400" smtClean="0">
                <a:solidFill>
                  <a:schemeClr val="tx1"/>
                </a:solidFill>
              </a:rPr>
              <a:t>23</a:t>
            </a:fld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9490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119B59-9220-43B2-848C-0EF9AF382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 услуг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5ACD8A87-5B45-41C9-9B73-D2E9BB5416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8102" y="1825625"/>
            <a:ext cx="7535795" cy="4351338"/>
          </a:xfr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EB07623-9C93-4D39-A73E-25089C9E4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529C6-435F-42CD-80A3-8AFE8E67509B}" type="slidenum">
              <a:rPr lang="ru-RU" sz="2400" smtClean="0">
                <a:solidFill>
                  <a:schemeClr val="tx1"/>
                </a:solidFill>
              </a:rPr>
              <a:t>24</a:t>
            </a:fld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864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37BF22-2286-48FC-A04C-5F731EF0D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Функции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клиентской части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2869399-C754-4396-A10B-A592A35EC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Просмотр доступных комнат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Чат поддержки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Истории брони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Способы оплаты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Уведомления</a:t>
            </a:r>
            <a:endParaRPr lang="en-S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0B0938C-6E87-40F8-9625-9A7C008A4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529C6-435F-42CD-80A3-8AFE8E67509B}" type="slidenum">
              <a:rPr lang="ru-RU" sz="2400" smtClean="0">
                <a:solidFill>
                  <a:schemeClr val="tx1"/>
                </a:solidFill>
              </a:rPr>
              <a:t>25</a:t>
            </a:fld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8292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5D5F91-9C76-4E42-BFE9-B32A1CB11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Доступные комнаты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3C3F37B3-B961-427C-9AFB-4D39BB1D80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8445" y="1825625"/>
            <a:ext cx="8355110" cy="4351338"/>
          </a:xfr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300A9AF-BB75-4901-AEB7-D95284C12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529C6-435F-42CD-80A3-8AFE8E67509B}" type="slidenum">
              <a:rPr lang="ru-RU" sz="2400" smtClean="0">
                <a:solidFill>
                  <a:schemeClr val="tx1"/>
                </a:solidFill>
              </a:rPr>
              <a:t>26</a:t>
            </a:fld>
            <a:endParaRPr 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20727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6F15BF-DA77-4EA2-9950-AB983D0FD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Чат поддержки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642B254A-D197-41D0-8F5F-B24B9EAA2D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36965" y="1825625"/>
            <a:ext cx="3118070" cy="4351338"/>
          </a:xfr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243939C-B75E-4DB7-97CA-AD6E5B5DE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529C6-435F-42CD-80A3-8AFE8E67509B}" type="slidenum">
              <a:rPr lang="ru-RU" sz="2400" smtClean="0">
                <a:solidFill>
                  <a:schemeClr val="tx1"/>
                </a:solidFill>
              </a:rPr>
              <a:t>27</a:t>
            </a:fld>
            <a:endParaRPr 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81952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997224-ACA6-480D-8249-30087693F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Чат поддержки</a:t>
            </a:r>
            <a:endParaRPr lang="en-SL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621E249-17BF-4607-A3C4-88C69AF5AF7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ru-RU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Код подключение </a:t>
            </a: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Socket.IO </a:t>
            </a:r>
            <a:r>
              <a:rPr lang="ru-RU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ReactJS</a:t>
            </a:r>
            <a:endParaRPr lang="ru-RU" sz="5600" b="0" dirty="0">
              <a:solidFill>
                <a:srgbClr val="268BD2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5600" b="0" dirty="0" err="1">
                <a:effectLst/>
                <a:latin typeface="Courier New" panose="02070309020205020404" pitchFamily="49" charset="0"/>
              </a:rPr>
              <a:t>useEffect</a:t>
            </a:r>
            <a:r>
              <a:rPr lang="en-US" sz="5600" b="0" dirty="0">
                <a:effectLst/>
                <a:latin typeface="Courier New" panose="02070309020205020404" pitchFamily="49" charset="0"/>
              </a:rPr>
              <a:t>(() =&gt; {</a:t>
            </a:r>
          </a:p>
          <a:p>
            <a:pPr marL="0" indent="0">
              <a:buNone/>
            </a:pPr>
            <a:r>
              <a:rPr lang="en-US" sz="5600" b="0" dirty="0">
                <a:effectLst/>
                <a:latin typeface="Courier New" panose="02070309020205020404" pitchFamily="49" charset="0"/>
              </a:rPr>
              <a:t>    </a:t>
            </a:r>
            <a:r>
              <a:rPr lang="en-US" sz="5600" b="0" dirty="0" err="1">
                <a:effectLst/>
                <a:latin typeface="Courier New" panose="02070309020205020404" pitchFamily="49" charset="0"/>
              </a:rPr>
              <a:t>socketRef.current</a:t>
            </a:r>
            <a:r>
              <a:rPr lang="en-US" sz="5600" b="0" dirty="0">
                <a:effectLst/>
                <a:latin typeface="Courier New" panose="02070309020205020404" pitchFamily="49" charset="0"/>
              </a:rPr>
              <a:t> = io(</a:t>
            </a:r>
            <a:r>
              <a:rPr lang="en-US" sz="5600" b="0" i="1" dirty="0" err="1">
                <a:effectLst/>
                <a:latin typeface="Courier New" panose="02070309020205020404" pitchFamily="49" charset="0"/>
              </a:rPr>
              <a:t>import</a:t>
            </a:r>
            <a:r>
              <a:rPr lang="en-US" sz="5600" b="0" dirty="0" err="1">
                <a:effectLst/>
                <a:latin typeface="Courier New" panose="02070309020205020404" pitchFamily="49" charset="0"/>
              </a:rPr>
              <a:t>.meta.env.VITE_CHAT_DOMAIN</a:t>
            </a:r>
            <a:r>
              <a:rPr lang="en-US" sz="5600" b="0" dirty="0">
                <a:effectLst/>
                <a:latin typeface="Courier New" panose="02070309020205020404" pitchFamily="49" charset="0"/>
              </a:rPr>
              <a:t>);</a:t>
            </a:r>
            <a:br>
              <a:rPr lang="en-US" sz="5600" b="0" dirty="0">
                <a:effectLst/>
                <a:latin typeface="Courier New" panose="02070309020205020404" pitchFamily="49" charset="0"/>
              </a:rPr>
            </a:br>
            <a:r>
              <a:rPr lang="en-US" sz="5600" b="0" i="1" dirty="0">
                <a:effectLst/>
                <a:latin typeface="Courier New" panose="02070309020205020404" pitchFamily="49" charset="0"/>
              </a:rPr>
              <a:t>if</a:t>
            </a:r>
            <a:r>
              <a:rPr lang="en-US" sz="5600" b="0" dirty="0">
                <a:effectLst/>
                <a:latin typeface="Courier New" panose="02070309020205020404" pitchFamily="49" charset="0"/>
              </a:rPr>
              <a:t> (</a:t>
            </a:r>
            <a:r>
              <a:rPr lang="en-US" sz="5600" b="0" dirty="0" err="1">
                <a:effectLst/>
                <a:latin typeface="Courier New" panose="02070309020205020404" pitchFamily="49" charset="0"/>
              </a:rPr>
              <a:t>socketRef.current</a:t>
            </a:r>
            <a:r>
              <a:rPr lang="en-US" sz="5600" b="0" dirty="0">
                <a:effectLst/>
                <a:latin typeface="Courier New" panose="02070309020205020404" pitchFamily="49" charset="0"/>
              </a:rPr>
              <a:t> === undefined) </a:t>
            </a:r>
            <a:r>
              <a:rPr lang="en-US" sz="5600" b="0" i="1" dirty="0">
                <a:effectLst/>
                <a:latin typeface="Courier New" panose="02070309020205020404" pitchFamily="49" charset="0"/>
              </a:rPr>
              <a:t>return</a:t>
            </a:r>
            <a:r>
              <a:rPr lang="en-US" sz="5600" b="0" dirty="0">
                <a:effectLst/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5600" b="0" dirty="0" err="1">
                <a:effectLst/>
                <a:latin typeface="Courier New" panose="02070309020205020404" pitchFamily="49" charset="0"/>
              </a:rPr>
              <a:t>socketRef.current?.on</a:t>
            </a:r>
            <a:r>
              <a:rPr lang="en-US" sz="5600" b="0" dirty="0">
                <a:effectLst/>
                <a:latin typeface="Courier New" panose="02070309020205020404" pitchFamily="49" charset="0"/>
              </a:rPr>
              <a:t>("chat message", (</a:t>
            </a:r>
            <a:r>
              <a:rPr lang="en-US" sz="5600" b="0" i="1" dirty="0">
                <a:effectLst/>
                <a:latin typeface="Courier New" panose="02070309020205020404" pitchFamily="49" charset="0"/>
              </a:rPr>
              <a:t>msg</a:t>
            </a:r>
            <a:r>
              <a:rPr lang="en-US" sz="5600" b="0" dirty="0">
                <a:effectLst/>
                <a:latin typeface="Courier New" panose="02070309020205020404" pitchFamily="49" charset="0"/>
              </a:rPr>
              <a:t>) =&gt; {</a:t>
            </a:r>
          </a:p>
          <a:p>
            <a:pPr marL="0" indent="0">
              <a:buNone/>
            </a:pPr>
            <a:r>
              <a:rPr lang="en-US" sz="5600" b="0" dirty="0">
                <a:effectLst/>
                <a:latin typeface="Courier New" panose="02070309020205020404" pitchFamily="49" charset="0"/>
              </a:rPr>
              <a:t>const message = {owner: </a:t>
            </a:r>
            <a:r>
              <a:rPr lang="en-US" sz="5600" b="0" i="1" dirty="0" err="1">
                <a:effectLst/>
                <a:latin typeface="Courier New" panose="02070309020205020404" pitchFamily="49" charset="0"/>
              </a:rPr>
              <a:t>msg</a:t>
            </a:r>
            <a:r>
              <a:rPr lang="en-US" sz="5600" b="0" dirty="0" err="1">
                <a:effectLst/>
                <a:latin typeface="Courier New" panose="02070309020205020404" pitchFamily="49" charset="0"/>
              </a:rPr>
              <a:t>.owner,message</a:t>
            </a:r>
            <a:r>
              <a:rPr lang="en-US" sz="5600" b="0" dirty="0">
                <a:effectLst/>
                <a:latin typeface="Courier New" panose="02070309020205020404" pitchFamily="49" charset="0"/>
              </a:rPr>
              <a:t>: </a:t>
            </a:r>
            <a:r>
              <a:rPr lang="en-US" sz="5600" b="0" i="1" dirty="0" err="1">
                <a:effectLst/>
                <a:latin typeface="Courier New" panose="02070309020205020404" pitchFamily="49" charset="0"/>
              </a:rPr>
              <a:t>msg</a:t>
            </a:r>
            <a:r>
              <a:rPr lang="en-US" sz="5600" b="0" dirty="0" err="1">
                <a:effectLst/>
                <a:latin typeface="Courier New" panose="02070309020205020404" pitchFamily="49" charset="0"/>
              </a:rPr>
              <a:t>.message,buttons</a:t>
            </a:r>
            <a:r>
              <a:rPr lang="en-US" sz="5600" b="0" dirty="0">
                <a:effectLst/>
                <a:latin typeface="Courier New" panose="02070309020205020404" pitchFamily="49" charset="0"/>
              </a:rPr>
              <a:t>: </a:t>
            </a:r>
            <a:r>
              <a:rPr lang="en-US" sz="5600" b="0" i="1" dirty="0" err="1">
                <a:effectLst/>
                <a:latin typeface="Courier New" panose="02070309020205020404" pitchFamily="49" charset="0"/>
              </a:rPr>
              <a:t>msg</a:t>
            </a:r>
            <a:r>
              <a:rPr lang="en-US" sz="5600" b="0" dirty="0" err="1">
                <a:effectLst/>
                <a:latin typeface="Courier New" panose="02070309020205020404" pitchFamily="49" charset="0"/>
              </a:rPr>
              <a:t>.buttons</a:t>
            </a:r>
            <a:r>
              <a:rPr lang="en-US" sz="5600" b="0" dirty="0">
                <a:effectLst/>
                <a:latin typeface="Courier New" panose="02070309020205020404" pitchFamily="49" charset="0"/>
              </a:rPr>
              <a:t> ?? [],</a:t>
            </a:r>
            <a:r>
              <a:rPr lang="en-US" sz="5600" b="0" dirty="0" err="1">
                <a:effectLst/>
                <a:latin typeface="Courier New" panose="02070309020205020404" pitchFamily="49" charset="0"/>
              </a:rPr>
              <a:t>inlineButtons</a:t>
            </a:r>
            <a:r>
              <a:rPr lang="en-US" sz="5600" b="0" dirty="0">
                <a:effectLst/>
                <a:latin typeface="Courier New" panose="02070309020205020404" pitchFamily="49" charset="0"/>
              </a:rPr>
              <a:t>: </a:t>
            </a:r>
            <a:r>
              <a:rPr lang="en-US" sz="5600" b="0" i="1" dirty="0" err="1">
                <a:effectLst/>
                <a:latin typeface="Courier New" panose="02070309020205020404" pitchFamily="49" charset="0"/>
              </a:rPr>
              <a:t>msg</a:t>
            </a:r>
            <a:r>
              <a:rPr lang="en-US" sz="5600" b="0" dirty="0" err="1">
                <a:effectLst/>
                <a:latin typeface="Courier New" panose="02070309020205020404" pitchFamily="49" charset="0"/>
              </a:rPr>
              <a:t>.inlineButtons</a:t>
            </a:r>
            <a:r>
              <a:rPr lang="en-US" sz="5600" b="0" dirty="0">
                <a:effectLst/>
                <a:latin typeface="Courier New" panose="02070309020205020404" pitchFamily="49" charset="0"/>
              </a:rPr>
              <a:t> ?? []};</a:t>
            </a:r>
            <a:br>
              <a:rPr lang="en-US" sz="5600" b="0" dirty="0">
                <a:effectLst/>
                <a:latin typeface="Courier New" panose="02070309020205020404" pitchFamily="49" charset="0"/>
              </a:rPr>
            </a:br>
            <a:r>
              <a:rPr lang="en-US" sz="5600" b="0" dirty="0">
                <a:effectLst/>
                <a:latin typeface="Courier New" panose="02070309020205020404" pitchFamily="49" charset="0"/>
              </a:rPr>
              <a:t>      </a:t>
            </a:r>
            <a:r>
              <a:rPr lang="en-US" sz="5600" b="0" dirty="0" err="1">
                <a:effectLst/>
                <a:latin typeface="Courier New" panose="02070309020205020404" pitchFamily="49" charset="0"/>
              </a:rPr>
              <a:t>setChat</a:t>
            </a:r>
            <a:r>
              <a:rPr lang="en-US" sz="5600" b="0" dirty="0">
                <a:effectLst/>
                <a:latin typeface="Courier New" panose="02070309020205020404" pitchFamily="49" charset="0"/>
              </a:rPr>
              <a:t>((</a:t>
            </a:r>
            <a:r>
              <a:rPr lang="en-US" sz="5600" b="0" i="1" dirty="0" err="1">
                <a:effectLst/>
                <a:latin typeface="Courier New" panose="02070309020205020404" pitchFamily="49" charset="0"/>
              </a:rPr>
              <a:t>prev</a:t>
            </a:r>
            <a:r>
              <a:rPr lang="en-US" sz="5600" b="0" dirty="0">
                <a:effectLst/>
                <a:latin typeface="Courier New" panose="02070309020205020404" pitchFamily="49" charset="0"/>
              </a:rPr>
              <a:t>) =&gt; ({</a:t>
            </a:r>
          </a:p>
          <a:p>
            <a:pPr marL="0" indent="0">
              <a:buNone/>
            </a:pPr>
            <a:r>
              <a:rPr lang="en-US" sz="5600" b="0" dirty="0">
                <a:effectLst/>
                <a:latin typeface="Courier New" panose="02070309020205020404" pitchFamily="49" charset="0"/>
              </a:rPr>
              <a:t>        chat: {</a:t>
            </a:r>
          </a:p>
          <a:p>
            <a:pPr marL="0" indent="0">
              <a:buNone/>
            </a:pPr>
            <a:r>
              <a:rPr lang="en-US" sz="5600" b="0" dirty="0">
                <a:effectLst/>
                <a:latin typeface="Courier New" panose="02070309020205020404" pitchFamily="49" charset="0"/>
              </a:rPr>
              <a:t>          ...</a:t>
            </a:r>
            <a:r>
              <a:rPr lang="en-US" sz="5600" b="0" i="1" dirty="0" err="1">
                <a:effectLst/>
                <a:latin typeface="Courier New" panose="02070309020205020404" pitchFamily="49" charset="0"/>
              </a:rPr>
              <a:t>prev</a:t>
            </a:r>
            <a:r>
              <a:rPr lang="en-US" sz="5600" b="0" dirty="0" err="1">
                <a:effectLst/>
                <a:latin typeface="Courier New" panose="02070309020205020404" pitchFamily="49" charset="0"/>
              </a:rPr>
              <a:t>.chat</a:t>
            </a:r>
            <a:r>
              <a:rPr lang="en-US" sz="5600" b="0" dirty="0">
                <a:effectLst/>
                <a:latin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5600" b="0" dirty="0">
                <a:effectLst/>
                <a:latin typeface="Courier New" panose="02070309020205020404" pitchFamily="49" charset="0"/>
              </a:rPr>
              <a:t>          messages: [...</a:t>
            </a:r>
            <a:r>
              <a:rPr lang="en-US" sz="5600" b="0" i="1" dirty="0" err="1">
                <a:effectLst/>
                <a:latin typeface="Courier New" panose="02070309020205020404" pitchFamily="49" charset="0"/>
              </a:rPr>
              <a:t>prev</a:t>
            </a:r>
            <a:r>
              <a:rPr lang="en-US" sz="5600" b="0" dirty="0" err="1">
                <a:effectLst/>
                <a:latin typeface="Courier New" panose="02070309020205020404" pitchFamily="49" charset="0"/>
              </a:rPr>
              <a:t>.chat.messages</a:t>
            </a:r>
            <a:r>
              <a:rPr lang="en-US" sz="5600" b="0" dirty="0">
                <a:effectLst/>
                <a:latin typeface="Courier New" panose="02070309020205020404" pitchFamily="49" charset="0"/>
              </a:rPr>
              <a:t>, message]},</a:t>
            </a:r>
          </a:p>
          <a:p>
            <a:pPr marL="0" indent="0">
              <a:buNone/>
            </a:pPr>
            <a:r>
              <a:rPr lang="en-US" sz="5600" b="0" dirty="0">
                <a:effectLst/>
                <a:latin typeface="Courier New" panose="02070309020205020404" pitchFamily="49" charset="0"/>
              </a:rPr>
              <a:t>      }));</a:t>
            </a:r>
          </a:p>
          <a:p>
            <a:pPr marL="0" indent="0">
              <a:buNone/>
            </a:pPr>
            <a:r>
              <a:rPr lang="en-US" sz="5600" b="0" dirty="0">
                <a:effectLst/>
                <a:latin typeface="Courier New" panose="02070309020205020404" pitchFamily="49" charset="0"/>
              </a:rPr>
              <a:t>    });</a:t>
            </a:r>
          </a:p>
          <a:p>
            <a:pPr marL="0" indent="0">
              <a:buNone/>
            </a:pPr>
            <a:r>
              <a:rPr lang="en-US" sz="5600" b="0" dirty="0">
                <a:effectLst/>
                <a:latin typeface="Courier New" panose="02070309020205020404" pitchFamily="49" charset="0"/>
              </a:rPr>
              <a:t>}, []);</a:t>
            </a:r>
          </a:p>
          <a:p>
            <a:pPr marL="0" indent="0">
              <a:buNone/>
            </a:pPr>
            <a:endParaRPr lang="en-SL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AF9AC160-3CF0-4F00-AF89-3759BB3328B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ru-RU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Код подключение контекста и компонентов чата</a:t>
            </a:r>
            <a:endParaRPr lang="en-US" sz="5600" b="0" i="1" dirty="0">
              <a:solidFill>
                <a:srgbClr val="8599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5600" b="0" i="1" dirty="0">
                <a:effectLst/>
                <a:latin typeface="Courier New" panose="02070309020205020404" pitchFamily="49" charset="0"/>
              </a:rPr>
              <a:t>return</a:t>
            </a:r>
            <a:r>
              <a:rPr lang="en-US" sz="5600" b="0" dirty="0">
                <a:effectLst/>
                <a:latin typeface="Courier New" panose="02070309020205020404" pitchFamily="49" charset="0"/>
              </a:rPr>
              <a:t> (</a:t>
            </a:r>
          </a:p>
          <a:p>
            <a:pPr marL="0" indent="0">
              <a:buNone/>
            </a:pPr>
            <a:r>
              <a:rPr lang="en-US" sz="5600" b="0" dirty="0">
                <a:effectLst/>
                <a:latin typeface="Courier New" panose="02070309020205020404" pitchFamily="49" charset="0"/>
              </a:rPr>
              <a:t>    &lt;</a:t>
            </a:r>
            <a:r>
              <a:rPr lang="en-US" sz="5600" b="0" dirty="0" err="1">
                <a:effectLst/>
                <a:latin typeface="Courier New" panose="02070309020205020404" pitchFamily="49" charset="0"/>
              </a:rPr>
              <a:t>ChatContext.Provider</a:t>
            </a:r>
            <a:r>
              <a:rPr lang="en-US" sz="5600" b="0" dirty="0">
                <a:effectLst/>
                <a:latin typeface="Courier New" panose="02070309020205020404" pitchFamily="49" charset="0"/>
              </a:rPr>
              <a:t> </a:t>
            </a:r>
            <a:r>
              <a:rPr lang="en-US" sz="5600" b="0" i="1" dirty="0">
                <a:effectLst/>
                <a:latin typeface="Courier New" panose="02070309020205020404" pitchFamily="49" charset="0"/>
              </a:rPr>
              <a:t>value</a:t>
            </a:r>
            <a:r>
              <a:rPr lang="en-US" sz="5600" b="0" dirty="0">
                <a:effectLst/>
                <a:latin typeface="Courier New" panose="02070309020205020404" pitchFamily="49" charset="0"/>
              </a:rPr>
              <a:t>={{ chat, </a:t>
            </a:r>
            <a:r>
              <a:rPr lang="en-US" sz="5600" b="0" dirty="0" err="1">
                <a:effectLst/>
                <a:latin typeface="Courier New" panose="02070309020205020404" pitchFamily="49" charset="0"/>
              </a:rPr>
              <a:t>setChat</a:t>
            </a:r>
            <a:r>
              <a:rPr lang="en-US" sz="5600" b="0" dirty="0">
                <a:effectLst/>
                <a:latin typeface="Courier New" panose="02070309020205020404" pitchFamily="49" charset="0"/>
              </a:rPr>
              <a:t>, </a:t>
            </a:r>
            <a:r>
              <a:rPr lang="en-US" sz="5600" b="0" dirty="0" err="1">
                <a:effectLst/>
                <a:latin typeface="Courier New" panose="02070309020205020404" pitchFamily="49" charset="0"/>
              </a:rPr>
              <a:t>buttonsHeight</a:t>
            </a:r>
            <a:r>
              <a:rPr lang="en-US" sz="5600" b="0" dirty="0">
                <a:effectLst/>
                <a:latin typeface="Courier New" panose="02070309020205020404" pitchFamily="49" charset="0"/>
              </a:rPr>
              <a:t>, </a:t>
            </a:r>
            <a:r>
              <a:rPr lang="en-US" sz="5600" b="0" dirty="0" err="1">
                <a:effectLst/>
                <a:latin typeface="Courier New" panose="02070309020205020404" pitchFamily="49" charset="0"/>
              </a:rPr>
              <a:t>setButtonsHeight</a:t>
            </a:r>
            <a:r>
              <a:rPr lang="en-US" sz="5600" b="0" dirty="0">
                <a:effectLst/>
                <a:latin typeface="Courier New" panose="02070309020205020404" pitchFamily="49" charset="0"/>
              </a:rPr>
              <a:t> }}&gt;</a:t>
            </a:r>
          </a:p>
          <a:p>
            <a:pPr marL="0" indent="0">
              <a:buNone/>
            </a:pPr>
            <a:r>
              <a:rPr lang="en-US" sz="5600" b="0" dirty="0">
                <a:effectLst/>
                <a:latin typeface="Courier New" panose="02070309020205020404" pitchFamily="49" charset="0"/>
              </a:rPr>
              <a:t>      &lt;div </a:t>
            </a:r>
            <a:r>
              <a:rPr lang="en-US" sz="5600" b="0" i="1" dirty="0" err="1">
                <a:effectLst/>
                <a:latin typeface="Courier New" panose="02070309020205020404" pitchFamily="49" charset="0"/>
              </a:rPr>
              <a:t>className</a:t>
            </a:r>
            <a:r>
              <a:rPr lang="en-US" sz="5600" b="0" dirty="0">
                <a:effectLst/>
                <a:latin typeface="Courier New" panose="02070309020205020404" pitchFamily="49" charset="0"/>
              </a:rPr>
              <a:t>="chat"&gt;</a:t>
            </a:r>
          </a:p>
          <a:p>
            <a:pPr marL="0" indent="0">
              <a:buNone/>
            </a:pPr>
            <a:r>
              <a:rPr lang="en-US" sz="5600" b="0" dirty="0">
                <a:effectLst/>
                <a:latin typeface="Courier New" panose="02070309020205020404" pitchFamily="49" charset="0"/>
              </a:rPr>
              <a:t>        &lt;</a:t>
            </a:r>
            <a:r>
              <a:rPr lang="en-US" sz="5600" b="0" dirty="0" err="1">
                <a:effectLst/>
                <a:latin typeface="Courier New" panose="02070309020205020404" pitchFamily="49" charset="0"/>
              </a:rPr>
              <a:t>ChatView</a:t>
            </a:r>
            <a:r>
              <a:rPr lang="en-US" sz="5600" b="0" dirty="0">
                <a:effectLst/>
                <a:latin typeface="Courier New" panose="02070309020205020404" pitchFamily="49" charset="0"/>
              </a:rPr>
              <a:t> </a:t>
            </a:r>
            <a:r>
              <a:rPr lang="en-US" sz="5600" b="0" i="1" dirty="0">
                <a:effectLst/>
                <a:latin typeface="Courier New" panose="02070309020205020404" pitchFamily="49" charset="0"/>
              </a:rPr>
              <a:t>socket</a:t>
            </a:r>
            <a:r>
              <a:rPr lang="en-US" sz="5600" b="0" dirty="0">
                <a:effectLst/>
                <a:latin typeface="Courier New" panose="02070309020205020404" pitchFamily="49" charset="0"/>
              </a:rPr>
              <a:t>={</a:t>
            </a:r>
            <a:r>
              <a:rPr lang="en-US" sz="5600" b="0" dirty="0" err="1">
                <a:effectLst/>
                <a:latin typeface="Courier New" panose="02070309020205020404" pitchFamily="49" charset="0"/>
              </a:rPr>
              <a:t>socketRef</a:t>
            </a:r>
            <a:r>
              <a:rPr lang="en-US" sz="5600" b="0" dirty="0">
                <a:effectLst/>
                <a:latin typeface="Courier New" panose="02070309020205020404" pitchFamily="49" charset="0"/>
              </a:rPr>
              <a:t>}/&gt;</a:t>
            </a:r>
          </a:p>
          <a:p>
            <a:pPr marL="0" indent="0">
              <a:buNone/>
            </a:pPr>
            <a:r>
              <a:rPr lang="en-US" sz="5600" b="0" dirty="0">
                <a:effectLst/>
                <a:latin typeface="Courier New" panose="02070309020205020404" pitchFamily="49" charset="0"/>
              </a:rPr>
              <a:t>        &lt;</a:t>
            </a:r>
            <a:r>
              <a:rPr lang="en-US" sz="5600" b="0" dirty="0" err="1">
                <a:effectLst/>
                <a:latin typeface="Courier New" panose="02070309020205020404" pitchFamily="49" charset="0"/>
              </a:rPr>
              <a:t>ChatForm</a:t>
            </a:r>
            <a:r>
              <a:rPr lang="en-US" sz="5600" b="0" dirty="0">
                <a:effectLst/>
                <a:latin typeface="Courier New" panose="02070309020205020404" pitchFamily="49" charset="0"/>
              </a:rPr>
              <a:t> </a:t>
            </a:r>
            <a:r>
              <a:rPr lang="en-US" sz="5600" b="0" i="1" dirty="0">
                <a:effectLst/>
                <a:latin typeface="Courier New" panose="02070309020205020404" pitchFamily="49" charset="0"/>
              </a:rPr>
              <a:t>socket</a:t>
            </a:r>
            <a:r>
              <a:rPr lang="en-US" sz="5600" b="0" dirty="0">
                <a:effectLst/>
                <a:latin typeface="Courier New" panose="02070309020205020404" pitchFamily="49" charset="0"/>
              </a:rPr>
              <a:t>={</a:t>
            </a:r>
            <a:r>
              <a:rPr lang="en-US" sz="5600" b="0" dirty="0" err="1">
                <a:effectLst/>
                <a:latin typeface="Courier New" panose="02070309020205020404" pitchFamily="49" charset="0"/>
              </a:rPr>
              <a:t>socketRef</a:t>
            </a:r>
            <a:r>
              <a:rPr lang="en-US" sz="5600" b="0" dirty="0">
                <a:effectLst/>
                <a:latin typeface="Courier New" panose="02070309020205020404" pitchFamily="49" charset="0"/>
              </a:rPr>
              <a:t>} /&gt;</a:t>
            </a:r>
          </a:p>
          <a:p>
            <a:pPr marL="0" indent="0">
              <a:buNone/>
            </a:pPr>
            <a:r>
              <a:rPr lang="en-US" sz="5600" b="0" dirty="0">
                <a:effectLst/>
                <a:latin typeface="Courier New" panose="02070309020205020404" pitchFamily="49" charset="0"/>
              </a:rPr>
              <a:t>      &lt;/div&gt;</a:t>
            </a:r>
          </a:p>
          <a:p>
            <a:pPr marL="0" indent="0">
              <a:buNone/>
            </a:pPr>
            <a:r>
              <a:rPr lang="en-US" sz="5600" b="0" dirty="0">
                <a:effectLst/>
                <a:latin typeface="Courier New" panose="02070309020205020404" pitchFamily="49" charset="0"/>
              </a:rPr>
              <a:t>    &lt;/</a:t>
            </a:r>
            <a:r>
              <a:rPr lang="en-US" sz="5600" b="0" dirty="0" err="1">
                <a:effectLst/>
                <a:latin typeface="Courier New" panose="02070309020205020404" pitchFamily="49" charset="0"/>
              </a:rPr>
              <a:t>ChatContext.Provider</a:t>
            </a:r>
            <a:r>
              <a:rPr lang="en-US" sz="5600" b="0" dirty="0">
                <a:effectLst/>
                <a:latin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5600" b="0" dirty="0">
                <a:effectLst/>
                <a:latin typeface="Courier New" panose="02070309020205020404" pitchFamily="49" charset="0"/>
              </a:rPr>
              <a:t>  );</a:t>
            </a:r>
          </a:p>
          <a:p>
            <a:pPr marL="0" indent="0">
              <a:buNone/>
            </a:pPr>
            <a:endParaRPr lang="en-SL" dirty="0"/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B1932676-2BF6-40C5-B57B-E49628CE5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529C6-435F-42CD-80A3-8AFE8E67509B}" type="slidenum">
              <a:rPr lang="ru-RU" sz="2400" smtClean="0">
                <a:solidFill>
                  <a:schemeClr val="tx1"/>
                </a:solidFill>
              </a:rPr>
              <a:t>28</a:t>
            </a:fld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059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B37638-A589-4CED-9554-B597468C0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 истории брони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EC190D01-4304-4B3C-BFCC-1E53D5AD3B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8085" y="1825625"/>
            <a:ext cx="8355830" cy="4351338"/>
          </a:xfr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627305F-4AD0-449C-8098-D6D7A641B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529C6-435F-42CD-80A3-8AFE8E67509B}" type="slidenum">
              <a:rPr lang="ru-RU" sz="2400" smtClean="0">
                <a:solidFill>
                  <a:schemeClr val="tx1"/>
                </a:solidFill>
              </a:rPr>
              <a:t>29</a:t>
            </a:fld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7208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BEF1CB-4D0A-43EF-B833-6323BAEEA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34F707D-C06E-49A5-92E7-F7E1EBCEB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719138" algn="just">
              <a:buNone/>
            </a:pPr>
            <a:r>
              <a:rPr lang="ru-RU" dirty="0">
                <a:latin typeface="Times New Roman" panose="02020603050405020304" pitchFamily="18" charset="0"/>
              </a:rPr>
              <a:t>Разработка клиентского модуля для взаимодействия пользователя с данными отеля через веб интерфейс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737EDEB-5F3E-481D-B3FA-632B59557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529C6-435F-42CD-80A3-8AFE8E67509B}" type="slidenum">
              <a:rPr lang="ru-RU" sz="2400" smtClean="0">
                <a:solidFill>
                  <a:schemeClr val="tx1"/>
                </a:solidFill>
              </a:rPr>
              <a:t>3</a:t>
            </a:fld>
            <a:endParaRPr 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33290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9462DF-8567-4828-84C9-F54796012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Способы оплаты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A7D505AB-1245-4561-8E99-1F81CDA39A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2019" y="1825625"/>
            <a:ext cx="10187961" cy="4351338"/>
          </a:xfr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C95744E9-3598-416F-B2BC-EDAFC7BD6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529C6-435F-42CD-80A3-8AFE8E67509B}" type="slidenum">
              <a:rPr lang="ru-RU" sz="2400" smtClean="0">
                <a:solidFill>
                  <a:schemeClr val="tx1"/>
                </a:solidFill>
              </a:rPr>
              <a:t>30</a:t>
            </a:fld>
            <a:endParaRPr 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29912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D1336D-07BF-4B85-8758-AC7128AED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Уведомления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878A8ECD-D3FC-4E10-9E68-D9F67D0387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1674" y="1825625"/>
            <a:ext cx="8368651" cy="4351338"/>
          </a:xfr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756F4BDE-0255-421D-9244-72577AE96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529C6-435F-42CD-80A3-8AFE8E67509B}" type="slidenum">
              <a:rPr lang="ru-RU" sz="2400" smtClean="0">
                <a:solidFill>
                  <a:schemeClr val="tx1"/>
                </a:solidFill>
              </a:rPr>
              <a:t>31</a:t>
            </a:fld>
            <a:endParaRPr 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06994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893D0B-D339-433D-9905-95496490A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Перспективы развития</a:t>
            </a:r>
            <a:endParaRPr lang="en-S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96A37E-CDDD-429D-AEFC-D2603A18A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Добавить поддержку нескольких языков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Оптимизировать сайт под СЕО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Провести профилирование сайта с целью повышения производительности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Подключить сервис машинного обучения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Переместить чат в отдельный модуль</a:t>
            </a:r>
            <a:endParaRPr lang="en-S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CACEF8D-7F4F-4D56-9264-8FF481D43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529C6-435F-42CD-80A3-8AFE8E67509B}" type="slidenum">
              <a:rPr lang="ru-RU" sz="2400" smtClean="0">
                <a:solidFill>
                  <a:schemeClr val="tx1"/>
                </a:solidFill>
              </a:rPr>
              <a:t>32</a:t>
            </a:fld>
            <a:endParaRPr 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25940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10BD1E-50FE-4C19-85AD-D564DBF23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97931CCF-6235-43D2-B365-6B3A5DD14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ходе выполнения работы был разработан программный продукт позволяющий пользователям удобно и безопасно взаимодействовать с административным модулем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Был более подробнее изучен язык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TypeScript;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Был более подробнее изучен текстовый редактор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VS Code;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Был изучен и применён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tRPC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Научился использовать готовые решения и библиотеки компонентов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A3F2239A-0575-412F-8E06-4FEC8F2B5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529C6-435F-42CD-80A3-8AFE8E67509B}" type="slidenum">
              <a:rPr lang="ru-RU" sz="2400" smtClean="0">
                <a:solidFill>
                  <a:schemeClr val="tx1"/>
                </a:solidFill>
              </a:rPr>
              <a:t>33</a:t>
            </a:fld>
            <a:endParaRPr 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55730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D20EB1-6978-40B4-A983-4B32F46806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DBF52E3-F753-4E19-BDF8-F84AE25FAD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402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8951C1-C89D-49AD-97C3-6367D2932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</a:t>
            </a:r>
            <a:endParaRPr lang="en-S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3D2B0A8-F594-4AE1-932C-9FC3384E1C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719138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Клиентский модуль веб приложения 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 Room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 должно обеспечивать работу следующих функций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9875" indent="449263" algn="just">
              <a:buFont typeface="Times New Roman" panose="02020603050405020304" pitchFamily="18" charset="0"/>
              <a:buChar char="–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предоставление пользователю список услуг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9875" indent="449263" algn="just">
              <a:buFont typeface="Times New Roman" panose="02020603050405020304" pitchFamily="18" charset="0"/>
              <a:buChar char="–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 списка ранее забронированных номеров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9875" indent="449263" algn="just">
              <a:buFont typeface="Times New Roman" panose="02020603050405020304" pitchFamily="18" charset="0"/>
              <a:buChar char="–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возможность отменять бронь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9875" indent="449263" algn="just">
              <a:buFont typeface="Times New Roman" panose="02020603050405020304" pitchFamily="18" charset="0"/>
              <a:buChar char="–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изменение внешнего вида сайта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9875" indent="449263" algn="just">
              <a:buFont typeface="Times New Roman" panose="02020603050405020304" pitchFamily="18" charset="0"/>
              <a:buChar char="–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 услуг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8F7448F-F930-4551-8887-9E6B7F5E1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529C6-435F-42CD-80A3-8AFE8E67509B}" type="slidenum">
              <a:rPr lang="ru-RU" sz="2400" smtClean="0">
                <a:solidFill>
                  <a:schemeClr val="tx1"/>
                </a:solidFill>
              </a:rPr>
              <a:t>4</a:t>
            </a:fld>
            <a:endParaRPr 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2066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E5F7B7-40F2-4D70-90B6-9C2ED66C0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Входные данные</a:t>
            </a:r>
            <a:endParaRPr lang="en-S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4880C5-97B0-4972-99EC-121D28810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719138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данного программного продукта использовались следующие входные данные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69875" indent="449263" algn="just">
              <a:buFont typeface="Times New Roman" panose="02020603050405020304" pitchFamily="18" charset="0"/>
              <a:buChar char="–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данные пользователя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9875" indent="449263" algn="just">
              <a:buFont typeface="Times New Roman" panose="02020603050405020304" pitchFamily="18" charset="0"/>
              <a:buChar char="–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данные настроек сайта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269875" indent="449263" algn="just">
              <a:buFont typeface="Times New Roman" panose="02020603050405020304" pitchFamily="18" charset="0"/>
              <a:buChar char="–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данные доступных комнат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9875" indent="449263" algn="just">
              <a:buFont typeface="Times New Roman" panose="02020603050405020304" pitchFamily="18" charset="0"/>
              <a:buChar char="–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 добавления услуг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9875" indent="449263" algn="just">
              <a:buFont typeface="Times New Roman" panose="02020603050405020304" pitchFamily="18" charset="0"/>
              <a:buChar char="–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 добавление платёжных данных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D0A4F4F-3658-452E-B446-E87CCD3C8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529C6-435F-42CD-80A3-8AFE8E67509B}" type="slidenum">
              <a:rPr lang="ru-RU" sz="2400" smtClean="0">
                <a:solidFill>
                  <a:schemeClr val="tx1"/>
                </a:solidFill>
              </a:rPr>
              <a:t>5</a:t>
            </a:fld>
            <a:endParaRPr 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6521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DC8B16-0632-4D21-89FB-E2B081B35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Выходные данные</a:t>
            </a:r>
            <a:endParaRPr lang="en-S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70485F4-24A5-43D8-8DE0-BB9D7D2E0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Выходной информацией веб приложения является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9875" indent="449263" algn="just">
              <a:buFont typeface="Times New Roman" panose="02020603050405020304" pitchFamily="18" charset="0"/>
              <a:buChar char="–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история бронирований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269875" indent="449263" algn="just">
              <a:buFont typeface="Times New Roman" panose="02020603050405020304" pitchFamily="18" charset="0"/>
              <a:buChar char="–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список доступных комнат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9875" indent="449263" algn="just">
              <a:buFont typeface="Times New Roman" panose="02020603050405020304" pitchFamily="18" charset="0"/>
              <a:buChar char="–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список услуг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9875" indent="449263" algn="just">
              <a:buFont typeface="Times New Roman" panose="02020603050405020304" pitchFamily="18" charset="0"/>
              <a:buChar char="–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платёжные данные пользователя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SL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127948B-D7BF-4077-9091-BD6257E37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529C6-435F-42CD-80A3-8AFE8E67509B}" type="slidenum">
              <a:rPr lang="ru-RU" sz="2400" smtClean="0">
                <a:solidFill>
                  <a:schemeClr val="tx1"/>
                </a:solidFill>
              </a:rPr>
              <a:t>6</a:t>
            </a:fld>
            <a:endParaRPr 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9107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EF980E-F5AD-48BD-BEBF-B0D177BE8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Инструментальная среда разработки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6E35A3F-77BE-4DBB-A48F-3694A2FA4C3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97199" y="3143643"/>
            <a:ext cx="1679725" cy="1456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ED88295-0C00-401D-8089-F374FE3D4C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6205" y="3156666"/>
            <a:ext cx="1320800" cy="132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3F649AE0-1D5A-4F75-9F5C-78B8B4F06D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9976" y="3019308"/>
            <a:ext cx="1585007" cy="1562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E5EFDDE9-47A0-4E21-B0A3-D6455148D2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7954" y="3132252"/>
            <a:ext cx="1596870" cy="1646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F2D9E7C-2230-4418-938B-BED60B8FA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529C6-435F-42CD-80A3-8AFE8E67509B}" type="slidenum">
              <a:rPr lang="ru-RU" sz="2400" smtClean="0">
                <a:solidFill>
                  <a:schemeClr val="tx1"/>
                </a:solidFill>
              </a:rPr>
              <a:t>7</a:t>
            </a:fld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5000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85B4F5-52AE-4258-800E-25D4C22AF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Инструментальная среда разработки</a:t>
            </a:r>
          </a:p>
        </p:txBody>
      </p:sp>
      <p:pic>
        <p:nvPicPr>
          <p:cNvPr id="2050" name="Picture 2" descr="Visual Studio Code — Википедия">
            <a:extLst>
              <a:ext uri="{FF2B5EF4-FFF2-40B4-BE49-F238E27FC236}">
                <a16:creationId xmlns:a16="http://schemas.microsoft.com/office/drawing/2014/main" id="{2E23F0F7-B6E5-4CB6-8F5B-4522C14B53F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71520" y="3003613"/>
            <a:ext cx="1563580" cy="1563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0C510D17-3C65-45F7-9877-7D2A738790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8528" y="3003613"/>
            <a:ext cx="1563580" cy="1563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tRPC Logo PNG Vector (SVG) Free Download">
            <a:extLst>
              <a:ext uri="{FF2B5EF4-FFF2-40B4-BE49-F238E27FC236}">
                <a16:creationId xmlns:a16="http://schemas.microsoft.com/office/drawing/2014/main" id="{99BE1A0D-CC65-48A9-A47D-9494987D7E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6137" y="2939620"/>
            <a:ext cx="1367162" cy="1627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>
            <a:extLst>
              <a:ext uri="{FF2B5EF4-FFF2-40B4-BE49-F238E27FC236}">
                <a16:creationId xmlns:a16="http://schemas.microsoft.com/office/drawing/2014/main" id="{71386949-D9AB-4630-A9E8-CB42B29763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1674" y="3135284"/>
            <a:ext cx="2273422" cy="1300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ABC5CF2C-6AEF-4600-96D3-7EB75C9B6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529C6-435F-42CD-80A3-8AFE8E67509B}" type="slidenum">
              <a:rPr lang="ru-RU" sz="2400" smtClean="0">
                <a:solidFill>
                  <a:schemeClr val="tx1"/>
                </a:solidFill>
              </a:rPr>
              <a:t>8</a:t>
            </a:fld>
            <a:endParaRPr 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7176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739A15-DE3D-43DE-AE01-FA359E874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Инструментальная среда разработки</a:t>
            </a:r>
          </a:p>
        </p:txBody>
      </p:sp>
      <p:pic>
        <p:nvPicPr>
          <p:cNvPr id="3074" name="Picture 2" descr="Логотип github – Бесплатные иконки: социальные медиа">
            <a:extLst>
              <a:ext uri="{FF2B5EF4-FFF2-40B4-BE49-F238E27FC236}">
                <a16:creationId xmlns:a16="http://schemas.microsoft.com/office/drawing/2014/main" id="{D56DA96A-A35D-4F19-9E1C-857F5B449E1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3243" y="2771694"/>
            <a:ext cx="1905384" cy="1905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>
            <a:extLst>
              <a:ext uri="{FF2B5EF4-FFF2-40B4-BE49-F238E27FC236}">
                <a16:creationId xmlns:a16="http://schemas.microsoft.com/office/drawing/2014/main" id="{4B5066CE-C27A-43AD-87F1-42DF5C911D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6790" y="2771694"/>
            <a:ext cx="1905384" cy="1964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23F8CF36-900B-4460-A3EA-CDBF7E862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529C6-435F-42CD-80A3-8AFE8E67509B}" type="slidenum">
              <a:rPr lang="ru-RU" sz="2400" smtClean="0">
                <a:solidFill>
                  <a:schemeClr val="tx1"/>
                </a:solidFill>
              </a:rPr>
              <a:t>9</a:t>
            </a:fld>
            <a:endParaRPr lang="ru-RU" sz="2400" dirty="0">
              <a:solidFill>
                <a:schemeClr val="tx1"/>
              </a:solidFill>
            </a:endParaRPr>
          </a:p>
        </p:txBody>
      </p:sp>
      <p:pic>
        <p:nvPicPr>
          <p:cNvPr id="6146" name="Picture 2" descr="Socketio логотип - Социальные медиа и логотипы Иконки">
            <a:extLst>
              <a:ext uri="{FF2B5EF4-FFF2-40B4-BE49-F238E27FC236}">
                <a16:creationId xmlns:a16="http://schemas.microsoft.com/office/drawing/2014/main" id="{97172EB3-2A87-402D-BA38-6E28E15E5C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9826" y="2962917"/>
            <a:ext cx="2908041" cy="1454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625789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480</TotalTime>
  <Words>765</Words>
  <Application>Microsoft Office PowerPoint</Application>
  <PresentationFormat>Широкоэкранный</PresentationFormat>
  <Paragraphs>149</Paragraphs>
  <Slides>34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34</vt:i4>
      </vt:variant>
    </vt:vector>
  </HeadingPairs>
  <TitlesOfParts>
    <vt:vector size="43" baseType="lpstr">
      <vt:lpstr>Arial</vt:lpstr>
      <vt:lpstr>Book Antiqua</vt:lpstr>
      <vt:lpstr>Calibri</vt:lpstr>
      <vt:lpstr>Calibri Light</vt:lpstr>
      <vt:lpstr>Courier New</vt:lpstr>
      <vt:lpstr>Georgia</vt:lpstr>
      <vt:lpstr>Times New Roman</vt:lpstr>
      <vt:lpstr>Wingdings</vt:lpstr>
      <vt:lpstr>Тема Office</vt:lpstr>
      <vt:lpstr>Тема: «WEB-ПРИЛОЖЕНИЕ «BOOK ROOM». МОДУЛЬ ВЗАИМОДЕЙСТВИЯ С КЛИЕНТАМИ»</vt:lpstr>
      <vt:lpstr>Актуальность</vt:lpstr>
      <vt:lpstr>Цель</vt:lpstr>
      <vt:lpstr>Постановка задач</vt:lpstr>
      <vt:lpstr>Входные данные</vt:lpstr>
      <vt:lpstr>Выходные данные</vt:lpstr>
      <vt:lpstr>Инструментальная среда разработки</vt:lpstr>
      <vt:lpstr>Инструментальная среда разработки</vt:lpstr>
      <vt:lpstr>Инструментальная среда разработки</vt:lpstr>
      <vt:lpstr>Функциональная схема</vt:lpstr>
      <vt:lpstr>Функциональная схема</vt:lpstr>
      <vt:lpstr>Функциональная схема</vt:lpstr>
      <vt:lpstr>Функциональная схема</vt:lpstr>
      <vt:lpstr>Функциональная схема</vt:lpstr>
      <vt:lpstr>Схема данных</vt:lpstr>
      <vt:lpstr>Схема данных</vt:lpstr>
      <vt:lpstr>Схема данных</vt:lpstr>
      <vt:lpstr>Модульная схема</vt:lpstr>
      <vt:lpstr>Функции части администратора</vt:lpstr>
      <vt:lpstr>Настройка шапки сайта</vt:lpstr>
      <vt:lpstr>Настройка подвала сайта</vt:lpstr>
      <vt:lpstr>Настройка главной страницы</vt:lpstr>
      <vt:lpstr>Список услуг</vt:lpstr>
      <vt:lpstr>Добавление услуг</vt:lpstr>
      <vt:lpstr>Функции клиентской части</vt:lpstr>
      <vt:lpstr>Доступные комнаты</vt:lpstr>
      <vt:lpstr>Чат поддержки</vt:lpstr>
      <vt:lpstr>Чат поддержки</vt:lpstr>
      <vt:lpstr>Вывод истории брони</vt:lpstr>
      <vt:lpstr>Способы оплаты</vt:lpstr>
      <vt:lpstr>Уведомления</vt:lpstr>
      <vt:lpstr>Перспективы развития</vt:lpstr>
      <vt:lpstr>Заключение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Volkov Alexey</dc:creator>
  <cp:lastModifiedBy>xarlein</cp:lastModifiedBy>
  <cp:revision>484</cp:revision>
  <dcterms:created xsi:type="dcterms:W3CDTF">2024-05-29T03:56:55Z</dcterms:created>
  <dcterms:modified xsi:type="dcterms:W3CDTF">2024-06-15T13:30:45Z</dcterms:modified>
</cp:coreProperties>
</file>