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70" r:id="rId4"/>
    <p:sldId id="259" r:id="rId5"/>
    <p:sldId id="271" r:id="rId6"/>
    <p:sldId id="272" r:id="rId7"/>
    <p:sldId id="273" r:id="rId8"/>
    <p:sldId id="261" r:id="rId9"/>
    <p:sldId id="275" r:id="rId10"/>
    <p:sldId id="274" r:id="rId11"/>
    <p:sldId id="279" r:id="rId12"/>
    <p:sldId id="280" r:id="rId13"/>
    <p:sldId id="277" r:id="rId14"/>
    <p:sldId id="276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82" r:id="rId29"/>
    <p:sldId id="296" r:id="rId30"/>
    <p:sldId id="268" r:id="rId31"/>
    <p:sldId id="295" r:id="rId32"/>
    <p:sldId id="269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4D29D-2781-4C10-86E1-6922B386A846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3BEE-9FBE-4948-8006-72039652F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6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3BEE-9FBE-4948-8006-72039652F1E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8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3BEE-9FBE-4948-8006-72039652F1E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3BEE-9FBE-4948-8006-72039652F1E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99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83298-6DD9-680C-5677-F8A700A44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690FEB-FA6E-3058-E5B2-658BB2E6F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59845F-75A9-91DB-AECF-816515C7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34C2-468A-4ADB-BD04-37B46853A853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6C7224-CA3D-F60B-9551-C1641A5D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1614F-D988-398E-3E6A-27FBB2A9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47536-F4BC-B75B-6859-0D3D44A2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F32D5C-AE63-0584-006A-B2D089AA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7DEBB-7815-63BF-4B78-41E95145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2C38-9463-4EF0-B6A9-9DE6DBC445FA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6F871-30B7-9ABB-C8BB-A0D6B9AB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978ABA-ED42-32F9-5520-42229703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94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3AC9C6-546C-CD84-6003-CE6D0F0BC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DEF12A-B022-8E4D-AC48-A73B00E97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FA3DD-FF62-E473-801D-3EFC6CEB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07F-67FE-4ED5-BD1F-E9D662EF644E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FBF9A-5124-E0ED-0732-D0B56ACC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8393CC-331B-1139-3A0F-D7ED0D90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1F4CD-DCEE-003E-ABF5-76A49435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DDB54-1461-1262-E855-E849A753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3B2CE-E8D9-6DD7-BA38-0D0EF573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544-EC5B-4F2E-9FC8-0815CD53A00F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70F71B-A2E9-7B51-DCD3-6A129BBF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29BDC-4677-03E1-C494-71643E54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2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0C719-3C82-D02A-4709-F5F3F01F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89732-5E91-7E45-FF99-8DE5EB3F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8FA69C-A677-B788-A322-5FFA3B9B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4800-82C1-4023-A37B-FE647288131F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34E781-03C8-093E-5B36-1EA288AF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FECB3-DF8D-5182-3621-15D84154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6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9C35-4400-9892-E1BC-69237EF8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FD02B-2A76-579F-D7AA-7485CE662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52F4E1-BBBF-3078-DAA5-3E4BD85D4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965C82-D245-15BD-6619-DD30C31D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F556-1B5A-42CC-9120-1F5CC2D3DF17}" type="datetime1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C5199-AF75-9918-B43B-97E48717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B9A506-10D5-6A07-4694-872E759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149A3-A851-BE75-CFD7-C827623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19520-2438-BED8-1310-70ED427D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73DAF-13A0-D041-3E8C-32EBE149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51740F-A94A-7812-E79F-C7F869307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7C50EE-C96D-D926-9545-22D65B940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EEA684-66CE-C7D5-7CF4-781CDA54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7AB-6B16-4BFE-8A13-D2F3DA5308B1}" type="datetime1">
              <a:rPr lang="ru-RU" smtClean="0"/>
              <a:t>28.11.2023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B0A78B-32D3-6ACF-542D-BE3CD71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292D8F-7B42-767D-804C-7E28BB0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1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4FF0F-3EC2-6751-E531-848AB066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12B357-3A9B-0DC4-CA54-70AE1C37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1DE2-D526-4DFE-B40C-CB60B01DFAD4}" type="datetime1">
              <a:rPr lang="ru-RU" smtClean="0"/>
              <a:t>28.11.2023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6D7DD9-BF11-3A98-487E-D6E35AEC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B9ECB4-3B31-6289-DFAE-F43C03FB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77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6EEA33-3E50-8D07-36FF-085EACE3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1484-64D9-432C-8328-1D4FC035EB51}" type="datetime1">
              <a:rPr lang="ru-RU" smtClean="0"/>
              <a:t>28.11.2023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9EF29A-C022-02A2-175A-E4F702E4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0B4542-1AA4-DC7E-FE63-42C9B1F8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5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DB5E5-4EE4-5209-F217-7B65B272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7AC9E-9C0E-C03D-D5C5-49FE216C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DBCE08-2D13-3A1F-0CAD-2AD187543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99C2D6-63D3-32F7-A493-65FFB4EB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1C3-62E6-49C2-88BC-FC41F688EA12}" type="datetime1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F0DF25-FDE1-FE9D-3270-9FEB156C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7359E7-9002-6A59-C23B-83CF64F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4DBFB-BB8E-671B-A66D-25311D41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7C3BE8-D80F-3967-AE14-27690F302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F7BABF-AC17-ECB4-A7B4-E96ADA7F3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68F6A-5BF6-3E1B-8E51-B9529256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7F23-9CFA-4385-83E5-DAB1DD5EC158}" type="datetime1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6A36E0-F116-AC5A-04A3-BAD18977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4FA7A1-8018-43CC-1D88-C9C3F37A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3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7E4FD-EC40-C83A-74A6-65DF2FD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C14DCF-8789-F693-80EB-723DDF04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10B76-2377-2286-144B-8B5D3A1CF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4691-0385-42DE-B450-9282EAA00AB6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2B512-5838-FB74-87DC-B40BEA474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337BA-BA43-035A-05AF-86CD6339E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5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E9B17C9-B6A7-1204-08B4-4045DB9DA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14391"/>
              </p:ext>
            </p:extLst>
          </p:nvPr>
        </p:nvGraphicFramePr>
        <p:xfrm>
          <a:off x="2663825" y="98425"/>
          <a:ext cx="68580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838737" imgH="1351793" progId="Word.Document.12">
                  <p:embed/>
                </p:oleObj>
              </mc:Choice>
              <mc:Fallback>
                <p:oleObj name="Document" r:id="rId4" imgW="6838737" imgH="1351793" progId="Word.Document.12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7CB398CA-977E-45A4-A5B8-B1C153234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3825" y="98425"/>
                        <a:ext cx="685800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C712B5-16BF-C01F-83F3-5CAE1CCE90EF}"/>
              </a:ext>
            </a:extLst>
          </p:cNvPr>
          <p:cNvSpPr txBox="1"/>
          <p:nvPr/>
        </p:nvSpPr>
        <p:spPr>
          <a:xfrm>
            <a:off x="2422490" y="1663700"/>
            <a:ext cx="734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КУРСОВОЙ ПРОЕКТ</a:t>
            </a:r>
          </a:p>
          <a:p>
            <a:pPr algn="ctr" defTabSz="914400" eaLnBrk="1" hangingPunct="1">
              <a:spcBef>
                <a:spcPct val="0"/>
              </a:spcBef>
              <a:buFontTx/>
              <a:buNone/>
            </a:pPr>
            <a:br>
              <a:rPr lang="ru-RU" altLang="ru-RU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7D252-DC21-AEC9-9F77-70E1EB242409}"/>
              </a:ext>
            </a:extLst>
          </p:cNvPr>
          <p:cNvSpPr txBox="1"/>
          <p:nvPr/>
        </p:nvSpPr>
        <p:spPr>
          <a:xfrm>
            <a:off x="2663825" y="2813476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Разработка базы данных для учета работы гостиницы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CD78C-A687-A73B-C328-1176F1F27EF4}"/>
              </a:ext>
            </a:extLst>
          </p:cNvPr>
          <p:cNvSpPr txBox="1"/>
          <p:nvPr/>
        </p:nvSpPr>
        <p:spPr>
          <a:xfrm>
            <a:off x="7873497" y="4344008"/>
            <a:ext cx="431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eaLnBrk="1" hangingPunct="1">
              <a:spcBef>
                <a:spcPts val="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Научный руководитель: преподаватель, 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Ишмуратов Рамиль </a:t>
            </a:r>
            <a:r>
              <a:rPr lang="ru-RU" altLang="ru-RU" sz="1800" dirty="0" err="1">
                <a:latin typeface="Times New Roman" pitchFamily="18" charset="0"/>
                <a:cs typeface="Times New Roman" pitchFamily="18" charset="0"/>
              </a:rPr>
              <a:t>Равильевич</a:t>
            </a:r>
            <a:endParaRPr lang="ru-RU" alt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defTabSz="914400" eaLnBrk="1" hangingPunct="1">
              <a:spcBef>
                <a:spcPts val="0"/>
              </a:spcBef>
              <a:buClr>
                <a:srgbClr val="A04DA3"/>
              </a:buClr>
              <a:buFont typeface="Wingdings" pitchFamily="2" charset="2"/>
              <a:buNone/>
            </a:pP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Выполнил: студент 4 курса 431 группы,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Мясников Денис Сергеевич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2E0EC-7337-6EC2-58FD-EB99EA64B272}"/>
              </a:ext>
            </a:extLst>
          </p:cNvPr>
          <p:cNvSpPr txBox="1"/>
          <p:nvPr/>
        </p:nvSpPr>
        <p:spPr>
          <a:xfrm>
            <a:off x="5003230" y="6390243"/>
            <a:ext cx="217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Димитровград, 2023</a:t>
            </a:r>
          </a:p>
        </p:txBody>
      </p:sp>
    </p:spTree>
    <p:extLst>
      <p:ext uri="{BB962C8B-B14F-4D97-AF65-F5344CB8AC3E}">
        <p14:creationId xmlns:p14="http://schemas.microsoft.com/office/powerpoint/2010/main" val="245595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>
                <a:latin typeface="+mn-lt"/>
                <a:cs typeface="Times New Roman" panose="02020603050405020304" pitchFamily="18" charset="0"/>
              </a:rPr>
              <a:t>Функциональная схема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Функциональная схема представлена на рисунке 1-5.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10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95B6C6-98E2-9E91-5604-04471F66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2" y="2281289"/>
            <a:ext cx="3202732" cy="39825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88193C-4CCA-03F5-D35F-EE7C81CD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52" y="2281289"/>
            <a:ext cx="3724795" cy="3972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5B6BAA-6C5E-E767-660D-24B6864E1CC8}"/>
              </a:ext>
            </a:extLst>
          </p:cNvPr>
          <p:cNvSpPr txBox="1"/>
          <p:nvPr/>
        </p:nvSpPr>
        <p:spPr>
          <a:xfrm>
            <a:off x="570653" y="6176963"/>
            <a:ext cx="481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 – Функциональная схема</a:t>
            </a:r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8758B-021A-3275-7CC2-AFC4B7CA15BE}"/>
              </a:ext>
            </a:extLst>
          </p:cNvPr>
          <p:cNvSpPr txBox="1"/>
          <p:nvPr/>
        </p:nvSpPr>
        <p:spPr>
          <a:xfrm>
            <a:off x="6337154" y="6176963"/>
            <a:ext cx="481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2 – Функциональная схема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4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>
                <a:latin typeface="+mn-lt"/>
                <a:cs typeface="Times New Roman" panose="02020603050405020304" pitchFamily="18" charset="0"/>
              </a:rPr>
              <a:t>Функциональная схема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093" y="6263882"/>
            <a:ext cx="66038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11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2C217F-D803-02B8-E394-2D98EB88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11" y="1890115"/>
            <a:ext cx="3781953" cy="42868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8E3017-7B2C-2325-0FDD-50C858E91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210" y="1880588"/>
            <a:ext cx="3791479" cy="4296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442E63-6775-51F3-8C86-0EFE68025B0C}"/>
              </a:ext>
            </a:extLst>
          </p:cNvPr>
          <p:cNvSpPr txBox="1"/>
          <p:nvPr/>
        </p:nvSpPr>
        <p:spPr>
          <a:xfrm>
            <a:off x="570653" y="6077112"/>
            <a:ext cx="481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3 – Функциональная схема</a:t>
            </a: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63963-4819-65E6-6291-2A35A7790559}"/>
              </a:ext>
            </a:extLst>
          </p:cNvPr>
          <p:cNvSpPr txBox="1"/>
          <p:nvPr/>
        </p:nvSpPr>
        <p:spPr>
          <a:xfrm>
            <a:off x="6609503" y="6072350"/>
            <a:ext cx="481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4 – Функциональная схема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15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>
                <a:latin typeface="+mn-lt"/>
                <a:cs typeface="Times New Roman" panose="02020603050405020304" pitchFamily="18" charset="0"/>
              </a:rPr>
              <a:t>Функциональная схема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625" y="6263882"/>
            <a:ext cx="60584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12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14C53B-4069-0EB8-1613-3C6318BAF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17" y="1843665"/>
            <a:ext cx="3696216" cy="4420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E6231-B204-DC51-4469-2E1D65C49059}"/>
              </a:ext>
            </a:extLst>
          </p:cNvPr>
          <p:cNvSpPr txBox="1"/>
          <p:nvPr/>
        </p:nvSpPr>
        <p:spPr>
          <a:xfrm>
            <a:off x="3689205" y="6218816"/>
            <a:ext cx="481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5 – Функциональная схема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37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Структурная 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Структурная схема представлена на рисунке 6.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13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B1897-DBD0-8861-88A7-A4E25D45949C}"/>
              </a:ext>
            </a:extLst>
          </p:cNvPr>
          <p:cNvSpPr txBox="1"/>
          <p:nvPr/>
        </p:nvSpPr>
        <p:spPr>
          <a:xfrm>
            <a:off x="3689205" y="6218816"/>
            <a:ext cx="481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6 – Структурная схема</a:t>
            </a:r>
          </a:p>
          <a:p>
            <a:endParaRPr lang="ru-RU" dirty="0"/>
          </a:p>
        </p:txBody>
      </p:sp>
      <p:pic>
        <p:nvPicPr>
          <p:cNvPr id="10" name="Рисунок 9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444E8618-D089-E18D-788F-828639478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90" y="2171055"/>
            <a:ext cx="7575934" cy="414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5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5"/>
            <a:ext cx="6067425" cy="1325563"/>
          </a:xfrm>
        </p:spPr>
        <p:txBody>
          <a:bodyPr>
            <a:noAutofit/>
          </a:bodyPr>
          <a:lstStyle/>
          <a:p>
            <a:r>
              <a:rPr lang="ru-RU" sz="4000" dirty="0">
                <a:latin typeface="+mn-lt"/>
                <a:cs typeface="Times New Roman" panose="02020603050405020304" pitchFamily="18" charset="0"/>
              </a:rPr>
              <a:t>Сценарий пользовательского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9025" cy="4351338"/>
          </a:xfrm>
        </p:spPr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Сценарий пользовательского интерфейса представлен на рисунке 7.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475" y="6263882"/>
            <a:ext cx="6629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14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C261E4-D492-2806-3A18-35B27B9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4775"/>
            <a:ext cx="7275512" cy="59086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C982F-CC51-0766-DFEE-B7C3568C0FEA}"/>
              </a:ext>
            </a:extLst>
          </p:cNvPr>
          <p:cNvSpPr txBox="1"/>
          <p:nvPr/>
        </p:nvSpPr>
        <p:spPr>
          <a:xfrm>
            <a:off x="6233968" y="5824032"/>
            <a:ext cx="4813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7 – Сценарий пользовательского 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43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авторизации представлена на рисунке 8.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15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2ADCEE-EC8B-BCBE-D313-9C1C750E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713" y="2254223"/>
            <a:ext cx="7037762" cy="4009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881293" y="6263882"/>
            <a:ext cx="481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8 – Страница авторизации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0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Фрагмент кода,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Код авторизации представлен на рисунке 9.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16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4594D7-841E-7AB7-D008-5B57FB8DA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19" y="2309656"/>
            <a:ext cx="9754961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913FB7-2E21-7E3E-D71F-697CD173D048}"/>
              </a:ext>
            </a:extLst>
          </p:cNvPr>
          <p:cNvSpPr txBox="1"/>
          <p:nvPr/>
        </p:nvSpPr>
        <p:spPr>
          <a:xfrm>
            <a:off x="3338368" y="4548343"/>
            <a:ext cx="481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9 – Фрагмент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25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«Обзор»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«Обзор» представлена на рисунке 10.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17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881293" y="6263882"/>
            <a:ext cx="481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10 – Страница «Обзор»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06B6F1-0A3E-45FA-8D99-E3495C06D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513" y="2266826"/>
            <a:ext cx="7037762" cy="39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4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«Оформление»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Оформление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11.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18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11 – 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Оформление</a:t>
            </a:r>
            <a:r>
              <a:rPr lang="ru-RU" sz="2400" dirty="0">
                <a:latin typeface="Calibri "/>
              </a:rPr>
              <a:t>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«Оформление комнаты»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Оформление комнаты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шаг первый, представлена на рисунке 12.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19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12 – Шаг первый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E6BCE9-1306-242D-5E29-B38D031B1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893" y="2272047"/>
            <a:ext cx="7017431" cy="39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Обусловлена тем, что сфера </a:t>
            </a:r>
            <a:r>
              <a:rPr 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гостиничного бизнеса 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постоянно развивается, и учет работы гостиницы становится все более сложной задачей. База данных для учета может помочь </a:t>
            </a:r>
            <a:r>
              <a:rPr 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автоматизировать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оптимизировать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процессы управления гостиничным бизнесом.</a:t>
            </a: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AE29B4D0-E145-35F9-1EBB-557E7C3693B3}"/>
              </a:ext>
            </a:extLst>
          </p:cNvPr>
          <p:cNvSpPr txBox="1">
            <a:spLocks/>
          </p:cNvSpPr>
          <p:nvPr/>
        </p:nvSpPr>
        <p:spPr>
          <a:xfrm>
            <a:off x="11702473" y="6263882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pPr/>
              <a:t>2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9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«Оформление комнаты»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Оформление комнаты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шаг второй, представлена на рисунке 13.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20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13 – Шаг второй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21F7D1-DDFF-C433-5E7D-89AF25D84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8" y="2280759"/>
            <a:ext cx="7029137" cy="40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4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«Оформление комнаты»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Оформление комнаты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шаг третий, представлена на рисунке 14.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21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14 – Шаг третий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6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«Комнаты»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Комнаты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15.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22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15 – Страница «Комнаты»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219720-F190-9AC3-9D89-78E9987E8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601" y="2252823"/>
            <a:ext cx="7021724" cy="39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«Создание комнаты»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cs typeface="Times New Roman" panose="02020603050405020304" pitchFamily="18" charset="0"/>
              </a:rPr>
              <a:t>Создание к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омнаты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16.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23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024187" y="6263882"/>
            <a:ext cx="6143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16 – Страница «Создание комнаты»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BFBB0B-7429-CD95-247A-FA7A9344C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649" y="2252823"/>
            <a:ext cx="7053676" cy="40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27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«Акции»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Акции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17.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24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17 – Страница «Акции»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604672-C0A3-12AF-AAD3-85DE738B1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715" y="2266826"/>
            <a:ext cx="7026610" cy="39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«Расценки»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Расценки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18.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25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024187" y="6263882"/>
            <a:ext cx="6143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18 – 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Расценки</a:t>
            </a:r>
            <a:r>
              <a:rPr lang="ru-RU" sz="2400" dirty="0">
                <a:latin typeface="Calibri "/>
              </a:rPr>
              <a:t>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5E6282-D5BF-D36A-9919-39CD2F6CF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905" y="2266826"/>
            <a:ext cx="7041419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9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«Создание расценки»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Создание расценки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19.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26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024187" y="6263882"/>
            <a:ext cx="6143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19 – 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Создание расценки</a:t>
            </a:r>
            <a:r>
              <a:rPr lang="ru-RU" sz="2400" dirty="0">
                <a:latin typeface="Calibri "/>
              </a:rPr>
              <a:t>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D64A8E-007E-0C19-7E58-BAC2FDA19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187" y="2281421"/>
            <a:ext cx="7029138" cy="40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«Создание расценки»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Создание расценки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/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Расценка со скидкой</a:t>
            </a: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19.</a:t>
            </a:r>
          </a:p>
          <a:p>
            <a:pPr marL="0" indent="447675">
              <a:buNone/>
            </a:pP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Создание расценки / Расценка комнаты</a:t>
            </a: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20.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27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2809575" y="3504348"/>
            <a:ext cx="61436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 "/>
              </a:rPr>
              <a:t>Рисунок 19 – Страница «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Создание расценки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/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Расценка со скидкой</a:t>
            </a:r>
            <a:r>
              <a:rPr lang="ru-RU" sz="2000" dirty="0">
                <a:latin typeface="Calibri "/>
              </a:rPr>
              <a:t>»</a:t>
            </a:r>
          </a:p>
          <a:p>
            <a:endParaRPr lang="ru-RU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898088-51D0-4270-F8FF-62FDED797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008" y="2297682"/>
            <a:ext cx="4143967" cy="12506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104577-FB93-3383-49D8-9C821B2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506" y="4690229"/>
            <a:ext cx="4829765" cy="1323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683DD8-6F3B-38A5-9760-589B411F5435}"/>
              </a:ext>
            </a:extLst>
          </p:cNvPr>
          <p:cNvSpPr txBox="1"/>
          <p:nvPr/>
        </p:nvSpPr>
        <p:spPr>
          <a:xfrm>
            <a:off x="2447925" y="6000432"/>
            <a:ext cx="6505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 "/>
              </a:rPr>
              <a:t>Рисунок 20 – Страница «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Создание расценки / Расценка комнаты</a:t>
            </a:r>
            <a:r>
              <a:rPr lang="ru-RU" sz="2000" dirty="0">
                <a:latin typeface="Calibri "/>
              </a:rPr>
              <a:t>»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73889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Вывод отчетов в 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PDF / </a:t>
            </a:r>
            <a:r>
              <a:rPr lang="ru-RU" sz="4800" dirty="0">
                <a:latin typeface="+mn-lt"/>
                <a:cs typeface="Times New Roman" panose="02020603050405020304" pitchFamily="18" charset="0"/>
              </a:rPr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Кнопки вывода в печать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PDF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и вывода запросов представлены на рисунке 21. 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28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B6154A-1E74-D929-A526-F15F2C93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624" y="2343149"/>
            <a:ext cx="6656752" cy="3558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B1667D-021B-64B5-CF75-A7946AA8D970}"/>
              </a:ext>
            </a:extLst>
          </p:cNvPr>
          <p:cNvSpPr txBox="1"/>
          <p:nvPr/>
        </p:nvSpPr>
        <p:spPr>
          <a:xfrm>
            <a:off x="3024187" y="6077112"/>
            <a:ext cx="6143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21 –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Ввод в печать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/PDF </a:t>
            </a:r>
            <a:r>
              <a:rPr lang="ru-RU" sz="2400" dirty="0">
                <a:latin typeface="Calibri "/>
                <a:cs typeface="Times New Roman" panose="02020603050405020304" pitchFamily="18" charset="0"/>
              </a:rPr>
              <a:t>и </a:t>
            </a:r>
            <a:r>
              <a:rPr lang="ru-RU" sz="2400" dirty="0" err="1">
                <a:latin typeface="Calibri "/>
                <a:cs typeface="Times New Roman" panose="02020603050405020304" pitchFamily="18" charset="0"/>
              </a:rPr>
              <a:t>запрсоы</a:t>
            </a:r>
            <a:endParaRPr lang="ru-RU" sz="2400" dirty="0">
              <a:latin typeface="Calibri 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91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вывода отчетов в 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PDF 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Окна вывода в печать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/PDF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представлены на рисунках 22-23. 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29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1667D-021B-64B5-CF75-A7946AA8D970}"/>
              </a:ext>
            </a:extLst>
          </p:cNvPr>
          <p:cNvSpPr txBox="1"/>
          <p:nvPr/>
        </p:nvSpPr>
        <p:spPr>
          <a:xfrm>
            <a:off x="108527" y="5508786"/>
            <a:ext cx="611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22 – </a:t>
            </a:r>
            <a:r>
              <a:rPr lang="ru-RU" sz="2400" dirty="0">
                <a:cs typeface="Times New Roman" panose="02020603050405020304" pitchFamily="18" charset="0"/>
              </a:rPr>
              <a:t>Окно 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вывода отчетов в печать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313E5E-922A-2F5A-481D-38E8BC92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0204"/>
            <a:ext cx="4672013" cy="31021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CF7B5E-27F7-1A60-BDFE-7E85F4252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440599"/>
            <a:ext cx="4672013" cy="3068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F42E36-CE2C-7CA8-5B56-6861CAA06398}"/>
              </a:ext>
            </a:extLst>
          </p:cNvPr>
          <p:cNvSpPr txBox="1"/>
          <p:nvPr/>
        </p:nvSpPr>
        <p:spPr>
          <a:xfrm>
            <a:off x="5869781" y="5508785"/>
            <a:ext cx="611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23 – 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Окно вывода отчетов в </a:t>
            </a:r>
            <a:r>
              <a:rPr lang="en-US" sz="2400" dirty="0">
                <a:cs typeface="Times New Roman" panose="02020603050405020304" pitchFamily="18" charset="0"/>
              </a:rPr>
              <a:t>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02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lnSpc>
                <a:spcPct val="100000"/>
              </a:lnSpc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 состоит в создании функциональной базы данных, которая поможет 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улучшить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учет и управление работой гостиницы, 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повысит качество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обслуживания и 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эффективность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бизнес-процессов.</a:t>
            </a:r>
          </a:p>
          <a:p>
            <a:pPr marL="0" indent="447675">
              <a:lnSpc>
                <a:spcPct val="100000"/>
              </a:lnSpc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 работы включают:</a:t>
            </a:r>
          </a:p>
          <a:p>
            <a:pPr marL="0" indent="447675">
              <a:buFont typeface="+mj-lt"/>
              <a:buAutoNum type="arabicPeriod"/>
              <a:tabLst>
                <a:tab pos="714375" algn="l"/>
              </a:tabLst>
            </a:pPr>
            <a:r>
              <a:rPr lang="ru-RU" sz="2400" dirty="0"/>
              <a:t>Анализ потребностей и требований гостиничного предприятия. </a:t>
            </a:r>
          </a:p>
          <a:p>
            <a:pPr marL="0" indent="447675">
              <a:buFont typeface="+mj-lt"/>
              <a:buAutoNum type="arabicPeriod"/>
              <a:tabLst>
                <a:tab pos="714375" algn="l"/>
              </a:tabLst>
            </a:pPr>
            <a:r>
              <a:rPr lang="ru-RU" sz="2400" dirty="0"/>
              <a:t>Разработка концептуальной модели базы данных.</a:t>
            </a:r>
          </a:p>
          <a:p>
            <a:pPr marL="0" indent="447675">
              <a:buFont typeface="+mj-lt"/>
              <a:buAutoNum type="arabicPeriod"/>
              <a:tabLst>
                <a:tab pos="714375" algn="l"/>
              </a:tabLst>
            </a:pPr>
            <a:r>
              <a:rPr lang="ru-RU" sz="2400" dirty="0"/>
              <a:t>Разработка программного интерфейса для работы с базой данных.</a:t>
            </a: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AE29B4D0-E145-35F9-1EBB-557E7C3693B3}"/>
              </a:ext>
            </a:extLst>
          </p:cNvPr>
          <p:cNvSpPr txBox="1">
            <a:spLocks/>
          </p:cNvSpPr>
          <p:nvPr/>
        </p:nvSpPr>
        <p:spPr>
          <a:xfrm>
            <a:off x="11702473" y="6263882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pPr/>
              <a:t>3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В ходе выполнения курсового проекта на тему «Разработка базы данных для учета работы гостиницы» была решена поставленная цель - создание функциональной базы данных, которая помогает улучшить учет и управление работой гостиницы, повышает качество обслуживания и эффективность бизнес-процессов.</a:t>
            </a:r>
          </a:p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В результате работы была создана база данных, которая способна эффективно вести учет и управление работой гостиницы. Она позволяет хранить и систематизировать информацию о номерах, клиентах, заказах, платежах и других аспектах работы. Благодаря использованию этой базы данных, гостиница может повысить качество обслуживания, предоставлять персонализированные услуги и оптимизировать процессы управления ресурсами.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036" y="6263882"/>
            <a:ext cx="701964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30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61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дополнительные услуги, завтрак, ужин, и </a:t>
            </a:r>
            <a:r>
              <a:rPr 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т.д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подтверждение или просто информирование посетителя по почте;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система отзывов и оставления рейтинга отеля посетителями;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чат для помощи посетителям если у них возникли проблемы;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уведомления, оповещение о важных событиях и изменениях;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управление персоналом отеля, присваивание задач, контроль и управление их работой;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управление ресурсами отеля, такими как инвентарь, проведение технического обслуживания и контроля состояния оборудования;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сервисные заявки, выполнение заявок гостей, ремонт, уборки или других сервисных услуг.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036" y="6263882"/>
            <a:ext cx="701964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31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67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37C0D-E32F-6710-1B3B-C9B3F6F022F8}"/>
              </a:ext>
            </a:extLst>
          </p:cNvPr>
          <p:cNvSpPr txBox="1"/>
          <p:nvPr/>
        </p:nvSpPr>
        <p:spPr>
          <a:xfrm>
            <a:off x="2438400" y="2413337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3505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Функции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Данный программный продукт предусматривает </a:t>
            </a:r>
            <a:r>
              <a:rPr lang="ru-RU" sz="2400" dirty="0">
                <a:cs typeface="Arial" panose="020B0604020202020204" pitchFamily="34" charset="0"/>
              </a:rPr>
              <a:t>две роли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: «</a:t>
            </a:r>
            <a:r>
              <a:rPr lang="ru-RU" sz="2400" b="1" dirty="0">
                <a:solidFill>
                  <a:schemeClr val="tx1"/>
                </a:solidFill>
                <a:cs typeface="Arial" panose="020B0604020202020204" pitchFamily="34" charset="0"/>
              </a:rPr>
              <a:t>Администратор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» и «</a:t>
            </a:r>
            <a:r>
              <a:rPr lang="ru-RU" sz="2400" b="1" dirty="0">
                <a:solidFill>
                  <a:schemeClr val="tx1"/>
                </a:solidFill>
                <a:cs typeface="Arial" panose="020B0604020202020204" pitchFamily="34" charset="0"/>
              </a:rPr>
              <a:t>Пользователь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», поэтому для каждого из них предусмотрены разные функции. </a:t>
            </a:r>
          </a:p>
          <a:p>
            <a:pPr marL="4572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Так, для «</a:t>
            </a:r>
            <a:r>
              <a:rPr lang="ru-RU" sz="2400" b="1" dirty="0">
                <a:solidFill>
                  <a:schemeClr val="tx1"/>
                </a:solidFill>
                <a:cs typeface="Arial" panose="020B0604020202020204" pitchFamily="34" charset="0"/>
              </a:rPr>
              <a:t>Пользователя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» реализованы функции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аутентификация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 данных </a:t>
            </a:r>
            <a:r>
              <a:rPr lang="ru-RU" sz="2400" dirty="0"/>
              <a:t>«Гости»</a:t>
            </a:r>
            <a:r>
              <a:rPr lang="en-US" sz="2400" dirty="0"/>
              <a:t>;</a:t>
            </a:r>
            <a:endParaRPr lang="ru-RU" sz="2400" dirty="0"/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 данных «Комнаты»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 данных «Акции»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 данных «Расценки»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о</a:t>
            </a:r>
            <a:r>
              <a:rPr lang="ru-RU" sz="2400" dirty="0">
                <a:solidFill>
                  <a:schemeClr val="tx1"/>
                </a:solidFill>
              </a:rPr>
              <a:t>формление бронирования.</a:t>
            </a:r>
          </a:p>
          <a:p>
            <a:pPr marL="388620" indent="-342900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0" name="Номер слайда 10">
            <a:extLst>
              <a:ext uri="{FF2B5EF4-FFF2-40B4-BE49-F238E27FC236}">
                <a16:creationId xmlns:a16="http://schemas.microsoft.com/office/drawing/2014/main" id="{18BA228E-679F-C34A-756A-D58EB066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4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3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Функции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cs typeface="Arial" panose="020B0604020202020204" pitchFamily="34" charset="0"/>
              </a:rPr>
              <a:t>Д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ля «</a:t>
            </a:r>
            <a:r>
              <a:rPr lang="ru-RU" sz="2400" b="1" dirty="0">
                <a:solidFill>
                  <a:schemeClr val="tx1"/>
                </a:solidFill>
                <a:cs typeface="Arial" panose="020B0604020202020204" pitchFamily="34" charset="0"/>
              </a:rPr>
              <a:t>Администратора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» реализованы функции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аутентификация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</a:t>
            </a:r>
            <a:r>
              <a:rPr lang="ru-RU" sz="2400" dirty="0"/>
              <a:t> и</a:t>
            </a:r>
            <a:r>
              <a:rPr lang="ru-RU" sz="2400" dirty="0">
                <a:solidFill>
                  <a:schemeClr val="tx1"/>
                </a:solidFill>
              </a:rPr>
              <a:t> удаление данных </a:t>
            </a:r>
            <a:r>
              <a:rPr lang="ru-RU" sz="2400" dirty="0"/>
              <a:t>«Гости»</a:t>
            </a:r>
            <a:r>
              <a:rPr lang="en-US" sz="2400" dirty="0"/>
              <a:t>;</a:t>
            </a:r>
            <a:endParaRPr lang="ru-RU" sz="2400" dirty="0"/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росмотр, редактирование, удаление и </a:t>
            </a:r>
            <a:r>
              <a:rPr lang="ru-RU" sz="2400" dirty="0"/>
              <a:t>д</a:t>
            </a:r>
            <a:r>
              <a:rPr lang="ru-RU" sz="2400" dirty="0">
                <a:solidFill>
                  <a:schemeClr val="tx1"/>
                </a:solidFill>
              </a:rPr>
              <a:t>обавление данных данных «Комнаты»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росмотр, редактирование, удаление и </a:t>
            </a:r>
            <a:r>
              <a:rPr lang="ru-RU" sz="2400" dirty="0"/>
              <a:t>д</a:t>
            </a:r>
            <a:r>
              <a:rPr lang="ru-RU" sz="2400" dirty="0">
                <a:solidFill>
                  <a:schemeClr val="tx1"/>
                </a:solidFill>
              </a:rPr>
              <a:t>обавление данных данных «Акции»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росмотр, редактирование, удаление и </a:t>
            </a:r>
            <a:r>
              <a:rPr lang="ru-RU" sz="2400" dirty="0"/>
              <a:t>д</a:t>
            </a:r>
            <a:r>
              <a:rPr lang="ru-RU" sz="2400" dirty="0">
                <a:solidFill>
                  <a:schemeClr val="tx1"/>
                </a:solidFill>
              </a:rPr>
              <a:t>обавление данных данных «Расценки»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о</a:t>
            </a:r>
            <a:r>
              <a:rPr lang="ru-RU" sz="2400" dirty="0">
                <a:solidFill>
                  <a:schemeClr val="tx1"/>
                </a:solidFill>
              </a:rPr>
              <a:t>формление бронирования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формирование отчетов в </a:t>
            </a:r>
            <a:r>
              <a:rPr lang="en-US" sz="2400" dirty="0"/>
              <a:t>PDF;</a:t>
            </a: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вывод запросов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388620" indent="-342900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0" name="Номер слайда 10">
            <a:extLst>
              <a:ext uri="{FF2B5EF4-FFF2-40B4-BE49-F238E27FC236}">
                <a16:creationId xmlns:a16="http://schemas.microsoft.com/office/drawing/2014/main" id="{18BA228E-679F-C34A-756A-D58EB066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5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1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Входными данными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 продукта являются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логин и пароль пользователя;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 комнатах;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 расценках;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акциях;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 гостях;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авторизованном пользователе;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изменении комнаты;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изменении акций;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изменении расценок;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аутентификации.</a:t>
            </a:r>
          </a:p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E50B5F7-70D4-CCDC-1FC2-E889448E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6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8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Выходными данными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 продукта являются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«Обзор»;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«Бронирование»;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«Комнаты»;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«Акции»;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«Расценки».</a:t>
            </a:r>
          </a:p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E50B5F7-70D4-CCDC-1FC2-E889448E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7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1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>
                <a:latin typeface="+mn-lt"/>
                <a:cs typeface="Times New Roman" panose="02020603050405020304" pitchFamily="18" charset="0"/>
              </a:rPr>
              <a:t>Инструментальные средства разработки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8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Изображение выглядит как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8F9E91B-04C9-45A9-A2CB-103F0B52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7" y="1966849"/>
            <a:ext cx="822923" cy="82292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Шрифт, логотип, График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32148024-9D7D-DEDE-38FD-826E2A053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6" y="2757516"/>
            <a:ext cx="822923" cy="82292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Цвет электрик, флаг&#10;&#10;Автоматически созданное описание">
            <a:extLst>
              <a:ext uri="{FF2B5EF4-FFF2-40B4-BE49-F238E27FC236}">
                <a16:creationId xmlns:a16="http://schemas.microsoft.com/office/drawing/2014/main" id="{B91B3747-FA84-F51A-4F43-44680D2CA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5" y="3580439"/>
            <a:ext cx="822923" cy="822923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Шрифт, логотип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25D47A3-98BD-0030-75B8-7C3B2751B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5" y="4323105"/>
            <a:ext cx="822923" cy="822923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Шрифт, Графика, логотип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2991D16C-131F-6EDA-5783-EE33459A66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99" y="5146028"/>
            <a:ext cx="808400" cy="80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D908C4-EB1C-4265-971E-C16D1064A873}"/>
              </a:ext>
            </a:extLst>
          </p:cNvPr>
          <p:cNvSpPr txBox="1"/>
          <p:nvPr/>
        </p:nvSpPr>
        <p:spPr>
          <a:xfrm>
            <a:off x="1019175" y="1966849"/>
            <a:ext cx="92678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sz="2400" dirty="0"/>
              <a:t>На стороне </a:t>
            </a:r>
            <a:r>
              <a:rPr lang="en-US" sz="2400" b="1" dirty="0"/>
              <a:t>frontend</a:t>
            </a:r>
            <a:r>
              <a:rPr lang="en-US" sz="2400" dirty="0"/>
              <a:t> </a:t>
            </a:r>
            <a:r>
              <a:rPr lang="ru-RU" sz="2400" dirty="0"/>
              <a:t>были использованы такие средства разработки, как: 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ReactJs</a:t>
            </a:r>
            <a:r>
              <a:rPr lang="en-US" sz="2400" dirty="0"/>
              <a:t>, </a:t>
            </a:r>
            <a:r>
              <a:rPr lang="ru-RU" sz="2400" b="0" i="0" dirty="0">
                <a:effectLst/>
                <a:latin typeface="YS Text"/>
              </a:rPr>
              <a:t>JavaScript-библиотека с открытым исходным кодом для разработки пользовательских интерфейсов</a:t>
            </a:r>
            <a:r>
              <a:rPr lang="en-US" sz="2400" b="0" i="0" dirty="0">
                <a:effectLst/>
                <a:latin typeface="YS Text"/>
              </a:rPr>
              <a:t>;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/>
              <a:t>Redux</a:t>
            </a:r>
            <a:r>
              <a:rPr lang="en-US" sz="2400" dirty="0"/>
              <a:t>, </a:t>
            </a:r>
            <a:r>
              <a:rPr lang="ru-RU" sz="2400" dirty="0"/>
              <a:t>инструмент для управления состоянием данных и пользовательским интерфейсом в приложениях JavaScript</a:t>
            </a:r>
            <a:r>
              <a:rPr lang="en-US" sz="2400" dirty="0"/>
              <a:t>; 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Vite</a:t>
            </a:r>
            <a:r>
              <a:rPr lang="en-US" sz="2400" dirty="0"/>
              <a:t>, </a:t>
            </a:r>
            <a:r>
              <a:rPr lang="ru-RU" sz="2400" b="0" i="0" dirty="0">
                <a:effectLst/>
                <a:latin typeface="YS Text"/>
              </a:rPr>
              <a:t>это один из инструментов для настройки сред разработки</a:t>
            </a:r>
            <a:r>
              <a:rPr lang="en-US" sz="2400" b="0" i="0" dirty="0">
                <a:effectLst/>
                <a:latin typeface="YS Text"/>
              </a:rPr>
              <a:t>;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Npm</a:t>
            </a:r>
            <a:r>
              <a:rPr lang="en-US" sz="2400" dirty="0"/>
              <a:t>, </a:t>
            </a:r>
            <a:r>
              <a:rPr lang="ru-RU" sz="2400" dirty="0"/>
              <a:t>менеджер пакетов, который управляет модулями и зависимостями проекта</a:t>
            </a:r>
            <a:r>
              <a:rPr lang="en-US" sz="2400" dirty="0"/>
              <a:t>;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Scss</a:t>
            </a:r>
            <a:r>
              <a:rPr lang="en-US" sz="2400" dirty="0"/>
              <a:t>, </a:t>
            </a:r>
            <a:r>
              <a:rPr lang="ru-RU" sz="2400" b="0" i="0" dirty="0">
                <a:effectLst/>
                <a:latin typeface="YS Text"/>
              </a:rPr>
              <a:t>это скриптовый метаязык, разработанный для упрощения файлов CSS</a:t>
            </a:r>
            <a:r>
              <a:rPr lang="en-US" sz="2400" dirty="0">
                <a:latin typeface="YS Text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76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>
                <a:latin typeface="+mn-lt"/>
                <a:cs typeface="Times New Roman" panose="02020603050405020304" pitchFamily="18" charset="0"/>
              </a:rPr>
              <a:t>Инструментальные средства разработки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9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Изображение выглядит как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8F9E91B-04C9-45A9-A2CB-103F0B52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7" y="1966849"/>
            <a:ext cx="822923" cy="82292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Цвет электрик, флаг&#10;&#10;Автоматически созданное описание">
            <a:extLst>
              <a:ext uri="{FF2B5EF4-FFF2-40B4-BE49-F238E27FC236}">
                <a16:creationId xmlns:a16="http://schemas.microsoft.com/office/drawing/2014/main" id="{B91B3747-FA84-F51A-4F43-44680D2CA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5" y="3580439"/>
            <a:ext cx="822923" cy="822923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Шрифт, Графика, логотип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2991D16C-131F-6EDA-5783-EE33459A6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99" y="5146028"/>
            <a:ext cx="808400" cy="80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D908C4-EB1C-4265-971E-C16D1064A873}"/>
              </a:ext>
            </a:extLst>
          </p:cNvPr>
          <p:cNvSpPr txBox="1"/>
          <p:nvPr/>
        </p:nvSpPr>
        <p:spPr>
          <a:xfrm>
            <a:off x="1019175" y="1966849"/>
            <a:ext cx="92678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sz="2400" dirty="0"/>
              <a:t>На стороне </a:t>
            </a:r>
            <a:r>
              <a:rPr lang="en-US" sz="2400" b="1" dirty="0"/>
              <a:t>backend</a:t>
            </a:r>
            <a:r>
              <a:rPr lang="en-US" sz="2400" dirty="0"/>
              <a:t> </a:t>
            </a:r>
            <a:r>
              <a:rPr lang="ru-RU" sz="2400" dirty="0"/>
              <a:t>были использованы такие средства разработки, как: 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NodeJs</a:t>
            </a:r>
            <a:r>
              <a:rPr lang="en-US" sz="2400" dirty="0"/>
              <a:t>, </a:t>
            </a:r>
            <a:r>
              <a:rPr lang="ru-RU" sz="2400" b="0" i="0" dirty="0">
                <a:effectLst/>
                <a:latin typeface="YS Text"/>
              </a:rPr>
              <a:t>Программная платформа, основанная на движке V8 превращающая JavaScript из узкоспециализированного языка в язык общего назначения</a:t>
            </a:r>
            <a:r>
              <a:rPr lang="en-US" sz="2400" b="0" i="0" dirty="0">
                <a:effectLst/>
                <a:latin typeface="YS Text"/>
              </a:rPr>
              <a:t>;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/>
              <a:t>Express</a:t>
            </a:r>
            <a:r>
              <a:rPr lang="en-US" sz="2400" dirty="0"/>
              <a:t>, </a:t>
            </a:r>
            <a:r>
              <a:rPr lang="ru-RU" sz="2400" dirty="0"/>
              <a:t>фреймворк веб-приложений, который предоставляет простой API для создания веб-сайтов, веб-приложений и бэк-</a:t>
            </a:r>
            <a:r>
              <a:rPr lang="ru-RU" sz="2400" dirty="0" err="1"/>
              <a:t>эндов</a:t>
            </a:r>
            <a:r>
              <a:rPr lang="en-US" sz="2400" dirty="0"/>
              <a:t>; 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PostgreSql</a:t>
            </a:r>
            <a:r>
              <a:rPr lang="en-US" sz="2400" dirty="0"/>
              <a:t>, </a:t>
            </a:r>
            <a:r>
              <a:rPr lang="ru-RU" sz="2400" b="0" i="0" dirty="0">
                <a:effectLst/>
                <a:latin typeface="YS Text"/>
              </a:rPr>
              <a:t>реляционная база данных</a:t>
            </a:r>
            <a:r>
              <a:rPr lang="en-US" sz="2400" dirty="0">
                <a:latin typeface="YS Text"/>
              </a:rPr>
              <a:t>.</a:t>
            </a:r>
          </a:p>
          <a:p>
            <a:endParaRPr lang="en-US" sz="2400" dirty="0">
              <a:latin typeface="YS Text"/>
            </a:endParaRPr>
          </a:p>
          <a:p>
            <a:r>
              <a:rPr lang="ru-RU" sz="2400" dirty="0"/>
              <a:t>Используемый редактор кода</a:t>
            </a:r>
            <a:r>
              <a:rPr lang="en-US" sz="2400" dirty="0"/>
              <a:t>: Visual Studio Code</a:t>
            </a:r>
          </a:p>
        </p:txBody>
      </p:sp>
      <p:pic>
        <p:nvPicPr>
          <p:cNvPr id="7" name="Рисунок 6" descr="Изображение выглядит как Графика, логотип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BD548E5-D45D-8ECB-D1E2-F1DB12269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31" y="1966849"/>
            <a:ext cx="790667" cy="790667"/>
          </a:xfrm>
          <a:prstGeom prst="rect">
            <a:avLst/>
          </a:prstGeom>
        </p:spPr>
      </p:pic>
      <p:pic>
        <p:nvPicPr>
          <p:cNvPr id="9" name="Рисунок 8" descr="Изображение выглядит как белый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0473F73-2E0A-12C8-DE15-811B1E6E0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137" y="2763889"/>
            <a:ext cx="822923" cy="868091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графическая вставка, рисунок, зарисовк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70150E2-5D37-82CD-5AF3-9FF102B437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28" y="3566706"/>
            <a:ext cx="790669" cy="790669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символ, Цвет электрик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8C614ED-FE88-BCF9-2D65-C8A1037BD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137" y="5122384"/>
            <a:ext cx="822923" cy="8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1140</Words>
  <Application>Microsoft Office PowerPoint</Application>
  <PresentationFormat>Широкоэкранный</PresentationFormat>
  <Paragraphs>235</Paragraphs>
  <Slides>32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</vt:lpstr>
      <vt:lpstr>Calibri Light</vt:lpstr>
      <vt:lpstr>Georgia</vt:lpstr>
      <vt:lpstr>Open Sans</vt:lpstr>
      <vt:lpstr>Times New Roman</vt:lpstr>
      <vt:lpstr>Wingdings</vt:lpstr>
      <vt:lpstr>YS Text</vt:lpstr>
      <vt:lpstr>Тема Office</vt:lpstr>
      <vt:lpstr>Document</vt:lpstr>
      <vt:lpstr>Презентация PowerPoint</vt:lpstr>
      <vt:lpstr>Актуальность</vt:lpstr>
      <vt:lpstr>Цель</vt:lpstr>
      <vt:lpstr>Функции программного продукта</vt:lpstr>
      <vt:lpstr>Функции программного продукта</vt:lpstr>
      <vt:lpstr>Входные данные</vt:lpstr>
      <vt:lpstr>Выходные данные</vt:lpstr>
      <vt:lpstr>Инструментальные средства разработки</vt:lpstr>
      <vt:lpstr>Инструментальные средства разработки</vt:lpstr>
      <vt:lpstr>Функциональная схема</vt:lpstr>
      <vt:lpstr>Функциональная схема</vt:lpstr>
      <vt:lpstr>Функциональная схема</vt:lpstr>
      <vt:lpstr>Структурная схема</vt:lpstr>
      <vt:lpstr>Сценарий пользовательского интерфейса</vt:lpstr>
      <vt:lpstr>Страница авторизации</vt:lpstr>
      <vt:lpstr>Фрагмент кода, авторизации</vt:lpstr>
      <vt:lpstr>Страница «Обзор»</vt:lpstr>
      <vt:lpstr>Страница «Оформление»</vt:lpstr>
      <vt:lpstr>Страница «Оформление комнаты»</vt:lpstr>
      <vt:lpstr>Страница «Оформление комнаты»</vt:lpstr>
      <vt:lpstr>Страница «Оформление комнаты»</vt:lpstr>
      <vt:lpstr>Страница «Комнаты»</vt:lpstr>
      <vt:lpstr>Страница «Создание комнаты»</vt:lpstr>
      <vt:lpstr>Страница «Акции»</vt:lpstr>
      <vt:lpstr>Страница «Расценки»</vt:lpstr>
      <vt:lpstr>Страница «Создание расценки»</vt:lpstr>
      <vt:lpstr>Страница «Создание расценки»</vt:lpstr>
      <vt:lpstr>Вывод отчетов в PDF / Запросы</vt:lpstr>
      <vt:lpstr>Страница вывода отчетов в PDF </vt:lpstr>
      <vt:lpstr>Заключение</vt:lpstr>
      <vt:lpstr>Перспективы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Мясников</dc:creator>
  <cp:lastModifiedBy>Денис Мясников</cp:lastModifiedBy>
  <cp:revision>38</cp:revision>
  <dcterms:created xsi:type="dcterms:W3CDTF">2023-02-07T15:10:49Z</dcterms:created>
  <dcterms:modified xsi:type="dcterms:W3CDTF">2023-11-28T15:13:31Z</dcterms:modified>
</cp:coreProperties>
</file>