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962" r:id="rId3"/>
    <p:sldId id="267" r:id="rId4"/>
    <p:sldId id="257" r:id="rId5"/>
    <p:sldId id="265" r:id="rId6"/>
    <p:sldId id="263" r:id="rId7"/>
    <p:sldId id="264" r:id="rId8"/>
    <p:sldId id="258" r:id="rId9"/>
    <p:sldId id="268" r:id="rId10"/>
    <p:sldId id="284" r:id="rId11"/>
    <p:sldId id="276" r:id="rId12"/>
    <p:sldId id="269" r:id="rId13"/>
    <p:sldId id="270" r:id="rId14"/>
    <p:sldId id="266" r:id="rId15"/>
    <p:sldId id="271" r:id="rId16"/>
    <p:sldId id="272" r:id="rId17"/>
    <p:sldId id="273" r:id="rId18"/>
    <p:sldId id="275" r:id="rId19"/>
    <p:sldId id="274" r:id="rId20"/>
    <p:sldId id="277" r:id="rId21"/>
    <p:sldId id="259" r:id="rId22"/>
    <p:sldId id="283" r:id="rId23"/>
    <p:sldId id="281" r:id="rId24"/>
    <p:sldId id="961" r:id="rId25"/>
    <p:sldId id="280" r:id="rId26"/>
    <p:sldId id="279" r:id="rId27"/>
    <p:sldId id="260" r:id="rId28"/>
    <p:sldId id="963" r:id="rId29"/>
    <p:sldId id="285"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notesView">
  <p:normalViewPr horzBarState="maximized">
    <p:restoredLeft sz="18003" autoAdjust="0"/>
    <p:restoredTop sz="94660"/>
  </p:normalViewPr>
  <p:slideViewPr>
    <p:cSldViewPr snapToGrid="0">
      <p:cViewPr varScale="1">
        <p:scale>
          <a:sx n="93" d="100"/>
          <a:sy n="93" d="100"/>
        </p:scale>
        <p:origin x="72" y="33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0" d="100"/>
          <a:sy n="80" d="100"/>
        </p:scale>
        <p:origin x="2727" y="39"/>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B9A48DD-78EB-4EF4-9D0E-AE1FA93CDA54}" type="datetimeFigureOut">
              <a:rPr lang="zh-CN" altLang="en-US" smtClean="0"/>
              <a:t>2020/1/15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E7AEA8-78C6-44BE-AE1E-D9F1DAA25AEA}" type="slidenum">
              <a:rPr lang="zh-CN" altLang="en-US" smtClean="0"/>
              <a:t>‹#›</a:t>
            </a:fld>
            <a:endParaRPr lang="zh-CN" altLang="en-US"/>
          </a:p>
        </p:txBody>
      </p:sp>
    </p:spTree>
    <p:extLst>
      <p:ext uri="{BB962C8B-B14F-4D97-AF65-F5344CB8AC3E}">
        <p14:creationId xmlns:p14="http://schemas.microsoft.com/office/powerpoint/2010/main" val="2192905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9E7AEA8-78C6-44BE-AE1E-D9F1DAA25AEA}" type="slidenum">
              <a:rPr lang="zh-CN" altLang="en-US" smtClean="0"/>
              <a:t>4</a:t>
            </a:fld>
            <a:endParaRPr lang="zh-CN" altLang="en-US"/>
          </a:p>
        </p:txBody>
      </p:sp>
    </p:spTree>
    <p:extLst>
      <p:ext uri="{BB962C8B-B14F-4D97-AF65-F5344CB8AC3E}">
        <p14:creationId xmlns:p14="http://schemas.microsoft.com/office/powerpoint/2010/main" val="38443399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开展区块链安全、隐私、身份认证、智能合约等重点方向的标准化工作，在研标准：</a:t>
            </a:r>
            <a:endParaRPr lang="en-US" altLang="zh-CN" dirty="0"/>
          </a:p>
          <a:p>
            <a:r>
              <a:rPr lang="zh-CN" altLang="en-US" dirty="0"/>
              <a:t>区块链和分布式账本技术参考架构（</a:t>
            </a:r>
            <a:r>
              <a:rPr lang="en-US" altLang="zh-CN" dirty="0"/>
              <a:t>ISO/AWI22739</a:t>
            </a:r>
            <a:r>
              <a:rPr lang="zh-CN" altLang="en-US" dirty="0"/>
              <a:t>）、</a:t>
            </a:r>
            <a:endParaRPr lang="en-US" altLang="zh-CN" dirty="0"/>
          </a:p>
          <a:p>
            <a:r>
              <a:rPr lang="zh-CN" altLang="en-US" dirty="0"/>
              <a:t>区块链和分布式账本技术安全风险和漏洞（</a:t>
            </a:r>
            <a:r>
              <a:rPr lang="en-US" altLang="zh-CN" dirty="0"/>
              <a:t>ISO/AWI23245</a:t>
            </a:r>
            <a:r>
              <a:rPr lang="zh-CN" altLang="en-US" dirty="0"/>
              <a:t>）、</a:t>
            </a:r>
            <a:endParaRPr lang="en-US" altLang="zh-CN" dirty="0"/>
          </a:p>
          <a:p>
            <a:r>
              <a:rPr lang="zh-CN" altLang="en-US" dirty="0"/>
              <a:t>区块链和分布式账本技术隐私和个人可识别信息（</a:t>
            </a:r>
            <a:r>
              <a:rPr lang="en-US" altLang="zh-CN" dirty="0"/>
              <a:t>PII</a:t>
            </a:r>
            <a:r>
              <a:rPr lang="zh-CN" altLang="en-US" dirty="0"/>
              <a:t>）保护概述（</a:t>
            </a:r>
            <a:r>
              <a:rPr lang="en-US" altLang="zh-CN" dirty="0"/>
              <a:t>ISO/NP TR 2324</a:t>
            </a:r>
            <a:r>
              <a:rPr lang="zh-CN" altLang="en-US" dirty="0"/>
              <a:t>）</a:t>
            </a:r>
          </a:p>
          <a:p>
            <a:endParaRPr lang="en-US" altLang="zh-CN" dirty="0"/>
          </a:p>
          <a:p>
            <a:endParaRPr lang="en-US" altLang="zh-CN" dirty="0"/>
          </a:p>
          <a:p>
            <a:endParaRPr lang="en-US" altLang="zh-CN" dirty="0"/>
          </a:p>
          <a:p>
            <a:r>
              <a:rPr lang="zh-CN" altLang="en-US" dirty="0"/>
              <a:t>已立项的</a:t>
            </a:r>
            <a:r>
              <a:rPr lang="en-US" altLang="zh-CN" dirty="0"/>
              <a:t>8</a:t>
            </a:r>
            <a:r>
              <a:rPr lang="zh-CN" altLang="en-US" dirty="0"/>
              <a:t>项国际标准中，中国分别承担了分类和本体（</a:t>
            </a:r>
            <a:r>
              <a:rPr lang="en-US" altLang="zh-CN" dirty="0"/>
              <a:t>Taxonomy and Ontology</a:t>
            </a:r>
            <a:r>
              <a:rPr lang="zh-CN" altLang="en-US" dirty="0"/>
              <a:t>）的编辑以及参考架构（</a:t>
            </a:r>
            <a:r>
              <a:rPr lang="en-US" altLang="zh-CN" dirty="0"/>
              <a:t>Reference architecture</a:t>
            </a:r>
            <a:r>
              <a:rPr lang="zh-CN" altLang="en-US" dirty="0"/>
              <a:t>）的联合编辑职务。 </a:t>
            </a:r>
          </a:p>
          <a:p>
            <a:endParaRPr lang="zh-CN" altLang="en-US" dirty="0"/>
          </a:p>
        </p:txBody>
      </p:sp>
      <p:sp>
        <p:nvSpPr>
          <p:cNvPr id="4" name="灯片编号占位符 3"/>
          <p:cNvSpPr>
            <a:spLocks noGrp="1"/>
          </p:cNvSpPr>
          <p:nvPr>
            <p:ph type="sldNum" sz="quarter" idx="10"/>
          </p:nvPr>
        </p:nvSpPr>
        <p:spPr/>
        <p:txBody>
          <a:bodyPr/>
          <a:lstStyle/>
          <a:p>
            <a:fld id="{A9E7AEA8-78C6-44BE-AE1E-D9F1DAA25AEA}" type="slidenum">
              <a:rPr lang="zh-CN" altLang="en-US" smtClean="0"/>
              <a:t>5</a:t>
            </a:fld>
            <a:endParaRPr lang="zh-CN" altLang="en-US"/>
          </a:p>
        </p:txBody>
      </p:sp>
    </p:spTree>
    <p:extLst>
      <p:ext uri="{BB962C8B-B14F-4D97-AF65-F5344CB8AC3E}">
        <p14:creationId xmlns:p14="http://schemas.microsoft.com/office/powerpoint/2010/main" val="36233256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9E7AEA8-78C6-44BE-AE1E-D9F1DAA25AEA}" type="slidenum">
              <a:rPr lang="zh-CN" altLang="en-US" smtClean="0"/>
              <a:t>6</a:t>
            </a:fld>
            <a:endParaRPr lang="zh-CN" altLang="en-US"/>
          </a:p>
        </p:txBody>
      </p:sp>
    </p:spTree>
    <p:extLst>
      <p:ext uri="{BB962C8B-B14F-4D97-AF65-F5344CB8AC3E}">
        <p14:creationId xmlns:p14="http://schemas.microsoft.com/office/powerpoint/2010/main" val="24773319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a:t>《区块链技术安全通用规范》等</a:t>
            </a:r>
          </a:p>
          <a:p>
            <a:r>
              <a:rPr lang="zh-CN" altLang="zh-CN" dirty="0"/>
              <a:t>起草单位：上海市信息安全测评认证中心、上海区块链技术研究中心、上海市软件行业协会、同济大学、复旦大学、华东理工大学、上海银行股份有限公司、中移在线服务有限公司、中国银联电子支付研究院、中远海运科技股份有限公司、上海金融信息行业协会、上海软家商务信息咨询服务有限公司。</a:t>
            </a:r>
          </a:p>
          <a:p>
            <a:endParaRPr lang="zh-CN" altLang="en-US" dirty="0"/>
          </a:p>
        </p:txBody>
      </p:sp>
      <p:sp>
        <p:nvSpPr>
          <p:cNvPr id="4" name="灯片编号占位符 3"/>
          <p:cNvSpPr>
            <a:spLocks noGrp="1"/>
          </p:cNvSpPr>
          <p:nvPr>
            <p:ph type="sldNum" sz="quarter" idx="5"/>
          </p:nvPr>
        </p:nvSpPr>
        <p:spPr/>
        <p:txBody>
          <a:bodyPr/>
          <a:lstStyle/>
          <a:p>
            <a:fld id="{A9E7AEA8-78C6-44BE-AE1E-D9F1DAA25AEA}" type="slidenum">
              <a:rPr lang="zh-CN" altLang="en-US" smtClean="0"/>
              <a:t>9</a:t>
            </a:fld>
            <a:endParaRPr lang="zh-CN" altLang="en-US"/>
          </a:p>
        </p:txBody>
      </p:sp>
    </p:spTree>
    <p:extLst>
      <p:ext uri="{BB962C8B-B14F-4D97-AF65-F5344CB8AC3E}">
        <p14:creationId xmlns:p14="http://schemas.microsoft.com/office/powerpoint/2010/main" val="1637157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5D0C026-B9ED-2F4B-9D2A-0294D00ACE0F}" type="slidenum">
              <a:rPr lang="en-US" smtClean="0"/>
              <a:t>24</a:t>
            </a:fld>
            <a:endParaRPr lang="en-US"/>
          </a:p>
        </p:txBody>
      </p:sp>
    </p:spTree>
    <p:extLst>
      <p:ext uri="{BB962C8B-B14F-4D97-AF65-F5344CB8AC3E}">
        <p14:creationId xmlns:p14="http://schemas.microsoft.com/office/powerpoint/2010/main" val="5622252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D70986CF-C242-4D32-BC4B-FF1A0C284854}" type="datetimeFigureOut">
              <a:rPr lang="zh-CN" altLang="en-US" smtClean="0"/>
              <a:t>2020/1/15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9EC8672-9166-4A78-A754-6F6166D2A928}"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3143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70986CF-C242-4D32-BC4B-FF1A0C284854}" type="datetimeFigureOut">
              <a:rPr lang="zh-CN" altLang="en-US" smtClean="0"/>
              <a:t>2020/1/15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9EC8672-9166-4A78-A754-6F6166D2A928}" type="slidenum">
              <a:rPr lang="zh-CN" altLang="en-US" smtClean="0"/>
              <a:t>‹#›</a:t>
            </a:fld>
            <a:endParaRPr lang="zh-CN" altLang="en-US"/>
          </a:p>
        </p:txBody>
      </p:sp>
    </p:spTree>
    <p:extLst>
      <p:ext uri="{BB962C8B-B14F-4D97-AF65-F5344CB8AC3E}">
        <p14:creationId xmlns:p14="http://schemas.microsoft.com/office/powerpoint/2010/main" val="38163181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70986CF-C242-4D32-BC4B-FF1A0C284854}" type="datetimeFigureOut">
              <a:rPr lang="zh-CN" altLang="en-US" smtClean="0"/>
              <a:t>2020/1/15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9EC8672-9166-4A78-A754-6F6166D2A928}" type="slidenum">
              <a:rPr lang="zh-CN" altLang="en-US" smtClean="0"/>
              <a:t>‹#›</a:t>
            </a:fld>
            <a:endParaRPr lang="zh-CN" altLang="en-US"/>
          </a:p>
        </p:txBody>
      </p:sp>
    </p:spTree>
    <p:extLst>
      <p:ext uri="{BB962C8B-B14F-4D97-AF65-F5344CB8AC3E}">
        <p14:creationId xmlns:p14="http://schemas.microsoft.com/office/powerpoint/2010/main" val="16765515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ection Header">
    <p:spTree>
      <p:nvGrpSpPr>
        <p:cNvPr id="1" name=""/>
        <p:cNvGrpSpPr/>
        <p:nvPr/>
      </p:nvGrpSpPr>
      <p:grpSpPr>
        <a:xfrm>
          <a:off x="0" y="0"/>
          <a:ext cx="0" cy="0"/>
          <a:chOff x="0" y="0"/>
          <a:chExt cx="0" cy="0"/>
        </a:xfrm>
      </p:grpSpPr>
      <p:pic>
        <p:nvPicPr>
          <p:cNvPr id="5" name="Picture 4" descr="A picture containing electronics&#10;&#10;Description generated with high confidence">
            <a:extLst>
              <a:ext uri="{FF2B5EF4-FFF2-40B4-BE49-F238E27FC236}">
                <a16:creationId xmlns:a16="http://schemas.microsoft.com/office/drawing/2014/main" id="{A59970B5-2F6D-47C0-9C0C-5D0410BF2BC5}"/>
              </a:ext>
            </a:extLst>
          </p:cNvPr>
          <p:cNvPicPr>
            <a:picLocks noChangeAspect="1"/>
          </p:cNvPicPr>
          <p:nvPr userDrawn="1"/>
        </p:nvPicPr>
        <p:blipFill rotWithShape="1">
          <a:blip r:embed="rId2" cstate="hqprint">
            <a:extLst>
              <a:ext uri="{28A0092B-C50C-407E-A947-70E740481C1C}">
                <a14:useLocalDpi xmlns:a14="http://schemas.microsoft.com/office/drawing/2010/main"/>
              </a:ext>
            </a:extLst>
          </a:blip>
          <a:srcRect/>
          <a:stretch/>
        </p:blipFill>
        <p:spPr>
          <a:xfrm>
            <a:off x="3048" y="6126480"/>
            <a:ext cx="12188952" cy="731520"/>
          </a:xfrm>
          <a:prstGeom prst="rect">
            <a:avLst/>
          </a:prstGeom>
        </p:spPr>
      </p:pic>
    </p:spTree>
    <p:extLst>
      <p:ext uri="{BB962C8B-B14F-4D97-AF65-F5344CB8AC3E}">
        <p14:creationId xmlns:p14="http://schemas.microsoft.com/office/powerpoint/2010/main" val="659758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70986CF-C242-4D32-BC4B-FF1A0C284854}" type="datetimeFigureOut">
              <a:rPr lang="zh-CN" altLang="en-US" smtClean="0"/>
              <a:t>2020/1/15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9EC8672-9166-4A78-A754-6F6166D2A928}" type="slidenum">
              <a:rPr lang="zh-CN" altLang="en-US" smtClean="0"/>
              <a:t>‹#›</a:t>
            </a:fld>
            <a:endParaRPr lang="zh-CN" altLang="en-US"/>
          </a:p>
        </p:txBody>
      </p:sp>
    </p:spTree>
    <p:extLst>
      <p:ext uri="{BB962C8B-B14F-4D97-AF65-F5344CB8AC3E}">
        <p14:creationId xmlns:p14="http://schemas.microsoft.com/office/powerpoint/2010/main" val="2929423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70986CF-C242-4D32-BC4B-FF1A0C284854}" type="datetimeFigureOut">
              <a:rPr lang="zh-CN" altLang="en-US" smtClean="0"/>
              <a:t>2020/1/15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F9EC8672-9166-4A78-A754-6F6166D2A928}"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81239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70986CF-C242-4D32-BC4B-FF1A0C284854}" type="datetimeFigureOut">
              <a:rPr lang="zh-CN" altLang="en-US" smtClean="0"/>
              <a:t>2020/1/15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9EC8672-9166-4A78-A754-6F6166D2A928}" type="slidenum">
              <a:rPr lang="zh-CN" altLang="en-US" smtClean="0"/>
              <a:t>‹#›</a:t>
            </a:fld>
            <a:endParaRPr lang="zh-CN" altLang="en-US"/>
          </a:p>
        </p:txBody>
      </p:sp>
    </p:spTree>
    <p:extLst>
      <p:ext uri="{BB962C8B-B14F-4D97-AF65-F5344CB8AC3E}">
        <p14:creationId xmlns:p14="http://schemas.microsoft.com/office/powerpoint/2010/main" val="3053746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70986CF-C242-4D32-BC4B-FF1A0C284854}" type="datetimeFigureOut">
              <a:rPr lang="zh-CN" altLang="en-US" smtClean="0"/>
              <a:t>2020/1/15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F9EC8672-9166-4A78-A754-6F6166D2A928}" type="slidenum">
              <a:rPr lang="zh-CN" altLang="en-US" smtClean="0"/>
              <a:t>‹#›</a:t>
            </a:fld>
            <a:endParaRPr lang="zh-CN" altLang="en-US"/>
          </a:p>
        </p:txBody>
      </p:sp>
    </p:spTree>
    <p:extLst>
      <p:ext uri="{BB962C8B-B14F-4D97-AF65-F5344CB8AC3E}">
        <p14:creationId xmlns:p14="http://schemas.microsoft.com/office/powerpoint/2010/main" val="1112069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70986CF-C242-4D32-BC4B-FF1A0C284854}" type="datetimeFigureOut">
              <a:rPr lang="zh-CN" altLang="en-US" smtClean="0"/>
              <a:t>2020/1/15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F9EC8672-9166-4A78-A754-6F6166D2A928}" type="slidenum">
              <a:rPr lang="zh-CN" altLang="en-US" smtClean="0"/>
              <a:t>‹#›</a:t>
            </a:fld>
            <a:endParaRPr lang="zh-CN" altLang="en-US"/>
          </a:p>
        </p:txBody>
      </p:sp>
    </p:spTree>
    <p:extLst>
      <p:ext uri="{BB962C8B-B14F-4D97-AF65-F5344CB8AC3E}">
        <p14:creationId xmlns:p14="http://schemas.microsoft.com/office/powerpoint/2010/main" val="377547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70986CF-C242-4D32-BC4B-FF1A0C284854}" type="datetimeFigureOut">
              <a:rPr lang="zh-CN" altLang="en-US" smtClean="0"/>
              <a:t>2020/1/15</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F9EC8672-9166-4A78-A754-6F6166D2A928}" type="slidenum">
              <a:rPr lang="zh-CN" altLang="en-US" smtClean="0"/>
              <a:t>‹#›</a:t>
            </a:fld>
            <a:endParaRPr lang="zh-CN" altLang="en-US"/>
          </a:p>
        </p:txBody>
      </p:sp>
    </p:spTree>
    <p:extLst>
      <p:ext uri="{BB962C8B-B14F-4D97-AF65-F5344CB8AC3E}">
        <p14:creationId xmlns:p14="http://schemas.microsoft.com/office/powerpoint/2010/main" val="24705334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70986CF-C242-4D32-BC4B-FF1A0C284854}" type="datetimeFigureOut">
              <a:rPr lang="zh-CN" altLang="en-US" smtClean="0"/>
              <a:t>2020/1/15</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9EC8672-9166-4A78-A754-6F6166D2A928}" type="slidenum">
              <a:rPr lang="zh-CN" altLang="en-US" smtClean="0"/>
              <a:t>‹#›</a:t>
            </a:fld>
            <a:endParaRPr lang="zh-CN" altLang="en-US"/>
          </a:p>
        </p:txBody>
      </p:sp>
    </p:spTree>
    <p:extLst>
      <p:ext uri="{BB962C8B-B14F-4D97-AF65-F5344CB8AC3E}">
        <p14:creationId xmlns:p14="http://schemas.microsoft.com/office/powerpoint/2010/main" val="215336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70986CF-C242-4D32-BC4B-FF1A0C284854}" type="datetimeFigureOut">
              <a:rPr lang="zh-CN" altLang="en-US" smtClean="0"/>
              <a:t>2020/1/15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F9EC8672-9166-4A78-A754-6F6166D2A928}" type="slidenum">
              <a:rPr lang="zh-CN" altLang="en-US" smtClean="0"/>
              <a:t>‹#›</a:t>
            </a:fld>
            <a:endParaRPr lang="zh-CN" altLang="en-US"/>
          </a:p>
        </p:txBody>
      </p:sp>
    </p:spTree>
    <p:extLst>
      <p:ext uri="{BB962C8B-B14F-4D97-AF65-F5344CB8AC3E}">
        <p14:creationId xmlns:p14="http://schemas.microsoft.com/office/powerpoint/2010/main" val="4281549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70986CF-C242-4D32-BC4B-FF1A0C284854}" type="datetimeFigureOut">
              <a:rPr lang="zh-CN" altLang="en-US" smtClean="0"/>
              <a:t>2020/1/15</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9EC8672-9166-4A78-A754-6F6166D2A928}"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6643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1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iso.org/standard/75062.html?browse=tc"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www.iso.org/standard/73771.html?browse=tc" TargetMode="External"/><Relationship Id="rId5" Type="http://schemas.openxmlformats.org/officeDocument/2006/relationships/hyperlink" Target="https://www.iso.org/standard/76072.html?browse=tc" TargetMode="External"/><Relationship Id="rId4" Type="http://schemas.openxmlformats.org/officeDocument/2006/relationships/hyperlink" Target="https://www.iso.org/standard/75063.html?browse=tc"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www.computer.org/" TargetMode="External"/><Relationship Id="rId2" Type="http://schemas.openxmlformats.org/officeDocument/2006/relationships/hyperlink" Target="https://cesoc.ieee.org/" TargetMode="External"/><Relationship Id="rId1" Type="http://schemas.openxmlformats.org/officeDocument/2006/relationships/slideLayout" Target="../slideLayouts/slideLayout2.xml"/><Relationship Id="rId4" Type="http://schemas.openxmlformats.org/officeDocument/2006/relationships/hyperlink" Target="http://www.computer.org/portal/web/sab/information-assurance"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24D188-D2CC-4E31-8DBB-209D4884810E}"/>
              </a:ext>
            </a:extLst>
          </p:cNvPr>
          <p:cNvSpPr>
            <a:spLocks noGrp="1"/>
          </p:cNvSpPr>
          <p:nvPr>
            <p:ph type="ctrTitle"/>
          </p:nvPr>
        </p:nvSpPr>
        <p:spPr/>
        <p:txBody>
          <a:bodyPr/>
          <a:lstStyle/>
          <a:p>
            <a:r>
              <a:rPr lang="zh-CN" altLang="en-US" dirty="0"/>
              <a:t>区块链安全标准研究</a:t>
            </a:r>
          </a:p>
        </p:txBody>
      </p:sp>
      <p:sp>
        <p:nvSpPr>
          <p:cNvPr id="3" name="副标题 2">
            <a:extLst>
              <a:ext uri="{FF2B5EF4-FFF2-40B4-BE49-F238E27FC236}">
                <a16:creationId xmlns:a16="http://schemas.microsoft.com/office/drawing/2014/main" id="{F41AED27-21D5-4D8F-9506-BDE9B1869ED7}"/>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154904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FDDD61-41B1-4E39-891F-CEEFF69F2B19}"/>
              </a:ext>
            </a:extLst>
          </p:cNvPr>
          <p:cNvSpPr>
            <a:spLocks noGrp="1"/>
          </p:cNvSpPr>
          <p:nvPr>
            <p:ph type="title"/>
          </p:nvPr>
        </p:nvSpPr>
        <p:spPr/>
        <p:txBody>
          <a:bodyPr/>
          <a:lstStyle/>
          <a:p>
            <a:r>
              <a:rPr lang="zh-CN" altLang="en-US" dirty="0"/>
              <a:t>区块链标准</a:t>
            </a:r>
            <a:r>
              <a:rPr lang="en-US" altLang="zh-CN" dirty="0"/>
              <a:t>-</a:t>
            </a:r>
            <a:r>
              <a:rPr lang="zh-CN" altLang="en-US" dirty="0"/>
              <a:t>国内团体标准</a:t>
            </a:r>
          </a:p>
        </p:txBody>
      </p:sp>
      <p:sp>
        <p:nvSpPr>
          <p:cNvPr id="3" name="内容占位符 2">
            <a:extLst>
              <a:ext uri="{FF2B5EF4-FFF2-40B4-BE49-F238E27FC236}">
                <a16:creationId xmlns:a16="http://schemas.microsoft.com/office/drawing/2014/main" id="{BA76A18A-A95A-48E9-80E6-21500C098D0A}"/>
              </a:ext>
            </a:extLst>
          </p:cNvPr>
          <p:cNvSpPr>
            <a:spLocks noGrp="1"/>
          </p:cNvSpPr>
          <p:nvPr>
            <p:ph idx="1"/>
          </p:nvPr>
        </p:nvSpPr>
        <p:spPr>
          <a:xfrm>
            <a:off x="1066800" y="1830323"/>
            <a:ext cx="10058400" cy="4023360"/>
          </a:xfrm>
        </p:spPr>
        <p:txBody>
          <a:bodyPr/>
          <a:lstStyle/>
          <a:p>
            <a:r>
              <a:rPr lang="zh-CN" altLang="en-US" dirty="0"/>
              <a:t>深圳市商用密码行业协会团体标准：</a:t>
            </a:r>
            <a:r>
              <a:rPr lang="en-US" altLang="zh-CN" dirty="0"/>
              <a:t>2020.1</a:t>
            </a:r>
          </a:p>
          <a:p>
            <a:r>
              <a:rPr lang="en-US" altLang="zh-CN" dirty="0"/>
              <a:t>《</a:t>
            </a:r>
            <a:r>
              <a:rPr lang="zh-CN" altLang="en-US" dirty="0"/>
              <a:t>聚龙链区块链密码服务接口标准及安全要求</a:t>
            </a:r>
            <a:r>
              <a:rPr lang="en-US" altLang="zh-CN" dirty="0"/>
              <a:t>》</a:t>
            </a:r>
          </a:p>
          <a:p>
            <a:r>
              <a:rPr lang="en-US" altLang="zh-CN" dirty="0"/>
              <a:t>《</a:t>
            </a:r>
            <a:r>
              <a:rPr lang="zh-CN" altLang="en-US" dirty="0"/>
              <a:t>聚龙链区块链</a:t>
            </a:r>
            <a:r>
              <a:rPr lang="en-US" altLang="zh-CN" dirty="0"/>
              <a:t>CA</a:t>
            </a:r>
            <a:r>
              <a:rPr lang="zh-CN" altLang="en-US" dirty="0"/>
              <a:t>系统接口标准及安全要求</a:t>
            </a:r>
            <a:r>
              <a:rPr lang="en-US" altLang="zh-CN" dirty="0"/>
              <a:t>》</a:t>
            </a:r>
          </a:p>
          <a:p>
            <a:r>
              <a:rPr lang="en-US" altLang="zh-CN" dirty="0"/>
              <a:t>《</a:t>
            </a:r>
            <a:r>
              <a:rPr lang="zh-CN" altLang="en-US" dirty="0"/>
              <a:t>聚龙链区块链密码材料生成工具接口标准及安全要求</a:t>
            </a:r>
            <a:r>
              <a:rPr lang="en-US" altLang="zh-CN" dirty="0"/>
              <a:t>》</a:t>
            </a:r>
          </a:p>
          <a:p>
            <a:endParaRPr lang="en-US" altLang="zh-CN" dirty="0"/>
          </a:p>
          <a:p>
            <a:r>
              <a:rPr lang="zh-CN" altLang="en-US" dirty="0"/>
              <a:t>单位：鼎铉公司、深圳</a:t>
            </a:r>
            <a:r>
              <a:rPr lang="en-US" altLang="zh-CN" dirty="0"/>
              <a:t>CA</a:t>
            </a:r>
            <a:r>
              <a:rPr lang="zh-CN" altLang="en-US" dirty="0"/>
              <a:t>和深圳市文鼎创等</a:t>
            </a:r>
          </a:p>
        </p:txBody>
      </p:sp>
    </p:spTree>
    <p:extLst>
      <p:ext uri="{BB962C8B-B14F-4D97-AF65-F5344CB8AC3E}">
        <p14:creationId xmlns:p14="http://schemas.microsoft.com/office/powerpoint/2010/main" val="1475598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1032AD-40D5-49BC-9D68-A32CBA863CD8}"/>
              </a:ext>
            </a:extLst>
          </p:cNvPr>
          <p:cNvSpPr>
            <a:spLocks noGrp="1"/>
          </p:cNvSpPr>
          <p:nvPr>
            <p:ph type="title"/>
          </p:nvPr>
        </p:nvSpPr>
        <p:spPr/>
        <p:txBody>
          <a:bodyPr/>
          <a:lstStyle/>
          <a:p>
            <a:r>
              <a:rPr lang="zh-CN" altLang="en-US" dirty="0"/>
              <a:t>区块链标准</a:t>
            </a:r>
            <a:r>
              <a:rPr lang="en-US" altLang="zh-CN" dirty="0"/>
              <a:t>-</a:t>
            </a:r>
            <a:r>
              <a:rPr lang="zh-CN" altLang="en-US" dirty="0"/>
              <a:t>研究项目</a:t>
            </a:r>
          </a:p>
        </p:txBody>
      </p:sp>
      <p:sp>
        <p:nvSpPr>
          <p:cNvPr id="3" name="内容占位符 2">
            <a:extLst>
              <a:ext uri="{FF2B5EF4-FFF2-40B4-BE49-F238E27FC236}">
                <a16:creationId xmlns:a16="http://schemas.microsoft.com/office/drawing/2014/main" id="{62DB1239-EE86-4A3E-A397-98FC959BE781}"/>
              </a:ext>
            </a:extLst>
          </p:cNvPr>
          <p:cNvSpPr>
            <a:spLocks noGrp="1"/>
          </p:cNvSpPr>
          <p:nvPr>
            <p:ph idx="1"/>
          </p:nvPr>
        </p:nvSpPr>
        <p:spPr/>
        <p:txBody>
          <a:bodyPr/>
          <a:lstStyle/>
          <a:p>
            <a:r>
              <a:rPr lang="zh-CN" altLang="en-US" dirty="0"/>
              <a:t>信息安全标准委员会下，研究项目</a:t>
            </a:r>
            <a:endParaRPr lang="en-US" altLang="zh-CN" dirty="0"/>
          </a:p>
          <a:p>
            <a:r>
              <a:rPr lang="zh-CN" altLang="en-US" dirty="0"/>
              <a:t>“区块链安全参考架构</a:t>
            </a:r>
            <a:r>
              <a:rPr lang="en-US" altLang="zh-CN" dirty="0"/>
              <a:t>-</a:t>
            </a:r>
            <a:r>
              <a:rPr lang="zh-CN" altLang="en-US" dirty="0"/>
              <a:t>北航等” ，</a:t>
            </a:r>
            <a:endParaRPr lang="en-US" altLang="zh-CN" dirty="0"/>
          </a:p>
          <a:p>
            <a:r>
              <a:rPr lang="zh-CN" altLang="en-US" dirty="0"/>
              <a:t>“区块链信息服务安全能力要求</a:t>
            </a:r>
            <a:r>
              <a:rPr lang="en-US" altLang="zh-CN" dirty="0"/>
              <a:t>-</a:t>
            </a:r>
            <a:r>
              <a:rPr lang="zh-CN" altLang="en-US" dirty="0"/>
              <a:t>重庆邮电大学等”</a:t>
            </a:r>
          </a:p>
        </p:txBody>
      </p:sp>
    </p:spTree>
    <p:extLst>
      <p:ext uri="{BB962C8B-B14F-4D97-AF65-F5344CB8AC3E}">
        <p14:creationId xmlns:p14="http://schemas.microsoft.com/office/powerpoint/2010/main" val="1911100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6779C4-B06A-4E2E-94B1-008907EEFDBF}"/>
              </a:ext>
            </a:extLst>
          </p:cNvPr>
          <p:cNvSpPr>
            <a:spLocks noGrp="1"/>
          </p:cNvSpPr>
          <p:nvPr>
            <p:ph type="title"/>
          </p:nvPr>
        </p:nvSpPr>
        <p:spPr/>
        <p:txBody>
          <a:bodyPr/>
          <a:lstStyle/>
          <a:p>
            <a:r>
              <a:rPr lang="zh-CN" altLang="en-US" dirty="0"/>
              <a:t>区块链技术架构</a:t>
            </a:r>
          </a:p>
        </p:txBody>
      </p:sp>
      <p:sp>
        <p:nvSpPr>
          <p:cNvPr id="3" name="内容占位符 2">
            <a:extLst>
              <a:ext uri="{FF2B5EF4-FFF2-40B4-BE49-F238E27FC236}">
                <a16:creationId xmlns:a16="http://schemas.microsoft.com/office/drawing/2014/main" id="{2BBCF2DD-98B4-4571-874E-A58E181EE359}"/>
              </a:ext>
            </a:extLst>
          </p:cNvPr>
          <p:cNvSpPr>
            <a:spLocks noGrp="1"/>
          </p:cNvSpPr>
          <p:nvPr>
            <p:ph idx="1"/>
          </p:nvPr>
        </p:nvSpPr>
        <p:spPr/>
        <p:txBody>
          <a:bodyPr/>
          <a:lstStyle/>
          <a:p>
            <a:r>
              <a:rPr lang="zh-CN" altLang="en-US" dirty="0"/>
              <a:t>区块链参考架构，</a:t>
            </a:r>
            <a:r>
              <a:rPr lang="en-US" altLang="zh-CN" dirty="0"/>
              <a:t>2017.12</a:t>
            </a:r>
          </a:p>
          <a:p>
            <a:endParaRPr lang="en-US" altLang="zh-CN" dirty="0"/>
          </a:p>
          <a:p>
            <a:endParaRPr lang="en-US" altLang="zh-CN" dirty="0"/>
          </a:p>
          <a:p>
            <a:endParaRPr lang="en-US" altLang="zh-CN" dirty="0"/>
          </a:p>
          <a:p>
            <a:endParaRPr lang="en-US" altLang="zh-CN" dirty="0"/>
          </a:p>
          <a:p>
            <a:r>
              <a:rPr lang="zh-CN" altLang="en-US" dirty="0"/>
              <a:t>区块链系统从四个角度进行描述</a:t>
            </a:r>
            <a:endParaRPr lang="en-US" altLang="zh-CN" dirty="0"/>
          </a:p>
          <a:p>
            <a:endParaRPr lang="en-US" altLang="zh-CN" dirty="0"/>
          </a:p>
          <a:p>
            <a:endParaRPr lang="zh-CN" altLang="en-US" dirty="0"/>
          </a:p>
        </p:txBody>
      </p:sp>
      <p:pic>
        <p:nvPicPr>
          <p:cNvPr id="4" name="图片 3">
            <a:extLst>
              <a:ext uri="{FF2B5EF4-FFF2-40B4-BE49-F238E27FC236}">
                <a16:creationId xmlns:a16="http://schemas.microsoft.com/office/drawing/2014/main" id="{AF3F409D-9A3C-4CEF-AB58-7571CDF752B9}"/>
              </a:ext>
            </a:extLst>
          </p:cNvPr>
          <p:cNvPicPr>
            <a:picLocks noChangeAspect="1"/>
          </p:cNvPicPr>
          <p:nvPr/>
        </p:nvPicPr>
        <p:blipFill>
          <a:blip r:embed="rId2"/>
          <a:stretch>
            <a:fillRect/>
          </a:stretch>
        </p:blipFill>
        <p:spPr>
          <a:xfrm>
            <a:off x="5590744" y="3617387"/>
            <a:ext cx="5392331" cy="2689879"/>
          </a:xfrm>
          <a:prstGeom prst="rect">
            <a:avLst/>
          </a:prstGeom>
        </p:spPr>
      </p:pic>
      <p:pic>
        <p:nvPicPr>
          <p:cNvPr id="6" name="图片 5">
            <a:extLst>
              <a:ext uri="{FF2B5EF4-FFF2-40B4-BE49-F238E27FC236}">
                <a16:creationId xmlns:a16="http://schemas.microsoft.com/office/drawing/2014/main" id="{495F9047-3934-459E-9A2B-4CD4BEC726E0}"/>
              </a:ext>
            </a:extLst>
          </p:cNvPr>
          <p:cNvPicPr>
            <a:picLocks noChangeAspect="1"/>
          </p:cNvPicPr>
          <p:nvPr/>
        </p:nvPicPr>
        <p:blipFill>
          <a:blip r:embed="rId3"/>
          <a:stretch>
            <a:fillRect/>
          </a:stretch>
        </p:blipFill>
        <p:spPr>
          <a:xfrm>
            <a:off x="1097280" y="2196576"/>
            <a:ext cx="8783823" cy="1338700"/>
          </a:xfrm>
          <a:prstGeom prst="rect">
            <a:avLst/>
          </a:prstGeom>
        </p:spPr>
      </p:pic>
      <p:pic>
        <p:nvPicPr>
          <p:cNvPr id="7" name="图片 6">
            <a:extLst>
              <a:ext uri="{FF2B5EF4-FFF2-40B4-BE49-F238E27FC236}">
                <a16:creationId xmlns:a16="http://schemas.microsoft.com/office/drawing/2014/main" id="{6F1B4C33-681B-495E-A930-A6A8B94B3A72}"/>
              </a:ext>
            </a:extLst>
          </p:cNvPr>
          <p:cNvPicPr>
            <a:picLocks noChangeAspect="1"/>
          </p:cNvPicPr>
          <p:nvPr/>
        </p:nvPicPr>
        <p:blipFill>
          <a:blip r:embed="rId4"/>
          <a:stretch>
            <a:fillRect/>
          </a:stretch>
        </p:blipFill>
        <p:spPr>
          <a:xfrm>
            <a:off x="1421111" y="4540059"/>
            <a:ext cx="3410924" cy="1767207"/>
          </a:xfrm>
          <a:prstGeom prst="rect">
            <a:avLst/>
          </a:prstGeom>
        </p:spPr>
      </p:pic>
    </p:spTree>
    <p:extLst>
      <p:ext uri="{BB962C8B-B14F-4D97-AF65-F5344CB8AC3E}">
        <p14:creationId xmlns:p14="http://schemas.microsoft.com/office/powerpoint/2010/main" val="3526098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B0C7FB-B24D-4DB6-941D-CA7AA45B5113}"/>
              </a:ext>
            </a:extLst>
          </p:cNvPr>
          <p:cNvSpPr>
            <a:spLocks noGrp="1"/>
          </p:cNvSpPr>
          <p:nvPr>
            <p:ph type="title"/>
          </p:nvPr>
        </p:nvSpPr>
        <p:spPr/>
        <p:txBody>
          <a:bodyPr/>
          <a:lstStyle/>
          <a:p>
            <a:r>
              <a:rPr lang="zh-CN" altLang="en-US" dirty="0"/>
              <a:t>区块链技术架构</a:t>
            </a:r>
          </a:p>
        </p:txBody>
      </p:sp>
      <p:sp>
        <p:nvSpPr>
          <p:cNvPr id="3" name="内容占位符 2">
            <a:extLst>
              <a:ext uri="{FF2B5EF4-FFF2-40B4-BE49-F238E27FC236}">
                <a16:creationId xmlns:a16="http://schemas.microsoft.com/office/drawing/2014/main" id="{87BAC361-D4C5-476F-89FF-681367103037}"/>
              </a:ext>
            </a:extLst>
          </p:cNvPr>
          <p:cNvSpPr>
            <a:spLocks noGrp="1"/>
          </p:cNvSpPr>
          <p:nvPr>
            <p:ph idx="1"/>
          </p:nvPr>
        </p:nvSpPr>
        <p:spPr>
          <a:xfrm>
            <a:off x="1097280" y="1845734"/>
            <a:ext cx="10058400" cy="4023360"/>
          </a:xfrm>
        </p:spPr>
        <p:txBody>
          <a:bodyPr/>
          <a:lstStyle/>
          <a:p>
            <a:r>
              <a:rPr lang="zh-CN" altLang="en-US" dirty="0"/>
              <a:t>区块链架构：六层架构</a:t>
            </a:r>
            <a:endParaRPr lang="en-US" altLang="zh-CN" dirty="0"/>
          </a:p>
          <a:p>
            <a:endParaRPr lang="en-US" altLang="zh-CN" dirty="0"/>
          </a:p>
          <a:p>
            <a:endParaRPr lang="zh-CN" altLang="en-US" dirty="0"/>
          </a:p>
        </p:txBody>
      </p:sp>
      <p:pic>
        <p:nvPicPr>
          <p:cNvPr id="18" name="图片 17">
            <a:extLst>
              <a:ext uri="{FF2B5EF4-FFF2-40B4-BE49-F238E27FC236}">
                <a16:creationId xmlns:a16="http://schemas.microsoft.com/office/drawing/2014/main" id="{4AD527FD-E5EB-401F-B943-F73C8CC2F18D}"/>
              </a:ext>
            </a:extLst>
          </p:cNvPr>
          <p:cNvPicPr>
            <a:picLocks noChangeAspect="1"/>
          </p:cNvPicPr>
          <p:nvPr/>
        </p:nvPicPr>
        <p:blipFill>
          <a:blip r:embed="rId2"/>
          <a:stretch>
            <a:fillRect/>
          </a:stretch>
        </p:blipFill>
        <p:spPr>
          <a:xfrm>
            <a:off x="1304223" y="2141396"/>
            <a:ext cx="7310658" cy="4053008"/>
          </a:xfrm>
          <a:prstGeom prst="rect">
            <a:avLst/>
          </a:prstGeom>
        </p:spPr>
      </p:pic>
    </p:spTree>
    <p:extLst>
      <p:ext uri="{BB962C8B-B14F-4D97-AF65-F5344CB8AC3E}">
        <p14:creationId xmlns:p14="http://schemas.microsoft.com/office/powerpoint/2010/main" val="15034676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区块链标准</a:t>
            </a:r>
            <a:r>
              <a:rPr lang="en-US" altLang="zh-CN" dirty="0"/>
              <a:t>-</a:t>
            </a:r>
            <a:r>
              <a:rPr lang="zh-CN" altLang="en-US" dirty="0"/>
              <a:t>国内</a:t>
            </a:r>
          </a:p>
        </p:txBody>
      </p:sp>
      <p:sp>
        <p:nvSpPr>
          <p:cNvPr id="3" name="内容占位符 2"/>
          <p:cNvSpPr>
            <a:spLocks noGrp="1"/>
          </p:cNvSpPr>
          <p:nvPr>
            <p:ph idx="1"/>
          </p:nvPr>
        </p:nvSpPr>
        <p:spPr/>
        <p:txBody>
          <a:bodyPr/>
          <a:lstStyle/>
          <a:p>
            <a:r>
              <a:rPr lang="en-US" altLang="zh-CN" dirty="0"/>
              <a:t>《</a:t>
            </a:r>
            <a:r>
              <a:rPr lang="zh-CN" altLang="zh-CN" dirty="0"/>
              <a:t>区块链技术安全通用规范</a:t>
            </a:r>
            <a:r>
              <a:rPr lang="en-US" altLang="zh-CN" dirty="0"/>
              <a:t>》——</a:t>
            </a:r>
            <a:r>
              <a:rPr lang="zh-CN" altLang="en-US" dirty="0"/>
              <a:t>上海行业团体标准，</a:t>
            </a:r>
            <a:r>
              <a:rPr lang="en-US" altLang="zh-CN" dirty="0"/>
              <a:t>2018.12</a:t>
            </a:r>
          </a:p>
          <a:p>
            <a:r>
              <a:rPr lang="zh-CN" altLang="en-US" dirty="0"/>
              <a:t>区块链技术架构：</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针对四方面给出安全风险和安全要求</a:t>
            </a:r>
            <a:endParaRPr lang="en-US" altLang="zh-CN" dirty="0"/>
          </a:p>
          <a:p>
            <a:endParaRPr lang="en-US" altLang="zh-CN" dirty="0"/>
          </a:p>
          <a:p>
            <a:endParaRPr lang="zh-CN" altLang="en-US" dirty="0"/>
          </a:p>
        </p:txBody>
      </p:sp>
      <p:pic>
        <p:nvPicPr>
          <p:cNvPr id="4" name="图片 3">
            <a:extLst>
              <a:ext uri="{FF2B5EF4-FFF2-40B4-BE49-F238E27FC236}">
                <a16:creationId xmlns:a16="http://schemas.microsoft.com/office/drawing/2014/main" id="{0F25E40F-514F-47FA-9E81-2E56FEE532A3}"/>
              </a:ext>
            </a:extLst>
          </p:cNvPr>
          <p:cNvPicPr>
            <a:picLocks noChangeAspect="1"/>
          </p:cNvPicPr>
          <p:nvPr/>
        </p:nvPicPr>
        <p:blipFill>
          <a:blip r:embed="rId2"/>
          <a:stretch>
            <a:fillRect/>
          </a:stretch>
        </p:blipFill>
        <p:spPr>
          <a:xfrm>
            <a:off x="1854818" y="2796489"/>
            <a:ext cx="7486459" cy="1854721"/>
          </a:xfrm>
          <a:prstGeom prst="rect">
            <a:avLst/>
          </a:prstGeom>
        </p:spPr>
      </p:pic>
    </p:spTree>
    <p:extLst>
      <p:ext uri="{BB962C8B-B14F-4D97-AF65-F5344CB8AC3E}">
        <p14:creationId xmlns:p14="http://schemas.microsoft.com/office/powerpoint/2010/main" val="37737652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区块链标准</a:t>
            </a:r>
            <a:r>
              <a:rPr lang="en-US" altLang="zh-CN" dirty="0"/>
              <a:t>-</a:t>
            </a:r>
            <a:r>
              <a:rPr lang="zh-CN" altLang="en-US" dirty="0"/>
              <a:t>国内</a:t>
            </a:r>
          </a:p>
        </p:txBody>
      </p:sp>
      <p:sp>
        <p:nvSpPr>
          <p:cNvPr id="3" name="内容占位符 2"/>
          <p:cNvSpPr>
            <a:spLocks noGrp="1"/>
          </p:cNvSpPr>
          <p:nvPr>
            <p:ph idx="1"/>
          </p:nvPr>
        </p:nvSpPr>
        <p:spPr/>
        <p:txBody>
          <a:bodyPr/>
          <a:lstStyle/>
          <a:p>
            <a:r>
              <a:rPr lang="en-US" altLang="zh-CN" dirty="0"/>
              <a:t>《</a:t>
            </a:r>
            <a:r>
              <a:rPr lang="zh-CN" altLang="zh-CN" dirty="0"/>
              <a:t>区块链技术安全通用规范</a:t>
            </a:r>
            <a:r>
              <a:rPr lang="en-US" altLang="zh-CN" dirty="0"/>
              <a:t>》——</a:t>
            </a:r>
            <a:r>
              <a:rPr lang="zh-CN" altLang="en-US" dirty="0"/>
              <a:t>安全风险</a:t>
            </a:r>
            <a:endParaRPr lang="en-US"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2D118137-CFF7-4C3B-BD77-6CF49ABF0FB4}"/>
              </a:ext>
            </a:extLst>
          </p:cNvPr>
          <p:cNvPicPr>
            <a:picLocks noChangeAspect="1"/>
          </p:cNvPicPr>
          <p:nvPr/>
        </p:nvPicPr>
        <p:blipFill rotWithShape="1">
          <a:blip r:embed="rId2"/>
          <a:srcRect t="994" b="7750"/>
          <a:stretch/>
        </p:blipFill>
        <p:spPr>
          <a:xfrm>
            <a:off x="1345914" y="2157573"/>
            <a:ext cx="4215929" cy="4262545"/>
          </a:xfrm>
          <a:prstGeom prst="rect">
            <a:avLst/>
          </a:prstGeom>
        </p:spPr>
      </p:pic>
      <p:grpSp>
        <p:nvGrpSpPr>
          <p:cNvPr id="8" name="组合 7">
            <a:extLst>
              <a:ext uri="{FF2B5EF4-FFF2-40B4-BE49-F238E27FC236}">
                <a16:creationId xmlns:a16="http://schemas.microsoft.com/office/drawing/2014/main" id="{84726E1A-4DFE-4835-A395-D413FAF4013F}"/>
              </a:ext>
            </a:extLst>
          </p:cNvPr>
          <p:cNvGrpSpPr/>
          <p:nvPr/>
        </p:nvGrpSpPr>
        <p:grpSpPr>
          <a:xfrm>
            <a:off x="6096000" y="2302448"/>
            <a:ext cx="4657466" cy="4070209"/>
            <a:chOff x="6652882" y="2541211"/>
            <a:chExt cx="3896813" cy="3497902"/>
          </a:xfrm>
        </p:grpSpPr>
        <p:pic>
          <p:nvPicPr>
            <p:cNvPr id="6" name="图片 5">
              <a:extLst>
                <a:ext uri="{FF2B5EF4-FFF2-40B4-BE49-F238E27FC236}">
                  <a16:creationId xmlns:a16="http://schemas.microsoft.com/office/drawing/2014/main" id="{A928AF54-749E-4D46-AF5E-2D012AFD4D20}"/>
                </a:ext>
              </a:extLst>
            </p:cNvPr>
            <p:cNvPicPr>
              <a:picLocks noChangeAspect="1"/>
            </p:cNvPicPr>
            <p:nvPr/>
          </p:nvPicPr>
          <p:blipFill>
            <a:blip r:embed="rId3"/>
            <a:stretch>
              <a:fillRect/>
            </a:stretch>
          </p:blipFill>
          <p:spPr>
            <a:xfrm>
              <a:off x="6652882" y="2541211"/>
              <a:ext cx="3896813" cy="3497902"/>
            </a:xfrm>
            <a:prstGeom prst="rect">
              <a:avLst/>
            </a:prstGeom>
          </p:spPr>
        </p:pic>
        <p:pic>
          <p:nvPicPr>
            <p:cNvPr id="7" name="图片 6">
              <a:extLst>
                <a:ext uri="{FF2B5EF4-FFF2-40B4-BE49-F238E27FC236}">
                  <a16:creationId xmlns:a16="http://schemas.microsoft.com/office/drawing/2014/main" id="{89E2588C-BEBC-4B85-8D52-380168D2D4EB}"/>
                </a:ext>
              </a:extLst>
            </p:cNvPr>
            <p:cNvPicPr>
              <a:picLocks noChangeAspect="1"/>
            </p:cNvPicPr>
            <p:nvPr/>
          </p:nvPicPr>
          <p:blipFill>
            <a:blip r:embed="rId4"/>
            <a:stretch>
              <a:fillRect/>
            </a:stretch>
          </p:blipFill>
          <p:spPr>
            <a:xfrm>
              <a:off x="6717488" y="2541211"/>
              <a:ext cx="3782701" cy="382282"/>
            </a:xfrm>
            <a:prstGeom prst="rect">
              <a:avLst/>
            </a:prstGeom>
          </p:spPr>
        </p:pic>
      </p:grpSp>
    </p:spTree>
    <p:extLst>
      <p:ext uri="{BB962C8B-B14F-4D97-AF65-F5344CB8AC3E}">
        <p14:creationId xmlns:p14="http://schemas.microsoft.com/office/powerpoint/2010/main" val="685435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区块链标准</a:t>
            </a:r>
            <a:r>
              <a:rPr lang="en-US" altLang="zh-CN" dirty="0"/>
              <a:t>-</a:t>
            </a:r>
            <a:r>
              <a:rPr lang="zh-CN" altLang="en-US" dirty="0"/>
              <a:t>国内</a:t>
            </a:r>
          </a:p>
        </p:txBody>
      </p:sp>
      <p:sp>
        <p:nvSpPr>
          <p:cNvPr id="3" name="内容占位符 2"/>
          <p:cNvSpPr>
            <a:spLocks noGrp="1"/>
          </p:cNvSpPr>
          <p:nvPr>
            <p:ph idx="1"/>
          </p:nvPr>
        </p:nvSpPr>
        <p:spPr/>
        <p:txBody>
          <a:bodyPr/>
          <a:lstStyle/>
          <a:p>
            <a:r>
              <a:rPr lang="en-US" altLang="zh-CN" dirty="0"/>
              <a:t>《</a:t>
            </a:r>
            <a:r>
              <a:rPr lang="zh-CN" altLang="zh-CN" dirty="0"/>
              <a:t>区块链技术安全通用规范</a:t>
            </a:r>
            <a:r>
              <a:rPr lang="en-US" altLang="zh-CN" dirty="0"/>
              <a:t>》——</a:t>
            </a:r>
            <a:r>
              <a:rPr lang="zh-CN" altLang="en-US" dirty="0"/>
              <a:t>数据层安全要求与安全风险</a:t>
            </a:r>
            <a:endParaRPr lang="en-US" altLang="zh-CN" dirty="0"/>
          </a:p>
          <a:p>
            <a:endParaRPr lang="zh-CN" altLang="en-US" dirty="0"/>
          </a:p>
        </p:txBody>
      </p:sp>
      <p:pic>
        <p:nvPicPr>
          <p:cNvPr id="4" name="图片 3">
            <a:extLst>
              <a:ext uri="{FF2B5EF4-FFF2-40B4-BE49-F238E27FC236}">
                <a16:creationId xmlns:a16="http://schemas.microsoft.com/office/drawing/2014/main" id="{DC42ECB3-DAF1-44DB-9406-DB550294D102}"/>
              </a:ext>
            </a:extLst>
          </p:cNvPr>
          <p:cNvPicPr>
            <a:picLocks noChangeAspect="1"/>
          </p:cNvPicPr>
          <p:nvPr/>
        </p:nvPicPr>
        <p:blipFill>
          <a:blip r:embed="rId2"/>
          <a:stretch>
            <a:fillRect/>
          </a:stretch>
        </p:blipFill>
        <p:spPr>
          <a:xfrm>
            <a:off x="1269992" y="2272315"/>
            <a:ext cx="4756303" cy="4023359"/>
          </a:xfrm>
          <a:prstGeom prst="rect">
            <a:avLst/>
          </a:prstGeom>
        </p:spPr>
      </p:pic>
    </p:spTree>
    <p:extLst>
      <p:ext uri="{BB962C8B-B14F-4D97-AF65-F5344CB8AC3E}">
        <p14:creationId xmlns:p14="http://schemas.microsoft.com/office/powerpoint/2010/main" val="22059087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区块链标准</a:t>
            </a:r>
            <a:r>
              <a:rPr lang="en-US" altLang="zh-CN" dirty="0"/>
              <a:t>-</a:t>
            </a:r>
            <a:r>
              <a:rPr lang="zh-CN" altLang="en-US" dirty="0"/>
              <a:t>国内</a:t>
            </a:r>
          </a:p>
        </p:txBody>
      </p:sp>
      <p:sp>
        <p:nvSpPr>
          <p:cNvPr id="3" name="内容占位符 2"/>
          <p:cNvSpPr>
            <a:spLocks noGrp="1"/>
          </p:cNvSpPr>
          <p:nvPr>
            <p:ph idx="1"/>
          </p:nvPr>
        </p:nvSpPr>
        <p:spPr/>
        <p:txBody>
          <a:bodyPr/>
          <a:lstStyle/>
          <a:p>
            <a:r>
              <a:rPr lang="en-US" altLang="zh-CN" dirty="0"/>
              <a:t>《</a:t>
            </a:r>
            <a:r>
              <a:rPr lang="zh-CN" altLang="zh-CN" dirty="0"/>
              <a:t>区块链技术安全通用规范</a:t>
            </a:r>
            <a:r>
              <a:rPr lang="en-US" altLang="zh-CN" dirty="0"/>
              <a:t>》——</a:t>
            </a:r>
            <a:r>
              <a:rPr lang="zh-CN" altLang="en-US" dirty="0"/>
              <a:t>共识层安全要求与安全风险</a:t>
            </a:r>
            <a:endParaRPr lang="en-US" altLang="zh-CN" dirty="0"/>
          </a:p>
          <a:p>
            <a:endParaRPr lang="zh-CN" altLang="en-US" dirty="0"/>
          </a:p>
        </p:txBody>
      </p:sp>
      <p:pic>
        <p:nvPicPr>
          <p:cNvPr id="5" name="图片 4">
            <a:extLst>
              <a:ext uri="{FF2B5EF4-FFF2-40B4-BE49-F238E27FC236}">
                <a16:creationId xmlns:a16="http://schemas.microsoft.com/office/drawing/2014/main" id="{621351CB-9F40-4991-8738-86530D98359B}"/>
              </a:ext>
            </a:extLst>
          </p:cNvPr>
          <p:cNvPicPr>
            <a:picLocks noChangeAspect="1"/>
          </p:cNvPicPr>
          <p:nvPr/>
        </p:nvPicPr>
        <p:blipFill>
          <a:blip r:embed="rId2"/>
          <a:stretch>
            <a:fillRect/>
          </a:stretch>
        </p:blipFill>
        <p:spPr>
          <a:xfrm>
            <a:off x="3419099" y="401056"/>
            <a:ext cx="7848169" cy="6055887"/>
          </a:xfrm>
          <a:prstGeom prst="rect">
            <a:avLst/>
          </a:prstGeom>
        </p:spPr>
      </p:pic>
    </p:spTree>
    <p:extLst>
      <p:ext uri="{BB962C8B-B14F-4D97-AF65-F5344CB8AC3E}">
        <p14:creationId xmlns:p14="http://schemas.microsoft.com/office/powerpoint/2010/main" val="25093475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区块链标准</a:t>
            </a:r>
            <a:r>
              <a:rPr lang="en-US" altLang="zh-CN" dirty="0"/>
              <a:t>-</a:t>
            </a:r>
            <a:r>
              <a:rPr lang="zh-CN" altLang="en-US" dirty="0"/>
              <a:t>国内</a:t>
            </a:r>
          </a:p>
        </p:txBody>
      </p:sp>
      <p:sp>
        <p:nvSpPr>
          <p:cNvPr id="3" name="内容占位符 2"/>
          <p:cNvSpPr>
            <a:spLocks noGrp="1"/>
          </p:cNvSpPr>
          <p:nvPr>
            <p:ph idx="1"/>
          </p:nvPr>
        </p:nvSpPr>
        <p:spPr/>
        <p:txBody>
          <a:bodyPr/>
          <a:lstStyle/>
          <a:p>
            <a:r>
              <a:rPr lang="en-US" altLang="zh-CN" dirty="0"/>
              <a:t>《</a:t>
            </a:r>
            <a:r>
              <a:rPr lang="zh-CN" altLang="zh-CN" dirty="0"/>
              <a:t>区块链技术安全通用规范</a:t>
            </a:r>
            <a:r>
              <a:rPr lang="en-US" altLang="zh-CN" dirty="0"/>
              <a:t>》——</a:t>
            </a:r>
            <a:r>
              <a:rPr lang="zh-CN" altLang="en-US" dirty="0"/>
              <a:t>智能合约层安全要求与安全风险</a:t>
            </a:r>
            <a:endParaRPr lang="en-US" altLang="zh-CN" dirty="0"/>
          </a:p>
          <a:p>
            <a:endParaRPr lang="zh-CN" altLang="en-US" dirty="0"/>
          </a:p>
        </p:txBody>
      </p:sp>
      <p:pic>
        <p:nvPicPr>
          <p:cNvPr id="4" name="图片 3">
            <a:extLst>
              <a:ext uri="{FF2B5EF4-FFF2-40B4-BE49-F238E27FC236}">
                <a16:creationId xmlns:a16="http://schemas.microsoft.com/office/drawing/2014/main" id="{4076C8B0-C802-476F-94F4-7502A3822665}"/>
              </a:ext>
            </a:extLst>
          </p:cNvPr>
          <p:cNvPicPr>
            <a:picLocks noChangeAspect="1"/>
          </p:cNvPicPr>
          <p:nvPr/>
        </p:nvPicPr>
        <p:blipFill>
          <a:blip r:embed="rId2"/>
          <a:stretch>
            <a:fillRect/>
          </a:stretch>
        </p:blipFill>
        <p:spPr>
          <a:xfrm>
            <a:off x="1155081" y="2251457"/>
            <a:ext cx="4734975" cy="4023360"/>
          </a:xfrm>
          <a:prstGeom prst="rect">
            <a:avLst/>
          </a:prstGeom>
        </p:spPr>
      </p:pic>
      <p:pic>
        <p:nvPicPr>
          <p:cNvPr id="6" name="图片 5">
            <a:extLst>
              <a:ext uri="{FF2B5EF4-FFF2-40B4-BE49-F238E27FC236}">
                <a16:creationId xmlns:a16="http://schemas.microsoft.com/office/drawing/2014/main" id="{E885D6D2-A0C7-48DB-9089-6B2A09BD9B32}"/>
              </a:ext>
            </a:extLst>
          </p:cNvPr>
          <p:cNvPicPr>
            <a:picLocks noChangeAspect="1"/>
          </p:cNvPicPr>
          <p:nvPr/>
        </p:nvPicPr>
        <p:blipFill>
          <a:blip r:embed="rId3"/>
          <a:stretch>
            <a:fillRect/>
          </a:stretch>
        </p:blipFill>
        <p:spPr>
          <a:xfrm>
            <a:off x="6096000" y="2952564"/>
            <a:ext cx="5587334" cy="3237616"/>
          </a:xfrm>
          <a:prstGeom prst="rect">
            <a:avLst/>
          </a:prstGeom>
        </p:spPr>
      </p:pic>
    </p:spTree>
    <p:extLst>
      <p:ext uri="{BB962C8B-B14F-4D97-AF65-F5344CB8AC3E}">
        <p14:creationId xmlns:p14="http://schemas.microsoft.com/office/powerpoint/2010/main" val="4572731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区块链标准</a:t>
            </a:r>
            <a:r>
              <a:rPr lang="en-US" altLang="zh-CN" dirty="0"/>
              <a:t>-</a:t>
            </a:r>
            <a:r>
              <a:rPr lang="zh-CN" altLang="en-US" dirty="0"/>
              <a:t>国内</a:t>
            </a:r>
          </a:p>
        </p:txBody>
      </p:sp>
      <p:sp>
        <p:nvSpPr>
          <p:cNvPr id="3" name="内容占位符 2"/>
          <p:cNvSpPr>
            <a:spLocks noGrp="1"/>
          </p:cNvSpPr>
          <p:nvPr>
            <p:ph idx="1"/>
          </p:nvPr>
        </p:nvSpPr>
        <p:spPr/>
        <p:txBody>
          <a:bodyPr/>
          <a:lstStyle/>
          <a:p>
            <a:r>
              <a:rPr lang="en-US" altLang="zh-CN" dirty="0"/>
              <a:t>《</a:t>
            </a:r>
            <a:r>
              <a:rPr lang="zh-CN" altLang="zh-CN" dirty="0"/>
              <a:t>区块链技术安全通用规范</a:t>
            </a:r>
            <a:r>
              <a:rPr lang="en-US" altLang="zh-CN" dirty="0"/>
              <a:t>》——</a:t>
            </a:r>
            <a:r>
              <a:rPr lang="zh-CN" altLang="en-US" dirty="0"/>
              <a:t>应用层安全要求与安全风险</a:t>
            </a:r>
            <a:endParaRPr lang="en-US" altLang="zh-CN" dirty="0"/>
          </a:p>
          <a:p>
            <a:endParaRPr lang="zh-CN" altLang="en-US" dirty="0"/>
          </a:p>
        </p:txBody>
      </p:sp>
      <p:pic>
        <p:nvPicPr>
          <p:cNvPr id="4" name="图片 3">
            <a:extLst>
              <a:ext uri="{FF2B5EF4-FFF2-40B4-BE49-F238E27FC236}">
                <a16:creationId xmlns:a16="http://schemas.microsoft.com/office/drawing/2014/main" id="{795EFCAD-6414-4012-9657-E640D1230ED7}"/>
              </a:ext>
            </a:extLst>
          </p:cNvPr>
          <p:cNvPicPr>
            <a:picLocks noChangeAspect="1"/>
          </p:cNvPicPr>
          <p:nvPr/>
        </p:nvPicPr>
        <p:blipFill>
          <a:blip r:embed="rId2"/>
          <a:stretch>
            <a:fillRect/>
          </a:stretch>
        </p:blipFill>
        <p:spPr>
          <a:xfrm>
            <a:off x="1215379" y="2249012"/>
            <a:ext cx="4460038" cy="3892953"/>
          </a:xfrm>
          <a:prstGeom prst="rect">
            <a:avLst/>
          </a:prstGeom>
        </p:spPr>
      </p:pic>
      <p:pic>
        <p:nvPicPr>
          <p:cNvPr id="6" name="图片 5">
            <a:extLst>
              <a:ext uri="{FF2B5EF4-FFF2-40B4-BE49-F238E27FC236}">
                <a16:creationId xmlns:a16="http://schemas.microsoft.com/office/drawing/2014/main" id="{253CEE15-466D-44CF-AFF0-0E28B2935B23}"/>
              </a:ext>
            </a:extLst>
          </p:cNvPr>
          <p:cNvPicPr>
            <a:picLocks noChangeAspect="1"/>
          </p:cNvPicPr>
          <p:nvPr/>
        </p:nvPicPr>
        <p:blipFill>
          <a:blip r:embed="rId3"/>
          <a:stretch>
            <a:fillRect/>
          </a:stretch>
        </p:blipFill>
        <p:spPr>
          <a:xfrm>
            <a:off x="6234305" y="2757493"/>
            <a:ext cx="5709303" cy="3475800"/>
          </a:xfrm>
          <a:prstGeom prst="rect">
            <a:avLst/>
          </a:prstGeom>
        </p:spPr>
      </p:pic>
    </p:spTree>
    <p:extLst>
      <p:ext uri="{BB962C8B-B14F-4D97-AF65-F5344CB8AC3E}">
        <p14:creationId xmlns:p14="http://schemas.microsoft.com/office/powerpoint/2010/main" val="2827971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727DEF-AFD2-4F14-AE10-C7E660C5BE24}"/>
              </a:ext>
            </a:extLst>
          </p:cNvPr>
          <p:cNvSpPr>
            <a:spLocks noGrp="1"/>
          </p:cNvSpPr>
          <p:nvPr>
            <p:ph type="title"/>
          </p:nvPr>
        </p:nvSpPr>
        <p:spPr/>
        <p:txBody>
          <a:bodyPr/>
          <a:lstStyle/>
          <a:p>
            <a:r>
              <a:rPr lang="zh-CN" altLang="en-US" dirty="0"/>
              <a:t>区块链研究</a:t>
            </a:r>
          </a:p>
        </p:txBody>
      </p:sp>
      <p:sp>
        <p:nvSpPr>
          <p:cNvPr id="3" name="内容占位符 2">
            <a:extLst>
              <a:ext uri="{FF2B5EF4-FFF2-40B4-BE49-F238E27FC236}">
                <a16:creationId xmlns:a16="http://schemas.microsoft.com/office/drawing/2014/main" id="{BEAEA60D-1BE6-415D-86A5-03C77D462F25}"/>
              </a:ext>
            </a:extLst>
          </p:cNvPr>
          <p:cNvSpPr>
            <a:spLocks noGrp="1"/>
          </p:cNvSpPr>
          <p:nvPr>
            <p:ph idx="1"/>
          </p:nvPr>
        </p:nvSpPr>
        <p:spPr/>
        <p:txBody>
          <a:bodyPr/>
          <a:lstStyle/>
          <a:p>
            <a:pPr>
              <a:lnSpc>
                <a:spcPct val="150000"/>
              </a:lnSpc>
            </a:pPr>
            <a:r>
              <a:rPr lang="en-US" altLang="zh-CN" dirty="0"/>
              <a:t>2019</a:t>
            </a:r>
            <a:r>
              <a:rPr lang="zh-CN" altLang="en-US" dirty="0"/>
              <a:t>年</a:t>
            </a:r>
            <a:r>
              <a:rPr lang="en-US" altLang="zh-CN" dirty="0"/>
              <a:t>10</a:t>
            </a:r>
            <a:r>
              <a:rPr lang="zh-CN" altLang="en-US" dirty="0"/>
              <a:t>月</a:t>
            </a:r>
            <a:r>
              <a:rPr lang="en-US" altLang="zh-CN" dirty="0"/>
              <a:t>25</a:t>
            </a:r>
            <a:r>
              <a:rPr lang="zh-CN" altLang="en-US" dirty="0"/>
              <a:t>日中共中央政治局就区块链技术发展现状和趋势进行第十八次集体学习。习近平总书记在主持学习时强调，区块链技术的集成应用在新的技术革新和产业变革中起着重要作用。要把区块链作为核心技术自主创新的重要突破口，明确主攻方向，加大投入力度，着力攻克一批关键核心技术，加快推动区块链技术和创新发展。我们要加强区块链标准化研究，提升国际话语权和规则制定权。</a:t>
            </a:r>
          </a:p>
        </p:txBody>
      </p:sp>
    </p:spTree>
    <p:extLst>
      <p:ext uri="{BB962C8B-B14F-4D97-AF65-F5344CB8AC3E}">
        <p14:creationId xmlns:p14="http://schemas.microsoft.com/office/powerpoint/2010/main" val="8910085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54D0D6F-244C-4047-9356-FFA3EB6A1A7E}"/>
              </a:ext>
            </a:extLst>
          </p:cNvPr>
          <p:cNvSpPr>
            <a:spLocks noGrp="1"/>
          </p:cNvSpPr>
          <p:nvPr>
            <p:ph type="title"/>
          </p:nvPr>
        </p:nvSpPr>
        <p:spPr/>
        <p:txBody>
          <a:bodyPr/>
          <a:lstStyle/>
          <a:p>
            <a:r>
              <a:rPr lang="zh-CN" altLang="en-US" dirty="0"/>
              <a:t>区块链标准</a:t>
            </a:r>
            <a:r>
              <a:rPr lang="en-US" altLang="zh-CN" dirty="0"/>
              <a:t>-</a:t>
            </a:r>
            <a:r>
              <a:rPr lang="zh-CN" altLang="en-US" dirty="0"/>
              <a:t>国内</a:t>
            </a:r>
          </a:p>
        </p:txBody>
      </p:sp>
      <p:sp>
        <p:nvSpPr>
          <p:cNvPr id="3" name="内容占位符 2">
            <a:extLst>
              <a:ext uri="{FF2B5EF4-FFF2-40B4-BE49-F238E27FC236}">
                <a16:creationId xmlns:a16="http://schemas.microsoft.com/office/drawing/2014/main" id="{4DC34D26-5DA7-452B-9B9F-717C16879D1E}"/>
              </a:ext>
            </a:extLst>
          </p:cNvPr>
          <p:cNvSpPr>
            <a:spLocks noGrp="1"/>
          </p:cNvSpPr>
          <p:nvPr>
            <p:ph idx="1"/>
          </p:nvPr>
        </p:nvSpPr>
        <p:spPr/>
        <p:txBody>
          <a:bodyPr/>
          <a:lstStyle/>
          <a:p>
            <a:r>
              <a:rPr lang="zh-CN" altLang="en-US" dirty="0"/>
              <a:t>区块链安全参考架构</a:t>
            </a:r>
            <a:r>
              <a:rPr lang="en-US" altLang="zh-CN" dirty="0"/>
              <a:t>-</a:t>
            </a:r>
            <a:r>
              <a:rPr lang="zh-CN" altLang="en-US" dirty="0"/>
              <a:t>北航等</a:t>
            </a:r>
          </a:p>
        </p:txBody>
      </p:sp>
      <p:pic>
        <p:nvPicPr>
          <p:cNvPr id="4" name="图片 3">
            <a:extLst>
              <a:ext uri="{FF2B5EF4-FFF2-40B4-BE49-F238E27FC236}">
                <a16:creationId xmlns:a16="http://schemas.microsoft.com/office/drawing/2014/main" id="{641A9382-1BFF-4014-AD95-2EBE383420B1}"/>
              </a:ext>
            </a:extLst>
          </p:cNvPr>
          <p:cNvPicPr>
            <a:picLocks noChangeAspect="1"/>
          </p:cNvPicPr>
          <p:nvPr/>
        </p:nvPicPr>
        <p:blipFill>
          <a:blip r:embed="rId2"/>
          <a:stretch>
            <a:fillRect/>
          </a:stretch>
        </p:blipFill>
        <p:spPr>
          <a:xfrm>
            <a:off x="1156133" y="2240040"/>
            <a:ext cx="5116240" cy="3967578"/>
          </a:xfrm>
          <a:prstGeom prst="rect">
            <a:avLst/>
          </a:prstGeom>
        </p:spPr>
      </p:pic>
    </p:spTree>
    <p:extLst>
      <p:ext uri="{BB962C8B-B14F-4D97-AF65-F5344CB8AC3E}">
        <p14:creationId xmlns:p14="http://schemas.microsoft.com/office/powerpoint/2010/main" val="1291220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BD45DD-D7E7-4530-A2F8-2B5CD9B4D490}"/>
              </a:ext>
            </a:extLst>
          </p:cNvPr>
          <p:cNvSpPr>
            <a:spLocks noGrp="1"/>
          </p:cNvSpPr>
          <p:nvPr>
            <p:ph type="title"/>
          </p:nvPr>
        </p:nvSpPr>
        <p:spPr/>
        <p:txBody>
          <a:bodyPr/>
          <a:lstStyle/>
          <a:p>
            <a:r>
              <a:rPr lang="zh-CN" altLang="en-US" dirty="0"/>
              <a:t>区块链安全标准模块</a:t>
            </a:r>
          </a:p>
        </p:txBody>
      </p:sp>
      <p:sp>
        <p:nvSpPr>
          <p:cNvPr id="3" name="内容占位符 2">
            <a:extLst>
              <a:ext uri="{FF2B5EF4-FFF2-40B4-BE49-F238E27FC236}">
                <a16:creationId xmlns:a16="http://schemas.microsoft.com/office/drawing/2014/main" id="{BA1575AA-7918-4AE1-B6A3-EDF34B37E6B6}"/>
              </a:ext>
            </a:extLst>
          </p:cNvPr>
          <p:cNvSpPr>
            <a:spLocks noGrp="1"/>
          </p:cNvSpPr>
          <p:nvPr>
            <p:ph idx="1"/>
          </p:nvPr>
        </p:nvSpPr>
        <p:spPr/>
        <p:txBody>
          <a:bodyPr/>
          <a:lstStyle/>
          <a:p>
            <a:r>
              <a:rPr lang="zh-CN" altLang="en-US" dirty="0"/>
              <a:t>区块链安全标准化需求分析</a:t>
            </a:r>
            <a:endParaRPr lang="en-US" altLang="zh-CN" dirty="0"/>
          </a:p>
          <a:p>
            <a:r>
              <a:rPr lang="zh-CN" altLang="en-US" dirty="0"/>
              <a:t>区块链安全标准与其他领域标准的关系</a:t>
            </a:r>
            <a:endParaRPr lang="en-US" altLang="zh-CN" dirty="0"/>
          </a:p>
          <a:p>
            <a:r>
              <a:rPr lang="zh-CN" altLang="en-US" dirty="0"/>
              <a:t>区块链安全标准体系</a:t>
            </a:r>
            <a:endParaRPr lang="en-US" altLang="zh-CN" dirty="0"/>
          </a:p>
          <a:p>
            <a:pPr lvl="1"/>
            <a:r>
              <a:rPr lang="zh-CN" altLang="en-US" dirty="0"/>
              <a:t>区块链基础性安全标准</a:t>
            </a:r>
            <a:endParaRPr lang="en-US" altLang="zh-CN" dirty="0"/>
          </a:p>
          <a:p>
            <a:pPr lvl="1"/>
            <a:r>
              <a:rPr lang="zh-CN" altLang="en-US" dirty="0"/>
              <a:t>区块链数据、共识和模型的安全性</a:t>
            </a:r>
            <a:endParaRPr lang="en-US" altLang="zh-CN" dirty="0"/>
          </a:p>
          <a:p>
            <a:pPr lvl="1"/>
            <a:r>
              <a:rPr lang="zh-CN" altLang="en-US" dirty="0"/>
              <a:t>区块链技术和系统安全标准</a:t>
            </a:r>
            <a:endParaRPr lang="en-US" altLang="zh-CN" dirty="0"/>
          </a:p>
          <a:p>
            <a:pPr lvl="1"/>
            <a:r>
              <a:rPr lang="zh-CN" altLang="en-US" dirty="0"/>
              <a:t>区块链管理和服务安全标准</a:t>
            </a:r>
            <a:endParaRPr lang="en-US" altLang="zh-CN" dirty="0"/>
          </a:p>
          <a:p>
            <a:pPr lvl="1"/>
            <a:r>
              <a:rPr lang="zh-CN" altLang="en-US" dirty="0"/>
              <a:t>区块链隐私保护规范</a:t>
            </a:r>
            <a:endParaRPr lang="en-US" altLang="zh-CN" dirty="0"/>
          </a:p>
          <a:p>
            <a:pPr lvl="1"/>
            <a:r>
              <a:rPr lang="zh-CN" altLang="en-US" dirty="0"/>
              <a:t>区块链应用安全标准</a:t>
            </a:r>
            <a:endParaRPr lang="en-US" altLang="zh-CN" dirty="0"/>
          </a:p>
          <a:p>
            <a:pPr lvl="1"/>
            <a:endParaRPr lang="en-US" altLang="zh-CN" dirty="0"/>
          </a:p>
          <a:p>
            <a:pPr lvl="1"/>
            <a:endParaRPr lang="en-US" altLang="zh-CN" dirty="0"/>
          </a:p>
          <a:p>
            <a:pPr lvl="1"/>
            <a:endParaRPr lang="zh-CN" altLang="en-US" dirty="0"/>
          </a:p>
        </p:txBody>
      </p:sp>
    </p:spTree>
    <p:extLst>
      <p:ext uri="{BB962C8B-B14F-4D97-AF65-F5344CB8AC3E}">
        <p14:creationId xmlns:p14="http://schemas.microsoft.com/office/powerpoint/2010/main" val="3077288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68C171-5779-4248-8A35-3B7DBDBD98F1}"/>
              </a:ext>
            </a:extLst>
          </p:cNvPr>
          <p:cNvSpPr>
            <a:spLocks noGrp="1"/>
          </p:cNvSpPr>
          <p:nvPr>
            <p:ph type="title"/>
          </p:nvPr>
        </p:nvSpPr>
        <p:spPr/>
        <p:txBody>
          <a:bodyPr/>
          <a:lstStyle/>
          <a:p>
            <a:r>
              <a:rPr lang="zh-CN" altLang="en-US" dirty="0"/>
              <a:t>区块链安全标准</a:t>
            </a:r>
          </a:p>
        </p:txBody>
      </p:sp>
      <p:sp>
        <p:nvSpPr>
          <p:cNvPr id="3" name="内容占位符 2">
            <a:extLst>
              <a:ext uri="{FF2B5EF4-FFF2-40B4-BE49-F238E27FC236}">
                <a16:creationId xmlns:a16="http://schemas.microsoft.com/office/drawing/2014/main" id="{8B657B82-8CFB-41EE-A136-99C930BAC3C9}"/>
              </a:ext>
            </a:extLst>
          </p:cNvPr>
          <p:cNvSpPr>
            <a:spLocks noGrp="1"/>
          </p:cNvSpPr>
          <p:nvPr>
            <p:ph idx="1"/>
          </p:nvPr>
        </p:nvSpPr>
        <p:spPr/>
        <p:txBody>
          <a:bodyPr/>
          <a:lstStyle/>
          <a:p>
            <a:r>
              <a:rPr lang="zh-CN" altLang="en-US" dirty="0"/>
              <a:t>时间节点：</a:t>
            </a:r>
            <a:endParaRPr lang="en-US" altLang="zh-CN" dirty="0"/>
          </a:p>
          <a:p>
            <a:r>
              <a:rPr lang="en-US" altLang="zh-CN" dirty="0"/>
              <a:t>2020</a:t>
            </a:r>
            <a:r>
              <a:rPr lang="zh-CN" altLang="en-US" dirty="0"/>
              <a:t>年</a:t>
            </a:r>
            <a:r>
              <a:rPr lang="en-US" altLang="zh-CN" dirty="0"/>
              <a:t>2</a:t>
            </a:r>
            <a:r>
              <a:rPr lang="zh-CN" altLang="en-US" dirty="0"/>
              <a:t>月底：提交“网络安全国家标准项目申请书”</a:t>
            </a:r>
            <a:endParaRPr lang="en-US" altLang="zh-CN" dirty="0"/>
          </a:p>
          <a:p>
            <a:r>
              <a:rPr lang="en-US" altLang="zh-CN" dirty="0"/>
              <a:t>2020</a:t>
            </a:r>
            <a:r>
              <a:rPr lang="zh-CN" altLang="en-US" dirty="0"/>
              <a:t>年</a:t>
            </a:r>
            <a:r>
              <a:rPr lang="en-US" altLang="zh-CN" dirty="0"/>
              <a:t>3</a:t>
            </a:r>
            <a:r>
              <a:rPr lang="zh-CN" altLang="en-US" dirty="0"/>
              <a:t>月：形式审查</a:t>
            </a:r>
            <a:endParaRPr lang="en-US" altLang="zh-CN" dirty="0"/>
          </a:p>
          <a:p>
            <a:r>
              <a:rPr lang="en-US" altLang="zh-CN" dirty="0"/>
              <a:t>2020</a:t>
            </a:r>
            <a:r>
              <a:rPr lang="zh-CN" altLang="en-US" dirty="0"/>
              <a:t>年</a:t>
            </a:r>
            <a:r>
              <a:rPr lang="en-US" altLang="zh-CN" dirty="0"/>
              <a:t>4</a:t>
            </a:r>
            <a:r>
              <a:rPr lang="zh-CN" altLang="en-US" dirty="0"/>
              <a:t>月：立项答辩</a:t>
            </a:r>
            <a:endParaRPr lang="en-US" altLang="zh-CN" dirty="0"/>
          </a:p>
          <a:p>
            <a:r>
              <a:rPr lang="zh-CN" altLang="en-US" dirty="0"/>
              <a:t>材料汇总，分割</a:t>
            </a:r>
          </a:p>
        </p:txBody>
      </p:sp>
    </p:spTree>
    <p:extLst>
      <p:ext uri="{BB962C8B-B14F-4D97-AF65-F5344CB8AC3E}">
        <p14:creationId xmlns:p14="http://schemas.microsoft.com/office/powerpoint/2010/main" val="36370293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9A14F1E-18D2-4283-9BC1-F32498FC8064}"/>
              </a:ext>
            </a:extLst>
          </p:cNvPr>
          <p:cNvSpPr>
            <a:spLocks noGrp="1"/>
          </p:cNvSpPr>
          <p:nvPr>
            <p:ph type="title"/>
          </p:nvPr>
        </p:nvSpPr>
        <p:spPr/>
        <p:txBody>
          <a:bodyPr/>
          <a:lstStyle/>
          <a:p>
            <a:r>
              <a:rPr lang="zh-CN" altLang="en-US" dirty="0"/>
              <a:t>区块链安全标准</a:t>
            </a:r>
          </a:p>
        </p:txBody>
      </p:sp>
      <p:sp>
        <p:nvSpPr>
          <p:cNvPr id="3" name="内容占位符 2">
            <a:extLst>
              <a:ext uri="{FF2B5EF4-FFF2-40B4-BE49-F238E27FC236}">
                <a16:creationId xmlns:a16="http://schemas.microsoft.com/office/drawing/2014/main" id="{4FE28398-7709-4EB3-9926-B9C3A64D033E}"/>
              </a:ext>
            </a:extLst>
          </p:cNvPr>
          <p:cNvSpPr>
            <a:spLocks noGrp="1"/>
          </p:cNvSpPr>
          <p:nvPr>
            <p:ph idx="1"/>
          </p:nvPr>
        </p:nvSpPr>
        <p:spPr/>
        <p:txBody>
          <a:bodyPr>
            <a:normAutofit fontScale="92500" lnSpcReduction="20000"/>
          </a:bodyPr>
          <a:lstStyle/>
          <a:p>
            <a:endParaRPr lang="en-US" altLang="zh-CN" dirty="0"/>
          </a:p>
          <a:p>
            <a:r>
              <a:rPr lang="zh-CN" altLang="en-US" dirty="0"/>
              <a:t>标准内容：</a:t>
            </a:r>
            <a:endParaRPr lang="en-US" altLang="zh-CN" dirty="0"/>
          </a:p>
          <a:p>
            <a:pPr>
              <a:lnSpc>
                <a:spcPct val="120000"/>
              </a:lnSpc>
            </a:pPr>
            <a:r>
              <a:rPr lang="en-US" altLang="zh-CN" dirty="0"/>
              <a:t>     </a:t>
            </a:r>
            <a:r>
              <a:rPr lang="zh-CN" altLang="zh-CN" dirty="0"/>
              <a:t>本标准提出了针对</a:t>
            </a:r>
            <a:r>
              <a:rPr lang="zh-CN" altLang="en-US" dirty="0"/>
              <a:t>***区块链</a:t>
            </a:r>
            <a:r>
              <a:rPr lang="zh-CN" altLang="zh-CN" dirty="0"/>
              <a:t>系统</a:t>
            </a:r>
            <a:r>
              <a:rPr lang="zh-CN" altLang="en-US" dirty="0"/>
              <a:t>的</a:t>
            </a:r>
            <a:r>
              <a:rPr lang="zh-CN" altLang="zh-CN" dirty="0"/>
              <a:t>安全要求，可为相关组织开展</a:t>
            </a:r>
            <a:r>
              <a:rPr lang="zh-CN" altLang="en-US" dirty="0"/>
              <a:t>**区块链应用</a:t>
            </a:r>
            <a:r>
              <a:rPr lang="zh-CN" altLang="zh-CN" dirty="0"/>
              <a:t>安全能力评估提供指导，指导相关组织</a:t>
            </a:r>
            <a:r>
              <a:rPr lang="en-US" altLang="zh-CN" dirty="0"/>
              <a:t>……</a:t>
            </a:r>
            <a:r>
              <a:rPr lang="zh-CN" altLang="zh-CN" dirty="0"/>
              <a:t>，制定相应安全评估方案，并实施安全评估。</a:t>
            </a:r>
            <a:endParaRPr lang="en-US" altLang="zh-CN" dirty="0"/>
          </a:p>
          <a:p>
            <a:endParaRPr lang="en-US" altLang="zh-CN" dirty="0"/>
          </a:p>
          <a:p>
            <a:endParaRPr lang="en-US" altLang="zh-CN" dirty="0"/>
          </a:p>
          <a:p>
            <a:r>
              <a:rPr lang="zh-CN" altLang="en-US" dirty="0"/>
              <a:t>标准起草单位：至少</a:t>
            </a:r>
            <a:r>
              <a:rPr lang="en-US" altLang="zh-CN" dirty="0"/>
              <a:t>3</a:t>
            </a:r>
            <a:r>
              <a:rPr lang="zh-CN" altLang="en-US" dirty="0"/>
              <a:t>家单位，牵头单位和参与单位为工作组成员单位</a:t>
            </a:r>
            <a:endParaRPr lang="en-US" altLang="zh-CN" dirty="0"/>
          </a:p>
          <a:p>
            <a:r>
              <a:rPr lang="zh-CN" altLang="en-US" dirty="0"/>
              <a:t>清华大学，山大大学，纽创信安，</a:t>
            </a:r>
            <a:r>
              <a:rPr lang="en-US" altLang="zh-CN" dirty="0"/>
              <a:t>……</a:t>
            </a:r>
          </a:p>
          <a:p>
            <a:endParaRPr lang="zh-CN" altLang="zh-CN" dirty="0"/>
          </a:p>
          <a:p>
            <a:br>
              <a:rPr lang="en-US" altLang="zh-CN" dirty="0"/>
            </a:br>
            <a:endParaRPr lang="zh-CN" altLang="en-US" dirty="0"/>
          </a:p>
        </p:txBody>
      </p:sp>
    </p:spTree>
    <p:extLst>
      <p:ext uri="{BB962C8B-B14F-4D97-AF65-F5344CB8AC3E}">
        <p14:creationId xmlns:p14="http://schemas.microsoft.com/office/powerpoint/2010/main" val="39309100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378C83-DAF8-8543-98DB-17AA2CF44FEB}"/>
              </a:ext>
            </a:extLst>
          </p:cNvPr>
          <p:cNvSpPr>
            <a:spLocks noGrp="1"/>
          </p:cNvSpPr>
          <p:nvPr>
            <p:ph type="title" idx="4294967295"/>
          </p:nvPr>
        </p:nvSpPr>
        <p:spPr>
          <a:xfrm>
            <a:off x="838200" y="33821"/>
            <a:ext cx="10515600" cy="1325563"/>
          </a:xfrm>
          <a:prstGeom prst="rect">
            <a:avLst/>
          </a:prstGeom>
        </p:spPr>
        <p:txBody>
          <a:bodyPr/>
          <a:lstStyle/>
          <a:p>
            <a:r>
              <a:rPr lang="en-US" altLang="zh-CN" sz="3600" b="1" kern="1200" baseline="0" dirty="0">
                <a:solidFill>
                  <a:schemeClr val="tx1"/>
                </a:solidFill>
                <a:effectLst/>
                <a:latin typeface="+mj-lt"/>
                <a:ea typeface="+mj-ea"/>
                <a:cs typeface="+mj-cs"/>
              </a:rPr>
              <a:t>NIST </a:t>
            </a:r>
            <a:r>
              <a:rPr lang="en-US" altLang="zh-CN" sz="3600" b="1" dirty="0"/>
              <a:t>Cybersecurity </a:t>
            </a:r>
            <a:r>
              <a:rPr lang="en-US" sz="3600" b="1" kern="1200" baseline="0" dirty="0">
                <a:solidFill>
                  <a:schemeClr val="tx1"/>
                </a:solidFill>
                <a:effectLst/>
                <a:latin typeface="+mj-lt"/>
                <a:ea typeface="+mj-ea"/>
                <a:cs typeface="+mj-cs"/>
              </a:rPr>
              <a:t>Framework Core</a:t>
            </a:r>
            <a:br>
              <a:rPr lang="en-US" sz="3600" b="1" kern="1200" baseline="0" dirty="0">
                <a:solidFill>
                  <a:schemeClr val="tx1"/>
                </a:solidFill>
                <a:effectLst/>
                <a:latin typeface="+mj-lt"/>
                <a:ea typeface="+mj-ea"/>
                <a:cs typeface="+mj-cs"/>
              </a:rPr>
            </a:br>
            <a:r>
              <a:rPr lang="en-US" sz="2400" i="1" dirty="0"/>
              <a:t>Establishes a Common Language</a:t>
            </a:r>
            <a:endParaRPr lang="en-US" sz="2400" dirty="0"/>
          </a:p>
        </p:txBody>
      </p:sp>
      <p:sp>
        <p:nvSpPr>
          <p:cNvPr id="6" name="Content Placeholder 2">
            <a:extLst>
              <a:ext uri="{FF2B5EF4-FFF2-40B4-BE49-F238E27FC236}">
                <a16:creationId xmlns:a16="http://schemas.microsoft.com/office/drawing/2014/main" id="{FE8686A3-D383-0B4A-8825-4C8138EAF06E}"/>
              </a:ext>
            </a:extLst>
          </p:cNvPr>
          <p:cNvSpPr txBox="1">
            <a:spLocks/>
          </p:cNvSpPr>
          <p:nvPr/>
        </p:nvSpPr>
        <p:spPr>
          <a:xfrm>
            <a:off x="4031064" y="1392835"/>
            <a:ext cx="6005022" cy="4635836"/>
          </a:xfrm>
          <a:prstGeom prst="rect">
            <a:avLst/>
          </a:prstGeom>
        </p:spPr>
        <p:txBody>
          <a:bodyPr/>
          <a:lstStyle>
            <a:lvl1pPr marL="342900" marR="0" indent="-342900" algn="l" defTabSz="914400" rtl="0" latinLnBrk="0">
              <a:lnSpc>
                <a:spcPct val="100000"/>
              </a:lnSpc>
              <a:spcBef>
                <a:spcPts val="400"/>
              </a:spcBef>
              <a:spcAft>
                <a:spcPts val="0"/>
              </a:spcAft>
              <a:buClrTx/>
              <a:buSzTx/>
              <a:buFontTx/>
              <a:buNone/>
              <a:tabLst/>
              <a:defRPr sz="2000" b="0" i="0" u="none" strike="noStrike" cap="none" spc="0" baseline="0">
                <a:ln>
                  <a:noFill/>
                </a:ln>
                <a:solidFill>
                  <a:srgbClr val="595959"/>
                </a:solidFill>
                <a:uFillTx/>
                <a:latin typeface="Arial"/>
                <a:ea typeface="Arial"/>
                <a:cs typeface="Arial"/>
                <a:sym typeface="Arial"/>
              </a:defRPr>
            </a:lvl1pPr>
            <a:lvl2pPr marL="742950" marR="0" indent="-285750" algn="l" defTabSz="914400" rtl="0" latinLnBrk="0">
              <a:lnSpc>
                <a:spcPct val="100000"/>
              </a:lnSpc>
              <a:spcBef>
                <a:spcPts val="400"/>
              </a:spcBef>
              <a:spcAft>
                <a:spcPts val="0"/>
              </a:spcAft>
              <a:buClrTx/>
              <a:buSzPct val="100000"/>
              <a:buFontTx/>
              <a:buChar char="▪"/>
              <a:tabLst/>
              <a:defRPr sz="2000" b="0" i="0" u="none" strike="noStrike" cap="none" spc="0" baseline="0">
                <a:ln>
                  <a:noFill/>
                </a:ln>
                <a:solidFill>
                  <a:srgbClr val="595959"/>
                </a:solidFill>
                <a:uFillTx/>
                <a:latin typeface="Arial"/>
                <a:ea typeface="Arial"/>
                <a:cs typeface="Arial"/>
                <a:sym typeface="Arial"/>
              </a:defRPr>
            </a:lvl2pPr>
            <a:lvl3pPr marL="1168400" marR="0" indent="-254000" algn="l" defTabSz="914400" rtl="0" latinLnBrk="0">
              <a:lnSpc>
                <a:spcPct val="100000"/>
              </a:lnSpc>
              <a:spcBef>
                <a:spcPts val="400"/>
              </a:spcBef>
              <a:spcAft>
                <a:spcPts val="0"/>
              </a:spcAft>
              <a:buClrTx/>
              <a:buSzPct val="120000"/>
              <a:buFontTx/>
              <a:buChar char="•"/>
              <a:tabLst/>
              <a:defRPr sz="2000" b="0" i="0" u="none" strike="noStrike" cap="none" spc="0" baseline="0">
                <a:ln>
                  <a:noFill/>
                </a:ln>
                <a:solidFill>
                  <a:srgbClr val="595959"/>
                </a:solidFill>
                <a:uFillTx/>
                <a:latin typeface="Arial"/>
                <a:ea typeface="Arial"/>
                <a:cs typeface="Arial"/>
                <a:sym typeface="Arial"/>
              </a:defRPr>
            </a:lvl3pPr>
            <a:lvl4pPr marL="1625600" marR="0" indent="-254000" algn="l" defTabSz="914400" rtl="0" latinLnBrk="0">
              <a:lnSpc>
                <a:spcPct val="100000"/>
              </a:lnSpc>
              <a:spcBef>
                <a:spcPts val="400"/>
              </a:spcBef>
              <a:spcAft>
                <a:spcPts val="0"/>
              </a:spcAft>
              <a:buClrTx/>
              <a:buSzPct val="100000"/>
              <a:buFontTx/>
              <a:buChar char="–"/>
              <a:tabLst/>
              <a:defRPr sz="2000" b="0" i="0" u="none" strike="noStrike" cap="none" spc="0" baseline="0">
                <a:ln>
                  <a:noFill/>
                </a:ln>
                <a:solidFill>
                  <a:srgbClr val="595959"/>
                </a:solidFill>
                <a:uFillTx/>
                <a:latin typeface="Arial"/>
                <a:ea typeface="Arial"/>
                <a:cs typeface="Arial"/>
                <a:sym typeface="Arial"/>
              </a:defRPr>
            </a:lvl4pPr>
            <a:lvl5pPr marL="2057400" marR="0" indent="-228600" algn="l" defTabSz="914400" rtl="0" latinLnBrk="0">
              <a:lnSpc>
                <a:spcPct val="100000"/>
              </a:lnSpc>
              <a:spcBef>
                <a:spcPts val="400"/>
              </a:spcBef>
              <a:spcAft>
                <a:spcPts val="0"/>
              </a:spcAft>
              <a:buClrTx/>
              <a:buSzPct val="100000"/>
              <a:buFontTx/>
              <a:buChar char="»"/>
              <a:tabLst/>
              <a:defRPr sz="2000" b="0" i="0" u="none" strike="noStrike" cap="none" spc="0" baseline="0">
                <a:ln>
                  <a:noFill/>
                </a:ln>
                <a:solidFill>
                  <a:srgbClr val="595959"/>
                </a:solidFill>
                <a:uFillTx/>
                <a:latin typeface="Arial"/>
                <a:ea typeface="Arial"/>
                <a:cs typeface="Arial"/>
                <a:sym typeface="Arial"/>
              </a:defRPr>
            </a:lvl5pPr>
            <a:lvl6pPr marL="2514600" marR="0" indent="-228600" algn="l" defTabSz="914400" rtl="0" latinLnBrk="0">
              <a:lnSpc>
                <a:spcPct val="100000"/>
              </a:lnSpc>
              <a:spcBef>
                <a:spcPts val="400"/>
              </a:spcBef>
              <a:spcAft>
                <a:spcPts val="0"/>
              </a:spcAft>
              <a:buClrTx/>
              <a:buSzPct val="100000"/>
              <a:buFontTx/>
              <a:buChar char="•"/>
              <a:tabLst/>
              <a:defRPr sz="2000" b="0" i="0" u="none" strike="noStrike" cap="none" spc="0" baseline="0">
                <a:ln>
                  <a:noFill/>
                </a:ln>
                <a:solidFill>
                  <a:srgbClr val="595959"/>
                </a:solidFill>
                <a:uFillTx/>
                <a:latin typeface="Arial"/>
                <a:ea typeface="Arial"/>
                <a:cs typeface="Arial"/>
                <a:sym typeface="Arial"/>
              </a:defRPr>
            </a:lvl6pPr>
            <a:lvl7pPr marL="2971800" marR="0" indent="-228600" algn="l" defTabSz="914400" rtl="0" latinLnBrk="0">
              <a:lnSpc>
                <a:spcPct val="100000"/>
              </a:lnSpc>
              <a:spcBef>
                <a:spcPts val="400"/>
              </a:spcBef>
              <a:spcAft>
                <a:spcPts val="0"/>
              </a:spcAft>
              <a:buClrTx/>
              <a:buSzPct val="100000"/>
              <a:buFontTx/>
              <a:buChar char="•"/>
              <a:tabLst/>
              <a:defRPr sz="2000" b="0" i="0" u="none" strike="noStrike" cap="none" spc="0" baseline="0">
                <a:ln>
                  <a:noFill/>
                </a:ln>
                <a:solidFill>
                  <a:srgbClr val="595959"/>
                </a:solidFill>
                <a:uFillTx/>
                <a:latin typeface="Arial"/>
                <a:ea typeface="Arial"/>
                <a:cs typeface="Arial"/>
                <a:sym typeface="Arial"/>
              </a:defRPr>
            </a:lvl7pPr>
            <a:lvl8pPr marL="3429000" marR="0" indent="-228600" algn="l" defTabSz="914400" rtl="0" latinLnBrk="0">
              <a:lnSpc>
                <a:spcPct val="100000"/>
              </a:lnSpc>
              <a:spcBef>
                <a:spcPts val="400"/>
              </a:spcBef>
              <a:spcAft>
                <a:spcPts val="0"/>
              </a:spcAft>
              <a:buClrTx/>
              <a:buSzPct val="100000"/>
              <a:buFontTx/>
              <a:buChar char="•"/>
              <a:tabLst/>
              <a:defRPr sz="2000" b="0" i="0" u="none" strike="noStrike" cap="none" spc="0" baseline="0">
                <a:ln>
                  <a:noFill/>
                </a:ln>
                <a:solidFill>
                  <a:srgbClr val="595959"/>
                </a:solidFill>
                <a:uFillTx/>
                <a:latin typeface="Arial"/>
                <a:ea typeface="Arial"/>
                <a:cs typeface="Arial"/>
                <a:sym typeface="Arial"/>
              </a:defRPr>
            </a:lvl8pPr>
            <a:lvl9pPr marL="3886200" marR="0" indent="-228600" algn="l" defTabSz="914400" rtl="0" latinLnBrk="0">
              <a:lnSpc>
                <a:spcPct val="100000"/>
              </a:lnSpc>
              <a:spcBef>
                <a:spcPts val="400"/>
              </a:spcBef>
              <a:spcAft>
                <a:spcPts val="0"/>
              </a:spcAft>
              <a:buClrTx/>
              <a:buSzPct val="100000"/>
              <a:buFontTx/>
              <a:buChar char="•"/>
              <a:tabLst/>
              <a:defRPr sz="2000" b="0" i="0" u="none" strike="noStrike" cap="none" spc="0" baseline="0">
                <a:ln>
                  <a:noFill/>
                </a:ln>
                <a:solidFill>
                  <a:srgbClr val="595959"/>
                </a:solidFill>
                <a:uFillTx/>
                <a:latin typeface="Arial"/>
                <a:ea typeface="Arial"/>
                <a:cs typeface="Arial"/>
                <a:sym typeface="Arial"/>
              </a:defRPr>
            </a:lvl9pPr>
          </a:lstStyle>
          <a:p>
            <a:pPr indent="-333375">
              <a:spcAft>
                <a:spcPts val="1000"/>
              </a:spcAft>
              <a:buFont typeface="Arial" panose="020B0604020202020204" pitchFamily="34" charset="0"/>
              <a:buChar char="•"/>
            </a:pPr>
            <a:r>
              <a:rPr lang="en-US" sz="2800" dirty="0">
                <a:solidFill>
                  <a:schemeClr val="tx1"/>
                </a:solidFill>
                <a:latin typeface="+mn-lt"/>
              </a:rPr>
              <a:t>Describes desired outcomes</a:t>
            </a:r>
          </a:p>
          <a:p>
            <a:pPr indent="-333375">
              <a:spcBef>
                <a:spcPts val="300"/>
              </a:spcBef>
              <a:spcAft>
                <a:spcPts val="1000"/>
              </a:spcAft>
              <a:buFont typeface="Arial" panose="020B0604020202020204" pitchFamily="34" charset="0"/>
              <a:buChar char="•"/>
            </a:pPr>
            <a:r>
              <a:rPr lang="en-US" sz="2800" dirty="0">
                <a:solidFill>
                  <a:schemeClr val="tx1"/>
                </a:solidFill>
                <a:latin typeface="+mn-lt"/>
                <a:ea typeface="Times New Roman"/>
              </a:rPr>
              <a:t>Understandable by everyone</a:t>
            </a:r>
          </a:p>
          <a:p>
            <a:pPr indent="-333375">
              <a:spcBef>
                <a:spcPts val="300"/>
              </a:spcBef>
              <a:spcAft>
                <a:spcPts val="1000"/>
              </a:spcAft>
              <a:buFont typeface="Arial" panose="020B0604020202020204" pitchFamily="34" charset="0"/>
              <a:buChar char="•"/>
              <a:defRPr/>
            </a:pPr>
            <a:r>
              <a:rPr lang="en-US" sz="2800" dirty="0">
                <a:solidFill>
                  <a:schemeClr val="tx1"/>
                </a:solidFill>
                <a:latin typeface="+mn-lt"/>
                <a:ea typeface="Times New Roman"/>
              </a:rPr>
              <a:t>Applies to any type of risk management</a:t>
            </a:r>
          </a:p>
          <a:p>
            <a:pPr indent="-333375">
              <a:spcBef>
                <a:spcPts val="300"/>
              </a:spcBef>
              <a:spcAft>
                <a:spcPts val="1000"/>
              </a:spcAft>
              <a:buFont typeface="Arial" panose="020B0604020202020204" pitchFamily="34" charset="0"/>
              <a:buChar char="•"/>
            </a:pPr>
            <a:r>
              <a:rPr lang="en-US" sz="2800" dirty="0">
                <a:solidFill>
                  <a:schemeClr val="tx1"/>
                </a:solidFill>
                <a:latin typeface="+mn-lt"/>
                <a:ea typeface="Times New Roman"/>
              </a:rPr>
              <a:t>Defines the entire breadth of cybersecurity</a:t>
            </a:r>
          </a:p>
          <a:p>
            <a:pPr indent="-333375">
              <a:spcBef>
                <a:spcPts val="300"/>
              </a:spcBef>
              <a:spcAft>
                <a:spcPts val="1000"/>
              </a:spcAft>
              <a:buFont typeface="Arial" panose="020B0604020202020204" pitchFamily="34" charset="0"/>
              <a:buChar char="•"/>
            </a:pPr>
            <a:r>
              <a:rPr lang="en-US" sz="2800" dirty="0">
                <a:solidFill>
                  <a:schemeClr val="tx1"/>
                </a:solidFill>
                <a:latin typeface="+mn-lt"/>
                <a:ea typeface="Times New Roman"/>
              </a:rPr>
              <a:t>Spans both prevention and reaction</a:t>
            </a:r>
          </a:p>
        </p:txBody>
      </p:sp>
      <p:graphicFrame>
        <p:nvGraphicFramePr>
          <p:cNvPr id="8" name="Table 7">
            <a:extLst>
              <a:ext uri="{FF2B5EF4-FFF2-40B4-BE49-F238E27FC236}">
                <a16:creationId xmlns:a16="http://schemas.microsoft.com/office/drawing/2014/main" id="{78EA7CE2-1DF4-BB46-A70A-63DB143025F3}"/>
              </a:ext>
            </a:extLst>
          </p:cNvPr>
          <p:cNvGraphicFramePr>
            <a:graphicFrameLocks noGrp="1"/>
          </p:cNvGraphicFramePr>
          <p:nvPr/>
        </p:nvGraphicFramePr>
        <p:xfrm>
          <a:off x="2155914" y="1251322"/>
          <a:ext cx="1416864" cy="4267200"/>
        </p:xfrm>
        <a:graphic>
          <a:graphicData uri="http://schemas.openxmlformats.org/drawingml/2006/table">
            <a:tbl>
              <a:tblPr firstRow="1" firstCol="1" bandRow="1"/>
              <a:tblGrid>
                <a:gridCol w="1416864">
                  <a:extLst>
                    <a:ext uri="{9D8B030D-6E8A-4147-A177-3AD203B41FA5}">
                      <a16:colId xmlns:a16="http://schemas.microsoft.com/office/drawing/2014/main" val="20001"/>
                    </a:ext>
                  </a:extLst>
                </a:gridCol>
              </a:tblGrid>
              <a:tr h="304800">
                <a:tc>
                  <a:txBody>
                    <a:bodyPr/>
                    <a:lstStyle/>
                    <a:p>
                      <a:pPr marL="0" marR="0" algn="ctr">
                        <a:spcBef>
                          <a:spcPts val="0"/>
                        </a:spcBef>
                        <a:spcAft>
                          <a:spcPts val="600"/>
                        </a:spcAft>
                      </a:pPr>
                      <a:r>
                        <a:rPr lang="en-US" sz="2400" b="1" dirty="0">
                          <a:effectLst/>
                          <a:latin typeface="+mn-lt"/>
                          <a:ea typeface="Times New Roman"/>
                        </a:rPr>
                        <a:t>Function</a:t>
                      </a:r>
                      <a:endParaRPr lang="en-US" sz="2000" b="1" dirty="0">
                        <a:effectLst/>
                        <a:latin typeface="+mn-lt"/>
                        <a:ea typeface="Times New Roman"/>
                      </a:endParaRP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0"/>
                  </a:ext>
                </a:extLst>
              </a:tr>
              <a:tr h="780288">
                <a:tc>
                  <a:txBody>
                    <a:bodyPr/>
                    <a:lstStyle/>
                    <a:p>
                      <a:pPr marL="0" marR="0" algn="ctr">
                        <a:spcBef>
                          <a:spcPts val="0"/>
                        </a:spcBef>
                        <a:spcAft>
                          <a:spcPts val="600"/>
                        </a:spcAft>
                      </a:pPr>
                      <a:r>
                        <a:rPr lang="en-US" sz="2800" b="1" dirty="0">
                          <a:effectLst/>
                          <a:latin typeface="+mn-lt"/>
                          <a:ea typeface="Times New Roman"/>
                        </a:rPr>
                        <a:t>Identify</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3366FF"/>
                    </a:solidFill>
                  </a:tcPr>
                </a:tc>
                <a:extLst>
                  <a:ext uri="{0D108BD9-81ED-4DB2-BD59-A6C34878D82A}">
                    <a16:rowId xmlns:a16="http://schemas.microsoft.com/office/drawing/2014/main" val="10001"/>
                  </a:ext>
                </a:extLst>
              </a:tr>
              <a:tr h="780288">
                <a:tc>
                  <a:txBody>
                    <a:bodyPr/>
                    <a:lstStyle/>
                    <a:p>
                      <a:pPr marL="0" marR="0" algn="ctr">
                        <a:spcBef>
                          <a:spcPts val="0"/>
                        </a:spcBef>
                        <a:spcAft>
                          <a:spcPts val="600"/>
                        </a:spcAft>
                      </a:pPr>
                      <a:r>
                        <a:rPr lang="en-US" sz="2800" b="1" dirty="0">
                          <a:solidFill>
                            <a:schemeClr val="bg1"/>
                          </a:solidFill>
                          <a:effectLst/>
                          <a:latin typeface="+mn-lt"/>
                          <a:ea typeface="Times New Roman"/>
                        </a:rPr>
                        <a:t>Protect</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800080"/>
                    </a:solidFill>
                  </a:tcPr>
                </a:tc>
                <a:extLst>
                  <a:ext uri="{0D108BD9-81ED-4DB2-BD59-A6C34878D82A}">
                    <a16:rowId xmlns:a16="http://schemas.microsoft.com/office/drawing/2014/main" val="10006"/>
                  </a:ext>
                </a:extLst>
              </a:tr>
              <a:tr h="780288">
                <a:tc>
                  <a:txBody>
                    <a:bodyPr/>
                    <a:lstStyle/>
                    <a:p>
                      <a:pPr marL="0" marR="0" algn="ctr">
                        <a:spcBef>
                          <a:spcPts val="0"/>
                        </a:spcBef>
                        <a:spcAft>
                          <a:spcPts val="600"/>
                        </a:spcAft>
                      </a:pPr>
                      <a:r>
                        <a:rPr lang="en-US" sz="2800" b="1" dirty="0">
                          <a:effectLst/>
                          <a:latin typeface="+mn-lt"/>
                          <a:ea typeface="Times New Roman"/>
                        </a:rPr>
                        <a:t>Detect</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F00"/>
                    </a:solidFill>
                  </a:tcPr>
                </a:tc>
                <a:extLst>
                  <a:ext uri="{0D108BD9-81ED-4DB2-BD59-A6C34878D82A}">
                    <a16:rowId xmlns:a16="http://schemas.microsoft.com/office/drawing/2014/main" val="10012"/>
                  </a:ext>
                </a:extLst>
              </a:tr>
              <a:tr h="780288">
                <a:tc>
                  <a:txBody>
                    <a:bodyPr/>
                    <a:lstStyle/>
                    <a:p>
                      <a:pPr marL="0" marR="0" algn="ctr">
                        <a:spcBef>
                          <a:spcPts val="0"/>
                        </a:spcBef>
                        <a:spcAft>
                          <a:spcPts val="600"/>
                        </a:spcAft>
                      </a:pPr>
                      <a:r>
                        <a:rPr lang="en-US" sz="2800" b="1" dirty="0">
                          <a:effectLst/>
                          <a:latin typeface="+mn-lt"/>
                          <a:ea typeface="Times New Roman"/>
                        </a:rPr>
                        <a:t>Respond</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0000"/>
                    </a:solidFill>
                  </a:tcPr>
                </a:tc>
                <a:extLst>
                  <a:ext uri="{0D108BD9-81ED-4DB2-BD59-A6C34878D82A}">
                    <a16:rowId xmlns:a16="http://schemas.microsoft.com/office/drawing/2014/main" val="10015"/>
                  </a:ext>
                </a:extLst>
              </a:tr>
              <a:tr h="780288">
                <a:tc>
                  <a:txBody>
                    <a:bodyPr/>
                    <a:lstStyle/>
                    <a:p>
                      <a:pPr marL="0" marR="0" algn="ctr">
                        <a:spcBef>
                          <a:spcPts val="0"/>
                        </a:spcBef>
                        <a:spcAft>
                          <a:spcPts val="600"/>
                        </a:spcAft>
                      </a:pPr>
                      <a:r>
                        <a:rPr lang="en-US" sz="2800" b="1" dirty="0">
                          <a:effectLst/>
                          <a:latin typeface="+mn-lt"/>
                          <a:ea typeface="Times New Roman"/>
                        </a:rPr>
                        <a:t>Recover</a:t>
                      </a:r>
                    </a:p>
                  </a:txBody>
                  <a:tcPr marL="29204" marR="29204"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8000"/>
                    </a:solidFill>
                  </a:tcPr>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14866132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996A14-A28D-49E4-92EA-8C2604C671DB}"/>
              </a:ext>
            </a:extLst>
          </p:cNvPr>
          <p:cNvSpPr>
            <a:spLocks noGrp="1"/>
          </p:cNvSpPr>
          <p:nvPr>
            <p:ph type="title"/>
          </p:nvPr>
        </p:nvSpPr>
        <p:spPr/>
        <p:txBody>
          <a:bodyPr/>
          <a:lstStyle/>
          <a:p>
            <a:r>
              <a:rPr lang="zh-CN" altLang="en-US" dirty="0"/>
              <a:t>物联网安全参考模型导出</a:t>
            </a:r>
          </a:p>
        </p:txBody>
      </p:sp>
      <p:sp>
        <p:nvSpPr>
          <p:cNvPr id="3" name="内容占位符 2">
            <a:extLst>
              <a:ext uri="{FF2B5EF4-FFF2-40B4-BE49-F238E27FC236}">
                <a16:creationId xmlns:a16="http://schemas.microsoft.com/office/drawing/2014/main" id="{95D361C5-707D-46AE-A0FB-680B92839F74}"/>
              </a:ext>
            </a:extLst>
          </p:cNvPr>
          <p:cNvSpPr>
            <a:spLocks noGrp="1"/>
          </p:cNvSpPr>
          <p:nvPr>
            <p:ph idx="1"/>
          </p:nvPr>
        </p:nvSpPr>
        <p:spPr/>
        <p:txBody>
          <a:bodyPr/>
          <a:lstStyle/>
          <a:p>
            <a:r>
              <a:rPr lang="zh-CN" altLang="en-US" dirty="0"/>
              <a:t>国标</a:t>
            </a:r>
            <a:r>
              <a:rPr lang="en-US" altLang="zh-CN" dirty="0"/>
              <a:t>GB-T 37044-2018</a:t>
            </a:r>
            <a:endParaRPr lang="zh-CN" altLang="en-US" dirty="0"/>
          </a:p>
        </p:txBody>
      </p:sp>
      <p:pic>
        <p:nvPicPr>
          <p:cNvPr id="5" name="图片 4">
            <a:extLst>
              <a:ext uri="{FF2B5EF4-FFF2-40B4-BE49-F238E27FC236}">
                <a16:creationId xmlns:a16="http://schemas.microsoft.com/office/drawing/2014/main" id="{05AC67C6-38EF-4C2A-B7E1-D38A11F27A97}"/>
              </a:ext>
            </a:extLst>
          </p:cNvPr>
          <p:cNvPicPr>
            <a:picLocks noChangeAspect="1"/>
          </p:cNvPicPr>
          <p:nvPr/>
        </p:nvPicPr>
        <p:blipFill>
          <a:blip r:embed="rId2"/>
          <a:stretch>
            <a:fillRect/>
          </a:stretch>
        </p:blipFill>
        <p:spPr>
          <a:xfrm>
            <a:off x="2502271" y="2244057"/>
            <a:ext cx="7248418" cy="3733411"/>
          </a:xfrm>
          <a:prstGeom prst="rect">
            <a:avLst/>
          </a:prstGeom>
        </p:spPr>
      </p:pic>
    </p:spTree>
    <p:extLst>
      <p:ext uri="{BB962C8B-B14F-4D97-AF65-F5344CB8AC3E}">
        <p14:creationId xmlns:p14="http://schemas.microsoft.com/office/powerpoint/2010/main" val="4219295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2996A14-A28D-49E4-92EA-8C2604C671DB}"/>
              </a:ext>
            </a:extLst>
          </p:cNvPr>
          <p:cNvSpPr>
            <a:spLocks noGrp="1"/>
          </p:cNvSpPr>
          <p:nvPr>
            <p:ph type="title"/>
          </p:nvPr>
        </p:nvSpPr>
        <p:spPr/>
        <p:txBody>
          <a:bodyPr/>
          <a:lstStyle/>
          <a:p>
            <a:r>
              <a:rPr lang="zh-CN" altLang="en-US" dirty="0"/>
              <a:t>物联网体系结构参考安全分区划分</a:t>
            </a:r>
          </a:p>
        </p:txBody>
      </p:sp>
      <p:sp>
        <p:nvSpPr>
          <p:cNvPr id="3" name="内容占位符 2">
            <a:extLst>
              <a:ext uri="{FF2B5EF4-FFF2-40B4-BE49-F238E27FC236}">
                <a16:creationId xmlns:a16="http://schemas.microsoft.com/office/drawing/2014/main" id="{95D361C5-707D-46AE-A0FB-680B92839F74}"/>
              </a:ext>
            </a:extLst>
          </p:cNvPr>
          <p:cNvSpPr>
            <a:spLocks noGrp="1"/>
          </p:cNvSpPr>
          <p:nvPr>
            <p:ph idx="1"/>
          </p:nvPr>
        </p:nvSpPr>
        <p:spPr/>
        <p:txBody>
          <a:bodyPr/>
          <a:lstStyle/>
          <a:p>
            <a:r>
              <a:rPr lang="zh-CN" altLang="en-US" dirty="0"/>
              <a:t>国标</a:t>
            </a:r>
            <a:r>
              <a:rPr lang="en-US" altLang="zh-CN" dirty="0"/>
              <a:t>GB-T 37044-2018</a:t>
            </a:r>
            <a:endParaRPr lang="zh-CN" altLang="en-US" dirty="0"/>
          </a:p>
          <a:p>
            <a:endParaRPr lang="zh-CN" altLang="en-US" dirty="0"/>
          </a:p>
        </p:txBody>
      </p:sp>
      <p:pic>
        <p:nvPicPr>
          <p:cNvPr id="4" name="图片 3">
            <a:extLst>
              <a:ext uri="{FF2B5EF4-FFF2-40B4-BE49-F238E27FC236}">
                <a16:creationId xmlns:a16="http://schemas.microsoft.com/office/drawing/2014/main" id="{9A1C3163-8745-4054-91D0-C42ABF5A964A}"/>
              </a:ext>
            </a:extLst>
          </p:cNvPr>
          <p:cNvPicPr>
            <a:picLocks noChangeAspect="1"/>
          </p:cNvPicPr>
          <p:nvPr/>
        </p:nvPicPr>
        <p:blipFill>
          <a:blip r:embed="rId2"/>
          <a:stretch>
            <a:fillRect/>
          </a:stretch>
        </p:blipFill>
        <p:spPr>
          <a:xfrm>
            <a:off x="3578784" y="1665440"/>
            <a:ext cx="7707378" cy="5079191"/>
          </a:xfrm>
          <a:prstGeom prst="rect">
            <a:avLst/>
          </a:prstGeom>
        </p:spPr>
      </p:pic>
    </p:spTree>
    <p:extLst>
      <p:ext uri="{BB962C8B-B14F-4D97-AF65-F5344CB8AC3E}">
        <p14:creationId xmlns:p14="http://schemas.microsoft.com/office/powerpoint/2010/main" val="2417202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D0D93-2CAE-4A6B-A469-2E0618EA20BD}"/>
              </a:ext>
            </a:extLst>
          </p:cNvPr>
          <p:cNvSpPr>
            <a:spLocks noGrp="1"/>
          </p:cNvSpPr>
          <p:nvPr>
            <p:ph type="title"/>
          </p:nvPr>
        </p:nvSpPr>
        <p:spPr/>
        <p:txBody>
          <a:bodyPr/>
          <a:lstStyle/>
          <a:p>
            <a:r>
              <a:rPr lang="zh-CN" altLang="en-US" dirty="0"/>
              <a:t>人工智能安全标准体系</a:t>
            </a:r>
          </a:p>
        </p:txBody>
      </p:sp>
      <p:sp>
        <p:nvSpPr>
          <p:cNvPr id="3" name="内容占位符 2">
            <a:extLst>
              <a:ext uri="{FF2B5EF4-FFF2-40B4-BE49-F238E27FC236}">
                <a16:creationId xmlns:a16="http://schemas.microsoft.com/office/drawing/2014/main" id="{F75606B6-8920-4767-8342-49EDE81F95DF}"/>
              </a:ext>
            </a:extLst>
          </p:cNvPr>
          <p:cNvSpPr>
            <a:spLocks noGrp="1"/>
          </p:cNvSpPr>
          <p:nvPr>
            <p:ph idx="1"/>
          </p:nvPr>
        </p:nvSpPr>
        <p:spPr/>
        <p:txBody>
          <a:bodyPr/>
          <a:lstStyle/>
          <a:p>
            <a:endParaRPr lang="zh-CN" altLang="en-US"/>
          </a:p>
        </p:txBody>
      </p:sp>
      <p:pic>
        <p:nvPicPr>
          <p:cNvPr id="6" name="图片 5">
            <a:extLst>
              <a:ext uri="{FF2B5EF4-FFF2-40B4-BE49-F238E27FC236}">
                <a16:creationId xmlns:a16="http://schemas.microsoft.com/office/drawing/2014/main" id="{42E74AC2-8B25-4574-9624-32928ECA7211}"/>
              </a:ext>
            </a:extLst>
          </p:cNvPr>
          <p:cNvPicPr>
            <a:picLocks noChangeAspect="1"/>
          </p:cNvPicPr>
          <p:nvPr/>
        </p:nvPicPr>
        <p:blipFill rotWithShape="1">
          <a:blip r:embed="rId2"/>
          <a:srcRect l="18687" t="23434" r="14377" b="21396"/>
          <a:stretch/>
        </p:blipFill>
        <p:spPr>
          <a:xfrm>
            <a:off x="1517164" y="1631878"/>
            <a:ext cx="8202266" cy="4506931"/>
          </a:xfrm>
          <a:prstGeom prst="rect">
            <a:avLst/>
          </a:prstGeom>
        </p:spPr>
      </p:pic>
    </p:spTree>
    <p:extLst>
      <p:ext uri="{BB962C8B-B14F-4D97-AF65-F5344CB8AC3E}">
        <p14:creationId xmlns:p14="http://schemas.microsoft.com/office/powerpoint/2010/main" val="23947000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FB485-86A3-457F-A749-534DB73E0AFA}"/>
              </a:ext>
            </a:extLst>
          </p:cNvPr>
          <p:cNvSpPr>
            <a:spLocks noGrp="1"/>
          </p:cNvSpPr>
          <p:nvPr>
            <p:ph type="title"/>
          </p:nvPr>
        </p:nvSpPr>
        <p:spPr/>
        <p:txBody>
          <a:bodyPr/>
          <a:lstStyle/>
          <a:p>
            <a:endParaRPr lang="zh-CN" altLang="en-US"/>
          </a:p>
        </p:txBody>
      </p:sp>
      <p:pic>
        <p:nvPicPr>
          <p:cNvPr id="5" name="内容占位符 4">
            <a:extLst>
              <a:ext uri="{FF2B5EF4-FFF2-40B4-BE49-F238E27FC236}">
                <a16:creationId xmlns:a16="http://schemas.microsoft.com/office/drawing/2014/main" id="{A1AA1CE4-AB8D-4698-90A0-9D77E6E6083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9862" y="259441"/>
            <a:ext cx="10264074" cy="5936311"/>
          </a:xfrm>
        </p:spPr>
      </p:pic>
    </p:spTree>
    <p:extLst>
      <p:ext uri="{BB962C8B-B14F-4D97-AF65-F5344CB8AC3E}">
        <p14:creationId xmlns:p14="http://schemas.microsoft.com/office/powerpoint/2010/main" val="553250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C496F8-61D6-4540-AFF9-41931C5CDD50}"/>
              </a:ext>
            </a:extLst>
          </p:cNvPr>
          <p:cNvSpPr>
            <a:spLocks noGrp="1"/>
          </p:cNvSpPr>
          <p:nvPr>
            <p:ph type="title"/>
          </p:nvPr>
        </p:nvSpPr>
        <p:spPr/>
        <p:txBody>
          <a:bodyPr/>
          <a:lstStyle/>
          <a:p>
            <a:r>
              <a:rPr lang="zh-CN" altLang="en-US" dirty="0"/>
              <a:t>任务分工</a:t>
            </a:r>
          </a:p>
        </p:txBody>
      </p:sp>
      <p:sp>
        <p:nvSpPr>
          <p:cNvPr id="3" name="内容占位符 2">
            <a:extLst>
              <a:ext uri="{FF2B5EF4-FFF2-40B4-BE49-F238E27FC236}">
                <a16:creationId xmlns:a16="http://schemas.microsoft.com/office/drawing/2014/main" id="{9D5075F9-A5FC-47B8-BD30-CD086ADB79DD}"/>
              </a:ext>
            </a:extLst>
          </p:cNvPr>
          <p:cNvSpPr>
            <a:spLocks noGrp="1"/>
          </p:cNvSpPr>
          <p:nvPr>
            <p:ph idx="1"/>
          </p:nvPr>
        </p:nvSpPr>
        <p:spPr/>
        <p:txBody>
          <a:bodyPr>
            <a:normAutofit fontScale="70000" lnSpcReduction="20000"/>
          </a:bodyPr>
          <a:lstStyle/>
          <a:p>
            <a:r>
              <a:rPr lang="zh-CN" altLang="en-US" dirty="0"/>
              <a:t>可证明安全层面：郁昱，陈宇，魏普文</a:t>
            </a:r>
            <a:endParaRPr lang="en-US" altLang="zh-CN" dirty="0"/>
          </a:p>
          <a:p>
            <a:r>
              <a:rPr lang="zh-CN" altLang="en-US" dirty="0"/>
              <a:t>共识汇总：张韧，王安宇</a:t>
            </a:r>
            <a:endParaRPr lang="en-US" altLang="zh-CN" dirty="0"/>
          </a:p>
          <a:p>
            <a:r>
              <a:rPr lang="zh-CN" altLang="en-US" dirty="0"/>
              <a:t>实现方面：王博，王宗岳</a:t>
            </a:r>
            <a:endParaRPr lang="en-US" altLang="zh-CN" dirty="0"/>
          </a:p>
          <a:p>
            <a:r>
              <a:rPr lang="zh-CN" altLang="en-US" dirty="0"/>
              <a:t>企业方面：樊俊锋</a:t>
            </a:r>
            <a:endParaRPr lang="en-US" altLang="zh-CN" dirty="0"/>
          </a:p>
          <a:p>
            <a:r>
              <a:rPr lang="zh-CN" altLang="en-US" dirty="0"/>
              <a:t>流程方面：金涛</a:t>
            </a:r>
            <a:endParaRPr lang="en-US" altLang="zh-CN" dirty="0"/>
          </a:p>
          <a:p>
            <a:r>
              <a:rPr lang="zh-CN" altLang="en-US" dirty="0"/>
              <a:t>会议方面：张国艳</a:t>
            </a:r>
            <a:endParaRPr lang="en-US" altLang="zh-CN" dirty="0"/>
          </a:p>
          <a:p>
            <a:r>
              <a:rPr lang="zh-CN" altLang="en-US" dirty="0"/>
              <a:t>材料管理：贾珂婷</a:t>
            </a:r>
            <a:endParaRPr lang="en-US" altLang="zh-CN" dirty="0"/>
          </a:p>
          <a:p>
            <a:r>
              <a:rPr lang="zh-CN" altLang="en-US" dirty="0"/>
              <a:t>法律方面：</a:t>
            </a:r>
            <a:endParaRPr lang="en-US" altLang="zh-CN" dirty="0"/>
          </a:p>
          <a:p>
            <a:endParaRPr lang="en-US" altLang="zh-CN" dirty="0"/>
          </a:p>
          <a:p>
            <a:endParaRPr lang="en-US" altLang="zh-CN" dirty="0"/>
          </a:p>
          <a:p>
            <a:endParaRPr lang="en-US" altLang="zh-CN" dirty="0"/>
          </a:p>
          <a:p>
            <a:r>
              <a:rPr lang="zh-CN" altLang="en-US" dirty="0"/>
              <a:t>标准草案</a:t>
            </a:r>
          </a:p>
        </p:txBody>
      </p:sp>
    </p:spTree>
    <p:extLst>
      <p:ext uri="{BB962C8B-B14F-4D97-AF65-F5344CB8AC3E}">
        <p14:creationId xmlns:p14="http://schemas.microsoft.com/office/powerpoint/2010/main" val="7823258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609220-766A-41BD-A3E6-D70A28AC64A6}"/>
              </a:ext>
            </a:extLst>
          </p:cNvPr>
          <p:cNvSpPr>
            <a:spLocks noGrp="1"/>
          </p:cNvSpPr>
          <p:nvPr>
            <p:ph type="title"/>
          </p:nvPr>
        </p:nvSpPr>
        <p:spPr/>
        <p:txBody>
          <a:bodyPr/>
          <a:lstStyle/>
          <a:p>
            <a:r>
              <a:rPr lang="zh-CN" altLang="en-US" dirty="0"/>
              <a:t>研究背景</a:t>
            </a:r>
            <a:r>
              <a:rPr lang="en-US" altLang="zh-CN" dirty="0"/>
              <a:t>-</a:t>
            </a:r>
            <a:r>
              <a:rPr lang="zh-CN" altLang="en-US" dirty="0"/>
              <a:t>国际</a:t>
            </a:r>
          </a:p>
        </p:txBody>
      </p:sp>
      <p:sp>
        <p:nvSpPr>
          <p:cNvPr id="3" name="内容占位符 2">
            <a:extLst>
              <a:ext uri="{FF2B5EF4-FFF2-40B4-BE49-F238E27FC236}">
                <a16:creationId xmlns:a16="http://schemas.microsoft.com/office/drawing/2014/main" id="{925C17E3-0383-4F44-B369-4B5E68E78BB6}"/>
              </a:ext>
            </a:extLst>
          </p:cNvPr>
          <p:cNvSpPr>
            <a:spLocks noGrp="1"/>
          </p:cNvSpPr>
          <p:nvPr>
            <p:ph idx="1"/>
          </p:nvPr>
        </p:nvSpPr>
        <p:spPr>
          <a:xfrm>
            <a:off x="1097280" y="1845733"/>
            <a:ext cx="10058400" cy="6142423"/>
          </a:xfrm>
        </p:spPr>
        <p:txBody>
          <a:bodyPr>
            <a:normAutofit fontScale="55000" lnSpcReduction="20000"/>
          </a:bodyPr>
          <a:lstStyle/>
          <a:p>
            <a:pPr>
              <a:lnSpc>
                <a:spcPct val="120000"/>
              </a:lnSpc>
            </a:pPr>
            <a:r>
              <a:rPr lang="zh-CN" altLang="zh-CN" sz="3800" dirty="0"/>
              <a:t>区块链技术作为一种全球性的变革技术，具有去中心化、时序数据、集体维护、可编程和安全可信等特点</a:t>
            </a:r>
            <a:endParaRPr lang="en-US" altLang="zh-CN" sz="3800" dirty="0"/>
          </a:p>
          <a:p>
            <a:pPr>
              <a:lnSpc>
                <a:spcPct val="120000"/>
              </a:lnSpc>
            </a:pPr>
            <a:r>
              <a:rPr lang="zh-CN" altLang="zh-CN" sz="3800" dirty="0"/>
              <a:t>美国将区块链上升到“变革性技术”，成立国会区块链决策委员会，不断完善与区块链技术相关的公共政策。</a:t>
            </a:r>
            <a:endParaRPr lang="en-US" altLang="zh-CN" sz="3800" dirty="0"/>
          </a:p>
          <a:p>
            <a:pPr>
              <a:lnSpc>
                <a:spcPct val="120000"/>
              </a:lnSpc>
            </a:pPr>
            <a:r>
              <a:rPr lang="zh-CN" altLang="zh-CN" sz="3800" dirty="0"/>
              <a:t>美国国士安全部支持用于国土安全分析的区块链应用研究</a:t>
            </a:r>
            <a:endParaRPr lang="en-US" altLang="zh-CN" sz="3800" dirty="0"/>
          </a:p>
          <a:p>
            <a:pPr>
              <a:lnSpc>
                <a:spcPct val="120000"/>
              </a:lnSpc>
            </a:pPr>
            <a:r>
              <a:rPr lang="zh-CN" altLang="zh-CN" sz="3800" dirty="0"/>
              <a:t>美国国防部高级研究计划局（</a:t>
            </a:r>
            <a:r>
              <a:rPr lang="en-US" altLang="zh-CN" sz="3800" dirty="0"/>
              <a:t>DAPPA</a:t>
            </a:r>
            <a:r>
              <a:rPr lang="zh-CN" altLang="zh-CN" sz="3800" dirty="0"/>
              <a:t>）则支持区块链用于保护高度敏感数据方面的探索，以及区块链在军用卫星、核武器等数个场景中的应用潜力，美国电信巨头</a:t>
            </a:r>
            <a:r>
              <a:rPr lang="en-US" altLang="zh-CN" sz="3800" dirty="0"/>
              <a:t>AT&amp;T</a:t>
            </a:r>
            <a:r>
              <a:rPr lang="zh-CN" altLang="zh-CN" sz="3800" dirty="0"/>
              <a:t>已开发出将区块链用于服务器的技术，并部署相关专利布局。</a:t>
            </a:r>
          </a:p>
          <a:p>
            <a:pPr>
              <a:lnSpc>
                <a:spcPct val="120000"/>
              </a:lnSpc>
            </a:pPr>
            <a:r>
              <a:rPr lang="en-US" altLang="zh-CN" sz="3800" dirty="0"/>
              <a:t> </a:t>
            </a:r>
            <a:r>
              <a:rPr lang="zh-CN" altLang="zh-CN" sz="3800" dirty="0"/>
              <a:t>欧盟建立“欧盟区块链观测站及论坛”机制，加快研究国际级“区块链标准”</a:t>
            </a:r>
            <a:endParaRPr lang="en-US" altLang="zh-CN" sz="3800" dirty="0"/>
          </a:p>
          <a:p>
            <a:pPr>
              <a:lnSpc>
                <a:spcPct val="120000"/>
              </a:lnSpc>
            </a:pPr>
            <a:r>
              <a:rPr lang="en-US" altLang="zh-CN" sz="3800" dirty="0"/>
              <a:t> </a:t>
            </a:r>
            <a:r>
              <a:rPr lang="zh-CN" altLang="zh-CN" sz="3800" dirty="0"/>
              <a:t>英国将区块链列入了国家战略部署，投入资金研究包括区块链在内的新兴和可用技术领域的相关新产品或新服务</a:t>
            </a:r>
            <a:endParaRPr lang="en-US" altLang="zh-CN" sz="3800" dirty="0"/>
          </a:p>
          <a:p>
            <a:endParaRPr lang="zh-CN" altLang="zh-CN" dirty="0"/>
          </a:p>
          <a:p>
            <a:r>
              <a:rPr lang="en-US" altLang="zh-CN" dirty="0"/>
              <a:t> </a:t>
            </a:r>
            <a:endParaRPr lang="zh-CN" altLang="zh-CN" dirty="0"/>
          </a:p>
          <a:p>
            <a:endParaRPr lang="zh-CN" altLang="en-US" dirty="0"/>
          </a:p>
        </p:txBody>
      </p:sp>
    </p:spTree>
    <p:extLst>
      <p:ext uri="{BB962C8B-B14F-4D97-AF65-F5344CB8AC3E}">
        <p14:creationId xmlns:p14="http://schemas.microsoft.com/office/powerpoint/2010/main" val="12966614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731E98-D354-46D4-8E56-B6883DD8B9B9}"/>
              </a:ext>
            </a:extLst>
          </p:cNvPr>
          <p:cNvSpPr>
            <a:spLocks noGrp="1"/>
          </p:cNvSpPr>
          <p:nvPr>
            <p:ph type="title"/>
          </p:nvPr>
        </p:nvSpPr>
        <p:spPr/>
        <p:txBody>
          <a:bodyPr/>
          <a:lstStyle/>
          <a:p>
            <a:r>
              <a:rPr lang="zh-CN" altLang="en-US" dirty="0"/>
              <a:t>区块链标准</a:t>
            </a:r>
            <a:r>
              <a:rPr lang="en-US" altLang="zh-CN" dirty="0"/>
              <a:t>-</a:t>
            </a:r>
            <a:r>
              <a:rPr lang="zh-CN" altLang="en-US" dirty="0"/>
              <a:t>国际</a:t>
            </a:r>
          </a:p>
        </p:txBody>
      </p:sp>
      <p:sp>
        <p:nvSpPr>
          <p:cNvPr id="3" name="内容占位符 2">
            <a:extLst>
              <a:ext uri="{FF2B5EF4-FFF2-40B4-BE49-F238E27FC236}">
                <a16:creationId xmlns:a16="http://schemas.microsoft.com/office/drawing/2014/main" id="{8D4AE2B2-DE42-446A-88B4-24739534A977}"/>
              </a:ext>
            </a:extLst>
          </p:cNvPr>
          <p:cNvSpPr>
            <a:spLocks noGrp="1"/>
          </p:cNvSpPr>
          <p:nvPr>
            <p:ph idx="1"/>
          </p:nvPr>
        </p:nvSpPr>
        <p:spPr/>
        <p:txBody>
          <a:bodyPr/>
          <a:lstStyle/>
          <a:p>
            <a:r>
              <a:rPr lang="en-US" altLang="zh-CN" dirty="0"/>
              <a:t>ISO/TC 307 Blockchain and distributed ledger technologies</a:t>
            </a:r>
          </a:p>
          <a:p>
            <a:endParaRPr lang="en-US" altLang="zh-CN" dirty="0"/>
          </a:p>
        </p:txBody>
      </p:sp>
      <p:graphicFrame>
        <p:nvGraphicFramePr>
          <p:cNvPr id="7" name="表格 6">
            <a:extLst>
              <a:ext uri="{FF2B5EF4-FFF2-40B4-BE49-F238E27FC236}">
                <a16:creationId xmlns:a16="http://schemas.microsoft.com/office/drawing/2014/main" id="{27D50B0D-0E4E-45F7-9174-562B070A607D}"/>
              </a:ext>
            </a:extLst>
          </p:cNvPr>
          <p:cNvGraphicFramePr>
            <a:graphicFrameLocks noGrp="1"/>
          </p:cNvGraphicFramePr>
          <p:nvPr>
            <p:extLst>
              <p:ext uri="{D42A27DB-BD31-4B8C-83A1-F6EECF244321}">
                <p14:modId xmlns:p14="http://schemas.microsoft.com/office/powerpoint/2010/main" val="223484947"/>
              </p:ext>
            </p:extLst>
          </p:nvPr>
        </p:nvGraphicFramePr>
        <p:xfrm>
          <a:off x="1612662" y="2253338"/>
          <a:ext cx="7855026" cy="4022728"/>
        </p:xfrm>
        <a:graphic>
          <a:graphicData uri="http://schemas.openxmlformats.org/drawingml/2006/table">
            <a:tbl>
              <a:tblPr/>
              <a:tblGrid>
                <a:gridCol w="2618342">
                  <a:extLst>
                    <a:ext uri="{9D8B030D-6E8A-4147-A177-3AD203B41FA5}">
                      <a16:colId xmlns:a16="http://schemas.microsoft.com/office/drawing/2014/main" val="3566323925"/>
                    </a:ext>
                  </a:extLst>
                </a:gridCol>
                <a:gridCol w="2618342">
                  <a:extLst>
                    <a:ext uri="{9D8B030D-6E8A-4147-A177-3AD203B41FA5}">
                      <a16:colId xmlns:a16="http://schemas.microsoft.com/office/drawing/2014/main" val="1150326700"/>
                    </a:ext>
                  </a:extLst>
                </a:gridCol>
                <a:gridCol w="2618342">
                  <a:extLst>
                    <a:ext uri="{9D8B030D-6E8A-4147-A177-3AD203B41FA5}">
                      <a16:colId xmlns:a16="http://schemas.microsoft.com/office/drawing/2014/main" val="3782484393"/>
                    </a:ext>
                  </a:extLst>
                </a:gridCol>
              </a:tblGrid>
              <a:tr h="273736">
                <a:tc>
                  <a:txBody>
                    <a:bodyPr/>
                    <a:lstStyle/>
                    <a:p>
                      <a:pPr fontAlgn="t"/>
                      <a:r>
                        <a:rPr lang="de-DE" sz="1400">
                          <a:effectLst/>
                        </a:rPr>
                        <a:t>ISO/TC 307/AG 1 </a:t>
                      </a:r>
                    </a:p>
                  </a:txBody>
                  <a:tcPr marL="29754" marR="29754" marT="29754" marB="29754">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9F9F9"/>
                    </a:solidFill>
                  </a:tcPr>
                </a:tc>
                <a:tc>
                  <a:txBody>
                    <a:bodyPr/>
                    <a:lstStyle/>
                    <a:p>
                      <a:pPr fontAlgn="t"/>
                      <a:r>
                        <a:rPr lang="en-US" sz="1400">
                          <a:effectLst/>
                        </a:rPr>
                        <a:t>SBP Review Advisory Group</a:t>
                      </a:r>
                    </a:p>
                  </a:txBody>
                  <a:tcPr marL="29754" marR="29754" marT="29754" marB="29754">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9F9F9"/>
                    </a:solidFill>
                  </a:tcPr>
                </a:tc>
                <a:tc>
                  <a:txBody>
                    <a:bodyPr/>
                    <a:lstStyle/>
                    <a:p>
                      <a:pPr fontAlgn="t"/>
                      <a:r>
                        <a:rPr lang="en-US" sz="1400">
                          <a:effectLst/>
                        </a:rPr>
                        <a:t>Working group</a:t>
                      </a:r>
                    </a:p>
                  </a:txBody>
                  <a:tcPr marL="29754" marR="29754" marT="29754" marB="29754">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9F9F9"/>
                    </a:solidFill>
                  </a:tcPr>
                </a:tc>
                <a:extLst>
                  <a:ext uri="{0D108BD9-81ED-4DB2-BD59-A6C34878D82A}">
                    <a16:rowId xmlns:a16="http://schemas.microsoft.com/office/drawing/2014/main" val="3100302336"/>
                  </a:ext>
                </a:extLst>
              </a:tr>
              <a:tr h="273736">
                <a:tc>
                  <a:txBody>
                    <a:bodyPr/>
                    <a:lstStyle/>
                    <a:p>
                      <a:pPr fontAlgn="t"/>
                      <a:r>
                        <a:rPr lang="pt-BR" sz="1400">
                          <a:effectLst/>
                        </a:rPr>
                        <a:t>ISO/TC 307/AHG 1 </a:t>
                      </a:r>
                    </a:p>
                  </a:txBody>
                  <a:tcPr marL="29754" marR="29754" marT="29754" marB="29754">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tcPr>
                </a:tc>
                <a:tc>
                  <a:txBody>
                    <a:bodyPr/>
                    <a:lstStyle/>
                    <a:p>
                      <a:pPr fontAlgn="t"/>
                      <a:r>
                        <a:rPr lang="en-US" sz="1400">
                          <a:effectLst/>
                        </a:rPr>
                        <a:t>Liaison Review Ad Hoc Group</a:t>
                      </a:r>
                    </a:p>
                  </a:txBody>
                  <a:tcPr marL="29754" marR="29754" marT="29754" marB="29754">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tcPr>
                </a:tc>
                <a:tc>
                  <a:txBody>
                    <a:bodyPr/>
                    <a:lstStyle/>
                    <a:p>
                      <a:pPr fontAlgn="t"/>
                      <a:r>
                        <a:rPr lang="en-US" sz="1400">
                          <a:effectLst/>
                        </a:rPr>
                        <a:t>Working group</a:t>
                      </a:r>
                    </a:p>
                  </a:txBody>
                  <a:tcPr marL="29754" marR="29754" marT="29754" marB="29754">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tcPr>
                </a:tc>
                <a:extLst>
                  <a:ext uri="{0D108BD9-81ED-4DB2-BD59-A6C34878D82A}">
                    <a16:rowId xmlns:a16="http://schemas.microsoft.com/office/drawing/2014/main" val="1500894554"/>
                  </a:ext>
                </a:extLst>
              </a:tr>
              <a:tr h="273736">
                <a:tc>
                  <a:txBody>
                    <a:bodyPr/>
                    <a:lstStyle/>
                    <a:p>
                      <a:pPr fontAlgn="t"/>
                      <a:r>
                        <a:rPr lang="en-US" sz="1400">
                          <a:effectLst/>
                        </a:rPr>
                        <a:t>ISO/TC 307/CAG 1 </a:t>
                      </a:r>
                    </a:p>
                  </a:txBody>
                  <a:tcPr marL="29754" marR="29754" marT="29754" marB="29754">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9F9F9"/>
                    </a:solidFill>
                  </a:tcPr>
                </a:tc>
                <a:tc>
                  <a:txBody>
                    <a:bodyPr/>
                    <a:lstStyle/>
                    <a:p>
                      <a:pPr fontAlgn="t"/>
                      <a:r>
                        <a:rPr lang="en-US" sz="1400">
                          <a:effectLst/>
                        </a:rPr>
                        <a:t>Convenors coordination group</a:t>
                      </a:r>
                    </a:p>
                  </a:txBody>
                  <a:tcPr marL="29754" marR="29754" marT="29754" marB="29754">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9F9F9"/>
                    </a:solidFill>
                  </a:tcPr>
                </a:tc>
                <a:tc>
                  <a:txBody>
                    <a:bodyPr/>
                    <a:lstStyle/>
                    <a:p>
                      <a:pPr fontAlgn="t"/>
                      <a:r>
                        <a:rPr lang="en-US" sz="1400">
                          <a:effectLst/>
                        </a:rPr>
                        <a:t>Working group</a:t>
                      </a:r>
                    </a:p>
                  </a:txBody>
                  <a:tcPr marL="29754" marR="29754" marT="29754" marB="29754">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9F9F9"/>
                    </a:solidFill>
                  </a:tcPr>
                </a:tc>
                <a:extLst>
                  <a:ext uri="{0D108BD9-81ED-4DB2-BD59-A6C34878D82A}">
                    <a16:rowId xmlns:a16="http://schemas.microsoft.com/office/drawing/2014/main" val="158867050"/>
                  </a:ext>
                </a:extLst>
              </a:tr>
              <a:tr h="916420">
                <a:tc>
                  <a:txBody>
                    <a:bodyPr/>
                    <a:lstStyle/>
                    <a:p>
                      <a:pPr fontAlgn="t"/>
                      <a:r>
                        <a:rPr lang="pt-BR" sz="1400" dirty="0">
                          <a:solidFill>
                            <a:srgbClr val="FF0000"/>
                          </a:solidFill>
                          <a:effectLst/>
                        </a:rPr>
                        <a:t>ISO/TC 307/JWG 4 </a:t>
                      </a:r>
                    </a:p>
                  </a:txBody>
                  <a:tcPr marL="29754" marR="29754" marT="29754" marB="29754">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tcPr>
                </a:tc>
                <a:tc>
                  <a:txBody>
                    <a:bodyPr/>
                    <a:lstStyle/>
                    <a:p>
                      <a:pPr fontAlgn="t"/>
                      <a:r>
                        <a:rPr lang="en-US" sz="1400">
                          <a:solidFill>
                            <a:srgbClr val="FF0000"/>
                          </a:solidFill>
                          <a:effectLst/>
                        </a:rPr>
                        <a:t>Joint ISO/TC 307 - ISO/IEC JTC 1/SC 27 WG: Blockchain and distributed ledger technologies and IT Security techniques</a:t>
                      </a:r>
                    </a:p>
                  </a:txBody>
                  <a:tcPr marL="29754" marR="29754" marT="29754" marB="29754">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tcPr>
                </a:tc>
                <a:tc>
                  <a:txBody>
                    <a:bodyPr/>
                    <a:lstStyle/>
                    <a:p>
                      <a:pPr fontAlgn="t"/>
                      <a:r>
                        <a:rPr lang="en-US" sz="1400" dirty="0">
                          <a:solidFill>
                            <a:srgbClr val="FF0000"/>
                          </a:solidFill>
                          <a:effectLst/>
                        </a:rPr>
                        <a:t>Working group</a:t>
                      </a:r>
                    </a:p>
                  </a:txBody>
                  <a:tcPr marL="29754" marR="29754" marT="29754" marB="29754">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tcPr>
                </a:tc>
                <a:extLst>
                  <a:ext uri="{0D108BD9-81ED-4DB2-BD59-A6C34878D82A}">
                    <a16:rowId xmlns:a16="http://schemas.microsoft.com/office/drawing/2014/main" val="948066227"/>
                  </a:ext>
                </a:extLst>
              </a:tr>
              <a:tr h="702192">
                <a:tc>
                  <a:txBody>
                    <a:bodyPr/>
                    <a:lstStyle/>
                    <a:p>
                      <a:pPr fontAlgn="t"/>
                      <a:r>
                        <a:rPr lang="pt-BR" sz="1400">
                          <a:effectLst/>
                        </a:rPr>
                        <a:t>ISO/TC 307/SG 7 </a:t>
                      </a:r>
                    </a:p>
                  </a:txBody>
                  <a:tcPr marL="29754" marR="29754" marT="29754" marB="29754">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9F9F9"/>
                    </a:solidFill>
                  </a:tcPr>
                </a:tc>
                <a:tc>
                  <a:txBody>
                    <a:bodyPr/>
                    <a:lstStyle/>
                    <a:p>
                      <a:pPr fontAlgn="t"/>
                      <a:r>
                        <a:rPr lang="en-US" sz="1400" dirty="0">
                          <a:effectLst/>
                        </a:rPr>
                        <a:t>Interoperability of blockchain and distributed ledger technology systems</a:t>
                      </a:r>
                    </a:p>
                  </a:txBody>
                  <a:tcPr marL="29754" marR="29754" marT="29754" marB="29754">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9F9F9"/>
                    </a:solidFill>
                  </a:tcPr>
                </a:tc>
                <a:tc>
                  <a:txBody>
                    <a:bodyPr/>
                    <a:lstStyle/>
                    <a:p>
                      <a:pPr fontAlgn="t"/>
                      <a:r>
                        <a:rPr lang="en-US" sz="1400" dirty="0">
                          <a:effectLst/>
                        </a:rPr>
                        <a:t>Working group</a:t>
                      </a:r>
                    </a:p>
                  </a:txBody>
                  <a:tcPr marL="29754" marR="29754" marT="29754" marB="29754">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9F9F9"/>
                    </a:solidFill>
                  </a:tcPr>
                </a:tc>
                <a:extLst>
                  <a:ext uri="{0D108BD9-81ED-4DB2-BD59-A6C34878D82A}">
                    <a16:rowId xmlns:a16="http://schemas.microsoft.com/office/drawing/2014/main" val="3962600149"/>
                  </a:ext>
                </a:extLst>
              </a:tr>
              <a:tr h="273736">
                <a:tc>
                  <a:txBody>
                    <a:bodyPr/>
                    <a:lstStyle/>
                    <a:p>
                      <a:pPr fontAlgn="t"/>
                      <a:r>
                        <a:rPr lang="pt-BR" sz="1400">
                          <a:effectLst/>
                        </a:rPr>
                        <a:t>ISO/TC 307/WG 1 </a:t>
                      </a:r>
                    </a:p>
                  </a:txBody>
                  <a:tcPr marL="29754" marR="29754" marT="29754" marB="29754">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tcPr>
                </a:tc>
                <a:tc>
                  <a:txBody>
                    <a:bodyPr/>
                    <a:lstStyle/>
                    <a:p>
                      <a:pPr fontAlgn="t"/>
                      <a:r>
                        <a:rPr lang="en-US" sz="1400">
                          <a:effectLst/>
                        </a:rPr>
                        <a:t>Foundations</a:t>
                      </a:r>
                    </a:p>
                  </a:txBody>
                  <a:tcPr marL="29754" marR="29754" marT="29754" marB="29754">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tcPr>
                </a:tc>
                <a:tc>
                  <a:txBody>
                    <a:bodyPr/>
                    <a:lstStyle/>
                    <a:p>
                      <a:pPr fontAlgn="t"/>
                      <a:r>
                        <a:rPr lang="en-US" sz="1400">
                          <a:effectLst/>
                        </a:rPr>
                        <a:t>Working group</a:t>
                      </a:r>
                    </a:p>
                  </a:txBody>
                  <a:tcPr marL="29754" marR="29754" marT="29754" marB="29754">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tcPr>
                </a:tc>
                <a:extLst>
                  <a:ext uri="{0D108BD9-81ED-4DB2-BD59-A6C34878D82A}">
                    <a16:rowId xmlns:a16="http://schemas.microsoft.com/office/drawing/2014/main" val="2655934195"/>
                  </a:ext>
                </a:extLst>
              </a:tr>
              <a:tr h="273736">
                <a:tc>
                  <a:txBody>
                    <a:bodyPr/>
                    <a:lstStyle/>
                    <a:p>
                      <a:pPr fontAlgn="t"/>
                      <a:r>
                        <a:rPr lang="pt-BR" sz="1400" dirty="0">
                          <a:solidFill>
                            <a:srgbClr val="FF0000"/>
                          </a:solidFill>
                          <a:effectLst/>
                        </a:rPr>
                        <a:t>ISO/TC 307/WG 2 </a:t>
                      </a:r>
                    </a:p>
                  </a:txBody>
                  <a:tcPr marL="29754" marR="29754" marT="29754" marB="29754">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9F9F9"/>
                    </a:solidFill>
                  </a:tcPr>
                </a:tc>
                <a:tc>
                  <a:txBody>
                    <a:bodyPr/>
                    <a:lstStyle/>
                    <a:p>
                      <a:pPr fontAlgn="t"/>
                      <a:r>
                        <a:rPr lang="en-US" sz="1400" dirty="0">
                          <a:solidFill>
                            <a:srgbClr val="FF0000"/>
                          </a:solidFill>
                          <a:effectLst/>
                        </a:rPr>
                        <a:t>Security, privacy and identity</a:t>
                      </a:r>
                    </a:p>
                  </a:txBody>
                  <a:tcPr marL="29754" marR="29754" marT="29754" marB="29754">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9F9F9"/>
                    </a:solidFill>
                  </a:tcPr>
                </a:tc>
                <a:tc>
                  <a:txBody>
                    <a:bodyPr/>
                    <a:lstStyle/>
                    <a:p>
                      <a:pPr fontAlgn="t"/>
                      <a:r>
                        <a:rPr lang="en-US" sz="1400" dirty="0">
                          <a:solidFill>
                            <a:srgbClr val="FF0000"/>
                          </a:solidFill>
                          <a:effectLst/>
                        </a:rPr>
                        <a:t>Working group</a:t>
                      </a:r>
                    </a:p>
                  </a:txBody>
                  <a:tcPr marL="29754" marR="29754" marT="29754" marB="29754">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9F9F9"/>
                    </a:solidFill>
                  </a:tcPr>
                </a:tc>
                <a:extLst>
                  <a:ext uri="{0D108BD9-81ED-4DB2-BD59-A6C34878D82A}">
                    <a16:rowId xmlns:a16="http://schemas.microsoft.com/office/drawing/2014/main" val="1145615041"/>
                  </a:ext>
                </a:extLst>
              </a:tr>
              <a:tr h="487964">
                <a:tc>
                  <a:txBody>
                    <a:bodyPr/>
                    <a:lstStyle/>
                    <a:p>
                      <a:pPr fontAlgn="t"/>
                      <a:r>
                        <a:rPr lang="pt-BR" sz="1400">
                          <a:effectLst/>
                        </a:rPr>
                        <a:t>ISO/TC 307/WG 3 </a:t>
                      </a:r>
                    </a:p>
                  </a:txBody>
                  <a:tcPr marL="29754" marR="29754" marT="29754" marB="29754">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tcPr>
                </a:tc>
                <a:tc>
                  <a:txBody>
                    <a:bodyPr/>
                    <a:lstStyle/>
                    <a:p>
                      <a:pPr fontAlgn="t"/>
                      <a:r>
                        <a:rPr lang="en-US" sz="1400">
                          <a:effectLst/>
                        </a:rPr>
                        <a:t>Smart contracts and their applications</a:t>
                      </a:r>
                    </a:p>
                  </a:txBody>
                  <a:tcPr marL="29754" marR="29754" marT="29754" marB="29754">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tcPr>
                </a:tc>
                <a:tc>
                  <a:txBody>
                    <a:bodyPr/>
                    <a:lstStyle/>
                    <a:p>
                      <a:pPr fontAlgn="t"/>
                      <a:r>
                        <a:rPr lang="en-US" sz="1400" dirty="0">
                          <a:effectLst/>
                        </a:rPr>
                        <a:t>Working group</a:t>
                      </a:r>
                    </a:p>
                  </a:txBody>
                  <a:tcPr marL="29754" marR="29754" marT="29754" marB="29754">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tcPr>
                </a:tc>
                <a:extLst>
                  <a:ext uri="{0D108BD9-81ED-4DB2-BD59-A6C34878D82A}">
                    <a16:rowId xmlns:a16="http://schemas.microsoft.com/office/drawing/2014/main" val="3235568478"/>
                  </a:ext>
                </a:extLst>
              </a:tr>
              <a:tr h="273736">
                <a:tc>
                  <a:txBody>
                    <a:bodyPr/>
                    <a:lstStyle/>
                    <a:p>
                      <a:pPr fontAlgn="t"/>
                      <a:r>
                        <a:rPr lang="pt-BR" sz="1400">
                          <a:effectLst/>
                        </a:rPr>
                        <a:t>ISO/TC 307/WG 5 </a:t>
                      </a:r>
                    </a:p>
                  </a:txBody>
                  <a:tcPr marL="29754" marR="29754" marT="29754" marB="29754">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9F9F9"/>
                    </a:solidFill>
                  </a:tcPr>
                </a:tc>
                <a:tc>
                  <a:txBody>
                    <a:bodyPr/>
                    <a:lstStyle/>
                    <a:p>
                      <a:pPr fontAlgn="t"/>
                      <a:r>
                        <a:rPr lang="en-US" sz="1400">
                          <a:effectLst/>
                        </a:rPr>
                        <a:t>Governance</a:t>
                      </a:r>
                    </a:p>
                  </a:txBody>
                  <a:tcPr marL="29754" marR="29754" marT="29754" marB="29754">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9F9F9"/>
                    </a:solidFill>
                  </a:tcPr>
                </a:tc>
                <a:tc>
                  <a:txBody>
                    <a:bodyPr/>
                    <a:lstStyle/>
                    <a:p>
                      <a:pPr fontAlgn="t"/>
                      <a:r>
                        <a:rPr lang="en-US" sz="1400" dirty="0">
                          <a:effectLst/>
                        </a:rPr>
                        <a:t>Working group</a:t>
                      </a:r>
                    </a:p>
                  </a:txBody>
                  <a:tcPr marL="29754" marR="29754" marT="29754" marB="29754">
                    <a:lnL>
                      <a:noFill/>
                    </a:lnL>
                    <a:lnR>
                      <a:noFill/>
                    </a:lnR>
                    <a:lnT w="4763" cap="flat" cmpd="sng" algn="ctr">
                      <a:solidFill>
                        <a:srgbClr val="E9E9E9"/>
                      </a:solidFill>
                      <a:prstDash val="solid"/>
                      <a:round/>
                      <a:headEnd type="none" w="med" len="med"/>
                      <a:tailEnd type="none" w="med" len="med"/>
                    </a:lnT>
                    <a:lnB w="4763" cap="flat" cmpd="sng" algn="ctr">
                      <a:solidFill>
                        <a:srgbClr val="E9E9E9"/>
                      </a:solidFill>
                      <a:prstDash val="solid"/>
                      <a:round/>
                      <a:headEnd type="none" w="med" len="med"/>
                      <a:tailEnd type="none" w="med" len="med"/>
                    </a:lnB>
                    <a:solidFill>
                      <a:srgbClr val="F9F9F9"/>
                    </a:solidFill>
                  </a:tcPr>
                </a:tc>
                <a:extLst>
                  <a:ext uri="{0D108BD9-81ED-4DB2-BD59-A6C34878D82A}">
                    <a16:rowId xmlns:a16="http://schemas.microsoft.com/office/drawing/2014/main" val="2134004373"/>
                  </a:ext>
                </a:extLst>
              </a:tr>
              <a:tr h="273736">
                <a:tc>
                  <a:txBody>
                    <a:bodyPr/>
                    <a:lstStyle/>
                    <a:p>
                      <a:pPr fontAlgn="t"/>
                      <a:r>
                        <a:rPr lang="pt-BR" sz="1400">
                          <a:effectLst/>
                        </a:rPr>
                        <a:t>ISO/TC 307/WG 6 </a:t>
                      </a:r>
                    </a:p>
                  </a:txBody>
                  <a:tcPr marL="29754" marR="29754" marT="29754" marB="29754">
                    <a:lnL>
                      <a:noFill/>
                    </a:lnL>
                    <a:lnR>
                      <a:noFill/>
                    </a:lnR>
                    <a:lnT w="4763" cap="flat" cmpd="sng" algn="ctr">
                      <a:solidFill>
                        <a:srgbClr val="E9E9E9"/>
                      </a:solidFill>
                      <a:prstDash val="solid"/>
                      <a:round/>
                      <a:headEnd type="none" w="med" len="med"/>
                      <a:tailEnd type="none" w="med" len="med"/>
                    </a:lnT>
                    <a:lnB>
                      <a:noFill/>
                    </a:lnB>
                  </a:tcPr>
                </a:tc>
                <a:tc>
                  <a:txBody>
                    <a:bodyPr/>
                    <a:lstStyle/>
                    <a:p>
                      <a:pPr fontAlgn="t"/>
                      <a:r>
                        <a:rPr lang="en-US" sz="1400">
                          <a:effectLst/>
                        </a:rPr>
                        <a:t>Use cases</a:t>
                      </a:r>
                    </a:p>
                  </a:txBody>
                  <a:tcPr marL="29754" marR="29754" marT="29754" marB="29754">
                    <a:lnL>
                      <a:noFill/>
                    </a:lnL>
                    <a:lnR>
                      <a:noFill/>
                    </a:lnR>
                    <a:lnT w="4763" cap="flat" cmpd="sng" algn="ctr">
                      <a:solidFill>
                        <a:srgbClr val="E9E9E9"/>
                      </a:solidFill>
                      <a:prstDash val="solid"/>
                      <a:round/>
                      <a:headEnd type="none" w="med" len="med"/>
                      <a:tailEnd type="none" w="med" len="med"/>
                    </a:lnT>
                    <a:lnB>
                      <a:noFill/>
                    </a:lnB>
                  </a:tcPr>
                </a:tc>
                <a:tc>
                  <a:txBody>
                    <a:bodyPr/>
                    <a:lstStyle/>
                    <a:p>
                      <a:pPr fontAlgn="t"/>
                      <a:r>
                        <a:rPr lang="en-US" sz="1400" dirty="0">
                          <a:effectLst/>
                        </a:rPr>
                        <a:t>Working group</a:t>
                      </a:r>
                    </a:p>
                  </a:txBody>
                  <a:tcPr marL="29754" marR="29754" marT="29754" marB="29754">
                    <a:lnL>
                      <a:noFill/>
                    </a:lnL>
                    <a:lnR>
                      <a:noFill/>
                    </a:lnR>
                    <a:lnT w="4763" cap="flat" cmpd="sng" algn="ctr">
                      <a:solidFill>
                        <a:srgbClr val="E9E9E9"/>
                      </a:solidFill>
                      <a:prstDash val="solid"/>
                      <a:round/>
                      <a:headEnd type="none" w="med" len="med"/>
                      <a:tailEnd type="none" w="med" len="med"/>
                    </a:lnT>
                    <a:lnB>
                      <a:noFill/>
                    </a:lnB>
                  </a:tcPr>
                </a:tc>
                <a:extLst>
                  <a:ext uri="{0D108BD9-81ED-4DB2-BD59-A6C34878D82A}">
                    <a16:rowId xmlns:a16="http://schemas.microsoft.com/office/drawing/2014/main" val="2355035293"/>
                  </a:ext>
                </a:extLst>
              </a:tr>
            </a:tbl>
          </a:graphicData>
        </a:graphic>
      </p:graphicFrame>
    </p:spTree>
    <p:extLst>
      <p:ext uri="{BB962C8B-B14F-4D97-AF65-F5344CB8AC3E}">
        <p14:creationId xmlns:p14="http://schemas.microsoft.com/office/powerpoint/2010/main" val="1457187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34D2DB-EC68-4E2B-ADBA-F5CE814C081C}"/>
              </a:ext>
            </a:extLst>
          </p:cNvPr>
          <p:cNvSpPr>
            <a:spLocks noGrp="1"/>
          </p:cNvSpPr>
          <p:nvPr>
            <p:ph type="title"/>
          </p:nvPr>
        </p:nvSpPr>
        <p:spPr/>
        <p:txBody>
          <a:bodyPr/>
          <a:lstStyle/>
          <a:p>
            <a:r>
              <a:rPr lang="zh-CN" altLang="en-US" dirty="0"/>
              <a:t>区块链标准</a:t>
            </a:r>
            <a:r>
              <a:rPr lang="en-US" altLang="zh-CN" dirty="0"/>
              <a:t>-</a:t>
            </a:r>
            <a:r>
              <a:rPr lang="zh-CN" altLang="en-US" dirty="0"/>
              <a:t>国际</a:t>
            </a:r>
          </a:p>
        </p:txBody>
      </p:sp>
      <p:sp>
        <p:nvSpPr>
          <p:cNvPr id="3" name="内容占位符 2">
            <a:extLst>
              <a:ext uri="{FF2B5EF4-FFF2-40B4-BE49-F238E27FC236}">
                <a16:creationId xmlns:a16="http://schemas.microsoft.com/office/drawing/2014/main" id="{A30A1A1E-9820-4ACB-BA4E-281F964EAE58}"/>
              </a:ext>
            </a:extLst>
          </p:cNvPr>
          <p:cNvSpPr>
            <a:spLocks noGrp="1"/>
          </p:cNvSpPr>
          <p:nvPr>
            <p:ph idx="1"/>
          </p:nvPr>
        </p:nvSpPr>
        <p:spPr/>
        <p:txBody>
          <a:bodyPr>
            <a:normAutofit fontScale="62500" lnSpcReduction="20000"/>
          </a:bodyPr>
          <a:lstStyle/>
          <a:p>
            <a:r>
              <a:rPr lang="en-US" altLang="zh-CN" sz="3400" dirty="0"/>
              <a:t>2016.9: </a:t>
            </a:r>
            <a:r>
              <a:rPr lang="zh-CN" altLang="en-US" sz="3400" dirty="0"/>
              <a:t>国际标准化组织</a:t>
            </a:r>
            <a:r>
              <a:rPr lang="en-US" altLang="zh-CN" sz="3400" dirty="0"/>
              <a:t>ISO</a:t>
            </a:r>
            <a:r>
              <a:rPr lang="zh-CN" altLang="en-US" sz="3400" dirty="0"/>
              <a:t>成立区块链和分布式分类账本技术标准化技术委员会</a:t>
            </a:r>
            <a:r>
              <a:rPr lang="en-US" altLang="zh-CN" sz="3400" dirty="0"/>
              <a:t>TC307</a:t>
            </a:r>
          </a:p>
          <a:p>
            <a:r>
              <a:rPr lang="en-US" altLang="zh-CN" dirty="0"/>
              <a:t>https://www.iso.org/committee/6266604/x/catalogue/</a:t>
            </a:r>
          </a:p>
          <a:p>
            <a:r>
              <a:rPr lang="zh-CN" altLang="en-US" dirty="0"/>
              <a:t>开展区块链安全、隐私、身份认证、智能合约等重点方向的标准化工作，在研标准：</a:t>
            </a:r>
            <a:endParaRPr lang="en-US" altLang="zh-CN" dirty="0"/>
          </a:p>
          <a:p>
            <a:r>
              <a:rPr lang="en-US" altLang="zh-CN" b="1" cap="all" dirty="0">
                <a:hlinkClick r:id="rId3"/>
              </a:rPr>
              <a:t>ISO/CD TR 23245</a:t>
            </a:r>
          </a:p>
          <a:p>
            <a:r>
              <a:rPr lang="en-US" altLang="zh-CN" dirty="0" err="1"/>
              <a:t>Blockchain</a:t>
            </a:r>
            <a:r>
              <a:rPr lang="en-US" altLang="zh-CN" dirty="0"/>
              <a:t> and distributed ledger technologies — Security risks, threats and vulnerabilities</a:t>
            </a:r>
          </a:p>
          <a:p>
            <a:r>
              <a:rPr lang="en-US" altLang="zh-CN" b="1" cap="all" dirty="0">
                <a:hlinkClick r:id="rId4"/>
              </a:rPr>
              <a:t>ISO/NP TR 23246</a:t>
            </a:r>
          </a:p>
          <a:p>
            <a:r>
              <a:rPr lang="en-US" altLang="zh-CN" dirty="0" err="1"/>
              <a:t>Blockchain</a:t>
            </a:r>
            <a:r>
              <a:rPr lang="en-US" altLang="zh-CN" dirty="0"/>
              <a:t> and distributed ledger technologies — Overview of identity management using </a:t>
            </a:r>
            <a:r>
              <a:rPr lang="en-US" altLang="zh-CN" dirty="0" err="1"/>
              <a:t>blockchain</a:t>
            </a:r>
            <a:r>
              <a:rPr lang="en-US" altLang="zh-CN" dirty="0"/>
              <a:t> and distributed ledger technologies</a:t>
            </a:r>
          </a:p>
          <a:p>
            <a:r>
              <a:rPr lang="en-US" altLang="zh-CN" b="1" u="sng" cap="all" dirty="0">
                <a:hlinkClick r:id="rId5"/>
              </a:rPr>
              <a:t>ISO/CD TR 23576</a:t>
            </a:r>
          </a:p>
          <a:p>
            <a:r>
              <a:rPr lang="en-US" altLang="zh-CN" dirty="0" err="1"/>
              <a:t>Blockchain</a:t>
            </a:r>
            <a:r>
              <a:rPr lang="en-US" altLang="zh-CN" dirty="0"/>
              <a:t> and distributed ledger technologies — Security management of digital asset custodians</a:t>
            </a:r>
          </a:p>
          <a:p>
            <a:r>
              <a:rPr lang="en-US" altLang="zh-CN" b="1" u="sng" cap="all" dirty="0">
                <a:hlinkClick r:id="rId6"/>
              </a:rPr>
              <a:t>ISO/DIS 22739</a:t>
            </a:r>
          </a:p>
          <a:p>
            <a:r>
              <a:rPr lang="en-US" altLang="zh-CN" dirty="0" err="1"/>
              <a:t>Blockchain</a:t>
            </a:r>
            <a:r>
              <a:rPr lang="en-US" altLang="zh-CN" dirty="0"/>
              <a:t> and distributed ledger technologies — Terminology</a:t>
            </a:r>
          </a:p>
          <a:p>
            <a:r>
              <a:rPr lang="en-US" altLang="zh-CN" dirty="0"/>
              <a:t>……</a:t>
            </a:r>
          </a:p>
          <a:p>
            <a:endParaRPr lang="en-US" altLang="zh-CN" dirty="0"/>
          </a:p>
          <a:p>
            <a:endParaRPr lang="zh-CN" altLang="en-US" dirty="0"/>
          </a:p>
        </p:txBody>
      </p:sp>
    </p:spTree>
    <p:extLst>
      <p:ext uri="{BB962C8B-B14F-4D97-AF65-F5344CB8AC3E}">
        <p14:creationId xmlns:p14="http://schemas.microsoft.com/office/powerpoint/2010/main" val="11399719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29C144-4BBD-4F54-91F1-6012784B44AD}"/>
              </a:ext>
            </a:extLst>
          </p:cNvPr>
          <p:cNvSpPr>
            <a:spLocks noGrp="1"/>
          </p:cNvSpPr>
          <p:nvPr>
            <p:ph type="title"/>
          </p:nvPr>
        </p:nvSpPr>
        <p:spPr/>
        <p:txBody>
          <a:bodyPr/>
          <a:lstStyle/>
          <a:p>
            <a:r>
              <a:rPr lang="zh-CN" altLang="en-US" dirty="0"/>
              <a:t>区块链标准</a:t>
            </a:r>
            <a:r>
              <a:rPr lang="en-US" altLang="zh-CN" dirty="0"/>
              <a:t>-</a:t>
            </a:r>
            <a:r>
              <a:rPr lang="zh-CN" altLang="en-US" dirty="0"/>
              <a:t>国际</a:t>
            </a:r>
          </a:p>
        </p:txBody>
      </p:sp>
      <p:sp>
        <p:nvSpPr>
          <p:cNvPr id="3" name="内容占位符 2">
            <a:extLst>
              <a:ext uri="{FF2B5EF4-FFF2-40B4-BE49-F238E27FC236}">
                <a16:creationId xmlns:a16="http://schemas.microsoft.com/office/drawing/2014/main" id="{67A4C33E-3B51-4ED0-8BC7-58EF640E42A1}"/>
              </a:ext>
            </a:extLst>
          </p:cNvPr>
          <p:cNvSpPr>
            <a:spLocks noGrp="1"/>
          </p:cNvSpPr>
          <p:nvPr>
            <p:ph idx="1"/>
          </p:nvPr>
        </p:nvSpPr>
        <p:spPr/>
        <p:txBody>
          <a:bodyPr/>
          <a:lstStyle/>
          <a:p>
            <a:r>
              <a:rPr lang="zh-CN" altLang="en-US" dirty="0"/>
              <a:t>国际电信联盟通讯标准化组织</a:t>
            </a:r>
            <a:r>
              <a:rPr lang="en-US" altLang="zh-CN" dirty="0"/>
              <a:t>(ITU-T)SG17</a:t>
            </a:r>
            <a:r>
              <a:rPr lang="zh-CN" altLang="en-US" dirty="0"/>
              <a:t>安全工作组会议</a:t>
            </a:r>
            <a:endParaRPr lang="en-US" altLang="zh-CN" dirty="0"/>
          </a:p>
          <a:p>
            <a:pPr lvl="1"/>
            <a:r>
              <a:rPr lang="zh-CN" altLang="en-US" dirty="0"/>
              <a:t>分布式账本技术安全</a:t>
            </a:r>
            <a:r>
              <a:rPr lang="en-US" altLang="zh-CN" dirty="0"/>
              <a:t>(</a:t>
            </a:r>
            <a:r>
              <a:rPr lang="zh-CN" altLang="en-US" dirty="0"/>
              <a:t>区块链安全</a:t>
            </a:r>
            <a:r>
              <a:rPr lang="en-US" altLang="zh-CN" dirty="0"/>
              <a:t>)</a:t>
            </a:r>
            <a:r>
              <a:rPr lang="zh-CN" altLang="en-US" dirty="0"/>
              <a:t>、</a:t>
            </a:r>
            <a:r>
              <a:rPr lang="en-US" altLang="zh-CN" dirty="0"/>
              <a:t>5G</a:t>
            </a:r>
            <a:r>
              <a:rPr lang="zh-CN" altLang="en-US" dirty="0"/>
              <a:t>安全、云安全等安全标准进行讨论修订</a:t>
            </a:r>
            <a:endParaRPr lang="en-US" altLang="zh-CN" dirty="0"/>
          </a:p>
          <a:p>
            <a:pPr lvl="1"/>
            <a:r>
              <a:rPr lang="en-US" altLang="zh-CN" dirty="0">
                <a:solidFill>
                  <a:srgbClr val="FF0000"/>
                </a:solidFill>
              </a:rPr>
              <a:t>New work item proposal: Security architecture for blockchain</a:t>
            </a:r>
            <a:r>
              <a:rPr lang="zh-CN" altLang="en-US" dirty="0">
                <a:solidFill>
                  <a:srgbClr val="FF0000"/>
                </a:solidFill>
              </a:rPr>
              <a:t>，</a:t>
            </a:r>
            <a:endParaRPr lang="en-US" altLang="zh-CN" dirty="0">
              <a:solidFill>
                <a:srgbClr val="FF0000"/>
              </a:solidFill>
            </a:endParaRPr>
          </a:p>
          <a:p>
            <a:pPr lvl="1"/>
            <a:r>
              <a:rPr lang="en-US" altLang="zh-CN" dirty="0">
                <a:solidFill>
                  <a:srgbClr val="FF0000"/>
                </a:solidFill>
              </a:rPr>
              <a:t>Proposal for new work item on "Security services based on Distributed Ledger Technology"  </a:t>
            </a:r>
          </a:p>
          <a:p>
            <a:pPr lvl="1"/>
            <a:r>
              <a:rPr lang="en-US" altLang="zh-CN" dirty="0">
                <a:solidFill>
                  <a:srgbClr val="FF0000"/>
                </a:solidFill>
              </a:rPr>
              <a:t>Proposal for new work item on "Security Guideline of Distributed Ledger Technology"  </a:t>
            </a:r>
            <a:r>
              <a:rPr lang="en-US" altLang="zh-CN" dirty="0"/>
              <a:t>    </a:t>
            </a:r>
          </a:p>
          <a:p>
            <a:pPr lvl="1"/>
            <a:r>
              <a:rPr lang="en-US" altLang="zh-CN" dirty="0"/>
              <a:t>Proposal for a new work item on "Security threats and requirements of digital payment services based on distributed ledger technology" ----</a:t>
            </a:r>
          </a:p>
          <a:p>
            <a:pPr lvl="1"/>
            <a:r>
              <a:rPr lang="en-US" altLang="zh-CN" dirty="0"/>
              <a:t>Proposal for a new work item on "Security assurance for Distributed Ledger Technology"   </a:t>
            </a:r>
          </a:p>
          <a:p>
            <a:pPr lvl="1"/>
            <a:r>
              <a:rPr lang="en-US" altLang="zh-CN" dirty="0"/>
              <a:t>Proposal for a new work item on "Security threats to online voting using distributed ledger technology"    </a:t>
            </a:r>
          </a:p>
        </p:txBody>
      </p:sp>
    </p:spTree>
    <p:extLst>
      <p:ext uri="{BB962C8B-B14F-4D97-AF65-F5344CB8AC3E}">
        <p14:creationId xmlns:p14="http://schemas.microsoft.com/office/powerpoint/2010/main" val="739869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651DC4-EBA4-4197-8A4B-11D034DF92C4}"/>
              </a:ext>
            </a:extLst>
          </p:cNvPr>
          <p:cNvSpPr>
            <a:spLocks noGrp="1"/>
          </p:cNvSpPr>
          <p:nvPr>
            <p:ph type="title"/>
          </p:nvPr>
        </p:nvSpPr>
        <p:spPr/>
        <p:txBody>
          <a:bodyPr/>
          <a:lstStyle/>
          <a:p>
            <a:r>
              <a:rPr lang="zh-CN" altLang="en-US" dirty="0"/>
              <a:t>区块链标准</a:t>
            </a:r>
            <a:r>
              <a:rPr lang="en-US" altLang="zh-CN" dirty="0"/>
              <a:t>-</a:t>
            </a:r>
            <a:r>
              <a:rPr lang="zh-CN" altLang="en-US" dirty="0"/>
              <a:t>国际</a:t>
            </a:r>
          </a:p>
        </p:txBody>
      </p:sp>
      <p:sp>
        <p:nvSpPr>
          <p:cNvPr id="3" name="内容占位符 2">
            <a:extLst>
              <a:ext uri="{FF2B5EF4-FFF2-40B4-BE49-F238E27FC236}">
                <a16:creationId xmlns:a16="http://schemas.microsoft.com/office/drawing/2014/main" id="{AC0C4A62-FD17-484C-A380-1D3FFA5D4933}"/>
              </a:ext>
            </a:extLst>
          </p:cNvPr>
          <p:cNvSpPr>
            <a:spLocks noGrp="1"/>
          </p:cNvSpPr>
          <p:nvPr>
            <p:ph idx="1"/>
          </p:nvPr>
        </p:nvSpPr>
        <p:spPr/>
        <p:txBody>
          <a:bodyPr/>
          <a:lstStyle/>
          <a:p>
            <a:r>
              <a:rPr lang="en-US" altLang="zh-CN" dirty="0"/>
              <a:t>IEEE  </a:t>
            </a:r>
          </a:p>
          <a:p>
            <a:pPr lvl="1"/>
            <a:r>
              <a:rPr lang="en-US" altLang="zh-CN" dirty="0"/>
              <a:t>Blockchain Standards Committee (</a:t>
            </a:r>
            <a:r>
              <a:rPr lang="en-US" altLang="zh-CN" dirty="0">
                <a:hlinkClick r:id="rId2"/>
              </a:rPr>
              <a:t>CES</a:t>
            </a:r>
            <a:r>
              <a:rPr lang="en-US" altLang="zh-CN" dirty="0"/>
              <a:t>/BSC)</a:t>
            </a:r>
          </a:p>
          <a:p>
            <a:pPr lvl="1"/>
            <a:r>
              <a:rPr lang="en-US" altLang="zh-CN" dirty="0"/>
              <a:t>Blockchain and Distributed Ledgers (</a:t>
            </a:r>
            <a:r>
              <a:rPr lang="en-US" altLang="zh-CN" dirty="0">
                <a:hlinkClick r:id="rId3"/>
              </a:rPr>
              <a:t>C</a:t>
            </a:r>
            <a:r>
              <a:rPr lang="en-US" altLang="zh-CN" dirty="0"/>
              <a:t>/BDL)</a:t>
            </a:r>
          </a:p>
          <a:p>
            <a:pPr lvl="1"/>
            <a:r>
              <a:rPr lang="en-US" altLang="zh-CN" dirty="0"/>
              <a:t>Cybersecurity and Privacy Standards Committee (</a:t>
            </a:r>
            <a:r>
              <a:rPr lang="en-US" altLang="zh-CN" dirty="0">
                <a:hlinkClick r:id="rId3"/>
              </a:rPr>
              <a:t>C</a:t>
            </a:r>
            <a:r>
              <a:rPr lang="en-US" altLang="zh-CN" dirty="0"/>
              <a:t>/</a:t>
            </a:r>
            <a:r>
              <a:rPr lang="en-US" altLang="zh-CN" dirty="0">
                <a:hlinkClick r:id="rId4"/>
              </a:rPr>
              <a:t>CPSC</a:t>
            </a:r>
            <a:r>
              <a:rPr lang="en-US" altLang="zh-CN" dirty="0"/>
              <a:t>)</a:t>
            </a:r>
          </a:p>
          <a:p>
            <a:r>
              <a:rPr lang="en-US" altLang="zh-CN" dirty="0"/>
              <a:t> IRTF/IETF : </a:t>
            </a:r>
            <a:r>
              <a:rPr lang="zh-CN" altLang="en-US" dirty="0"/>
              <a:t>研究区块链安全和隐私保护技术方案 互联网架构委员会 </a:t>
            </a:r>
            <a:r>
              <a:rPr lang="en-US" altLang="zh-CN" dirty="0"/>
              <a:t>IAB </a:t>
            </a:r>
            <a:r>
              <a:rPr lang="zh-CN" altLang="en-US" dirty="0"/>
              <a:t>下属的 </a:t>
            </a:r>
            <a:r>
              <a:rPr lang="en-US" altLang="zh-CN" dirty="0"/>
              <a:t>IRTF </a:t>
            </a:r>
            <a:r>
              <a:rPr lang="zh-CN" altLang="en-US" dirty="0"/>
              <a:t>于 </a:t>
            </a:r>
            <a:r>
              <a:rPr lang="en-US" altLang="zh-CN" dirty="0"/>
              <a:t>2016 </a:t>
            </a:r>
            <a:r>
              <a:rPr lang="zh-CN" altLang="en-US" dirty="0"/>
              <a:t>年 </a:t>
            </a:r>
            <a:r>
              <a:rPr lang="en-US" altLang="zh-CN" dirty="0"/>
              <a:t>9 </a:t>
            </a:r>
            <a:r>
              <a:rPr lang="zh-CN" altLang="en-US" dirty="0"/>
              <a:t>月设立了</a:t>
            </a:r>
            <a:r>
              <a:rPr lang="en-US" altLang="zh-CN" dirty="0"/>
              <a:t>Blockchain, Distributed Data &amp; Service</a:t>
            </a:r>
          </a:p>
          <a:p>
            <a:r>
              <a:rPr lang="en-US" altLang="zh-CN" dirty="0"/>
              <a:t>W3C</a:t>
            </a:r>
            <a:r>
              <a:rPr lang="zh-CN" altLang="en-US" dirty="0"/>
              <a:t>、</a:t>
            </a:r>
            <a:r>
              <a:rPr lang="en-US" altLang="zh-CN" dirty="0"/>
              <a:t>GSMA</a:t>
            </a:r>
          </a:p>
          <a:p>
            <a:endParaRPr lang="en-US" altLang="zh-CN" dirty="0"/>
          </a:p>
          <a:p>
            <a:r>
              <a:rPr lang="zh-CN" altLang="en-US" dirty="0"/>
              <a:t>美国</a:t>
            </a:r>
            <a:r>
              <a:rPr lang="en-US" altLang="zh-CN" dirty="0"/>
              <a:t>NIST </a:t>
            </a:r>
          </a:p>
        </p:txBody>
      </p:sp>
    </p:spTree>
    <p:extLst>
      <p:ext uri="{BB962C8B-B14F-4D97-AF65-F5344CB8AC3E}">
        <p14:creationId xmlns:p14="http://schemas.microsoft.com/office/powerpoint/2010/main" val="3499318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EF814-2864-4261-9692-1951E705C589}"/>
              </a:ext>
            </a:extLst>
          </p:cNvPr>
          <p:cNvSpPr>
            <a:spLocks noGrp="1"/>
          </p:cNvSpPr>
          <p:nvPr>
            <p:ph type="title"/>
          </p:nvPr>
        </p:nvSpPr>
        <p:spPr/>
        <p:txBody>
          <a:bodyPr>
            <a:normAutofit/>
          </a:bodyPr>
          <a:lstStyle/>
          <a:p>
            <a:r>
              <a:rPr lang="zh-CN" altLang="en-US" dirty="0"/>
              <a:t>区块链标准</a:t>
            </a:r>
            <a:r>
              <a:rPr lang="en-US" altLang="zh-CN" dirty="0"/>
              <a:t>-</a:t>
            </a:r>
            <a:r>
              <a:rPr lang="zh-CN" altLang="en-US" dirty="0"/>
              <a:t>国内</a:t>
            </a:r>
          </a:p>
        </p:txBody>
      </p:sp>
      <p:sp>
        <p:nvSpPr>
          <p:cNvPr id="3" name="内容占位符 2">
            <a:extLst>
              <a:ext uri="{FF2B5EF4-FFF2-40B4-BE49-F238E27FC236}">
                <a16:creationId xmlns:a16="http://schemas.microsoft.com/office/drawing/2014/main" id="{74A0043A-20E5-45F5-A430-D7225401D810}"/>
              </a:ext>
            </a:extLst>
          </p:cNvPr>
          <p:cNvSpPr>
            <a:spLocks noGrp="1"/>
          </p:cNvSpPr>
          <p:nvPr>
            <p:ph idx="1"/>
          </p:nvPr>
        </p:nvSpPr>
        <p:spPr/>
        <p:txBody>
          <a:bodyPr/>
          <a:lstStyle/>
          <a:p>
            <a:endParaRPr lang="zh-CN" altLang="en-US" dirty="0"/>
          </a:p>
        </p:txBody>
      </p:sp>
      <p:pic>
        <p:nvPicPr>
          <p:cNvPr id="4" name="图片 3">
            <a:extLst>
              <a:ext uri="{FF2B5EF4-FFF2-40B4-BE49-F238E27FC236}">
                <a16:creationId xmlns:a16="http://schemas.microsoft.com/office/drawing/2014/main" id="{70C433E9-4D1A-40B5-859F-7512F48CDB9C}"/>
              </a:ext>
            </a:extLst>
          </p:cNvPr>
          <p:cNvPicPr/>
          <p:nvPr/>
        </p:nvPicPr>
        <p:blipFill rotWithShape="1">
          <a:blip r:embed="rId2" cstate="print">
            <a:extLst>
              <a:ext uri="{28A0092B-C50C-407E-A947-70E740481C1C}">
                <a14:useLocalDpi xmlns:a14="http://schemas.microsoft.com/office/drawing/2010/main" val="0"/>
              </a:ext>
            </a:extLst>
          </a:blip>
          <a:srcRect b="35745"/>
          <a:stretch/>
        </p:blipFill>
        <p:spPr bwMode="auto">
          <a:xfrm>
            <a:off x="1248310" y="1637665"/>
            <a:ext cx="6996701" cy="3878494"/>
          </a:xfrm>
          <a:prstGeom prst="rect">
            <a:avLst/>
          </a:prstGeom>
          <a:noFill/>
          <a:ln>
            <a:noFill/>
          </a:ln>
        </p:spPr>
      </p:pic>
      <p:pic>
        <p:nvPicPr>
          <p:cNvPr id="5" name="图片 4">
            <a:extLst>
              <a:ext uri="{FF2B5EF4-FFF2-40B4-BE49-F238E27FC236}">
                <a16:creationId xmlns:a16="http://schemas.microsoft.com/office/drawing/2014/main" id="{5A626A13-2707-4545-AFA7-49DB5F4CBAD5}"/>
              </a:ext>
            </a:extLst>
          </p:cNvPr>
          <p:cNvPicPr/>
          <p:nvPr/>
        </p:nvPicPr>
        <p:blipFill rotWithShape="1">
          <a:blip r:embed="rId2" cstate="print">
            <a:extLst>
              <a:ext uri="{28A0092B-C50C-407E-A947-70E740481C1C}">
                <a14:useLocalDpi xmlns:a14="http://schemas.microsoft.com/office/drawing/2010/main" val="0"/>
              </a:ext>
            </a:extLst>
          </a:blip>
          <a:srcRect t="83616"/>
          <a:stretch/>
        </p:blipFill>
        <p:spPr bwMode="auto">
          <a:xfrm>
            <a:off x="1248309" y="5411097"/>
            <a:ext cx="6996701" cy="988906"/>
          </a:xfrm>
          <a:prstGeom prst="rect">
            <a:avLst/>
          </a:prstGeom>
          <a:noFill/>
          <a:ln>
            <a:noFill/>
          </a:ln>
        </p:spPr>
      </p:pic>
    </p:spTree>
    <p:extLst>
      <p:ext uri="{BB962C8B-B14F-4D97-AF65-F5344CB8AC3E}">
        <p14:creationId xmlns:p14="http://schemas.microsoft.com/office/powerpoint/2010/main" val="1405666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108EF6-8196-4188-A703-A7801AF6B4E1}"/>
              </a:ext>
            </a:extLst>
          </p:cNvPr>
          <p:cNvSpPr>
            <a:spLocks noGrp="1"/>
          </p:cNvSpPr>
          <p:nvPr>
            <p:ph type="title"/>
          </p:nvPr>
        </p:nvSpPr>
        <p:spPr/>
        <p:txBody>
          <a:bodyPr/>
          <a:lstStyle/>
          <a:p>
            <a:r>
              <a:rPr lang="zh-CN" altLang="en-US" dirty="0"/>
              <a:t>区块链标准</a:t>
            </a:r>
            <a:r>
              <a:rPr lang="en-US" altLang="zh-CN" dirty="0"/>
              <a:t>-</a:t>
            </a:r>
            <a:r>
              <a:rPr lang="zh-CN" altLang="en-US" dirty="0"/>
              <a:t>国内团体标准</a:t>
            </a:r>
          </a:p>
        </p:txBody>
      </p:sp>
      <p:sp>
        <p:nvSpPr>
          <p:cNvPr id="3" name="内容占位符 2">
            <a:extLst>
              <a:ext uri="{FF2B5EF4-FFF2-40B4-BE49-F238E27FC236}">
                <a16:creationId xmlns:a16="http://schemas.microsoft.com/office/drawing/2014/main" id="{2DA3DC8E-E146-44C9-8B5E-00786006ACD1}"/>
              </a:ext>
            </a:extLst>
          </p:cNvPr>
          <p:cNvSpPr>
            <a:spLocks noGrp="1"/>
          </p:cNvSpPr>
          <p:nvPr>
            <p:ph idx="1"/>
          </p:nvPr>
        </p:nvSpPr>
        <p:spPr/>
        <p:txBody>
          <a:bodyPr/>
          <a:lstStyle/>
          <a:p>
            <a:r>
              <a:rPr lang="zh-CN" altLang="en-US" dirty="0"/>
              <a:t>中国区块链技术和产业发展论坛（以下简称“论坛”）于</a:t>
            </a:r>
            <a:r>
              <a:rPr lang="en-US" altLang="zh-CN" dirty="0"/>
              <a:t>2016</a:t>
            </a:r>
            <a:r>
              <a:rPr lang="zh-CN" altLang="en-US" dirty="0"/>
              <a:t>年</a:t>
            </a:r>
            <a:r>
              <a:rPr lang="en-US" altLang="zh-CN" dirty="0"/>
              <a:t>10</a:t>
            </a:r>
            <a:r>
              <a:rPr lang="zh-CN" altLang="en-US" dirty="0"/>
              <a:t>月</a:t>
            </a:r>
            <a:r>
              <a:rPr lang="en-US" altLang="zh-CN" dirty="0"/>
              <a:t>18</a:t>
            </a:r>
            <a:r>
              <a:rPr lang="zh-CN" altLang="en-US" dirty="0"/>
              <a:t>号在北京成立。</a:t>
            </a:r>
            <a:endParaRPr lang="en-US" altLang="zh-CN" dirty="0"/>
          </a:p>
          <a:p>
            <a:r>
              <a:rPr lang="zh-CN" altLang="en-US" dirty="0"/>
              <a:t>论坛由工信部信息化和软件服务业司、国家标准委工业标准二部指导，中国电子技术标准化研究院、万向区块链、微众银行、中国平安等国内从事区块链的重点企事业单位构成。</a:t>
            </a:r>
          </a:p>
          <a:p>
            <a:r>
              <a:rPr lang="en-US" altLang="zh-CN" dirty="0"/>
              <a:t>2017</a:t>
            </a:r>
            <a:r>
              <a:rPr lang="zh-CN" altLang="en-US" dirty="0"/>
              <a:t>标准：</a:t>
            </a:r>
            <a:r>
              <a:rPr lang="en-US" altLang="zh-CN" dirty="0"/>
              <a:t>《</a:t>
            </a:r>
            <a:r>
              <a:rPr lang="zh-CN" altLang="en-US" dirty="0"/>
              <a:t>区块链参考架构</a:t>
            </a:r>
            <a:r>
              <a:rPr lang="en-US" altLang="zh-CN" dirty="0"/>
              <a:t>》</a:t>
            </a:r>
            <a:r>
              <a:rPr lang="zh-CN" altLang="en-US" dirty="0"/>
              <a:t>，</a:t>
            </a:r>
            <a:r>
              <a:rPr lang="en-US" altLang="zh-CN" dirty="0"/>
              <a:t>《</a:t>
            </a:r>
            <a:r>
              <a:rPr lang="zh-CN" altLang="en-US" dirty="0"/>
              <a:t>区块链 数据格式规范</a:t>
            </a:r>
            <a:r>
              <a:rPr lang="en-US" altLang="zh-CN" dirty="0"/>
              <a:t>》</a:t>
            </a:r>
          </a:p>
          <a:p>
            <a:r>
              <a:rPr lang="en-US" altLang="zh-CN" dirty="0"/>
              <a:t>2018</a:t>
            </a:r>
            <a:r>
              <a:rPr lang="zh-CN" altLang="en-US" dirty="0"/>
              <a:t>标准：</a:t>
            </a:r>
            <a:r>
              <a:rPr lang="zh-CN" altLang="zh-CN" dirty="0"/>
              <a:t> 《区块链隐私保护规范》</a:t>
            </a:r>
            <a:r>
              <a:rPr lang="zh-CN" altLang="en-US" dirty="0"/>
              <a:t>、</a:t>
            </a:r>
            <a:r>
              <a:rPr lang="zh-CN" altLang="zh-CN" dirty="0"/>
              <a:t> 《区块链智能合约实施规范》</a:t>
            </a:r>
            <a:r>
              <a:rPr lang="zh-CN" altLang="en-US" dirty="0"/>
              <a:t>、</a:t>
            </a:r>
            <a:r>
              <a:rPr lang="zh-CN" altLang="zh-CN" dirty="0"/>
              <a:t>《区块链技术安全通用规范》</a:t>
            </a:r>
            <a:r>
              <a:rPr lang="zh-CN" altLang="en-US" dirty="0"/>
              <a:t>、</a:t>
            </a:r>
            <a:r>
              <a:rPr lang="zh-CN" altLang="zh-CN" dirty="0"/>
              <a:t>《区块链存证应用指南》</a:t>
            </a:r>
            <a:endParaRPr lang="en-US" altLang="zh-CN" dirty="0"/>
          </a:p>
          <a:p>
            <a:r>
              <a:rPr lang="en-US" altLang="zh-CN" dirty="0"/>
              <a:t>2019</a:t>
            </a:r>
            <a:r>
              <a:rPr lang="zh-CN" altLang="en-US" dirty="0"/>
              <a:t>标准：</a:t>
            </a:r>
            <a:r>
              <a:rPr lang="zh-CN" altLang="zh-CN" dirty="0"/>
              <a:t>《区块链跨链实施指南》</a:t>
            </a:r>
            <a:r>
              <a:rPr lang="zh-CN" altLang="en-US" dirty="0"/>
              <a:t>、</a:t>
            </a:r>
            <a:r>
              <a:rPr lang="zh-CN" altLang="zh-CN" dirty="0"/>
              <a:t>《区块链隐私计算服务》</a:t>
            </a:r>
          </a:p>
          <a:p>
            <a:endParaRPr lang="zh-CN" altLang="zh-CN" dirty="0"/>
          </a:p>
          <a:p>
            <a:endParaRPr lang="zh-CN" altLang="en-US" dirty="0"/>
          </a:p>
        </p:txBody>
      </p:sp>
    </p:spTree>
    <p:extLst>
      <p:ext uri="{BB962C8B-B14F-4D97-AF65-F5344CB8AC3E}">
        <p14:creationId xmlns:p14="http://schemas.microsoft.com/office/powerpoint/2010/main" val="3459987955"/>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1610</Words>
  <Application>Microsoft Office PowerPoint</Application>
  <PresentationFormat>宽屏</PresentationFormat>
  <Paragraphs>195</Paragraphs>
  <Slides>29</Slides>
  <Notes>5</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29</vt:i4>
      </vt:variant>
    </vt:vector>
  </HeadingPairs>
  <TitlesOfParts>
    <vt:vector size="33" baseType="lpstr">
      <vt:lpstr>Arial</vt:lpstr>
      <vt:lpstr>Calibri</vt:lpstr>
      <vt:lpstr>Calibri Light</vt:lpstr>
      <vt:lpstr>回顾</vt:lpstr>
      <vt:lpstr>区块链安全标准研究</vt:lpstr>
      <vt:lpstr>区块链研究</vt:lpstr>
      <vt:lpstr>研究背景-国际</vt:lpstr>
      <vt:lpstr>区块链标准-国际</vt:lpstr>
      <vt:lpstr>区块链标准-国际</vt:lpstr>
      <vt:lpstr>区块链标准-国际</vt:lpstr>
      <vt:lpstr>区块链标准-国际</vt:lpstr>
      <vt:lpstr>区块链标准-国内</vt:lpstr>
      <vt:lpstr>区块链标准-国内团体标准</vt:lpstr>
      <vt:lpstr>区块链标准-国内团体标准</vt:lpstr>
      <vt:lpstr>区块链标准-研究项目</vt:lpstr>
      <vt:lpstr>区块链技术架构</vt:lpstr>
      <vt:lpstr>区块链技术架构</vt:lpstr>
      <vt:lpstr>区块链标准-国内</vt:lpstr>
      <vt:lpstr>区块链标准-国内</vt:lpstr>
      <vt:lpstr>区块链标准-国内</vt:lpstr>
      <vt:lpstr>区块链标准-国内</vt:lpstr>
      <vt:lpstr>区块链标准-国内</vt:lpstr>
      <vt:lpstr>区块链标准-国内</vt:lpstr>
      <vt:lpstr>区块链标准-国内</vt:lpstr>
      <vt:lpstr>区块链安全标准模块</vt:lpstr>
      <vt:lpstr>区块链安全标准</vt:lpstr>
      <vt:lpstr>区块链安全标准</vt:lpstr>
      <vt:lpstr>NIST Cybersecurity Framework Core Establishes a Common Language</vt:lpstr>
      <vt:lpstr>物联网安全参考模型导出</vt:lpstr>
      <vt:lpstr>物联网体系结构参考安全分区划分</vt:lpstr>
      <vt:lpstr>人工智能安全标准体系</vt:lpstr>
      <vt:lpstr>PowerPoint 演示文稿</vt:lpstr>
      <vt:lpstr>任务分工</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区块链安全标准研究</dc:title>
  <dc:creator>winters@126.com</dc:creator>
  <cp:lastModifiedBy>winters@126.com</cp:lastModifiedBy>
  <cp:revision>86</cp:revision>
  <dcterms:created xsi:type="dcterms:W3CDTF">2020-01-06T07:59:21Z</dcterms:created>
  <dcterms:modified xsi:type="dcterms:W3CDTF">2020-01-15T03:20:48Z</dcterms:modified>
</cp:coreProperties>
</file>