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7" r:id="rId4"/>
    <p:sldId id="259" r:id="rId5"/>
    <p:sldId id="260" r:id="rId6"/>
    <p:sldId id="269" r:id="rId7"/>
    <p:sldId id="270" r:id="rId8"/>
    <p:sldId id="271" r:id="rId9"/>
    <p:sldId id="264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6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16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textbox 150"/>
          <p:cNvSpPr/>
          <p:nvPr/>
        </p:nvSpPr>
        <p:spPr>
          <a:xfrm>
            <a:off x="4783455" y="2722245"/>
            <a:ext cx="4321175" cy="1634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7392035" algn="l" rtl="0" eaLnBrk="0">
              <a:lnSpc>
                <a:spcPts val="2190"/>
              </a:lnSpc>
            </a:pPr>
            <a:r>
              <a:rPr sz="4200" kern="0" spc="900" dirty="0">
                <a:solidFill>
                  <a:srgbClr val="34C9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42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700"/>
              </a:spcBef>
            </a:pPr>
            <a:r>
              <a:rPr lang="en-US" altLang="en-US" sz="4800" dirty="0">
                <a:latin typeface="华文楷体" panose="02010600040101010101" charset="-122"/>
                <a:ea typeface="华文楷体" panose="02010600040101010101" charset="-122"/>
              </a:rPr>
              <a:t>WEB3    XR</a:t>
            </a:r>
            <a:endParaRPr lang="en-US" altLang="en-US" sz="48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8" name="rect"/>
          <p:cNvSpPr/>
          <p:nvPr/>
        </p:nvSpPr>
        <p:spPr>
          <a:xfrm>
            <a:off x="318160" y="5821146"/>
            <a:ext cx="11555666" cy="762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11505" y="-419735"/>
            <a:ext cx="10812145" cy="727773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3090672" y="258229"/>
            <a:ext cx="6341554" cy="6341541"/>
            <a:chOff x="0" y="0"/>
            <a:chExt cx="6341554" cy="6341541"/>
          </a:xfrm>
        </p:grpSpPr>
        <p:sp>
          <p:nvSpPr>
            <p:cNvPr id="40" name="path"/>
            <p:cNvSpPr/>
            <p:nvPr/>
          </p:nvSpPr>
          <p:spPr>
            <a:xfrm>
              <a:off x="0" y="0"/>
              <a:ext cx="6341554" cy="6341541"/>
            </a:xfrm>
            <a:custGeom>
              <a:avLst/>
              <a:gdLst/>
              <a:ahLst/>
              <a:cxnLst/>
              <a:rect l="0" t="0" r="0" b="0"/>
              <a:pathLst>
                <a:path w="9986" h="9986">
                  <a:moveTo>
                    <a:pt x="0" y="4993"/>
                  </a:moveTo>
                  <a:cubicBezTo>
                    <a:pt x="0" y="2235"/>
                    <a:pt x="2235" y="0"/>
                    <a:pt x="4993" y="0"/>
                  </a:cubicBezTo>
                  <a:cubicBezTo>
                    <a:pt x="7751" y="0"/>
                    <a:pt x="9986" y="2235"/>
                    <a:pt x="9986" y="4993"/>
                  </a:cubicBezTo>
                  <a:cubicBezTo>
                    <a:pt x="9986" y="7751"/>
                    <a:pt x="7751" y="9986"/>
                    <a:pt x="4993" y="9986"/>
                  </a:cubicBezTo>
                  <a:cubicBezTo>
                    <a:pt x="2235" y="9986"/>
                    <a:pt x="0" y="7751"/>
                    <a:pt x="0" y="4993"/>
                  </a:cubicBezTo>
                </a:path>
              </a:pathLst>
            </a:custGeom>
            <a:solidFill>
              <a:srgbClr val="9ADFBF">
                <a:alpha val="16078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" name="path"/>
            <p:cNvSpPr/>
            <p:nvPr/>
          </p:nvSpPr>
          <p:spPr>
            <a:xfrm>
              <a:off x="871727" y="872299"/>
              <a:ext cx="4597527" cy="4596942"/>
            </a:xfrm>
            <a:custGeom>
              <a:avLst/>
              <a:gdLst/>
              <a:ahLst/>
              <a:cxnLst/>
              <a:rect l="0" t="0" r="0" b="0"/>
              <a:pathLst>
                <a:path w="7240" h="7239">
                  <a:moveTo>
                    <a:pt x="0" y="3619"/>
                  </a:moveTo>
                  <a:cubicBezTo>
                    <a:pt x="0" y="1620"/>
                    <a:pt x="1621" y="0"/>
                    <a:pt x="3620" y="0"/>
                  </a:cubicBezTo>
                  <a:cubicBezTo>
                    <a:pt x="5619" y="0"/>
                    <a:pt x="7240" y="1620"/>
                    <a:pt x="7240" y="3619"/>
                  </a:cubicBezTo>
                  <a:cubicBezTo>
                    <a:pt x="7240" y="5618"/>
                    <a:pt x="5619" y="7239"/>
                    <a:pt x="3620" y="7239"/>
                  </a:cubicBezTo>
                  <a:cubicBezTo>
                    <a:pt x="1621" y="7239"/>
                    <a:pt x="0" y="5618"/>
                    <a:pt x="0" y="3619"/>
                  </a:cubicBezTo>
                </a:path>
              </a:pathLst>
            </a:custGeom>
            <a:solidFill>
              <a:srgbClr val="34A471">
                <a:alpha val="16078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" name="path"/>
            <p:cNvSpPr/>
            <p:nvPr/>
          </p:nvSpPr>
          <p:spPr>
            <a:xfrm>
              <a:off x="2002536" y="1978075"/>
              <a:ext cx="2385542" cy="2385390"/>
            </a:xfrm>
            <a:custGeom>
              <a:avLst/>
              <a:gdLst/>
              <a:ahLst/>
              <a:cxnLst/>
              <a:rect l="0" t="0" r="0" b="0"/>
              <a:pathLst>
                <a:path w="3756" h="3756">
                  <a:moveTo>
                    <a:pt x="0" y="1878"/>
                  </a:moveTo>
                  <a:cubicBezTo>
                    <a:pt x="0" y="840"/>
                    <a:pt x="841" y="0"/>
                    <a:pt x="1878" y="0"/>
                  </a:cubicBezTo>
                  <a:cubicBezTo>
                    <a:pt x="2915" y="0"/>
                    <a:pt x="3756" y="840"/>
                    <a:pt x="3756" y="1878"/>
                  </a:cubicBezTo>
                  <a:cubicBezTo>
                    <a:pt x="3756" y="2915"/>
                    <a:pt x="2915" y="3756"/>
                    <a:pt x="1878" y="3756"/>
                  </a:cubicBezTo>
                  <a:cubicBezTo>
                    <a:pt x="841" y="3756"/>
                    <a:pt x="0" y="2915"/>
                    <a:pt x="0" y="1878"/>
                  </a:cubicBezTo>
                </a:path>
              </a:pathLst>
            </a:custGeom>
            <a:solidFill>
              <a:srgbClr val="226E4B">
                <a:alpha val="16078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7701787" y="1470152"/>
            <a:ext cx="3825240" cy="2136775"/>
            <a:chOff x="40640" y="-12700"/>
            <a:chExt cx="3825240" cy="2136775"/>
          </a:xfrm>
        </p:grpSpPr>
        <p:grpSp>
          <p:nvGrpSpPr>
            <p:cNvPr id="6" name="group 6"/>
            <p:cNvGrpSpPr/>
            <p:nvPr/>
          </p:nvGrpSpPr>
          <p:grpSpPr>
            <a:xfrm rot="21600000">
              <a:off x="40640" y="0"/>
              <a:ext cx="3812031" cy="2095500"/>
              <a:chOff x="40640" y="0"/>
              <a:chExt cx="3812031" cy="2095500"/>
            </a:xfrm>
          </p:grpSpPr>
          <p:sp>
            <p:nvSpPr>
              <p:cNvPr id="46" name="path"/>
              <p:cNvSpPr/>
              <p:nvPr/>
            </p:nvSpPr>
            <p:spPr>
              <a:xfrm>
                <a:off x="339852" y="0"/>
                <a:ext cx="3512819" cy="2095500"/>
              </a:xfrm>
              <a:custGeom>
                <a:avLst/>
                <a:gdLst/>
                <a:ahLst/>
                <a:cxnLst/>
                <a:rect l="0" t="0" r="0" b="0"/>
                <a:pathLst>
                  <a:path w="5531" h="3300">
                    <a:moveTo>
                      <a:pt x="0" y="0"/>
                    </a:moveTo>
                    <a:lnTo>
                      <a:pt x="5531" y="0"/>
                    </a:lnTo>
                    <a:lnTo>
                      <a:pt x="5531" y="3300"/>
                    </a:lnTo>
                    <a:lnTo>
                      <a:pt x="0" y="3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A471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path"/>
              <p:cNvSpPr/>
              <p:nvPr/>
            </p:nvSpPr>
            <p:spPr>
              <a:xfrm>
                <a:off x="40640" y="0"/>
                <a:ext cx="312419" cy="2095500"/>
              </a:xfrm>
              <a:custGeom>
                <a:avLst/>
                <a:gdLst/>
                <a:ahLst/>
                <a:cxnLst/>
                <a:rect l="0" t="0" r="0" b="0"/>
                <a:pathLst>
                  <a:path w="491" h="3300">
                    <a:moveTo>
                      <a:pt x="0" y="0"/>
                    </a:moveTo>
                    <a:lnTo>
                      <a:pt x="491" y="0"/>
                    </a:lnTo>
                    <a:lnTo>
                      <a:pt x="491" y="3300"/>
                    </a:lnTo>
                    <a:lnTo>
                      <a:pt x="0" y="3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C900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50"/>
            <p:cNvSpPr/>
            <p:nvPr/>
          </p:nvSpPr>
          <p:spPr>
            <a:xfrm>
              <a:off x="312420" y="-12700"/>
              <a:ext cx="3553460" cy="21367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48000"/>
                </a:lnSpc>
              </a:pPr>
              <a:endParaRPr lang="en-US" altLang="zh-CN" sz="2300" dirty="0">
                <a:ea typeface="宋体" panose="02010600030101010101" pitchFamily="2" charset="-122"/>
              </a:endParaRPr>
            </a:p>
            <a:p>
              <a:pPr algn="l" rtl="0" eaLnBrk="0">
                <a:lnSpc>
                  <a:spcPct val="6000"/>
                </a:lnSpc>
              </a:pPr>
              <a:endParaRPr lang="en-US" altLang="zh-CN" sz="2300" dirty="0">
                <a:ea typeface="宋体" panose="02010600030101010101" pitchFamily="2" charset="-122"/>
              </a:endParaRPr>
            </a:p>
            <a:p>
              <a:pPr algn="l" rtl="0" eaLnBrk="0">
                <a:lnSpc>
                  <a:spcPct val="6000"/>
                </a:lnSpc>
              </a:pPr>
              <a:r>
                <a:rPr lang="en-US" altLang="zh-CN" sz="2300" dirty="0">
                  <a:ea typeface="宋体" panose="02010600030101010101" pitchFamily="2" charset="-122"/>
                </a:rPr>
                <a:t>Web3 </a:t>
              </a:r>
              <a:r>
                <a:rPr lang="zh-CN" altLang="en-US" sz="2300" dirty="0">
                  <a:ea typeface="宋体" panose="02010600030101010101" pitchFamily="2" charset="-122"/>
                </a:rPr>
                <a:t>数据所有权变革</a:t>
              </a:r>
              <a:endParaRPr lang="zh-CN" altLang="en-US" sz="2300" dirty="0">
                <a:ea typeface="宋体" panose="02010600030101010101" pitchFamily="2" charset="-122"/>
              </a:endParaRPr>
            </a:p>
            <a:p>
              <a:pPr marL="570230" algn="l" rtl="0" eaLnBrk="0">
                <a:lnSpc>
                  <a:spcPct val="94000"/>
                </a:lnSpc>
              </a:pPr>
              <a:endParaRPr lang="zh-CN" altLang="en-US" sz="23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</a:endParaRPr>
            </a:p>
            <a:p>
              <a:pPr marL="570230" algn="l" rtl="0" eaLnBrk="0">
                <a:lnSpc>
                  <a:spcPct val="94000"/>
                </a:lnSpc>
              </a:pPr>
              <a:r>
                <a:rPr sz="1200" kern="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目前苹果，meta，google等收取开发者超过30%的收入分成，造成渠道和数据垄断，这个是大厂基本利益和数据所有权的变革，他们自己无法解决，需要web3 VR来推动变革。</a:t>
              </a:r>
              <a:endParaRPr lang="en-US" altLang="en-US" sz="1200" dirty="0"/>
            </a:p>
          </p:txBody>
        </p:sp>
      </p:grpSp>
      <p:sp>
        <p:nvSpPr>
          <p:cNvPr id="52" name="textbox 52"/>
          <p:cNvSpPr/>
          <p:nvPr/>
        </p:nvSpPr>
        <p:spPr>
          <a:xfrm>
            <a:off x="7786789" y="4253585"/>
            <a:ext cx="3065145" cy="18338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71120" algn="l" rtl="0" eaLnBrk="0">
              <a:lnSpc>
                <a:spcPct val="91000"/>
              </a:lnSpc>
              <a:spcBef>
                <a:spcPts val="965"/>
              </a:spcBef>
            </a:pPr>
            <a:r>
              <a:rPr lang="zh-CN" sz="2300" dirty="0">
                <a:ea typeface="宋体" panose="02010600030101010101" pitchFamily="2" charset="-122"/>
              </a:rPr>
              <a:t>空间计算（</a:t>
            </a:r>
            <a:r>
              <a:rPr lang="en-US" altLang="zh-CN" sz="2300" dirty="0">
                <a:ea typeface="宋体" panose="02010600030101010101" pitchFamily="2" charset="-122"/>
              </a:rPr>
              <a:t>XR)</a:t>
            </a:r>
            <a:r>
              <a:rPr lang="zh-CN" sz="2300" dirty="0">
                <a:ea typeface="宋体" panose="02010600030101010101" pitchFamily="2" charset="-122"/>
              </a:rPr>
              <a:t>逐步替代手机</a:t>
            </a:r>
            <a:r>
              <a:rPr lang="en-US" altLang="en-US" sz="1200" dirty="0"/>
              <a:t>       </a:t>
            </a:r>
            <a:endParaRPr lang="en-US" altLang="en-US" sz="1200" dirty="0"/>
          </a:p>
          <a:p>
            <a:pPr marL="71120" algn="l" rtl="0" eaLnBrk="0">
              <a:lnSpc>
                <a:spcPct val="91000"/>
              </a:lnSpc>
              <a:spcBef>
                <a:spcPts val="965"/>
              </a:spcBef>
            </a:pPr>
            <a:r>
              <a:rPr lang="zh-CN" altLang="en-US" sz="1200" dirty="0">
                <a:solidFill>
                  <a:schemeClr val="bg1"/>
                </a:solidFill>
                <a:ea typeface="宋体" panose="02010600030101010101" pitchFamily="2" charset="-122"/>
              </a:rPr>
              <a:t>苹果</a:t>
            </a:r>
            <a:r>
              <a:rPr lang="en-US" altLang="zh-CN" sz="1200" dirty="0">
                <a:solidFill>
                  <a:schemeClr val="bg1"/>
                </a:solidFill>
                <a:ea typeface="宋体" panose="02010600030101010101" pitchFamily="2" charset="-122"/>
              </a:rPr>
              <a:t>vision pro </a:t>
            </a:r>
            <a:r>
              <a:rPr lang="zh-CN" altLang="en-US" sz="1200" dirty="0">
                <a:solidFill>
                  <a:schemeClr val="bg1"/>
                </a:solidFill>
                <a:ea typeface="宋体" panose="02010600030101010101" pitchFamily="2" charset="-122"/>
              </a:rPr>
              <a:t>发布加速了这一进程，</a:t>
            </a:r>
            <a:r>
              <a:rPr lang="en-US" altLang="zh-CN" sz="1200" dirty="0">
                <a:solidFill>
                  <a:schemeClr val="bg1"/>
                </a:solidFill>
                <a:ea typeface="宋体" panose="02010600030101010101" pitchFamily="2" charset="-122"/>
              </a:rPr>
              <a:t>XR</a:t>
            </a:r>
            <a:r>
              <a:rPr lang="zh-CN" altLang="en-US" sz="1200" dirty="0">
                <a:solidFill>
                  <a:schemeClr val="bg1"/>
                </a:solidFill>
                <a:ea typeface="宋体" panose="02010600030101010101" pitchFamily="2" charset="-122"/>
              </a:rPr>
              <a:t>取代手机成为人们日常生活必备工具进入加速器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textbox 54"/>
          <p:cNvSpPr/>
          <p:nvPr/>
        </p:nvSpPr>
        <p:spPr>
          <a:xfrm>
            <a:off x="788466" y="1642935"/>
            <a:ext cx="3054350" cy="18199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en-US" altLang="en-US" sz="23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AI </a:t>
            </a:r>
            <a:r>
              <a:rPr lang="zh-CN" altLang="en-US" sz="23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赋能</a:t>
            </a:r>
            <a:endParaRPr lang="en-US" altLang="en-US" sz="23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l" rtl="0" eaLnBrk="0">
              <a:lnSpc>
                <a:spcPct val="107000"/>
              </a:lnSpc>
            </a:pPr>
            <a:endParaRPr lang="en-US" altLang="en-US" sz="700" dirty="0"/>
          </a:p>
          <a:p>
            <a:pPr algn="l" rtl="0" eaLnBrk="0">
              <a:lnSpc>
                <a:spcPct val="6000"/>
              </a:lnSpc>
            </a:pPr>
            <a:endParaRPr lang="en-US" altLang="en-US" sz="100" dirty="0"/>
          </a:p>
          <a:p>
            <a:pPr marL="26670" indent="1905" algn="l" rtl="0" eaLnBrk="0">
              <a:lnSpc>
                <a:spcPct val="123000"/>
              </a:lnSpc>
            </a:pPr>
            <a:r>
              <a:rPr lang="en-US" altLang="en-US" sz="1200" dirty="0"/>
              <a:t>     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在Web3 VR本机部署私有化大模型，保障用户数据隐私和安全，让用户更放心地享受虚拟体验。</a:t>
            </a:r>
            <a:endParaRPr lang="en-US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textbox 56"/>
          <p:cNvSpPr/>
          <p:nvPr/>
        </p:nvSpPr>
        <p:spPr>
          <a:xfrm>
            <a:off x="1801660" y="4328591"/>
            <a:ext cx="2921000" cy="1835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lang="zh-CN" altLang="en-US" sz="2300" dirty="0">
                <a:ea typeface="宋体" panose="02010600030101010101" pitchFamily="2" charset="-122"/>
              </a:rPr>
              <a:t>创作者革命</a:t>
            </a:r>
            <a:endParaRPr lang="en-US" altLang="en-US" sz="2300" dirty="0"/>
          </a:p>
          <a:p>
            <a:pPr algn="l" rtl="0" eaLnBrk="0">
              <a:lnSpc>
                <a:spcPct val="100000"/>
              </a:lnSpc>
            </a:pPr>
            <a:endParaRPr lang="en-US" altLang="en-US" sz="700" dirty="0"/>
          </a:p>
          <a:p>
            <a:pPr marL="13970" algn="l" rtl="0" eaLnBrk="0">
              <a:lnSpc>
                <a:spcPct val="125000"/>
              </a:lnSpc>
              <a:spcBef>
                <a:spcPts val="5"/>
              </a:spcBef>
            </a:pPr>
            <a:r>
              <a:rPr lang="en-US" sz="1200" kern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AI</a:t>
            </a:r>
            <a:r>
              <a:rPr lang="zh-CN" altLang="en-US" sz="1200" kern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加持下，</a:t>
            </a:r>
            <a:r>
              <a:rPr sz="1200" kern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每个人都能成为创作者</a:t>
            </a:r>
            <a:r>
              <a:rPr lang="zh-CN" sz="1200" kern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和艺术家</a:t>
            </a:r>
            <a:r>
              <a:rPr sz="1200" kern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1200" kern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生产关系发生改变，</a:t>
            </a:r>
            <a:endParaRPr sz="1200" kern="0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textbox 60"/>
          <p:cNvSpPr/>
          <p:nvPr/>
        </p:nvSpPr>
        <p:spPr>
          <a:xfrm>
            <a:off x="610870" y="621665"/>
            <a:ext cx="3735705" cy="578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r>
              <a:rPr lang="zh-CN" altLang="en-US" sz="3900" dirty="0">
                <a:ea typeface="宋体" panose="02010600030101010101" pitchFamily="2" charset="-122"/>
              </a:rPr>
              <a:t>临界点将近</a:t>
            </a:r>
            <a:endParaRPr lang="zh-CN" altLang="en-US" sz="3900" dirty="0">
              <a:ea typeface="宋体" panose="02010600030101010101" pitchFamily="2" charset="-122"/>
            </a:endParaRPr>
          </a:p>
        </p:txBody>
      </p:sp>
      <p:sp>
        <p:nvSpPr>
          <p:cNvPr id="66" name="rect"/>
          <p:cNvSpPr/>
          <p:nvPr/>
        </p:nvSpPr>
        <p:spPr>
          <a:xfrm>
            <a:off x="7529195" y="3917950"/>
            <a:ext cx="312420" cy="2245995"/>
          </a:xfrm>
          <a:prstGeom prst="rect">
            <a:avLst/>
          </a:prstGeom>
          <a:solidFill>
            <a:srgbClr val="34A47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8" name="rect"/>
          <p:cNvSpPr/>
          <p:nvPr/>
        </p:nvSpPr>
        <p:spPr>
          <a:xfrm>
            <a:off x="4913630" y="3990340"/>
            <a:ext cx="294005" cy="2172970"/>
          </a:xfrm>
          <a:prstGeom prst="rect">
            <a:avLst/>
          </a:prstGeom>
          <a:solidFill>
            <a:srgbClr val="3CD07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0" name="rect"/>
          <p:cNvSpPr/>
          <p:nvPr/>
        </p:nvSpPr>
        <p:spPr>
          <a:xfrm>
            <a:off x="3973830" y="1482725"/>
            <a:ext cx="292735" cy="2195830"/>
          </a:xfrm>
          <a:prstGeom prst="rect">
            <a:avLst/>
          </a:prstGeom>
          <a:solidFill>
            <a:srgbClr val="34A47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16" name="rect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667512" y="2123046"/>
            <a:ext cx="10960607" cy="3223145"/>
            <a:chOff x="0" y="0"/>
            <a:chExt cx="10960607" cy="3223145"/>
          </a:xfrm>
        </p:grpSpPr>
        <p:pic>
          <p:nvPicPr>
            <p:cNvPr id="118" name="picture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133997"/>
              <a:ext cx="10960607" cy="3089147"/>
            </a:xfrm>
            <a:prstGeom prst="rect">
              <a:avLst/>
            </a:prstGeom>
          </p:spPr>
        </p:pic>
        <p:sp>
          <p:nvSpPr>
            <p:cNvPr id="120" name="textbox 120"/>
            <p:cNvSpPr/>
            <p:nvPr/>
          </p:nvSpPr>
          <p:spPr>
            <a:xfrm>
              <a:off x="-571" y="-12700"/>
              <a:ext cx="8761094" cy="322452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ts val="1450"/>
                </a:lnSpc>
              </a:pP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Wingdings" panose="05000000000000000000"/>
                  <a:ea typeface="Wingdings" panose="05000000000000000000"/>
                  <a:cs typeface="Wingdings" panose="05000000000000000000"/>
                </a:rPr>
                <a:t>l </a:t>
              </a: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过去的40年，</a:t>
              </a:r>
              <a:r>
                <a:rPr sz="1200" kern="0" spc="-24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PC和手机创造了两波个人计</a:t>
              </a: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算平台的高速发展；</a:t>
              </a:r>
              <a:endParaRPr lang="en-US" altLang="en-US" sz="1200" dirty="0"/>
            </a:p>
            <a:p>
              <a:pPr marL="12700" algn="l" rtl="0" eaLnBrk="0">
                <a:lnSpc>
                  <a:spcPct val="100000"/>
                </a:lnSpc>
                <a:spcBef>
                  <a:spcPts val="715"/>
                </a:spcBef>
              </a:pP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Wingdings" panose="05000000000000000000"/>
                  <a:ea typeface="Wingdings" panose="05000000000000000000"/>
                  <a:cs typeface="Wingdings" panose="05000000000000000000"/>
                </a:rPr>
                <a:t>l </a:t>
              </a: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智能手机年度出货量2018年接近15</a:t>
              </a: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亿部</a:t>
              </a:r>
              <a:r>
                <a:rPr sz="1200" kern="0" spc="-18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，移动互联网时代已达顶峰。</a:t>
              </a:r>
              <a:endParaRPr lang="en-US" altLang="en-US" sz="1200" dirty="0"/>
            </a:p>
            <a:p>
              <a:pPr marL="12700" algn="l" rtl="0" eaLnBrk="0">
                <a:lnSpc>
                  <a:spcPts val="1450"/>
                </a:lnSpc>
                <a:spcBef>
                  <a:spcPts val="715"/>
                </a:spcBef>
              </a:pPr>
              <a:r>
                <a:rPr sz="1200" kern="0" spc="0" dirty="0">
                  <a:solidFill>
                    <a:srgbClr val="33CB00">
                      <a:alpha val="100000"/>
                    </a:srgbClr>
                  </a:solidFill>
                  <a:latin typeface="Wingdings" panose="05000000000000000000"/>
                  <a:ea typeface="Wingdings" panose="05000000000000000000"/>
                  <a:cs typeface="Wingdings" panose="05000000000000000000"/>
                </a:rPr>
                <a:t>l </a:t>
              </a:r>
              <a:r>
                <a:rPr sz="1200" b="1" kern="0" spc="0" dirty="0">
                  <a:solidFill>
                    <a:srgbClr val="33CB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下一代个人计算平台将是VR产品</a:t>
              </a:r>
              <a:r>
                <a:rPr sz="1200" b="1" kern="0" spc="-190" dirty="0">
                  <a:solidFill>
                    <a:srgbClr val="33CB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</a:t>
              </a: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帮助人类实现多维时空生存方式；</a:t>
              </a:r>
              <a:endParaRPr lang="en-US" altLang="en-US" sz="1200" dirty="0"/>
            </a:p>
            <a:p>
              <a:pPr algn="l" rtl="0" eaLnBrk="0">
                <a:lnSpc>
                  <a:spcPct val="13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7000"/>
                </a:lnSpc>
              </a:pPr>
              <a:endParaRPr lang="en-US" altLang="en-US" sz="1000" dirty="0"/>
            </a:p>
            <a:p>
              <a:pPr marL="7033895" algn="l" rtl="0" eaLnBrk="0">
                <a:lnSpc>
                  <a:spcPct val="80000"/>
                </a:lnSpc>
                <a:spcBef>
                  <a:spcPts val="550"/>
                </a:spcBef>
              </a:pPr>
              <a:endParaRPr lang="en-US" altLang="en-US" sz="1800" dirty="0"/>
            </a:p>
            <a:p>
              <a:pPr marL="7089140" algn="l" rtl="0" eaLnBrk="0">
                <a:lnSpc>
                  <a:spcPct val="91000"/>
                </a:lnSpc>
                <a:spcBef>
                  <a:spcPts val="1280"/>
                </a:spcBef>
                <a:tabLst>
                  <a:tab pos="7143750" algn="l"/>
                </a:tabLst>
              </a:pP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	</a:t>
              </a: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社交属性: 数十亿</a:t>
              </a: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台量级</a:t>
              </a:r>
              <a:endParaRPr lang="en-US" altLang="en-US" sz="1200" dirty="0"/>
            </a:p>
            <a:p>
              <a:pPr marL="7089140" indent="-137795" algn="l" rtl="0" eaLnBrk="0">
                <a:lnSpc>
                  <a:spcPct val="104000"/>
                </a:lnSpc>
                <a:spcBef>
                  <a:spcPts val="10"/>
                </a:spcBef>
                <a:tabLst>
                  <a:tab pos="7143750" algn="l"/>
                </a:tabLst>
              </a:pPr>
              <a:r>
                <a:rPr sz="2400" kern="0" spc="30" dirty="0">
                  <a:solidFill>
                    <a:srgbClr val="80C081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.</a:t>
              </a:r>
              <a:r>
                <a:rPr sz="2400" kern="0" spc="-240" dirty="0">
                  <a:solidFill>
                    <a:srgbClr val="80C081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200" kern="0" spc="3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娱乐属性: 十数亿台量级</a:t>
              </a: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	</a:t>
              </a: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办公属性: 数亿台量级</a:t>
              </a:r>
              <a:endParaRPr lang="en-US" altLang="en-US" sz="1200" dirty="0"/>
            </a:p>
            <a:p>
              <a:pPr marL="6570980" algn="l" rtl="0" eaLnBrk="0">
                <a:lnSpc>
                  <a:spcPct val="99000"/>
                </a:lnSpc>
                <a:spcBef>
                  <a:spcPts val="1025"/>
                </a:spcBef>
              </a:pPr>
              <a:r>
                <a:rPr sz="2100" kern="0" spc="0" baseline="-17000" dirty="0">
                  <a:solidFill>
                    <a:srgbClr val="66C63A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VR</a:t>
              </a:r>
              <a:r>
                <a:rPr sz="1300" kern="0" spc="60" dirty="0">
                  <a:solidFill>
                    <a:srgbClr val="66C63A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</a:t>
              </a:r>
              <a:r>
                <a:rPr sz="1800" kern="0" spc="20" baseline="300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科研属性:</a:t>
              </a:r>
              <a:r>
                <a:rPr sz="1100" kern="0" spc="2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800" kern="0" spc="20" baseline="300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百万台量级</a:t>
              </a:r>
              <a:endParaRPr lang="en-US" altLang="en-US" sz="1800" baseline="3000" dirty="0"/>
            </a:p>
            <a:p>
              <a:pPr marL="3401695" algn="l" rtl="0" eaLnBrk="0">
                <a:lnSpc>
                  <a:spcPct val="66000"/>
                </a:lnSpc>
                <a:spcBef>
                  <a:spcPts val="1020"/>
                </a:spcBef>
              </a:pPr>
              <a:r>
                <a:rPr sz="1400" kern="0" spc="-30" dirty="0">
                  <a:solidFill>
                    <a:srgbClr val="377EF7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MOBIL</a:t>
              </a:r>
              <a:endParaRPr lang="en-US" altLang="en-US" sz="1400" dirty="0"/>
            </a:p>
            <a:p>
              <a:pPr marL="3401695" algn="l" rtl="0" eaLnBrk="0">
                <a:lnSpc>
                  <a:spcPts val="2000"/>
                </a:lnSpc>
              </a:pPr>
              <a:r>
                <a:rPr sz="1400" kern="0" spc="-20" dirty="0">
                  <a:solidFill>
                    <a:srgbClr val="377EF7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</a:t>
              </a:r>
              <a:endParaRPr lang="en-US" altLang="en-US" sz="1400" dirty="0"/>
            </a:p>
          </p:txBody>
        </p:sp>
        <p:sp>
          <p:nvSpPr>
            <p:cNvPr id="122" name="path"/>
            <p:cNvSpPr/>
            <p:nvPr/>
          </p:nvSpPr>
          <p:spPr>
            <a:xfrm>
              <a:off x="6946720" y="2480716"/>
              <a:ext cx="138188" cy="146824"/>
            </a:xfrm>
            <a:custGeom>
              <a:avLst/>
              <a:gdLst/>
              <a:ahLst/>
              <a:cxnLst/>
              <a:rect l="0" t="0" r="0" b="0"/>
              <a:pathLst>
                <a:path w="217" h="231">
                  <a:moveTo>
                    <a:pt x="0" y="115"/>
                  </a:moveTo>
                  <a:cubicBezTo>
                    <a:pt x="0" y="51"/>
                    <a:pt x="49" y="0"/>
                    <a:pt x="109" y="0"/>
                  </a:cubicBezTo>
                  <a:cubicBezTo>
                    <a:pt x="169" y="0"/>
                    <a:pt x="217" y="51"/>
                    <a:pt x="217" y="115"/>
                  </a:cubicBezTo>
                  <a:cubicBezTo>
                    <a:pt x="217" y="179"/>
                    <a:pt x="169" y="231"/>
                    <a:pt x="109" y="231"/>
                  </a:cubicBezTo>
                  <a:cubicBezTo>
                    <a:pt x="49" y="231"/>
                    <a:pt x="0" y="179"/>
                    <a:pt x="0" y="115"/>
                  </a:cubicBezTo>
                </a:path>
              </a:pathLst>
            </a:custGeom>
            <a:solidFill>
              <a:srgbClr val="4B975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4" name="path"/>
            <p:cNvSpPr/>
            <p:nvPr/>
          </p:nvSpPr>
          <p:spPr>
            <a:xfrm>
              <a:off x="6950964" y="2194928"/>
              <a:ext cx="138188" cy="146824"/>
            </a:xfrm>
            <a:custGeom>
              <a:avLst/>
              <a:gdLst/>
              <a:ahLst/>
              <a:cxnLst/>
              <a:rect l="0" t="0" r="0" b="0"/>
              <a:pathLst>
                <a:path w="217" h="231">
                  <a:moveTo>
                    <a:pt x="0" y="114"/>
                  </a:moveTo>
                  <a:cubicBezTo>
                    <a:pt x="0" y="51"/>
                    <a:pt x="49" y="0"/>
                    <a:pt x="109" y="0"/>
                  </a:cubicBezTo>
                  <a:cubicBezTo>
                    <a:pt x="169" y="0"/>
                    <a:pt x="217" y="51"/>
                    <a:pt x="217" y="115"/>
                  </a:cubicBezTo>
                  <a:cubicBezTo>
                    <a:pt x="217" y="179"/>
                    <a:pt x="169" y="231"/>
                    <a:pt x="109" y="231"/>
                  </a:cubicBezTo>
                  <a:cubicBezTo>
                    <a:pt x="49" y="231"/>
                    <a:pt x="0" y="179"/>
                    <a:pt x="0" y="114"/>
                  </a:cubicBezTo>
                </a:path>
              </a:pathLst>
            </a:custGeom>
            <a:solidFill>
              <a:srgbClr val="5EAB6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" name="path"/>
            <p:cNvSpPr/>
            <p:nvPr/>
          </p:nvSpPr>
          <p:spPr>
            <a:xfrm>
              <a:off x="6950964" y="1623352"/>
              <a:ext cx="138188" cy="146824"/>
            </a:xfrm>
            <a:custGeom>
              <a:avLst/>
              <a:gdLst/>
              <a:ahLst/>
              <a:cxnLst/>
              <a:rect l="0" t="0" r="0" b="0"/>
              <a:pathLst>
                <a:path w="217" h="231">
                  <a:moveTo>
                    <a:pt x="0" y="114"/>
                  </a:moveTo>
                  <a:cubicBezTo>
                    <a:pt x="0" y="51"/>
                    <a:pt x="49" y="0"/>
                    <a:pt x="109" y="0"/>
                  </a:cubicBezTo>
                  <a:cubicBezTo>
                    <a:pt x="169" y="0"/>
                    <a:pt x="217" y="51"/>
                    <a:pt x="217" y="115"/>
                  </a:cubicBezTo>
                  <a:cubicBezTo>
                    <a:pt x="217" y="179"/>
                    <a:pt x="169" y="231"/>
                    <a:pt x="109" y="231"/>
                  </a:cubicBezTo>
                  <a:cubicBezTo>
                    <a:pt x="49" y="231"/>
                    <a:pt x="0" y="179"/>
                    <a:pt x="0" y="114"/>
                  </a:cubicBezTo>
                </a:path>
              </a:pathLst>
            </a:custGeom>
            <a:solidFill>
              <a:srgbClr val="BCD5A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8" name="path"/>
            <p:cNvSpPr/>
            <p:nvPr/>
          </p:nvSpPr>
          <p:spPr>
            <a:xfrm>
              <a:off x="7570088" y="1268234"/>
              <a:ext cx="176834" cy="176402"/>
            </a:xfrm>
            <a:custGeom>
              <a:avLst/>
              <a:gdLst/>
              <a:ahLst/>
              <a:cxnLst/>
              <a:rect l="0" t="0" r="0" b="0"/>
              <a:pathLst>
                <a:path w="278" h="277">
                  <a:moveTo>
                    <a:pt x="270" y="12"/>
                  </a:moveTo>
                  <a:lnTo>
                    <a:pt x="221" y="12"/>
                  </a:lnTo>
                  <a:lnTo>
                    <a:pt x="213" y="20"/>
                  </a:lnTo>
                  <a:lnTo>
                    <a:pt x="213" y="259"/>
                  </a:lnTo>
                  <a:lnTo>
                    <a:pt x="221" y="267"/>
                  </a:lnTo>
                  <a:lnTo>
                    <a:pt x="270" y="267"/>
                  </a:lnTo>
                  <a:lnTo>
                    <a:pt x="278" y="259"/>
                  </a:lnTo>
                  <a:lnTo>
                    <a:pt x="278" y="20"/>
                  </a:lnTo>
                  <a:lnTo>
                    <a:pt x="270" y="12"/>
                  </a:lnTo>
                </a:path>
                <a:path w="278" h="277">
                  <a:moveTo>
                    <a:pt x="138" y="64"/>
                  </a:moveTo>
                  <a:cubicBezTo>
                    <a:pt x="180" y="64"/>
                    <a:pt x="213" y="97"/>
                    <a:pt x="213" y="138"/>
                  </a:cubicBezTo>
                  <a:cubicBezTo>
                    <a:pt x="213" y="180"/>
                    <a:pt x="180" y="213"/>
                    <a:pt x="138" y="213"/>
                  </a:cubicBezTo>
                  <a:cubicBezTo>
                    <a:pt x="97" y="213"/>
                    <a:pt x="64" y="180"/>
                    <a:pt x="64" y="138"/>
                  </a:cubicBezTo>
                  <a:cubicBezTo>
                    <a:pt x="64" y="97"/>
                    <a:pt x="97" y="64"/>
                    <a:pt x="138" y="64"/>
                  </a:cubicBezTo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5"/>
                    <a:pt x="62" y="277"/>
                    <a:pt x="138" y="277"/>
                  </a:cubicBezTo>
                  <a:cubicBezTo>
                    <a:pt x="215" y="277"/>
                    <a:pt x="277" y="215"/>
                    <a:pt x="277" y="138"/>
                  </a:cubicBezTo>
                  <a:cubicBezTo>
                    <a:pt x="277" y="62"/>
                    <a:pt x="215" y="0"/>
                    <a:pt x="138" y="0"/>
                  </a:cubicBezTo>
                  <a:lnTo>
                    <a:pt x="138" y="0"/>
                  </a:lnTo>
                </a:path>
              </a:pathLst>
            </a:custGeom>
            <a:solidFill>
              <a:srgbClr val="40404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30" name="picture 1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345179" y="1415681"/>
              <a:ext cx="809244" cy="310896"/>
            </a:xfrm>
            <a:prstGeom prst="rect">
              <a:avLst/>
            </a:prstGeom>
          </p:spPr>
        </p:pic>
        <p:pic>
          <p:nvPicPr>
            <p:cNvPr id="132" name="picture 1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114515" y="2627261"/>
              <a:ext cx="1031532" cy="201663"/>
            </a:xfrm>
            <a:prstGeom prst="rect">
              <a:avLst/>
            </a:prstGeom>
          </p:spPr>
        </p:pic>
        <p:pic>
          <p:nvPicPr>
            <p:cNvPr id="134" name="picture 1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611123" y="2051189"/>
              <a:ext cx="929640" cy="176783"/>
            </a:xfrm>
            <a:prstGeom prst="rect">
              <a:avLst/>
            </a:prstGeom>
          </p:spPr>
        </p:pic>
        <p:pic>
          <p:nvPicPr>
            <p:cNvPr id="136" name="picture 1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3345179" y="2291981"/>
              <a:ext cx="809244" cy="202692"/>
            </a:xfrm>
            <a:prstGeom prst="rect">
              <a:avLst/>
            </a:prstGeom>
          </p:spPr>
        </p:pic>
        <p:sp>
          <p:nvSpPr>
            <p:cNvPr id="138" name="path"/>
            <p:cNvSpPr/>
            <p:nvPr/>
          </p:nvSpPr>
          <p:spPr>
            <a:xfrm>
              <a:off x="6553174" y="2718295"/>
              <a:ext cx="563829" cy="280758"/>
            </a:xfrm>
            <a:custGeom>
              <a:avLst/>
              <a:gdLst/>
              <a:ahLst/>
              <a:cxnLst/>
              <a:rect l="0" t="0" r="0" b="0"/>
              <a:pathLst>
                <a:path w="887" h="442">
                  <a:moveTo>
                    <a:pt x="618" y="168"/>
                  </a:moveTo>
                  <a:cubicBezTo>
                    <a:pt x="601" y="168"/>
                    <a:pt x="587" y="182"/>
                    <a:pt x="587" y="199"/>
                  </a:cubicBezTo>
                  <a:lnTo>
                    <a:pt x="587" y="227"/>
                  </a:lnTo>
                  <a:cubicBezTo>
                    <a:pt x="587" y="244"/>
                    <a:pt x="601" y="257"/>
                    <a:pt x="618" y="257"/>
                  </a:cubicBezTo>
                  <a:lnTo>
                    <a:pt x="694" y="257"/>
                  </a:lnTo>
                  <a:cubicBezTo>
                    <a:pt x="711" y="257"/>
                    <a:pt x="724" y="244"/>
                    <a:pt x="724" y="227"/>
                  </a:cubicBezTo>
                  <a:lnTo>
                    <a:pt x="724" y="199"/>
                  </a:lnTo>
                  <a:cubicBezTo>
                    <a:pt x="724" y="182"/>
                    <a:pt x="711" y="168"/>
                    <a:pt x="694" y="168"/>
                  </a:cubicBezTo>
                  <a:lnTo>
                    <a:pt x="618" y="168"/>
                  </a:lnTo>
                  <a:close/>
                  <a:moveTo>
                    <a:pt x="193" y="168"/>
                  </a:moveTo>
                  <a:cubicBezTo>
                    <a:pt x="176" y="168"/>
                    <a:pt x="162" y="182"/>
                    <a:pt x="162" y="199"/>
                  </a:cubicBezTo>
                  <a:lnTo>
                    <a:pt x="162" y="227"/>
                  </a:lnTo>
                  <a:cubicBezTo>
                    <a:pt x="162" y="244"/>
                    <a:pt x="176" y="257"/>
                    <a:pt x="193" y="257"/>
                  </a:cubicBezTo>
                  <a:lnTo>
                    <a:pt x="269" y="257"/>
                  </a:lnTo>
                  <a:cubicBezTo>
                    <a:pt x="286" y="257"/>
                    <a:pt x="300" y="244"/>
                    <a:pt x="300" y="227"/>
                  </a:cubicBezTo>
                  <a:lnTo>
                    <a:pt x="300" y="199"/>
                  </a:lnTo>
                  <a:cubicBezTo>
                    <a:pt x="300" y="182"/>
                    <a:pt x="286" y="168"/>
                    <a:pt x="269" y="168"/>
                  </a:cubicBezTo>
                  <a:lnTo>
                    <a:pt x="193" y="168"/>
                  </a:lnTo>
                  <a:close/>
                  <a:moveTo>
                    <a:pt x="618" y="128"/>
                  </a:moveTo>
                  <a:lnTo>
                    <a:pt x="694" y="128"/>
                  </a:lnTo>
                  <a:cubicBezTo>
                    <a:pt x="733" y="128"/>
                    <a:pt x="764" y="160"/>
                    <a:pt x="764" y="199"/>
                  </a:cubicBezTo>
                  <a:lnTo>
                    <a:pt x="764" y="227"/>
                  </a:lnTo>
                  <a:cubicBezTo>
                    <a:pt x="764" y="266"/>
                    <a:pt x="733" y="297"/>
                    <a:pt x="694" y="297"/>
                  </a:cubicBezTo>
                  <a:lnTo>
                    <a:pt x="618" y="297"/>
                  </a:lnTo>
                  <a:cubicBezTo>
                    <a:pt x="579" y="297"/>
                    <a:pt x="548" y="266"/>
                    <a:pt x="548" y="227"/>
                  </a:cubicBezTo>
                  <a:lnTo>
                    <a:pt x="548" y="199"/>
                  </a:lnTo>
                  <a:cubicBezTo>
                    <a:pt x="548" y="160"/>
                    <a:pt x="579" y="128"/>
                    <a:pt x="618" y="128"/>
                  </a:cubicBezTo>
                  <a:moveTo>
                    <a:pt x="193" y="128"/>
                  </a:moveTo>
                  <a:lnTo>
                    <a:pt x="269" y="128"/>
                  </a:lnTo>
                  <a:cubicBezTo>
                    <a:pt x="308" y="128"/>
                    <a:pt x="339" y="160"/>
                    <a:pt x="339" y="199"/>
                  </a:cubicBezTo>
                  <a:lnTo>
                    <a:pt x="339" y="227"/>
                  </a:lnTo>
                  <a:cubicBezTo>
                    <a:pt x="339" y="266"/>
                    <a:pt x="308" y="297"/>
                    <a:pt x="269" y="297"/>
                  </a:cubicBezTo>
                  <a:lnTo>
                    <a:pt x="193" y="297"/>
                  </a:lnTo>
                  <a:cubicBezTo>
                    <a:pt x="154" y="297"/>
                    <a:pt x="123" y="266"/>
                    <a:pt x="123" y="227"/>
                  </a:cubicBezTo>
                  <a:lnTo>
                    <a:pt x="123" y="199"/>
                  </a:lnTo>
                  <a:cubicBezTo>
                    <a:pt x="123" y="160"/>
                    <a:pt x="154" y="128"/>
                    <a:pt x="193" y="128"/>
                  </a:cubicBezTo>
                  <a:moveTo>
                    <a:pt x="112" y="39"/>
                  </a:moveTo>
                  <a:cubicBezTo>
                    <a:pt x="72" y="40"/>
                    <a:pt x="39" y="73"/>
                    <a:pt x="39" y="113"/>
                  </a:cubicBezTo>
                  <a:lnTo>
                    <a:pt x="39" y="328"/>
                  </a:lnTo>
                  <a:cubicBezTo>
                    <a:pt x="39" y="369"/>
                    <a:pt x="73" y="402"/>
                    <a:pt x="113" y="402"/>
                  </a:cubicBezTo>
                  <a:lnTo>
                    <a:pt x="244" y="402"/>
                  </a:lnTo>
                  <a:cubicBezTo>
                    <a:pt x="265" y="402"/>
                    <a:pt x="285" y="390"/>
                    <a:pt x="296" y="371"/>
                  </a:cubicBezTo>
                  <a:cubicBezTo>
                    <a:pt x="310" y="346"/>
                    <a:pt x="327" y="326"/>
                    <a:pt x="347" y="311"/>
                  </a:cubicBezTo>
                  <a:cubicBezTo>
                    <a:pt x="375" y="290"/>
                    <a:pt x="407" y="279"/>
                    <a:pt x="443" y="279"/>
                  </a:cubicBezTo>
                  <a:cubicBezTo>
                    <a:pt x="479" y="279"/>
                    <a:pt x="511" y="290"/>
                    <a:pt x="539" y="311"/>
                  </a:cubicBezTo>
                  <a:cubicBezTo>
                    <a:pt x="560" y="326"/>
                    <a:pt x="577" y="347"/>
                    <a:pt x="591" y="372"/>
                  </a:cubicBezTo>
                  <a:cubicBezTo>
                    <a:pt x="602" y="390"/>
                    <a:pt x="622" y="402"/>
                    <a:pt x="643" y="402"/>
                  </a:cubicBezTo>
                  <a:lnTo>
                    <a:pt x="774" y="402"/>
                  </a:lnTo>
                  <a:cubicBezTo>
                    <a:pt x="814" y="402"/>
                    <a:pt x="848" y="369"/>
                    <a:pt x="848" y="328"/>
                  </a:cubicBezTo>
                  <a:lnTo>
                    <a:pt x="848" y="328"/>
                  </a:lnTo>
                  <a:lnTo>
                    <a:pt x="848" y="113"/>
                  </a:lnTo>
                  <a:cubicBezTo>
                    <a:pt x="848" y="73"/>
                    <a:pt x="815" y="40"/>
                    <a:pt x="775" y="39"/>
                  </a:cubicBezTo>
                  <a:cubicBezTo>
                    <a:pt x="753" y="42"/>
                    <a:pt x="532" y="70"/>
                    <a:pt x="443" y="70"/>
                  </a:cubicBezTo>
                  <a:cubicBezTo>
                    <a:pt x="355" y="70"/>
                    <a:pt x="134" y="42"/>
                    <a:pt x="112" y="39"/>
                  </a:cubicBezTo>
                  <a:moveTo>
                    <a:pt x="113" y="0"/>
                  </a:moveTo>
                  <a:lnTo>
                    <a:pt x="115" y="0"/>
                  </a:lnTo>
                  <a:lnTo>
                    <a:pt x="116" y="0"/>
                  </a:lnTo>
                  <a:cubicBezTo>
                    <a:pt x="118" y="0"/>
                    <a:pt x="354" y="31"/>
                    <a:pt x="443" y="31"/>
                  </a:cubicBezTo>
                  <a:cubicBezTo>
                    <a:pt x="532" y="31"/>
                    <a:pt x="769" y="0"/>
                    <a:pt x="771" y="0"/>
                  </a:cubicBezTo>
                  <a:lnTo>
                    <a:pt x="772" y="0"/>
                  </a:lnTo>
                  <a:lnTo>
                    <a:pt x="774" y="0"/>
                  </a:lnTo>
                  <a:cubicBezTo>
                    <a:pt x="836" y="0"/>
                    <a:pt x="887" y="51"/>
                    <a:pt x="887" y="113"/>
                  </a:cubicBezTo>
                  <a:lnTo>
                    <a:pt x="887" y="328"/>
                  </a:lnTo>
                  <a:cubicBezTo>
                    <a:pt x="887" y="391"/>
                    <a:pt x="836" y="442"/>
                    <a:pt x="774" y="442"/>
                  </a:cubicBezTo>
                  <a:lnTo>
                    <a:pt x="643" y="442"/>
                  </a:lnTo>
                  <a:cubicBezTo>
                    <a:pt x="607" y="442"/>
                    <a:pt x="574" y="422"/>
                    <a:pt x="557" y="391"/>
                  </a:cubicBezTo>
                  <a:cubicBezTo>
                    <a:pt x="538" y="358"/>
                    <a:pt x="503" y="319"/>
                    <a:pt x="443" y="319"/>
                  </a:cubicBezTo>
                  <a:cubicBezTo>
                    <a:pt x="383" y="319"/>
                    <a:pt x="349" y="358"/>
                    <a:pt x="330" y="391"/>
                  </a:cubicBezTo>
                  <a:cubicBezTo>
                    <a:pt x="313" y="422"/>
                    <a:pt x="279" y="442"/>
                    <a:pt x="244" y="442"/>
                  </a:cubicBezTo>
                  <a:lnTo>
                    <a:pt x="113" y="442"/>
                  </a:lnTo>
                  <a:cubicBezTo>
                    <a:pt x="51" y="442"/>
                    <a:pt x="0" y="391"/>
                    <a:pt x="0" y="328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</a:path>
              </a:pathLst>
            </a:custGeom>
            <a:solidFill>
              <a:srgbClr val="40404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40" name="picture 1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611123" y="1723529"/>
              <a:ext cx="484631" cy="160020"/>
            </a:xfrm>
            <a:prstGeom prst="rect">
              <a:avLst/>
            </a:prstGeom>
          </p:spPr>
        </p:pic>
        <p:sp>
          <p:nvSpPr>
            <p:cNvPr id="142" name="path"/>
            <p:cNvSpPr/>
            <p:nvPr/>
          </p:nvSpPr>
          <p:spPr>
            <a:xfrm>
              <a:off x="3977576" y="2709633"/>
              <a:ext cx="178257" cy="280758"/>
            </a:xfrm>
            <a:custGeom>
              <a:avLst/>
              <a:gdLst/>
              <a:ahLst/>
              <a:cxnLst/>
              <a:rect l="0" t="0" r="0" b="0"/>
              <a:pathLst>
                <a:path w="280" h="442">
                  <a:moveTo>
                    <a:pt x="228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1" y="51"/>
                  </a:cubicBezTo>
                  <a:lnTo>
                    <a:pt x="1" y="390"/>
                  </a:lnTo>
                  <a:cubicBezTo>
                    <a:pt x="1" y="418"/>
                    <a:pt x="24" y="442"/>
                    <a:pt x="53" y="442"/>
                  </a:cubicBezTo>
                  <a:lnTo>
                    <a:pt x="227" y="442"/>
                  </a:lnTo>
                  <a:cubicBezTo>
                    <a:pt x="256" y="442"/>
                    <a:pt x="280" y="418"/>
                    <a:pt x="280" y="389"/>
                  </a:cubicBezTo>
                  <a:lnTo>
                    <a:pt x="280" y="51"/>
                  </a:lnTo>
                  <a:cubicBezTo>
                    <a:pt x="280" y="23"/>
                    <a:pt x="257" y="0"/>
                    <a:pt x="228" y="0"/>
                  </a:cubicBezTo>
                  <a:moveTo>
                    <a:pt x="259" y="390"/>
                  </a:moveTo>
                  <a:cubicBezTo>
                    <a:pt x="259" y="407"/>
                    <a:pt x="245" y="421"/>
                    <a:pt x="228" y="421"/>
                  </a:cubicBezTo>
                  <a:lnTo>
                    <a:pt x="53" y="421"/>
                  </a:lnTo>
                  <a:cubicBezTo>
                    <a:pt x="35" y="421"/>
                    <a:pt x="22" y="406"/>
                    <a:pt x="22" y="390"/>
                  </a:cubicBezTo>
                  <a:lnTo>
                    <a:pt x="22" y="366"/>
                  </a:lnTo>
                  <a:lnTo>
                    <a:pt x="259" y="366"/>
                  </a:lnTo>
                  <a:lnTo>
                    <a:pt x="259" y="390"/>
                  </a:lnTo>
                  <a:close/>
                  <a:moveTo>
                    <a:pt x="259" y="344"/>
                  </a:moveTo>
                  <a:lnTo>
                    <a:pt x="22" y="344"/>
                  </a:lnTo>
                  <a:lnTo>
                    <a:pt x="22" y="95"/>
                  </a:lnTo>
                  <a:lnTo>
                    <a:pt x="259" y="95"/>
                  </a:lnTo>
                  <a:lnTo>
                    <a:pt x="259" y="344"/>
                  </a:lnTo>
                  <a:close/>
                  <a:moveTo>
                    <a:pt x="259" y="72"/>
                  </a:moveTo>
                  <a:lnTo>
                    <a:pt x="22" y="72"/>
                  </a:lnTo>
                  <a:lnTo>
                    <a:pt x="22" y="53"/>
                  </a:lnTo>
                  <a:cubicBezTo>
                    <a:pt x="22" y="35"/>
                    <a:pt x="36" y="22"/>
                    <a:pt x="53" y="22"/>
                  </a:cubicBezTo>
                  <a:lnTo>
                    <a:pt x="228" y="21"/>
                  </a:lnTo>
                  <a:cubicBezTo>
                    <a:pt x="246" y="21"/>
                    <a:pt x="259" y="35"/>
                    <a:pt x="259" y="51"/>
                  </a:cubicBezTo>
                  <a:lnTo>
                    <a:pt x="259" y="72"/>
                  </a:lnTo>
                  <a:close/>
                  <a:moveTo>
                    <a:pt x="156" y="28"/>
                  </a:moveTo>
                  <a:lnTo>
                    <a:pt x="122" y="28"/>
                  </a:lnTo>
                  <a:cubicBezTo>
                    <a:pt x="116" y="28"/>
                    <a:pt x="111" y="33"/>
                    <a:pt x="111" y="39"/>
                  </a:cubicBezTo>
                  <a:cubicBezTo>
                    <a:pt x="111" y="46"/>
                    <a:pt x="116" y="50"/>
                    <a:pt x="122" y="50"/>
                  </a:cubicBezTo>
                  <a:lnTo>
                    <a:pt x="156" y="50"/>
                  </a:lnTo>
                  <a:cubicBezTo>
                    <a:pt x="163" y="50"/>
                    <a:pt x="167" y="46"/>
                    <a:pt x="167" y="39"/>
                  </a:cubicBezTo>
                  <a:cubicBezTo>
                    <a:pt x="167" y="33"/>
                    <a:pt x="163" y="28"/>
                    <a:pt x="156" y="28"/>
                  </a:cubicBezTo>
                  <a:moveTo>
                    <a:pt x="140" y="414"/>
                  </a:moveTo>
                  <a:cubicBezTo>
                    <a:pt x="149" y="414"/>
                    <a:pt x="155" y="407"/>
                    <a:pt x="155" y="399"/>
                  </a:cubicBezTo>
                  <a:cubicBezTo>
                    <a:pt x="155" y="390"/>
                    <a:pt x="149" y="383"/>
                    <a:pt x="140" y="383"/>
                  </a:cubicBezTo>
                  <a:cubicBezTo>
                    <a:pt x="131" y="383"/>
                    <a:pt x="124" y="390"/>
                    <a:pt x="124" y="399"/>
                  </a:cubicBezTo>
                  <a:cubicBezTo>
                    <a:pt x="124" y="407"/>
                    <a:pt x="131" y="414"/>
                    <a:pt x="140" y="414"/>
                  </a:cubicBezTo>
                </a:path>
              </a:pathLst>
            </a:custGeom>
            <a:solidFill>
              <a:srgbClr val="40404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50" name="textbox 150"/>
          <p:cNvSpPr/>
          <p:nvPr/>
        </p:nvSpPr>
        <p:spPr>
          <a:xfrm>
            <a:off x="620382" y="251193"/>
            <a:ext cx="8323580" cy="16344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7392035" algn="l" rtl="0" eaLnBrk="0">
              <a:lnSpc>
                <a:spcPts val="2190"/>
              </a:lnSpc>
            </a:pPr>
            <a:r>
              <a:rPr sz="4200" kern="0" spc="900" dirty="0">
                <a:solidFill>
                  <a:srgbClr val="34C9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42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700"/>
              </a:spcBef>
            </a:pPr>
            <a:r>
              <a:rPr sz="2300" b="1" kern="0" spc="1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互联网将进化至</a:t>
            </a:r>
            <a:r>
              <a:rPr sz="2300" b="1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Metaverse</a:t>
            </a:r>
            <a:r>
              <a:rPr sz="2300" b="1" kern="0" spc="1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时代, </a:t>
            </a:r>
            <a:r>
              <a:rPr sz="2300" b="1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</a:t>
            </a:r>
            <a:r>
              <a:rPr sz="2300" b="1" kern="0" spc="1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则是进入元宇宙必</a:t>
            </a:r>
            <a:r>
              <a:rPr sz="2300" b="1" kern="0" spc="11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经之路</a:t>
            </a:r>
            <a:endParaRPr lang="en-US" altLang="en-US" sz="2300" dirty="0"/>
          </a:p>
          <a:p>
            <a:pPr algn="l" rtl="0" eaLnBrk="0">
              <a:lnSpc>
                <a:spcPct val="105000"/>
              </a:lnSpc>
            </a:pPr>
            <a:endParaRPr lang="en-US" altLang="en-US" sz="9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52070" algn="l" rtl="0" eaLnBrk="0">
              <a:lnSpc>
                <a:spcPct val="95000"/>
              </a:lnSpc>
            </a:pPr>
            <a:r>
              <a:rPr sz="2300" b="1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</a:t>
            </a:r>
            <a:r>
              <a:rPr sz="2300" b="1" kern="0" spc="1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将成为</a:t>
            </a:r>
            <a:r>
              <a:rPr sz="2300" b="1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Metaverse</a:t>
            </a:r>
            <a:r>
              <a:rPr sz="2300" b="1" kern="0" spc="1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时代的个人计算平台</a:t>
            </a:r>
            <a:endParaRPr lang="en-US" altLang="en-US" sz="2300" dirty="0"/>
          </a:p>
        </p:txBody>
      </p:sp>
      <p:sp>
        <p:nvSpPr>
          <p:cNvPr id="152" name="textbox 152"/>
          <p:cNvSpPr/>
          <p:nvPr/>
        </p:nvSpPr>
        <p:spPr>
          <a:xfrm>
            <a:off x="538419" y="5846174"/>
            <a:ext cx="11198225" cy="208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6000"/>
              </a:lnSpc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1970S     1975S 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1980S      1985S      1990S      1995S      2000S      2005S      2010S       2015S       2020S     2025S      2030S       2040S</a:t>
            </a:r>
            <a:endParaRPr lang="en-US" altLang="en-US" sz="1400" dirty="0"/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54799" y="319125"/>
            <a:ext cx="2085263" cy="506679"/>
          </a:xfrm>
          <a:prstGeom prst="rect">
            <a:avLst/>
          </a:prstGeom>
        </p:spPr>
      </p:pic>
      <p:sp>
        <p:nvSpPr>
          <p:cNvPr id="162" name="textbox 162"/>
          <p:cNvSpPr/>
          <p:nvPr/>
        </p:nvSpPr>
        <p:spPr>
          <a:xfrm>
            <a:off x="785150" y="4353559"/>
            <a:ext cx="1356994" cy="409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493395" algn="l" rtl="0" eaLnBrk="0">
              <a:lnSpc>
                <a:spcPct val="89000"/>
              </a:lnSpc>
            </a:pPr>
            <a:r>
              <a:rPr sz="1300" kern="0" spc="-20" dirty="0">
                <a:solidFill>
                  <a:srgbClr val="00010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Google</a:t>
            </a:r>
            <a:endParaRPr lang="en-US" altLang="en-US" sz="1300" dirty="0"/>
          </a:p>
          <a:p>
            <a:pPr marL="12700" algn="l" rtl="0" eaLnBrk="0">
              <a:lnSpc>
                <a:spcPct val="70000"/>
              </a:lnSpc>
              <a:spcBef>
                <a:spcPts val="120"/>
              </a:spcBef>
            </a:pPr>
            <a:r>
              <a:rPr sz="2100" kern="0" spc="0" baseline="-7000" dirty="0">
                <a:solidFill>
                  <a:srgbClr val="1E4B9B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</a:t>
            </a:r>
            <a:r>
              <a:rPr sz="1300" kern="0" spc="30" dirty="0">
                <a:solidFill>
                  <a:srgbClr val="1E4B9B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800" kern="0" spc="0" dirty="0">
                <a:solidFill>
                  <a:srgbClr val="221E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800" kern="0" spc="90" dirty="0">
                <a:solidFill>
                  <a:srgbClr val="221E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r>
              <a:rPr sz="1800" kern="0" spc="0" dirty="0">
                <a:solidFill>
                  <a:srgbClr val="221E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</a:t>
            </a:r>
            <a:endParaRPr lang="en-US" altLang="en-US" sz="1800" dirty="0"/>
          </a:p>
        </p:txBody>
      </p:sp>
      <p:sp>
        <p:nvSpPr>
          <p:cNvPr id="164" name="textbox 164"/>
          <p:cNvSpPr/>
          <p:nvPr/>
        </p:nvSpPr>
        <p:spPr>
          <a:xfrm>
            <a:off x="3999991" y="3885691"/>
            <a:ext cx="835025" cy="4965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2400"/>
              </a:lnSpc>
            </a:pPr>
            <a:r>
              <a:rPr sz="1600" kern="0" spc="40" dirty="0">
                <a:solidFill>
                  <a:srgbClr val="38538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acebook</a:t>
            </a:r>
            <a:endParaRPr lang="en-US" altLang="en-US" sz="1600" dirty="0"/>
          </a:p>
          <a:p>
            <a:pPr algn="l" rtl="0" eaLnBrk="0">
              <a:lnSpc>
                <a:spcPct val="102000"/>
              </a:lnSpc>
            </a:pPr>
            <a:endParaRPr lang="en-US" altLang="en-US" sz="300" dirty="0"/>
          </a:p>
          <a:p>
            <a:pPr marL="18415" algn="l" rtl="0" eaLnBrk="0">
              <a:lnSpc>
                <a:spcPct val="87000"/>
              </a:lnSpc>
              <a:spcBef>
                <a:spcPts val="0"/>
              </a:spcBef>
            </a:pPr>
            <a:r>
              <a:rPr sz="900" kern="0" spc="130" dirty="0">
                <a:solidFill>
                  <a:srgbClr val="0F101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Tenc</a:t>
            </a:r>
            <a:r>
              <a:rPr sz="900" kern="0" spc="130" dirty="0">
                <a:solidFill>
                  <a:srgbClr val="0F101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enì腾讯</a:t>
            </a:r>
            <a:endParaRPr lang="en-US" altLang="en-US" sz="900" dirty="0"/>
          </a:p>
        </p:txBody>
      </p:sp>
      <p:sp>
        <p:nvSpPr>
          <p:cNvPr id="166" name="textbox 166"/>
          <p:cNvSpPr/>
          <p:nvPr/>
        </p:nvSpPr>
        <p:spPr>
          <a:xfrm>
            <a:off x="1278553" y="4009135"/>
            <a:ext cx="817880" cy="1612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65"/>
              </a:lnSpc>
            </a:pPr>
            <a:r>
              <a:rPr sz="1400" kern="0" spc="270" dirty="0">
                <a:solidFill>
                  <a:srgbClr val="00080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/emovo</a:t>
            </a:r>
            <a:endParaRPr lang="en-US" altLang="en-US" sz="1400" dirty="0"/>
          </a:p>
        </p:txBody>
      </p:sp>
      <p:sp>
        <p:nvSpPr>
          <p:cNvPr id="168" name="rect"/>
          <p:cNvSpPr/>
          <p:nvPr/>
        </p:nvSpPr>
        <p:spPr>
          <a:xfrm>
            <a:off x="318160" y="5821146"/>
            <a:ext cx="11555666" cy="762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76" name="textbox 176"/>
          <p:cNvSpPr/>
          <p:nvPr/>
        </p:nvSpPr>
        <p:spPr>
          <a:xfrm>
            <a:off x="595147" y="4603184"/>
            <a:ext cx="10985500" cy="2192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4545330" algn="l" rtl="0" eaLnBrk="0">
              <a:lnSpc>
                <a:spcPct val="96000"/>
              </a:lnSpc>
            </a:pPr>
            <a:r>
              <a:rPr sz="1500" b="1" u="sng" kern="0" spc="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33CB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</a:t>
            </a:r>
            <a:r>
              <a:rPr sz="1500" b="1" u="sng" kern="0" spc="11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33CB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内容生态快速成长</a:t>
            </a:r>
            <a:endParaRPr lang="en-US" altLang="en-US" sz="1500" dirty="0"/>
          </a:p>
          <a:p>
            <a:pPr algn="l" rtl="0" eaLnBrk="0">
              <a:lnSpc>
                <a:spcPct val="152000"/>
              </a:lnSpc>
            </a:pPr>
            <a:endParaRPr lang="en-US" altLang="en-US" sz="1200" dirty="0"/>
          </a:p>
          <a:p>
            <a:pPr marL="12700" algn="l" rtl="0" eaLnBrk="0">
              <a:lnSpc>
                <a:spcPts val="1580"/>
              </a:lnSpc>
              <a:spcBef>
                <a:spcPts val="5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2022年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，已经</a:t>
            </a:r>
            <a:r>
              <a:rPr sz="1200" b="1" kern="0" spc="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有超过33款Oculus VR游戏/应用营收超</a:t>
            </a:r>
            <a:r>
              <a:rPr sz="1200" b="1" kern="0" spc="-1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过了1000万美</a:t>
            </a:r>
            <a:r>
              <a:rPr sz="1200" b="1" kern="0" spc="-10" dirty="0">
                <a:solidFill>
                  <a:srgbClr val="34C9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sz="1200" b="1" kern="0" spc="-210" dirty="0">
                <a:solidFill>
                  <a:srgbClr val="34C9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10" dirty="0">
                <a:solidFill>
                  <a:srgbClr val="34C9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b="1" kern="0" spc="-260" dirty="0">
                <a:solidFill>
                  <a:srgbClr val="34C9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10" dirty="0">
                <a:solidFill>
                  <a:srgbClr val="34C9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55款超过了500万美元。QuestStore累计应用销售额超过20亿美元。</a:t>
            </a:r>
            <a:endParaRPr lang="en-US" altLang="en-US" sz="1200" dirty="0"/>
          </a:p>
          <a:p>
            <a:pPr marL="292100" indent="-279400" algn="l" rtl="0" eaLnBrk="0">
              <a:lnSpc>
                <a:spcPct val="128000"/>
              </a:lnSpc>
              <a:spcBef>
                <a:spcPts val="60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目前Oculus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PC和Oculus Quest Store, App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Lab应用合计超过2000款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，非官方渠道SideQuest应用超过3000款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，而Ste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amVR应用数量则达到了约5000款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b="1" kern="0" spc="-2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</a:t>
            </a:r>
            <a:r>
              <a:rPr sz="1200" b="1" kern="0" spc="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b="1" kern="0" spc="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球VR应用超过万款</a:t>
            </a:r>
            <a:r>
              <a:rPr sz="1200" b="1" kern="0" spc="-1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规模。</a:t>
            </a:r>
            <a:endParaRPr sz="1200" b="1" kern="0" spc="-10" dirty="0">
              <a:solidFill>
                <a:srgbClr val="33CB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2100" indent="-279400" algn="l" rtl="0" eaLnBrk="0">
              <a:lnSpc>
                <a:spcPct val="128000"/>
              </a:lnSpc>
              <a:spcBef>
                <a:spcPts val="60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•      </a:t>
            </a:r>
            <a:r>
              <a:rPr lang="en-US" altLang="zh-CN"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AI</a:t>
            </a:r>
            <a:r>
              <a:rPr lang="zh-CN" altLang="en-US"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加持下，每个人都是创作者，应用爆发式增长，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目前Oculus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PC和Oculus Quest Store, Ap</a:t>
            </a:r>
            <a:r>
              <a:rPr lang="en-US"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ple store </a:t>
            </a:r>
            <a:r>
              <a:rPr lang="zh-CN" altLang="en-US"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</a:t>
            </a:r>
            <a:r>
              <a:rPr lang="zh-CN"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收取超过</a:t>
            </a:r>
            <a:r>
              <a:rPr lang="en-US" altLang="zh-CN"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30%</a:t>
            </a:r>
            <a:r>
              <a:rPr lang="zh-CN" altLang="en-US"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的开发者收入，形成渠道和数据垄断。</a:t>
            </a:r>
            <a:endParaRPr lang="en-US" altLang="en-US" sz="12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200" dirty="0"/>
          </a:p>
          <a:p>
            <a:pPr algn="r" rtl="0" eaLnBrk="0">
              <a:lnSpc>
                <a:spcPts val="1285"/>
              </a:lnSpc>
              <a:spcBef>
                <a:spcPts val="0"/>
              </a:spcBef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IDC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中国信通院、</a:t>
            </a:r>
            <a:r>
              <a:rPr sz="9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高盛、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Facebook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en-US" altLang="en-US" sz="900" dirty="0"/>
          </a:p>
        </p:txBody>
      </p:sp>
      <p:sp>
        <p:nvSpPr>
          <p:cNvPr id="180" name="textbox 180"/>
          <p:cNvSpPr/>
          <p:nvPr/>
        </p:nvSpPr>
        <p:spPr>
          <a:xfrm>
            <a:off x="940435" y="901700"/>
            <a:ext cx="10812780" cy="722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lang="en-US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加持下，应用爆发式增长，但仍然需要为</a:t>
            </a:r>
            <a:r>
              <a:rPr lang="en-US" altLang="zh-CN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 app store </a:t>
            </a:r>
            <a:r>
              <a:rPr lang="zh-CN" altLang="en-US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支付超过</a:t>
            </a:r>
            <a:r>
              <a:rPr lang="en-US" altLang="zh-CN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altLang="en-US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的收入</a:t>
            </a:r>
            <a:endParaRPr lang="en-US" altLang="en-US" sz="2300" dirty="0"/>
          </a:p>
          <a:p>
            <a:pPr marL="17145" algn="l" rtl="0" eaLnBrk="0">
              <a:lnSpc>
                <a:spcPct val="95000"/>
              </a:lnSpc>
              <a:spcBef>
                <a:spcPts val="260"/>
              </a:spcBef>
            </a:pPr>
            <a:endParaRPr lang="en-US" altLang="en-US" sz="2300" dirty="0"/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7546251" y="2068347"/>
            <a:ext cx="2157527" cy="1937397"/>
            <a:chOff x="0" y="0"/>
            <a:chExt cx="2157527" cy="1937397"/>
          </a:xfrm>
        </p:grpSpPr>
        <p:pic>
          <p:nvPicPr>
            <p:cNvPr id="182" name="picture 1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157527" cy="1937397"/>
            </a:xfrm>
            <a:prstGeom prst="rect">
              <a:avLst/>
            </a:prstGeom>
          </p:spPr>
        </p:pic>
        <p:sp>
          <p:nvSpPr>
            <p:cNvPr id="184" name="textbox 184"/>
            <p:cNvSpPr/>
            <p:nvPr/>
          </p:nvSpPr>
          <p:spPr>
            <a:xfrm>
              <a:off x="-12700" y="-12700"/>
              <a:ext cx="2183129" cy="19786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marL="1290955" algn="l" rtl="0" eaLnBrk="0">
                <a:lnSpc>
                  <a:spcPct val="91000"/>
                </a:lnSpc>
                <a:spcBef>
                  <a:spcPts val="5"/>
                </a:spcBef>
              </a:pPr>
              <a:r>
                <a:rPr sz="1200" b="1" kern="0" spc="-30" dirty="0">
                  <a:solidFill>
                    <a:srgbClr val="33CB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软件</a:t>
              </a:r>
              <a:r>
                <a:rPr sz="1200" b="1" kern="0" spc="100" dirty="0">
                  <a:solidFill>
                    <a:srgbClr val="33CB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1200" b="1" kern="0" spc="-30" dirty="0">
                  <a:solidFill>
                    <a:srgbClr val="33CB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350</a:t>
              </a:r>
              <a:endParaRPr lang="en-US" altLang="en-US" sz="12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500" dirty="0"/>
            </a:p>
            <a:p>
              <a:pPr marL="253365" algn="l" rtl="0" eaLnBrk="0">
                <a:lnSpc>
                  <a:spcPct val="90000"/>
                </a:lnSpc>
                <a:spcBef>
                  <a:spcPts val="5"/>
                </a:spcBef>
              </a:pPr>
              <a:r>
                <a:rPr sz="1200" b="1" kern="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硬件 450</a:t>
              </a:r>
              <a:endParaRPr lang="en-US" altLang="en-US" sz="1200" dirty="0"/>
            </a:p>
          </p:txBody>
        </p:sp>
      </p:grpSp>
      <p:sp>
        <p:nvSpPr>
          <p:cNvPr id="186" name="textbox 186"/>
          <p:cNvSpPr/>
          <p:nvPr/>
        </p:nvSpPr>
        <p:spPr>
          <a:xfrm>
            <a:off x="5804750" y="1894871"/>
            <a:ext cx="1550669" cy="1757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34290" algn="l" rtl="0" eaLnBrk="0">
              <a:lnSpc>
                <a:spcPct val="96000"/>
              </a:lnSpc>
            </a:pPr>
            <a:r>
              <a:rPr sz="15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预计2025年</a:t>
            </a:r>
            <a:endParaRPr lang="en-US" altLang="en-US" sz="1500" dirty="0"/>
          </a:p>
          <a:p>
            <a:pPr marL="34925" algn="l" rtl="0" eaLnBrk="0">
              <a:lnSpc>
                <a:spcPct val="96000"/>
              </a:lnSpc>
              <a:spcBef>
                <a:spcPts val="190"/>
              </a:spcBef>
            </a:pPr>
            <a:r>
              <a:rPr sz="1500" b="1" kern="0" spc="11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全球</a:t>
            </a:r>
            <a:r>
              <a:rPr sz="1500" b="1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</a:t>
            </a:r>
            <a:r>
              <a:rPr sz="1500" b="1" kern="0" spc="11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市场规模</a:t>
            </a:r>
            <a:endParaRPr lang="en-US" altLang="en-US" sz="1500" dirty="0"/>
          </a:p>
          <a:p>
            <a:pPr algn="l" rtl="0" eaLnBrk="0">
              <a:lnSpc>
                <a:spcPct val="154000"/>
              </a:lnSpc>
            </a:pPr>
            <a:endParaRPr lang="en-US" altLang="en-US" sz="1000" dirty="0"/>
          </a:p>
          <a:p>
            <a:pPr marL="292100" indent="-279400" algn="l" rtl="0" eaLnBrk="0">
              <a:lnSpc>
                <a:spcPct val="120000"/>
              </a:lnSpc>
              <a:spcBef>
                <a:spcPts val="37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2025年</a:t>
            </a:r>
            <a:r>
              <a:rPr sz="1200" b="1" kern="0" spc="-2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全球VR市</a:t>
            </a:r>
            <a:r>
              <a:rPr sz="1200" b="1" kern="0" spc="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b="1" kern="0" spc="-10" dirty="0">
                <a:solidFill>
                  <a:srgbClr val="33CB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场规模800亿美元</a:t>
            </a:r>
            <a:endParaRPr lang="en-US" altLang="en-US" sz="1200" dirty="0"/>
          </a:p>
          <a:p>
            <a:pPr algn="l" rtl="0" eaLnBrk="0">
              <a:lnSpc>
                <a:spcPct val="116000"/>
              </a:lnSpc>
            </a:pPr>
            <a:endParaRPr lang="en-US" altLang="en-US" sz="600" dirty="0"/>
          </a:p>
          <a:p>
            <a:pPr marL="292100" indent="-280035" algn="l" rtl="0" eaLnBrk="0">
              <a:lnSpc>
                <a:spcPct val="12100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其中硬件450亿美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元软件350亿美元</a:t>
            </a:r>
            <a:endParaRPr lang="en-US" altLang="en-US" sz="1200" dirty="0"/>
          </a:p>
        </p:txBody>
      </p:sp>
      <p:sp>
        <p:nvSpPr>
          <p:cNvPr id="192" name="textbox 192"/>
          <p:cNvSpPr/>
          <p:nvPr/>
        </p:nvSpPr>
        <p:spPr>
          <a:xfrm>
            <a:off x="1097524" y="2174347"/>
            <a:ext cx="1647825" cy="7042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22225" indent="-10160" algn="l" rtl="0" eaLnBrk="0">
              <a:lnSpc>
                <a:spcPct val="101000"/>
              </a:lnSpc>
            </a:pPr>
            <a:r>
              <a:rPr sz="1500" b="1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全球虚拟现实终端</a:t>
            </a:r>
            <a:r>
              <a:rPr sz="1500" b="1" kern="0" spc="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出货量预测</a:t>
            </a:r>
            <a:endParaRPr lang="en-US" altLang="en-US" sz="1500" dirty="0"/>
          </a:p>
          <a:p>
            <a:pPr algn="l" rtl="0" eaLnBrk="0">
              <a:lnSpc>
                <a:spcPct val="102000"/>
              </a:lnSpc>
            </a:pPr>
            <a:endParaRPr lang="en-US" altLang="en-US" sz="500" dirty="0"/>
          </a:p>
          <a:p>
            <a:pPr marL="39370" algn="l" rtl="0" eaLnBrk="0">
              <a:lnSpc>
                <a:spcPct val="100000"/>
              </a:lnSpc>
              <a:spcBef>
                <a:spcPts val="0"/>
              </a:spcBef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单位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：万台</a:t>
            </a:r>
            <a:endParaRPr lang="en-US" altLang="en-US" sz="900" dirty="0"/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63474" y="349110"/>
            <a:ext cx="2072881" cy="504126"/>
          </a:xfrm>
          <a:prstGeom prst="rect">
            <a:avLst/>
          </a:prstGeom>
        </p:spPr>
      </p:pic>
      <p:sp>
        <p:nvSpPr>
          <p:cNvPr id="200" name="textbox 200"/>
          <p:cNvSpPr/>
          <p:nvPr/>
        </p:nvSpPr>
        <p:spPr>
          <a:xfrm>
            <a:off x="1261033" y="4059580"/>
            <a:ext cx="3185160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200" kern="0" spc="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2019     2020</a:t>
            </a:r>
            <a:r>
              <a:rPr sz="1200" kern="0" spc="2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200" kern="0" spc="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2021</a:t>
            </a:r>
            <a:r>
              <a:rPr sz="1200" kern="0" spc="3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200" kern="0" spc="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2022</a:t>
            </a:r>
            <a:r>
              <a:rPr sz="1200" kern="0" spc="3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200" kern="0" spc="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1200" kern="0" spc="-1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023</a:t>
            </a:r>
            <a:r>
              <a:rPr sz="1200" kern="0" spc="2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200" kern="0" spc="-10" dirty="0">
                <a:solidFill>
                  <a:srgbClr val="59595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2024</a:t>
            </a:r>
            <a:endParaRPr lang="en-US" altLang="en-US" sz="1200" dirty="0"/>
          </a:p>
        </p:txBody>
      </p:sp>
      <p:sp>
        <p:nvSpPr>
          <p:cNvPr id="204" name="rect"/>
          <p:cNvSpPr/>
          <p:nvPr/>
        </p:nvSpPr>
        <p:spPr>
          <a:xfrm>
            <a:off x="4217441" y="2088744"/>
            <a:ext cx="94208" cy="1850947"/>
          </a:xfrm>
          <a:prstGeom prst="rect">
            <a:avLst/>
          </a:prstGeom>
          <a:solidFill>
            <a:srgbClr val="2ECC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6" name="rect"/>
          <p:cNvSpPr/>
          <p:nvPr/>
        </p:nvSpPr>
        <p:spPr>
          <a:xfrm>
            <a:off x="3652189" y="2582329"/>
            <a:ext cx="94208" cy="1357362"/>
          </a:xfrm>
          <a:prstGeom prst="rect">
            <a:avLst/>
          </a:prstGeom>
          <a:solidFill>
            <a:srgbClr val="2FCB01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8" name="picture 2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391170" y="3784219"/>
            <a:ext cx="659460" cy="155472"/>
          </a:xfrm>
          <a:prstGeom prst="rect">
            <a:avLst/>
          </a:prstGeom>
        </p:spPr>
      </p:pic>
      <p:sp>
        <p:nvSpPr>
          <p:cNvPr id="210" name="rect"/>
          <p:cNvSpPr/>
          <p:nvPr/>
        </p:nvSpPr>
        <p:spPr>
          <a:xfrm>
            <a:off x="3086938" y="3075914"/>
            <a:ext cx="94208" cy="863777"/>
          </a:xfrm>
          <a:prstGeom prst="rect">
            <a:avLst/>
          </a:prstGeom>
          <a:solidFill>
            <a:srgbClr val="2FCB01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2" name="path"/>
          <p:cNvSpPr/>
          <p:nvPr/>
        </p:nvSpPr>
        <p:spPr>
          <a:xfrm>
            <a:off x="8008406" y="77838"/>
            <a:ext cx="263724" cy="277982"/>
          </a:xfrm>
          <a:custGeom>
            <a:avLst/>
            <a:gdLst/>
            <a:ahLst/>
            <a:cxnLst/>
            <a:rect l="0" t="0" r="0" b="0"/>
            <a:pathLst>
              <a:path w="415" h="437">
                <a:moveTo>
                  <a:pt x="206" y="437"/>
                </a:moveTo>
                <a:cubicBezTo>
                  <a:pt x="93" y="438"/>
                  <a:pt x="1" y="344"/>
                  <a:pt x="0" y="228"/>
                </a:cubicBezTo>
                <a:cubicBezTo>
                  <a:pt x="0" y="226"/>
                  <a:pt x="0" y="224"/>
                  <a:pt x="0" y="223"/>
                </a:cubicBezTo>
                <a:cubicBezTo>
                  <a:pt x="-3" y="104"/>
                  <a:pt x="85" y="4"/>
                  <a:pt x="200" y="0"/>
                </a:cubicBezTo>
                <a:cubicBezTo>
                  <a:pt x="314" y="-3"/>
                  <a:pt x="410" y="88"/>
                  <a:pt x="414" y="207"/>
                </a:cubicBezTo>
                <a:cubicBezTo>
                  <a:pt x="415" y="212"/>
                  <a:pt x="415" y="218"/>
                  <a:pt x="414" y="223"/>
                </a:cubicBezTo>
                <a:cubicBezTo>
                  <a:pt x="415" y="341"/>
                  <a:pt x="323" y="436"/>
                  <a:pt x="210" y="437"/>
                </a:cubicBezTo>
                <a:cubicBezTo>
                  <a:pt x="209" y="437"/>
                  <a:pt x="207" y="437"/>
                  <a:pt x="206" y="437"/>
                </a:cubicBezTo>
              </a:path>
            </a:pathLst>
          </a:custGeom>
          <a:solidFill>
            <a:srgbClr val="34C9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4" name="textbox 214"/>
          <p:cNvSpPr/>
          <p:nvPr/>
        </p:nvSpPr>
        <p:spPr>
          <a:xfrm>
            <a:off x="4089349" y="1884578"/>
            <a:ext cx="357504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200" b="1" kern="0" spc="-20" dirty="0">
                <a:solidFill>
                  <a:srgbClr val="40404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7500</a:t>
            </a:r>
            <a:endParaRPr lang="en-US" altLang="en-US" sz="1200" dirty="0"/>
          </a:p>
        </p:txBody>
      </p:sp>
      <p:sp>
        <p:nvSpPr>
          <p:cNvPr id="216" name="rect"/>
          <p:cNvSpPr/>
          <p:nvPr/>
        </p:nvSpPr>
        <p:spPr>
          <a:xfrm>
            <a:off x="2521686" y="3594189"/>
            <a:ext cx="94208" cy="345502"/>
          </a:xfrm>
          <a:prstGeom prst="rect">
            <a:avLst/>
          </a:prstGeom>
          <a:solidFill>
            <a:srgbClr val="31CB00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8" name="rect"/>
          <p:cNvSpPr/>
          <p:nvPr/>
        </p:nvSpPr>
        <p:spPr>
          <a:xfrm>
            <a:off x="1155649" y="3934929"/>
            <a:ext cx="3391534" cy="9525"/>
          </a:xfrm>
          <a:prstGeom prst="rect">
            <a:avLst/>
          </a:prstGeom>
          <a:solidFill>
            <a:srgbClr val="D9D9D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0" name="textbox 220"/>
          <p:cNvSpPr/>
          <p:nvPr/>
        </p:nvSpPr>
        <p:spPr>
          <a:xfrm>
            <a:off x="1870544" y="3552304"/>
            <a:ext cx="273050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200" b="1" kern="0" spc="-20" dirty="0">
                <a:solidFill>
                  <a:srgbClr val="40404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630</a:t>
            </a:r>
            <a:endParaRPr lang="en-US" altLang="en-US" sz="1200" dirty="0"/>
          </a:p>
        </p:txBody>
      </p:sp>
      <p:sp>
        <p:nvSpPr>
          <p:cNvPr id="222" name="rect"/>
          <p:cNvSpPr/>
          <p:nvPr/>
        </p:nvSpPr>
        <p:spPr>
          <a:xfrm>
            <a:off x="1039380" y="2187181"/>
            <a:ext cx="7619" cy="443750"/>
          </a:xfrm>
          <a:prstGeom prst="rect">
            <a:avLst/>
          </a:prstGeom>
          <a:solidFill>
            <a:srgbClr val="33CB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4" name="rect"/>
          <p:cNvSpPr/>
          <p:nvPr/>
        </p:nvSpPr>
        <p:spPr>
          <a:xfrm>
            <a:off x="4683074" y="2187181"/>
            <a:ext cx="7619" cy="443750"/>
          </a:xfrm>
          <a:prstGeom prst="rect">
            <a:avLst/>
          </a:prstGeom>
          <a:solidFill>
            <a:srgbClr val="33CB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5709" r="5709"/>
          <a:stretch>
            <a:fillRect/>
          </a:stretch>
        </p:blipFill>
        <p:spPr>
          <a:xfrm>
            <a:off x="0" y="134638"/>
            <a:ext cx="5821146" cy="6588715"/>
          </a:xfrm>
          <a:custGeom>
            <a:avLst/>
            <a:gdLst>
              <a:gd name="connsiteX0" fmla="*/ 0 w 6059054"/>
              <a:gd name="connsiteY0" fmla="*/ 0 h 6857993"/>
              <a:gd name="connsiteX1" fmla="*/ 6059054 w 6059054"/>
              <a:gd name="connsiteY1" fmla="*/ 0 h 6857993"/>
              <a:gd name="connsiteX2" fmla="*/ 6059054 w 6059054"/>
              <a:gd name="connsiteY2" fmla="*/ 9 h 6857993"/>
              <a:gd name="connsiteX3" fmla="*/ 5164301 w 6059054"/>
              <a:gd name="connsiteY3" fmla="*/ 9 h 6857993"/>
              <a:gd name="connsiteX4" fmla="*/ 6059054 w 6059054"/>
              <a:gd name="connsiteY4" fmla="*/ 894761 h 6857993"/>
              <a:gd name="connsiteX5" fmla="*/ 6059054 w 6059054"/>
              <a:gd name="connsiteY5" fmla="*/ 5963254 h 6857993"/>
              <a:gd name="connsiteX6" fmla="*/ 5164315 w 6059054"/>
              <a:gd name="connsiteY6" fmla="*/ 6857993 h 6857993"/>
              <a:gd name="connsiteX7" fmla="*/ 0 w 6059054"/>
              <a:gd name="connsiteY7" fmla="*/ 6857993 h 685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9054" h="6857993">
                <a:moveTo>
                  <a:pt x="0" y="0"/>
                </a:moveTo>
                <a:lnTo>
                  <a:pt x="6059054" y="0"/>
                </a:lnTo>
                <a:lnTo>
                  <a:pt x="6059054" y="9"/>
                </a:lnTo>
                <a:lnTo>
                  <a:pt x="5164301" y="9"/>
                </a:lnTo>
                <a:lnTo>
                  <a:pt x="6059054" y="894761"/>
                </a:lnTo>
                <a:lnTo>
                  <a:pt x="6059054" y="5963254"/>
                </a:lnTo>
                <a:lnTo>
                  <a:pt x="5164315" y="6857993"/>
                </a:lnTo>
                <a:lnTo>
                  <a:pt x="0" y="6857993"/>
                </a:lnTo>
                <a:close/>
              </a:path>
            </a:pathLst>
          </a:custGeom>
        </p:spPr>
      </p:pic>
      <p:sp>
        <p:nvSpPr>
          <p:cNvPr id="100" name="Freeform 8"/>
          <p:cNvSpPr/>
          <p:nvPr>
            <p:custDataLst>
              <p:tags r:id="rId3"/>
            </p:custDataLst>
          </p:nvPr>
        </p:nvSpPr>
        <p:spPr>
          <a:xfrm>
            <a:off x="5069244" y="134643"/>
            <a:ext cx="1503811" cy="751910"/>
          </a:xfrm>
          <a:custGeom>
            <a:avLst/>
            <a:gdLst>
              <a:gd name="connsiteX0" fmla="*/ 1565271 w 1565271"/>
              <a:gd name="connsiteY0" fmla="*/ 0 h 782640"/>
              <a:gd name="connsiteX1" fmla="*/ 782635 w 1565271"/>
              <a:gd name="connsiteY1" fmla="*/ 782640 h 782640"/>
              <a:gd name="connsiteX2" fmla="*/ 0 w 1565271"/>
              <a:gd name="connsiteY2" fmla="*/ 4 h 78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271" h="782640">
                <a:moveTo>
                  <a:pt x="1565271" y="0"/>
                </a:moveTo>
                <a:lnTo>
                  <a:pt x="782635" y="782640"/>
                </a:lnTo>
                <a:lnTo>
                  <a:pt x="0" y="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4" name="Freeform 21"/>
          <p:cNvSpPr/>
          <p:nvPr>
            <p:custDataLst>
              <p:tags r:id="rId4"/>
            </p:custDataLst>
          </p:nvPr>
        </p:nvSpPr>
        <p:spPr>
          <a:xfrm>
            <a:off x="5069245" y="5971456"/>
            <a:ext cx="1503811" cy="751906"/>
          </a:xfrm>
          <a:custGeom>
            <a:avLst/>
            <a:gdLst>
              <a:gd name="connsiteX0" fmla="*/ 782636 w 1565271"/>
              <a:gd name="connsiteY0" fmla="*/ 0 h 782636"/>
              <a:gd name="connsiteX1" fmla="*/ 1565271 w 1565271"/>
              <a:gd name="connsiteY1" fmla="*/ 782636 h 782636"/>
              <a:gd name="connsiteX2" fmla="*/ 0 w 1565271"/>
              <a:gd name="connsiteY2" fmla="*/ 782636 h 78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271" h="782636">
                <a:moveTo>
                  <a:pt x="782636" y="0"/>
                </a:moveTo>
                <a:lnTo>
                  <a:pt x="1565271" y="782636"/>
                </a:lnTo>
                <a:lnTo>
                  <a:pt x="0" y="78263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7181916" y="641368"/>
            <a:ext cx="4248175" cy="52705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rtl="0" eaLnBrk="0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产品特色：</a:t>
            </a:r>
            <a:endParaRPr lang="zh-CN" altLang="en-US" sz="16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支持虹膜认证，区分人和机器：与主要kyc认证方合作，成为orb认证设备（worldcoin），提升认证可信度，解决币圈KYC难题</a:t>
            </a:r>
            <a:endParaRPr lang="en-US" altLang="zh-CN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通过虹膜和指纹绑定去中心化身份（DID），用户完全掌控私钥，seed Vault保障用户数据，数据资产的安全和隐私。</a:t>
            </a:r>
            <a:endParaRPr lang="en-US" altLang="zh-CN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Dapp store：当前苹果，google收取开发者超过30%的收入分成，造成数据和渠道垄断。Dapp 应用商店不收取开发者分成，数据所有权和数据资产还给创作者</a:t>
            </a:r>
            <a:endParaRPr lang="en-US" altLang="zh-CN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 大模型加持： 私有化大模型本机部署，保护用户的数据隐私。AI agent伴随用户畅游元宇宙。人人都是创作者，推动web3 生态的快速发展。</a:t>
            </a:r>
            <a:endParaRPr lang="en-US" altLang="zh-CN" sz="1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3"/>
          <p:cNvSpPr/>
          <p:nvPr>
            <p:custDataLst>
              <p:tags r:id="rId6"/>
            </p:custDataLst>
          </p:nvPr>
        </p:nvSpPr>
        <p:spPr>
          <a:xfrm>
            <a:off x="12039599" y="1523985"/>
            <a:ext cx="152401" cy="3810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2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4"/>
            </p:custDataLst>
          </p:nvPr>
        </p:nvCxnSpPr>
        <p:spPr>
          <a:xfrm>
            <a:off x="11148420" y="61510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10967644" y="6236210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6"/>
          <p:cNvSpPr txBox="1"/>
          <p:nvPr>
            <p:custDataLst>
              <p:tags r:id="rId6"/>
            </p:custDataLst>
          </p:nvPr>
        </p:nvSpPr>
        <p:spPr>
          <a:xfrm>
            <a:off x="1098512" y="1066788"/>
            <a:ext cx="9994976" cy="47244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自我介绍：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名字：Arthur</a:t>
            </a:r>
            <a:endParaRPr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自我介绍：</a:t>
            </a:r>
            <a:endParaRPr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原pimax（VR厂家）负责产品，项目，供应链和日韩区销售的副总裁，十多年多家世界五百强从业经历，曾负责过国内第一代智能手机开发团队的leader。做过的产品包括 VR /AR，手机、分布式存储、医疗检测，元宇宙/NFT 交易平台等多种产品，有各种产品从0-1，从1-100的经验。有创业经历，有融资经历。</a:t>
            </a:r>
            <a:endParaRPr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可以分享的资源：</a:t>
            </a:r>
            <a:endParaRPr lang="zh-CN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十余年智能硬件产业经验，拥有产品从产品设计，研发ODM，生产OEM，供应链资源，可以帮助depin项目的硬件落地。</a:t>
            </a:r>
            <a:endParaRPr lang="en-US" sz="16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医疗行业创业经验，中欧智慧医疗创业营第二期毕业，有数百家医疗行业上下游企业资源，可以为医疗应用项目提供支持。</a:t>
            </a:r>
            <a:endParaRPr lang="en-US" sz="1600" spc="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319378" y="1526650"/>
            <a:ext cx="11553245" cy="4858247"/>
          </a:xfrm>
          <a:prstGeom prst="rect">
            <a:avLst/>
          </a:prstGeom>
          <a:noFill/>
          <a:ln w="6350">
            <a:solidFill>
              <a:schemeClr val="accent1">
                <a:alpha val="2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19379" y="524787"/>
            <a:ext cx="11553244" cy="526373"/>
          </a:xfrm>
          <a:prstGeom prst="rect">
            <a:avLst/>
          </a:prstGeom>
        </p:spPr>
        <p:txBody>
          <a:bodyPr wrap="square" anchor="b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2800" b="1" i="0" u="none" kern="1200" cap="none" spc="12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rPr>
              <a:t>在寻小伙伴：</a:t>
            </a:r>
            <a:endParaRPr kumimoji="0" lang="zh-CN" altLang="en-US" sz="2800" b="1" i="0" u="none" kern="1200" cap="none" spc="120" normalizeH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429757" y="3929500"/>
            <a:ext cx="11268260" cy="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617375" y="1789043"/>
            <a:ext cx="3168236" cy="1824913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sz="1300" b="0" i="0" u="none" kern="1200" cap="none" spc="5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rPr>
              <a:t>OS开发：熟悉android系统架构，有OS（android，鸿蒙，澎湃，ios等）系统开发经验，有CPU调度，内存管理，IO策略等实际优化调试经验。了解android等操作系统的优点和不足，有改进思路和愿景。</a:t>
            </a:r>
            <a:endParaRPr kumimoji="0" sz="1300" b="0" i="0" u="none" kern="1200" cap="none" spc="5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4543367" y="1789106"/>
            <a:ext cx="3168282" cy="1824787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marR="0" lvl="0" indent="-2921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en-US" sz="1300" b="0" i="0" u="none" kern="1200" cap="none" spc="7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rPr>
              <a:t>XR应用开发：熟悉Unity3D或Unreal引擎开发，至少有基于一种主流XR SDK（如MRTK、ARCore、ARkit、open XR等）项目开发经验。了解webXR标准是 加分项。</a:t>
            </a:r>
            <a:endParaRPr kumimoji="0" lang="en-US" sz="1300" b="0" i="0" u="none" kern="1200" cap="none" spc="7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8469406" y="1789169"/>
            <a:ext cx="3168282" cy="1824787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en-US" sz="1300" b="0" i="0" u="none" kern="1200" cap="none" spc="14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rPr>
              <a:t>有did，钱包，nft，智能合约开发经验的小伙伴</a:t>
            </a:r>
            <a:endParaRPr kumimoji="0" lang="en-US" sz="1300" b="0" i="0" u="none" kern="1200" cap="none" spc="14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17375" y="4404990"/>
            <a:ext cx="3168236" cy="1824913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en-US" sz="1300" b="0" i="0" u="none" kern="1200" cap="none" spc="11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rPr>
              <a:t>有大模型应用开发，微调部署优化经验，有通过量化和剪枝等技术来压缩模型尺寸经验加分。</a:t>
            </a:r>
            <a:endParaRPr kumimoji="0" lang="en-US" sz="1300" b="0" i="0" u="none" kern="1200" cap="none" spc="11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4543367" y="4405116"/>
            <a:ext cx="3168282" cy="1824787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en-US" sz="1300" b="0" i="0" u="none" kern="1200" cap="none" spc="14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rPr>
              <a:t>产品生态合作： 有depin，web3产品经验小伙伴</a:t>
            </a:r>
            <a:endParaRPr kumimoji="0" lang="en-US" sz="1300" b="0" i="0" u="none" kern="1200" cap="none" spc="14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8437875" y="4405116"/>
            <a:ext cx="3168282" cy="1824787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>
                  <a:lumMod val="75000"/>
                  <a:lumOff val="25000"/>
                </a:srgbClr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en-US" sz="1300" b="0" i="0" u="none" kern="1200" cap="none" spc="14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rPr>
              <a:t>bd和运营</a:t>
            </a:r>
            <a:endParaRPr kumimoji="0" lang="en-US" sz="1300" b="0" i="0" u="none" kern="1200" cap="none" spc="140" normalizeH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>
            <a:off x="4132958" y="1789043"/>
            <a:ext cx="0" cy="429370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1"/>
            </p:custDataLst>
          </p:nvPr>
        </p:nvCxnSpPr>
        <p:spPr>
          <a:xfrm>
            <a:off x="8061388" y="1789043"/>
            <a:ext cx="0" cy="429370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180"/>
          <p:cNvSpPr/>
          <p:nvPr/>
        </p:nvSpPr>
        <p:spPr>
          <a:xfrm>
            <a:off x="581025" y="720090"/>
            <a:ext cx="11144250" cy="6229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lang="zh-CN" altLang="en-US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联系我们：</a:t>
            </a:r>
            <a:endParaRPr lang="zh-CN" altLang="en-US"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2" name="path"/>
          <p:cNvSpPr/>
          <p:nvPr/>
        </p:nvSpPr>
        <p:spPr>
          <a:xfrm>
            <a:off x="8008406" y="77838"/>
            <a:ext cx="263724" cy="277982"/>
          </a:xfrm>
          <a:custGeom>
            <a:avLst/>
            <a:gdLst/>
            <a:ahLst/>
            <a:cxnLst/>
            <a:rect l="0" t="0" r="0" b="0"/>
            <a:pathLst>
              <a:path w="415" h="437">
                <a:moveTo>
                  <a:pt x="206" y="437"/>
                </a:moveTo>
                <a:cubicBezTo>
                  <a:pt x="93" y="438"/>
                  <a:pt x="1" y="344"/>
                  <a:pt x="0" y="228"/>
                </a:cubicBezTo>
                <a:cubicBezTo>
                  <a:pt x="0" y="226"/>
                  <a:pt x="0" y="224"/>
                  <a:pt x="0" y="223"/>
                </a:cubicBezTo>
                <a:cubicBezTo>
                  <a:pt x="-3" y="104"/>
                  <a:pt x="85" y="4"/>
                  <a:pt x="200" y="0"/>
                </a:cubicBezTo>
                <a:cubicBezTo>
                  <a:pt x="314" y="-3"/>
                  <a:pt x="410" y="88"/>
                  <a:pt x="414" y="207"/>
                </a:cubicBezTo>
                <a:cubicBezTo>
                  <a:pt x="415" y="212"/>
                  <a:pt x="415" y="218"/>
                  <a:pt x="414" y="223"/>
                </a:cubicBezTo>
                <a:cubicBezTo>
                  <a:pt x="415" y="341"/>
                  <a:pt x="323" y="436"/>
                  <a:pt x="210" y="437"/>
                </a:cubicBezTo>
                <a:cubicBezTo>
                  <a:pt x="209" y="437"/>
                  <a:pt x="207" y="437"/>
                  <a:pt x="206" y="437"/>
                </a:cubicBezTo>
              </a:path>
            </a:pathLst>
          </a:custGeom>
          <a:solidFill>
            <a:srgbClr val="34C9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2155" y="2259965"/>
            <a:ext cx="2358390" cy="2324100"/>
          </a:xfrm>
          <a:prstGeom prst="rect">
            <a:avLst/>
          </a:prstGeom>
        </p:spPr>
      </p:pic>
      <p:sp>
        <p:nvSpPr>
          <p:cNvPr id="3" name="textbox 180"/>
          <p:cNvSpPr/>
          <p:nvPr/>
        </p:nvSpPr>
        <p:spPr>
          <a:xfrm>
            <a:off x="2345690" y="5055870"/>
            <a:ext cx="1400810" cy="3663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93000"/>
              </a:lnSpc>
            </a:pPr>
            <a:r>
              <a:rPr lang="en-US" altLang="zh-CN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Wechat</a:t>
            </a:r>
            <a:endParaRPr lang="zh-CN" altLang="en-US"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85" y="2061210"/>
            <a:ext cx="2186940" cy="2522855"/>
          </a:xfrm>
          <a:prstGeom prst="rect">
            <a:avLst/>
          </a:prstGeom>
        </p:spPr>
      </p:pic>
      <p:sp>
        <p:nvSpPr>
          <p:cNvPr id="5" name="textbox 180"/>
          <p:cNvSpPr/>
          <p:nvPr/>
        </p:nvSpPr>
        <p:spPr>
          <a:xfrm>
            <a:off x="8008620" y="4956810"/>
            <a:ext cx="645795" cy="3663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93000"/>
              </a:lnSpc>
            </a:pPr>
            <a:r>
              <a:rPr lang="en-US" altLang="zh-CN" sz="2300" b="1" kern="0" spc="7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TG</a:t>
            </a:r>
            <a:endParaRPr lang="zh-CN" altLang="en-US"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4000"/>
              </a:lnSpc>
            </a:pPr>
            <a:endParaRPr sz="2300" b="1" kern="0" spc="7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ICTURE_TOWARD" val="1"/>
  <p:tag name="KSO_WM_UNIT_PICTURE_DOCKSIDE" val="cb,lm,ct"/>
  <p:tag name="KSO_WM_UNIT_VALUE" val="1903*168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473_1*ζ_h_d*1_1_1"/>
  <p:tag name="KSO_WM_TEMPLATE_CATEGORY" val="diagram"/>
  <p:tag name="KSO_WM_TEMPLATE_INDEX" val="2021547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1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</p:tagLst>
</file>

<file path=ppt/tags/tag13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1:20&quot;,&quot;maxSize&quot;:{&quot;size1&quot;:2.3996064453929042},&quot;minSize&quot;:{&quot;size1&quot;:2.3996064453929042},&quot;normalSize&quot;:{&quot;size1&quot;:2.3996064453929042},&quot;subLayout&quot;:[{&quot;id&quot;:&quot;2021-04-01T15:01:20&quot;,&quot;type&quot;:0},{&quot;id&quot;:&quot;2021-04-01T15:01:20&quot;,&quot;margin&quot;:{&quot;bottom&quot;:2.117000102996826,&quot;left&quot;:1.6929999589920044,&quot;right&quot;:2.5399999618530273,&quot;top&quot;:2.1170001029968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50e751605bf474f903eb8204d109f3c&quot;,&quot;fill_align&quot;:&quot;cm&quot;,&quot;chip_types&quot;:[&quot;diagram&quot;,&quot;pictext&quot;,&quot;text&quot;,&quot;picture&quot;,&quot;chart&quot;,&quot;table&quot;,&quot;video&quot;]}]]"/>
  <p:tag name="KSO_WM_SLIDE_ID" val="diagram2020860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604"/>
  <p:tag name="KSO_WM_SLIDE_TYPE" val="text"/>
  <p:tag name="KSO_WM_SLIDE_SUBTYPE" val="pureTxt"/>
  <p:tag name="KSO_WM_SLIDE_SIZE" val="870*519"/>
  <p:tag name="KSO_WM_SLIDE_POSITION" val="45*10"/>
  <p:tag name="KSO_WM_SLIDE_LAYOUT" val="f"/>
  <p:tag name="KSO_WM_SLIDE_LAYOUT_CNT" val="1"/>
  <p:tag name="KSO_WM_SLIDE_CAN_ADD_NAVIGATION" val="1"/>
  <p:tag name="KSO_WM_CHIP_XID" val="5ef20c07a491bb0086638b15"/>
  <p:tag name="KSO_WM_CHIP_DECFILLPROP" val="[]"/>
  <p:tag name="KSO_WM_CHIP_GROUPID" val="5ef20c07a491bb0086638b14"/>
  <p:tag name="KSO_WM_SLIDE_BK_DARK_LIGHT" val="2"/>
  <p:tag name="KSO_WM_SLIDE_BACKGROUND_TYPE" val="general"/>
  <p:tag name="KSO_WM_SLIDE_SUPPORT_FEATURE_TYPE" val="0"/>
  <p:tag name="KSO_WM_TEMPLATE_ASSEMBLE_XID" val="60656e7a4054ed1e2fb7f9a0"/>
  <p:tag name="KSO_WM_TEMPLATE_ASSEMBLE_GROUPID" val="60656e7a4054ed1e2fb7f9a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4638_5*l_i*1_1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4638_5*a*1"/>
  <p:tag name="KSO_WM_TEMPLATE_CATEGORY" val="diagram"/>
  <p:tag name="KSO_WM_TEMPLATE_INDEX" val="20204638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04638_5*l_i*1_2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-0.5"/>
  <p:tag name="KSO_WM_UNIT_LINE_FORE_SCHEMECOLOR_INDEX" val="5"/>
  <p:tag name="KSO_WM_UNIT_LINE_FILL_TYPE" val="2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4638_5*l_h_f*1_1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4638_5*l_h_f*1_2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19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4638_5*l_h_f*1_3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2.xml><?xml version="1.0" encoding="utf-8"?>
<p:tagLst xmlns:p="http://schemas.openxmlformats.org/presentationml/2006/main">
  <p:tag name="KSO_WM_UNIT_PICTURE_TOWARD" val="1"/>
  <p:tag name="KSO_WM_UNIT_PICTURE_DOCKSIDE" val="cb,l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473_1*ζ_h_i*1_1_1"/>
  <p:tag name="KSO_WM_TEMPLATE_CATEGORY" val="diagram"/>
  <p:tag name="KSO_WM_TEMPLATE_INDEX" val="2021547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4638_5*l_h_f*1_4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21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04638_5*l_h_f*1_5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22.xml><?xml version="1.0" encoding="utf-8"?>
<p:tagLst xmlns:p="http://schemas.openxmlformats.org/presentationml/2006/main">
  <p:tag name="KSO_WM_UNIT_SUBTYPE" val="a"/>
  <p:tag name="KSO_WM_UNIT_NOCLEAR" val="0"/>
  <p:tag name="KSO_WM_UNIT_VALUE" val="4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04638_5*l_h_f*1_6_1"/>
  <p:tag name="KSO_WM_TEMPLATE_CATEGORY" val="diagram"/>
  <p:tag name="KSO_WM_TEMPLATE_INDEX" val="20204638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04638_5*l_i*1_3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-0.5"/>
  <p:tag name="KSO_WM_UNIT_LINE_FORE_SCHEMECOLOR_INDEX" val="5"/>
  <p:tag name="KSO_WM_UNIT_LINE_FILL_TYPE" val="2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04638_5*l_i*1_4"/>
  <p:tag name="KSO_WM_TEMPLATE_CATEGORY" val="diagram"/>
  <p:tag name="KSO_WM_TEMPLATE_INDEX" val="20204638"/>
  <p:tag name="KSO_WM_UNIT_LAYERLEVEL" val="1_1"/>
  <p:tag name="KSO_WM_TAG_VERSION" val="1.0"/>
  <p:tag name="KSO_WM_BEAUTIFY_FLAG" val="#wm#"/>
  <p:tag name="KSO_WM_UNIT_LINE_FORE_SCHEMECOLOR_INDEX_BRIGHTNESS" val="-0.5"/>
  <p:tag name="KSO_WM_UNIT_LINE_FORE_SCHEMECOLOR_INDEX" val="5"/>
  <p:tag name="KSO_WM_UNIT_LINE_FILL_TYPE" val="2"/>
  <p:tag name="KSO_WM_UNIT_USESOURCEFORMAT_APPLY" val="1"/>
  <p:tag name="KSO_WM_DIAGRAM_VIRTUALLY_FRAME" val="{&quot;height&quot;:382.53913385826775,&quot;left&quot;:25.14787401574803,&quot;top&quot;:120.20866141732283,&quot;width&quot;:909.7043307086615}"/>
</p:tagLst>
</file>

<file path=ppt/tags/tag25.xml><?xml version="1.0" encoding="utf-8"?>
<p:tagLst xmlns:p="http://schemas.openxmlformats.org/presentationml/2006/main">
  <p:tag name="KSO_WM_SLIDE_ID" val="diagram20204638_5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6"/>
  <p:tag name="KSO_WM_SLIDE_INDEX" val="5"/>
  <p:tag name="KSO_WM_SLIDE_SIZE" val="909.704*382.539"/>
  <p:tag name="KSO_WM_SLIDE_POSITION" val="25.1479*120.2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4638"/>
  <p:tag name="KSO_WM_SLIDE_LAYOUT" val="a_l"/>
  <p:tag name="KSO_WM_SLIDE_LAYOUT_CNT" val="1_1"/>
</p:tagLst>
</file>

<file path=ppt/tags/tag26.xml><?xml version="1.0" encoding="utf-8"?>
<p:tagLst xmlns:p="http://schemas.openxmlformats.org/presentationml/2006/main">
  <p:tag name="commondata" val="eyJoZGlkIjoiZDlmMzczNDYzMjZlNGRhY2FjZjUwMjUwODE3YzQxNDIifQ=="/>
</p:tagLst>
</file>

<file path=ppt/tags/tag3.xml><?xml version="1.0" encoding="utf-8"?>
<p:tagLst xmlns:p="http://schemas.openxmlformats.org/presentationml/2006/main">
  <p:tag name="KSO_WM_UNIT_PICTURE_TOWARD" val="1"/>
  <p:tag name="KSO_WM_UNIT_PICTURE_DOCKSIDE" val="cb,l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473_1*ζ_h_i*1_1_2"/>
  <p:tag name="KSO_WM_TEMPLATE_CATEGORY" val="diagram"/>
  <p:tag name="KSO_WM_TEMPLATE_INDEX" val="2021547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40_1*f*1"/>
  <p:tag name="KSO_WM_TEMPLATE_CATEGORY" val="diagram"/>
  <p:tag name="KSO_WM_TEMPLATE_INDEX" val="20217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6496ad1abd0b4f9281a141251c8adad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23c2cd00607441149203805c7dd802e9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3f4054ed1e2fb8149b"/>
  <p:tag name="KSO_WM_TEMPLATE_ASSEMBLE_GROUPID" val="6065703f4054ed1e2fb8149b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40_1*i*1"/>
  <p:tag name="KSO_WM_TEMPLATE_CATEGORY" val="diagram"/>
  <p:tag name="KSO_WM_TEMPLATE_INDEX" val="2021704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9662325a62548c9aacdda4022b581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626998712faa657abc9"/>
  <p:tag name="KSO_WM_CHIP_XID" val="5fadf626998712faa657abc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3f4054ed1e2fb8149b"/>
  <p:tag name="KSO_WM_TEMPLATE_ASSEMBLE_GROUPID" val="6065703f4054ed1e2fb8149b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40"/>
  <p:tag name="KSO_WM_SLIDE_ID" val="diagram2021704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d_f"/>
  <p:tag name="KSO_WM_SLIDE_LAYOUT_CNT" val="1_1"/>
  <p:tag name="KSO_WM_SLIDE_LAYOUT_INFO" val="{&quot;direction&quot;:1,&quot;id&quot;:&quot;2021-04-01T16:15:38&quot;,&quot;maxSize&quot;:{&quot;size1&quot;:67.4},&quot;minSize&quot;:{&quot;size1&quot;:42.5},&quot;normalSize&quot;:{&quot;size1&quot;:58.806250000000006},&quot;subLayout&quot;:[{&quot;id&quot;:&quot;2021-04-01T16:15:38&quot;,&quot;margin&quot;:{&quot;bottom&quot;:0,&quot;left&quot;:0,&quot;right&quot;:1.6670000553131104,&quot;top&quot;:0},&quot;type&quot;:0},{&quot;id&quot;:&quot;2021-04-01T16:15:38&quot;,&quot;margin&quot;:{&quot;bottom&quot;:1.6929999589920044,&quot;left&quot;:0.02600000612437725,&quot;right&quot;:2.115999937057495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626998712faa657abca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lm&quot;,&quot;ct&quot;],&quot;fill_id&quot;:&quot;8b44e3081e7a4041b0905ce91d997165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455cd78771d1446ca08855cac7623a64&quot;,&quot;fill_align&quot;:&quot;lb&quot;,&quot;chip_types&quot;:[&quot;text&quot;]}]]"/>
  <p:tag name="KSO_WM_CHIP_DECFILLPROP" val="[]"/>
  <p:tag name="KSO_WM_SLIDE_TYPE" val="text"/>
  <p:tag name="KSO_WM_SLIDE_SIZE" val="959*540"/>
  <p:tag name="KSO_WM_SLIDE_POSITION" val="0*0"/>
  <p:tag name="KSO_WM_CHIP_GROUPID" val="5fadf626998712faa657abc9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3f4054ed1e2fb8149b"/>
  <p:tag name="KSO_WM_TEMPLATE_ASSEMBLE_GROUPID" val="6065703f4054ed1e2fb8149b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WPS 演示</Application>
  <PresentationFormat/>
  <Paragraphs>136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Arial</vt:lpstr>
      <vt:lpstr>华文楷体</vt:lpstr>
      <vt:lpstr>微软雅黑</vt:lpstr>
      <vt:lpstr>华文宋体</vt:lpstr>
      <vt:lpstr>Wingdings</vt:lpstr>
      <vt:lpstr>Segoe UI</vt:lpstr>
      <vt:lpstr>Wingdings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周亚池</cp:lastModifiedBy>
  <cp:revision>5</cp:revision>
  <dcterms:created xsi:type="dcterms:W3CDTF">2024-03-22T07:10:00Z</dcterms:created>
  <dcterms:modified xsi:type="dcterms:W3CDTF">2024-03-24T01:56:35Z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2024-03-20T14:25:42Z</vt:filetime>
  </property>
  <property fmtid="{D5CDD505-2E9C-101B-9397-08002B2CF9AE}" pid="4" name="ICV">
    <vt:lpwstr>7BA910D8E53F4909B87CA9D4A19EE2F3_13</vt:lpwstr>
  </property>
  <property fmtid="{D5CDD505-2E9C-101B-9397-08002B2CF9AE}" pid="5" name="KSOProductBuildVer">
    <vt:lpwstr>2052-12.1.0.16417</vt:lpwstr>
  </property>
</Properties>
</file>