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4908970d5e5f49b7" /><Relationship Type="http://schemas.openxmlformats.org/package/2006/relationships/metadata/core-properties" Target="/docProps/core.xml" Id="R9cdf31eb6e8141c5" /><Relationship Type="http://schemas.openxmlformats.org/officeDocument/2006/relationships/extended-properties" Target="/docProps/app.xml" Id="Rdfd1e150befd48a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tableStyles" Target="/ppt/tableStyles.xml" Id="rId6" /><Relationship Type="http://schemas.openxmlformats.org/officeDocument/2006/relationships/presProps" Target="/ppt/presProps.xml" Id="rId7" /><Relationship Type="http://schemas.openxmlformats.org/officeDocument/2006/relationships/viewProps" Target="/ppt/viewProps.xml" Id="rId8"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F03AE26D-EBA0-46EE-9902-2E96F5E366C0}"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B9D298FB-97DE-4059-8733-7258EEBC16D4}"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7F9406E2-6293-40CB-9315-AFA10C9015EA}"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A6385098-A5E9-4252-9297-A50E7DE6E45E}"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BD64E5C6-E42B-4866-9751-DA4E178D1D17}"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1D2E7EA7-8C4A-4A21-AF4A-B954F5EF6384}"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0FF1B020-CEDE-4A38-B512-79EF48CDB781}"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C8FB522B-BDC5-45E4-A06C-F573E37CCC1E}"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98E53A8D-42A3-41E3-B4AD-1F8FD013C130}"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3CD51163-1F5E-40AD-AFD3-106FFBFE162E}"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FED9FCA1-2414-4408-B202-930267063FB1}"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3D5F7212-BE83-4C5D-94EE-003C931DC7DB}"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92B778ED-5F51-4307-8D5F-B10437D1D0CB}"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72A57208-1140-4B6C-8DB2-546F2DDDD1B3}"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B635908E-4BA6-4142-B187-1E9C75E3ADE2}"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8F637C67-206C-4E2F-A70E-8FA6329BC1EA}"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A97344E4-FE18-4F32-BF34-16F755F78855}"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7EC84E3E-E068-4DD2-B378-DA6D2D9583EC}"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BC56F44A-682C-4C54-812A-65E4E164CB9D}"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5D5AFF2B-503B-4723-B61D-1C7ED40B3CBD}"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D4B86CFF-6389-4AFD-9371-192B2D53E304}"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BE63C8AB-9FB8-4FF0-8B9F-F47518B6F228}"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AD506F07-A8EF-496C-BEC2-A523A0015EA7}"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EA92E4AF-92A1-4F42-8687-44B6FFA456B9}"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了解 MASP/CC</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
</a:t>
            </a:r>
            <a:r>
              <a:rPr lang="zh-CN" altLang="zh-CN"/>
              <a:t>参考：</a:t>
            </a:r>
            <a:r>
              <a:rPr lang="en-US" altLang="en-US"/>
              <a:t>https://namada.net/blog/understanding-the-masp-and-cc-circuits</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a:t>Convert Circuit</a:t>
            </a:r>
            <a:r>
              <a:rPr lang="zh-CN" altLang="zh-CN"/>
              <a:t>以保护隐私分配补贴奖励</a:t>
            </a:r>
            <a:endParaRPr/>
          </a:p>
        </p:txBody>
      </p:sp>
      <p:pic>
        <p:nvPicPr>
          <p:cNvPr id="4" name=""/>
          <p:cNvPicPr>
            <a:picLocks noChangeAspect="1"/>
          </p:cNvPicPr>
          <p:nvPr/>
        </p:nvPicPr>
        <p:blipFill>
          <a:blip r:embed="rId2"/>
          <a:stretch/>
        </p:blipFill>
        <p:spPr>
          <a:xfrm rot="0" flipH="0" flipV="0">
            <a:off x="5854220" y="3586519"/>
            <a:ext cx="5819108" cy="3271544"/>
          </a:xfrm>
          <a:prstGeom prst="rect">
            <a:avLst/>
          </a:prstGeom>
        </p:spPr>
      </p:pic>
      <p:sp>
        <p:nvSpPr>
          <p:cNvPr id="5" name=""/>
          <p:cNvSpPr txBox="1"/>
          <p:nvPr/>
        </p:nvSpPr>
        <p:spPr>
          <a:xfrm rot="0" flipH="0" flipV="0">
            <a:off x="1025498" y="1858576"/>
            <a:ext cx="10077450" cy="2070100"/>
          </a:xfrm>
          <a:prstGeom prst="rect">
            <a:avLst/>
          </a:prstGeom>
          <a:ln w="12700">
            <a:prstDash val="solid"/>
            <a:miter/>
          </a:ln>
        </p:spPr>
        <p:txBody>
          <a:bodyPr>
            <a:spAutoFit/>
          </a:bodyPr>
          <a:lstStyle/>
          <a:p>
            <a:pPr lvl="0"/>
            <a:r>
              <a:rPr lang="en-US" altLang="en-US" sz="2000"/>
              <a:t>MASP </a:t>
            </a:r>
            <a:r>
              <a:rPr lang="zh-CN" altLang="zh-CN" sz="2000"/>
              <a:t>和</a:t>
            </a:r>
            <a:r>
              <a:rPr lang="en-US" altLang="en-US" sz="2000"/>
              <a:t> CC </a:t>
            </a:r>
            <a:r>
              <a:rPr lang="zh-CN" altLang="zh-CN" sz="2000"/>
              <a:t>实现多资产功能和可编程资产转换。本文解释密码学的工作原理以及可以使用该电路构建哪些其他私有应用程序。</a:t>
            </a:r>
          </a:p>
          <a:p>
            <a:pPr lvl="0"/>
            <a:r>
              <a:rPr lang="zh-CN" altLang="zh-CN" sz="2000">
                <a:solidFill>
                  <a:srgbClr val="000000"/>
                </a:solidFill>
                <a:highlight>
                  <a:srgbClr val="FFFFFF"/>
                </a:highlight>
                <a:latin typeface="Space Grotesk"/>
                <a:ea typeface="Space Grotesk"/>
              </a:rPr>
              <a:t>多资产屏</a:t>
            </a:r>
            <a:r>
              <a:rPr lang="zh-CN" altLang="zh-CN" sz="2000"/>
              <a:t>蔽池和转换电</a:t>
            </a:r>
            <a:r>
              <a:rPr lang="zh-CN" altLang="zh-CN" sz="2000">
                <a:solidFill>
                  <a:srgbClr val="000000"/>
                </a:solidFill>
                <a:highlight>
                  <a:srgbClr val="FFFFFF"/>
                </a:highlight>
                <a:latin typeface="Space Grotesk"/>
                <a:ea typeface="Space Grotesk"/>
              </a:rPr>
              <a:t>路（MASP 和 CC）是 Namada 提供的两个关键功能。 MASP 的灵感来自于开发 Zcash 的 Electric Coin 公司的工作，并通过实现多资产功能和可编程资产转换而建立在 Sapling Circuit 的基础上。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endParaRPr/>
          </a:p>
        </p:txBody>
      </p:sp>
      <p:sp>
        <p:nvSpPr>
          <p:cNvPr id="3" name="内容占位符 2"/>
          <p:cNvSpPr>
            <a:spLocks noGrp="1"/>
          </p:cNvSpPr>
          <p:nvPr>
            <p:ph idx="1"/>
          </p:nvPr>
        </p:nvSpPr>
        <p:spPr>
          <a:prstGeom prst="rect">
            <a:avLst/>
          </a:prstGeom>
        </p:spPr>
        <p:txBody>
          <a:bodyPr/>
          <a:lstStyle/>
          <a:p>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