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e25f7a7183fb414f" /><Relationship Type="http://schemas.openxmlformats.org/package/2006/relationships/metadata/core-properties" Target="/docProps/core.xml" Id="R90cd748398eb4681" /><Relationship Type="http://schemas.openxmlformats.org/officeDocument/2006/relationships/extended-properties" Target="/docProps/app.xml" Id="R3851b7525a8648de"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tableStyles" Target="/ppt/tableStyles.xml" Id="rId13" /><Relationship Type="http://schemas.openxmlformats.org/officeDocument/2006/relationships/presProps" Target="/ppt/presProps.xml" Id="rId14" /><Relationship Type="http://schemas.openxmlformats.org/officeDocument/2006/relationships/viewProps" Target="/ppt/viewProps.xml" Id="rId15"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2C345988-37AE-4D31-98B5-FC4E4052C6CE}"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8A974786-8C45-4191-BC82-B889C78FE7C6}"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424F1522-DF5E-442E-809F-71A1E9503451}"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26972231-1DB1-4982-8B8A-D9887A77B95E}"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20572441-3A5A-4F43-8B1C-8519870B9F06}"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09914A9C-1CB1-4E83-B2DD-A30C85EDD6A7}"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409A873D-CD9A-42B3-8D04-07887022FACD}"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96D18484-BD6D-4653-96FD-F9EE706212CD}"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8364C93C-57ED-44F6-AE81-0C7625DC65A4}"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E4A24046-116E-481E-849F-368E79C8FE07}"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22735C5A-4613-4770-8C42-FA52EF6BBE08}"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37659B0D-A7D7-4605-B824-AAE4E7FEDDB2}"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AEF4D044-765A-4168-814A-AE10B2D99191}"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C65CAD06-3EB2-46FE-A7E6-7E693D09DCF7}"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6CACDA6E-2CE8-4194-A7BB-20D46FB6CF40}"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2CA59112-2855-4983-944F-4649BDD8A364}"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95B608B0-CF81-4869-8607-C279B3590F9C}"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119BF356-43DA-4BE9-83ED-E16596B2367F}"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B8792D6C-A43F-4607-8A02-4CA64D8EEFD1}"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EE925ECD-DAF6-434B-BDE8-2F95A56B0C3A}"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AA2ABC85-8178-44BD-A232-03180451FBDF}"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F01BCEBE-4313-4B92-871B-E55F738CE5AD}"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A5DFCB20-C5AE-406F-BC00-5F7C2979059D}"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E2413F91-3BE4-4915-872A-9B0478BA60FB}"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png"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 Type="http://schemas.openxmlformats.org/officeDocument/2006/relationships/image" Target="/ppt/media/image4.png" Id="rId3"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 Type="http://schemas.openxmlformats.org/officeDocument/2006/relationships/image" Target="/ppt/media/image6.png" Id="rId3"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 Type="http://schemas.openxmlformats.org/officeDocument/2006/relationships/image" Target="/ppt/media/image8.png" Id="rId3" /><Relationship Type="http://schemas.openxmlformats.org/officeDocument/2006/relationships/image" Target="/ppt/media/image9.png" Id="rId4"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
          <p:cNvPicPr>
            <a:picLocks noChangeAspect="1"/>
          </p:cNvPicPr>
          <p:nvPr/>
        </p:nvPicPr>
        <p:blipFill>
          <a:blip r:embed="rId2"/>
          <a:stretch/>
        </p:blipFill>
        <p:spPr>
          <a:xfrm rot="0" flipH="0" flipV="0">
            <a:off x="133458" y="340072"/>
            <a:ext cx="11427811" cy="5920241"/>
          </a:xfrm>
          <a:prstGeom prst="rect">
            <a:avLst/>
          </a:prstGeom>
        </p:spPr>
      </p:pic>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a:solidFill>
                  <a:srgbClr val="FFFFFF"/>
                </a:solidFill>
              </a:rPr>
              <a:t>开源已经测试的证明器</a:t>
            </a:r>
            <a:r>
              <a:rPr lang="en-US" altLang="en-US">
                <a:solidFill>
                  <a:srgbClr val="FFFFFF"/>
                </a:solidFill>
              </a:rPr>
              <a:t>Strone</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a:r>
              <a:rPr b="1">
                <a:solidFill>
                  <a:srgbClr val="6b6b6b"/>
                </a:solidFill>
                <a:highlight>
                  <a:srgbClr val="ffffff"/>
                </a:highlight>
                <a:latin typeface="sohne"/>
                <a:ea typeface="sohne"/>
              </a:rPr>
              <a:t>StarkWare 在 Apache 2.0 下开源 STARK Prover，现在名为 Stone。</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网址</a:t>
            </a:r>
            <a:endParaRPr/>
          </a:p>
        </p:txBody>
      </p:sp>
      <p:sp>
        <p:nvSpPr>
          <p:cNvPr id="3" name="内容占位符 2"/>
          <p:cNvSpPr>
            <a:spLocks noGrp="1"/>
          </p:cNvSpPr>
          <p:nvPr>
            <p:ph idx="1"/>
          </p:nvPr>
        </p:nvSpPr>
        <p:spPr>
          <a:prstGeom prst="rect">
            <a:avLst/>
          </a:prstGeom>
        </p:spPr>
        <p:txBody>
          <a:bodyPr/>
          <a:lstStyle/>
          <a:p>
            <a:pPr lvl="0"/>
            <a:r>
              <a:rPr lang="en-US" altLang="en-US"/>
              <a:t>https://github.com/starkware-libs/stone-prover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Stone</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242424"/>
                </a:solidFill>
                <a:highlight>
                  <a:srgbClr val="FFFFFF"/>
                </a:highlight>
                <a:latin typeface="source-serif-pro"/>
                <a:ea typeface="source-serif-pro"/>
              </a:rPr>
              <a:t>STARK Prover 是 Starknet 技术堆栈中的重要组成部分。它负责压缩交易和生成加密证明，并在帮助扩展以太坊方面发挥着关键作用。</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背景</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242424"/>
                </a:solidFill>
                <a:highlight>
                  <a:srgbClr val="FFFFFF"/>
                </a:highlight>
                <a:latin typeface="source-serif-pro"/>
                <a:ea typeface="source-serif-pro"/>
              </a:rPr>
              <a:t>自推出以来，以此 Prover 为基础构建的 STARK 技术扩容解决方案（包括 StarkEx 和 Starknet）已压缩并证明了 1T 美元的累计交易量、5 亿笔交易和超过 1 亿个 NFT 铸币量。当然，无论是 StarkWare 还是选择采用代码并将其用于自己的计划的开发人员都可以进行进一步的创新和优化。</a:t>
            </a:r>
            <a:endParaRPr/>
          </a:p>
          <a:p>
            <a:pPr lvl="0"/>
            <a:r>
              <a:rPr lang="zh-CN" altLang="zh-CN">
                <a:solidFill>
                  <a:srgbClr val="242424"/>
                </a:solidFill>
                <a:highlight>
                  <a:srgbClr val="FFFFFF"/>
                </a:highlight>
                <a:latin typeface="source-serif-pro"/>
                <a:ea typeface="source-serif-pro"/>
              </a:rPr>
              <a:t>开源 Prover 允许更多人审查代码并提供优化、提高其质量、帮助检测错误并提供透明度。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242424"/>
                </a:solidFill>
                <a:highlight>
                  <a:srgbClr val="FFFFFF"/>
                </a:highlight>
                <a:latin typeface="sohne"/>
                <a:ea typeface="sohne"/>
              </a:rPr>
              <a:t>什么是开源，开发人员如何使用它？</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242424"/>
                </a:solidFill>
                <a:highlight>
                  <a:srgbClr val="FFFFFF"/>
                </a:highlight>
                <a:latin typeface="source-serif-pro"/>
                <a:ea typeface="source-serif-pro"/>
              </a:rPr>
              <a:t>开源代码包括 C++ 语言的 Stone STARK Prover（根据 Apache 2.0 许可证）。此外，还将推出 C++ STARK 验证器。</a:t>
            </a:r>
            <a:endParaRPr/>
          </a:p>
          <a:p>
            <a:pPr lvl="0"/>
            <a:r>
              <a:rPr lang="zh-CN" altLang="zh-CN">
                <a:solidFill>
                  <a:srgbClr val="242424"/>
                </a:solidFill>
                <a:highlight>
                  <a:srgbClr val="FFFFFF"/>
                </a:highlight>
                <a:latin typeface="source-serif-pro"/>
                <a:ea typeface="source-serif-pro"/>
              </a:rPr>
              <a:t>开源 Stone Prover 将允许创新举措，将能够利用它作为其证明系统的底层证明引擎。</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xfrm rot="0" flipH="0" flipV="0">
            <a:off x="751755" y="192234"/>
            <a:ext cx="10515600" cy="1325563"/>
          </a:xfrm>
          <a:prstGeom prst="rect">
            <a:avLst/>
          </a:prstGeom>
        </p:spPr>
        <p:txBody>
          <a:bodyPr/>
          <a:lstStyle/>
          <a:p>
            <a:pPr lvl="0"/>
            <a:r>
              <a:rPr lang="zh-CN" altLang="zh-CN"/>
              <a:t>使用步骤</a:t>
            </a:r>
            <a:endParaRPr/>
          </a:p>
        </p:txBody>
      </p:sp>
      <p:sp>
        <p:nvSpPr>
          <p:cNvPr id="3" name="内容占位符 2"/>
          <p:cNvSpPr>
            <a:spLocks noGrp="1"/>
          </p:cNvSpPr>
          <p:nvPr>
            <p:ph idx="1"/>
          </p:nvPr>
        </p:nvSpPr>
        <p:spPr>
          <a:xfrm rot="0" flipH="0" flipV="0">
            <a:off x="564456" y="2286667"/>
            <a:ext cx="10515600" cy="4351338"/>
          </a:xfrm>
          <a:prstGeom prst="rect">
            <a:avLst/>
          </a:prstGeom>
        </p:spPr>
        <p:txBody>
          <a:bodyPr/>
          <a:lstStyle/>
          <a:p>
            <a:pPr lvl="0"/>
            <a:r>
              <a:rPr lang="zh-CN" altLang="zh-CN">
                <a:solidFill>
                  <a:srgbClr val="242424"/>
                </a:solidFill>
                <a:highlight>
                  <a:srgbClr val="FFFFFF"/>
                </a:highlight>
                <a:latin typeface="source-serif-pro"/>
                <a:ea typeface="source-serif-pro"/>
              </a:rPr>
              <a:t>编写 Cairo0 程序</a:t>
            </a:r>
            <a:endParaRPr/>
          </a:p>
          <a:p>
            <a:pPr lvl="0"/>
            <a:r>
              <a:rPr lang="zh-CN" altLang="zh-CN">
                <a:solidFill>
                  <a:srgbClr val="242424"/>
                </a:solidFill>
                <a:highlight>
                  <a:srgbClr val="FFFFFF"/>
                </a:highlight>
                <a:latin typeface="source-serif-pro"/>
                <a:ea typeface="source-serif-pro"/>
              </a:rPr>
              <a:t>使用Cairo工具获取Cairo0程序并将其编译为CASM</a:t>
            </a:r>
          </a:p>
          <a:p>
            <a:pPr lvl="0"/>
            <a:r>
              <a:rPr lang="zh-CN" altLang="zh-CN">
                <a:solidFill>
                  <a:srgbClr val="242424"/>
                </a:solidFill>
                <a:highlight>
                  <a:srgbClr val="FFFFFF"/>
                </a:highlight>
                <a:latin typeface="source-serif-pro"/>
                <a:ea typeface="source-serif-pro"/>
              </a:rPr>
              <a:t>使用 cairo_run 运行 CASM 代码并接收该运行的 Cairo 跟</a:t>
            </a:r>
          </a:p>
          <a:p>
            <a:pPr lvl="0"/>
            <a:r>
              <a:rPr lang="zh-CN" altLang="zh-CN">
                <a:solidFill>
                  <a:srgbClr val="242424"/>
                </a:solidFill>
                <a:highlight>
                  <a:srgbClr val="FFFFFF"/>
                </a:highlight>
                <a:latin typeface="source-serif-pro"/>
                <a:ea typeface="source-serif-pro"/>
              </a:rPr>
              <a:t>使用 Stone STARK Prover 证明开罗踪迹</a:t>
            </a:r>
          </a:p>
          <a:p>
            <a:pPr lvl="0"/>
            <a:r>
              <a:rPr lang="zh-CN" altLang="zh-CN">
                <a:solidFill>
                  <a:srgbClr val="242424"/>
                </a:solidFill>
                <a:highlight>
                  <a:srgbClr val="FFFFFF"/>
                </a:highlight>
                <a:latin typeface="source-serif-pro"/>
                <a:ea typeface="source-serif-pro"/>
              </a:rPr>
              <a:t>收到 STARK 证明</a:t>
            </a:r>
          </a:p>
          <a:p>
            <a:pPr lvl="0"/>
            <a:r>
              <a:rPr lang="zh-CN" altLang="zh-CN">
                <a:solidFill>
                  <a:srgbClr val="242424"/>
                </a:solidFill>
                <a:highlight>
                  <a:srgbClr val="FFFFFF"/>
                </a:highlight>
                <a:latin typeface="source-serif-pro"/>
                <a:ea typeface="source-serif-pro"/>
              </a:rPr>
              <a:t>使用 C++ Verifier 确保证明有效</a:t>
            </a:r>
          </a:p>
        </p:txBody>
      </p:sp>
      <p:pic>
        <p:nvPicPr>
          <p:cNvPr id="5" name=""/>
          <p:cNvPicPr>
            <a:picLocks noChangeAspect="1"/>
          </p:cNvPicPr>
          <p:nvPr/>
        </p:nvPicPr>
        <p:blipFill>
          <a:blip r:embed="rId2"/>
          <a:stretch/>
        </p:blipFill>
        <p:spPr>
          <a:xfrm rot="0" flipH="0" flipV="0">
            <a:off x="5006392" y="388511"/>
            <a:ext cx="6260962" cy="23738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242424"/>
                </a:solidFill>
                <a:highlight>
                  <a:srgbClr val="FFFFFF"/>
                </a:highlight>
                <a:latin typeface="sohne"/>
                <a:ea typeface="sohne"/>
              </a:rPr>
              <a:t>概括</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242424"/>
                </a:solidFill>
                <a:highlight>
                  <a:srgbClr val="FFFFFF"/>
                </a:highlight>
                <a:latin typeface="source-serif-pro"/>
                <a:ea typeface="source-serif-pro"/>
              </a:rPr>
              <a:t>随着在 Apache 2.0 许可证下发布 Stone Prover 代码库，StarkWare 标志着开发和发布用于安全扩展以太坊的开放工具的关键时刻。 StarkWare 认为，开源 Starknet 技术堆栈意味着更多的协作、更好的质量、更高的安全性、创新和独立性。所有这些价值都可以帮助 Starknet 和以太坊充分发挥潜力。</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安装说明</a:t>
            </a:r>
            <a:r>
              <a:rPr lang="en-US" altLang="en-US"/>
              <a:t> - </a:t>
            </a:r>
            <a:r>
              <a:rPr lang="zh-CN" altLang="zh-CN"/>
              <a:t>使用</a:t>
            </a:r>
            <a:r>
              <a:rPr lang="en-US" altLang="en-US"/>
              <a:t> dockerfile </a:t>
            </a:r>
            <a:r>
              <a:rPr lang="zh-CN" altLang="zh-CN"/>
              <a:t>进行构建</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根目录包含一个专用的 Dockerfile，它会自动构建包并在模拟机器上运行单元测试。您应该安装 docker（请参阅 https://docs.docker.com/get-docker/）。</a:t>
            </a:r>
            <a:endParaRPr/>
          </a:p>
          <a:p>
            <a:pPr lvl="0"/>
            <a:r>
              <a:rPr lang="zh-CN" altLang="zh-CN">
                <a:solidFill>
                  <a:srgbClr val="1F2328"/>
                </a:solidFill>
                <a:highlight>
                  <a:srgbClr val="FFFFFF"/>
                </a:highlight>
                <a:latin typeface="-apple-system"/>
                <a:ea typeface="-apple-system"/>
              </a:rPr>
              <a:t>克隆存储库：</a:t>
            </a:r>
            <a:r>
              <a:rPr lang="en-US" altLang="en-US">
                <a:latin typeface="ui-monospace"/>
                <a:ea typeface="ui-monospace"/>
              </a:rPr>
              <a:t>git clone https://github.com/starkware-libs/stone-prover.git</a:t>
            </a:r>
          </a:p>
          <a:p>
            <a:pPr lvl="0"/>
            <a:r>
              <a:rPr lang="zh-CN" altLang="zh-CN">
                <a:solidFill>
                  <a:srgbClr val="1F2328"/>
                </a:solidFill>
                <a:highlight>
                  <a:srgbClr val="FFFFFF"/>
                </a:highlight>
                <a:latin typeface="-apple-system"/>
                <a:ea typeface="-apple-system"/>
              </a:rPr>
              <a:t>构建 Docker 镜像：</a:t>
            </a:r>
          </a:p>
          <a:p>
            <a:pPr lvl="0"/>
            <a:r>
              <a:rPr lang="zh-CN" altLang="zh-CN">
                <a:solidFill>
                  <a:srgbClr val="1F2328"/>
                </a:solidFill>
                <a:highlight>
                  <a:srgbClr val="FFFFFF"/>
                </a:highlight>
                <a:latin typeface="-apple-system"/>
                <a:ea typeface="-apple-system"/>
              </a:rPr>
              <a:t>获得执行文件</a:t>
            </a:r>
          </a:p>
        </p:txBody>
      </p:sp>
      <p:pic>
        <p:nvPicPr>
          <p:cNvPr id="5" name=""/>
          <p:cNvPicPr>
            <a:picLocks noChangeAspect="1"/>
          </p:cNvPicPr>
          <p:nvPr/>
        </p:nvPicPr>
        <p:blipFill>
          <a:blip r:embed="rId2"/>
          <a:stretch/>
        </p:blipFill>
        <p:spPr>
          <a:xfrm rot="0" flipH="0" flipV="0">
            <a:off x="5118474" y="4313082"/>
            <a:ext cx="2733061" cy="972620"/>
          </a:xfrm>
          <a:prstGeom prst="rect">
            <a:avLst/>
          </a:prstGeom>
        </p:spPr>
      </p:pic>
      <p:pic>
        <p:nvPicPr>
          <p:cNvPr id="6" name=""/>
          <p:cNvPicPr>
            <a:picLocks noChangeAspect="1"/>
          </p:cNvPicPr>
          <p:nvPr/>
        </p:nvPicPr>
        <p:blipFill>
          <a:blip r:embed="rId3"/>
          <a:stretch/>
        </p:blipFill>
        <p:spPr>
          <a:xfrm rot="0" flipH="0" flipV="0">
            <a:off x="4278780" y="5285702"/>
            <a:ext cx="5651500" cy="1206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创建并验证</a:t>
            </a:r>
            <a:r>
              <a:rPr lang="en-US" altLang="en-US"/>
              <a:t> Cairo</a:t>
            </a:r>
            <a:r>
              <a:rPr lang="zh-CN" altLang="zh-CN"/>
              <a:t>零知识</a:t>
            </a:r>
            <a:r>
              <a:rPr lang="zh-CN" altLang="zh-CN"/>
              <a:t>证明</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1F2328"/>
                </a:solidFill>
                <a:highlight>
                  <a:srgbClr val="FFFFFF"/>
                </a:highlight>
                <a:latin typeface="-apple-system"/>
                <a:ea typeface="-apple-system"/>
              </a:rPr>
              <a:t>要运行并证明示例程序</a:t>
            </a:r>
            <a:r>
              <a:rPr lang="en-US" altLang="en-US">
                <a:solidFill>
                  <a:srgbClr val="1F2328"/>
                </a:solidFill>
                <a:highlight>
                  <a:srgbClr val="FFFFFF"/>
                </a:highlight>
                <a:latin typeface="-apple-system"/>
                <a:ea typeface="-apple-system"/>
              </a:rPr>
              <a:t> </a:t>
            </a:r>
            <a:r>
              <a:rPr lang="en-US" altLang="en-US">
                <a:solidFill>
                  <a:srgbClr val="1F2328"/>
                </a:solidFill>
                <a:latin typeface="ui-monospace"/>
                <a:ea typeface="ui-monospace"/>
              </a:rPr>
              <a:t>fibonacci.cairo</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，请安装</a:t>
            </a:r>
            <a:r>
              <a:rPr lang="en-US" altLang="en-US">
                <a:solidFill>
                  <a:srgbClr val="1F2328"/>
                </a:solidFill>
                <a:highlight>
                  <a:srgbClr val="FFFFFF"/>
                </a:highlight>
                <a:latin typeface="-apple-system"/>
                <a:ea typeface="-apple-system"/>
              </a:rPr>
              <a:t> </a:t>
            </a:r>
            <a:r>
              <a:rPr lang="en-US" altLang="en-US">
                <a:solidFill>
                  <a:srgbClr val="1F2328"/>
                </a:solidFill>
                <a:latin typeface="ui-monospace"/>
                <a:ea typeface="ui-monospace"/>
              </a:rPr>
              <a:t>cairo-lang</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版本 0.12.0</a:t>
            </a:r>
            <a:endParaRPr/>
          </a:p>
          <a:p>
            <a:pPr lvl="0"/>
            <a:r>
              <a:rPr lang="zh-CN" altLang="zh-CN">
                <a:solidFill>
                  <a:srgbClr val="1F2328"/>
                </a:solidFill>
                <a:highlight>
                  <a:srgbClr val="FFFFFF"/>
                </a:highlight>
                <a:latin typeface="-apple-system"/>
                <a:ea typeface="-apple-system"/>
              </a:rPr>
              <a:t>进入</a:t>
            </a:r>
            <a:r>
              <a:rPr lang="en-US" altLang="en-US">
                <a:solidFill>
                  <a:srgbClr val="1F2328"/>
                </a:solidFill>
                <a:highlight>
                  <a:srgbClr val="FFFFFF"/>
                </a:highlight>
                <a:latin typeface="-apple-system"/>
                <a:ea typeface="-apple-system"/>
              </a:rPr>
              <a:t> </a:t>
            </a:r>
            <a:r>
              <a:rPr lang="en-US" altLang="en-US">
                <a:latin typeface="ui-monospace"/>
                <a:ea typeface="ui-monospace"/>
              </a:rPr>
              <a:t>cd e2e_test</a:t>
            </a:r>
          </a:p>
          <a:p>
            <a:pPr lvl="0"/>
            <a:r>
              <a:rPr lang="zh-CN" altLang="zh-CN">
                <a:solidFill>
                  <a:srgbClr val="1F2328"/>
                </a:solidFill>
                <a:highlight>
                  <a:srgbClr val="FFFFFF"/>
                </a:highlight>
                <a:latin typeface="-apple-system"/>
                <a:ea typeface="-apple-system"/>
              </a:rPr>
              <a:t>编译</a:t>
            </a:r>
            <a:r>
              <a:rPr lang="en-US" altLang="en-US">
                <a:solidFill>
                  <a:srgbClr val="1F2328"/>
                </a:solidFill>
                <a:highlight>
                  <a:srgbClr val="FFFFFF"/>
                </a:highlight>
                <a:latin typeface="-apple-system"/>
                <a:ea typeface="-apple-system"/>
              </a:rPr>
              <a:t> </a:t>
            </a:r>
            <a:r>
              <a:rPr lang="en-US" altLang="en-US">
                <a:solidFill>
                  <a:srgbClr val="1F2328"/>
                </a:solidFill>
                <a:latin typeface="ui-monospace"/>
                <a:ea typeface="ui-monospace"/>
              </a:rPr>
              <a:t>fibonacci.cairo</a:t>
            </a:r>
            <a:r>
              <a:rPr lang="en-US" altLang="en-US">
                <a:solidFill>
                  <a:srgbClr val="1F2328"/>
                </a:solidFill>
                <a:highlight>
                  <a:srgbClr val="FFFFFF"/>
                </a:highlight>
                <a:latin typeface="-apple-system"/>
                <a:ea typeface="-apple-system"/>
              </a:rPr>
              <a:t> </a:t>
            </a:r>
            <a:r>
              <a:rPr lang="zh-CN" altLang="zh-CN">
                <a:solidFill>
                  <a:srgbClr val="1F2328"/>
                </a:solidFill>
                <a:highlight>
                  <a:srgbClr val="FFFFFF"/>
                </a:highlight>
                <a:latin typeface="-apple-system"/>
                <a:ea typeface="-apple-system"/>
              </a:rPr>
              <a:t>：</a:t>
            </a:r>
          </a:p>
          <a:p>
            <a:pPr lvl="0"/>
            <a:endParaRPr lang="zh-CN" altLang="zh-CN">
              <a:solidFill>
                <a:srgbClr val="1F2328"/>
              </a:solidFill>
              <a:highlight>
                <a:srgbClr val="FFFFFF"/>
              </a:highlight>
              <a:latin typeface="-apple-system"/>
              <a:ea typeface="-apple-system"/>
            </a:endParaRPr>
          </a:p>
        </p:txBody>
      </p:sp>
      <p:pic>
        <p:nvPicPr>
          <p:cNvPr id="5" name=""/>
          <p:cNvPicPr>
            <a:picLocks noChangeAspect="1"/>
          </p:cNvPicPr>
          <p:nvPr/>
        </p:nvPicPr>
        <p:blipFill>
          <a:blip r:embed="rId2"/>
          <a:stretch/>
        </p:blipFill>
        <p:spPr>
          <a:xfrm rot="0" flipH="0" flipV="0">
            <a:off x="6171496" y="2277964"/>
            <a:ext cx="4267200" cy="952500"/>
          </a:xfrm>
          <a:prstGeom prst="rect">
            <a:avLst/>
          </a:prstGeom>
        </p:spPr>
      </p:pic>
      <p:pic>
        <p:nvPicPr>
          <p:cNvPr id="6" name=""/>
          <p:cNvPicPr>
            <a:picLocks noChangeAspect="1"/>
          </p:cNvPicPr>
          <p:nvPr/>
        </p:nvPicPr>
        <p:blipFill>
          <a:blip r:embed="rId3"/>
          <a:stretch/>
        </p:blipFill>
        <p:spPr>
          <a:xfrm rot="0" flipH="0" flipV="0">
            <a:off x="5226476" y="3644606"/>
            <a:ext cx="6323992" cy="7133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733697" y="676094"/>
            <a:ext cx="10846526" cy="5936298"/>
          </a:xfrm>
          <a:prstGeom prst="rect">
            <a:avLst/>
          </a:prstGeom>
        </p:spPr>
        <p:txBody>
          <a:bodyPr>
            <a:normAutofit fontScale="100000"/>
          </a:bodyPr>
          <a:lstStyle/>
          <a:p>
            <a:pPr lvl="0"/>
            <a:r>
              <a:rPr lang="zh-CN" altLang="zh-CN">
                <a:solidFill>
                  <a:srgbClr val="1F2328"/>
                </a:solidFill>
                <a:highlight>
                  <a:srgbClr val="FFFFFF"/>
                </a:highlight>
                <a:latin typeface="-apple-system"/>
                <a:ea typeface="-apple-system"/>
              </a:rPr>
              <a:t>运行编译后的程序以生成证明者输入文件：</a:t>
            </a:r>
            <a:endParaRPr/>
          </a:p>
          <a:p>
            <a:pPr marL="0" lvl="0" indent="0">
              <a:buNone/>
            </a:pPr>
            <a:endParaRPr lang="en-US" altLang="en-US">
              <a:solidFill>
                <a:srgbClr val="1F2328"/>
              </a:solidFill>
              <a:highlight>
                <a:srgbClr val="FFFFFF"/>
              </a:highlight>
              <a:latin typeface="-apple-system"/>
              <a:ea typeface="-apple-system"/>
            </a:endParaRPr>
          </a:p>
          <a:p>
            <a:pPr marL="0" lvl="0" indent="0">
              <a:buNone/>
            </a:pPr>
            <a:endParaRPr lang="en-US" altLang="en-US">
              <a:solidFill>
                <a:srgbClr val="1F2328"/>
              </a:solidFill>
              <a:highlight>
                <a:srgbClr val="FFFFFF"/>
              </a:highlight>
              <a:latin typeface="-apple-system"/>
              <a:ea typeface="-apple-system"/>
            </a:endParaRPr>
          </a:p>
          <a:p>
            <a:pPr marL="0" lvl="0" indent="0">
              <a:buNone/>
            </a:pPr>
            <a:endParaRPr lang="en-US" altLang="en-US">
              <a:solidFill>
                <a:srgbClr val="1F2328"/>
              </a:solidFill>
              <a:highlight>
                <a:srgbClr val="FFFFFF"/>
              </a:highlight>
              <a:latin typeface="-apple-system"/>
              <a:ea typeface="-apple-system"/>
            </a:endParaRPr>
          </a:p>
          <a:p>
            <a:pPr lvl="0"/>
            <a:r>
              <a:rPr lang="zh-CN" altLang="zh-CN">
                <a:solidFill>
                  <a:srgbClr val="1F2328"/>
                </a:solidFill>
                <a:highlight>
                  <a:srgbClr val="FFFFFF"/>
                </a:highlight>
                <a:latin typeface="-apple-system"/>
                <a:ea typeface="-apple-system"/>
              </a:rPr>
              <a:t>运行证明器：</a:t>
            </a:r>
          </a:p>
          <a:p>
            <a:pPr marL="0" lvl="0" indent="0">
              <a:buNone/>
            </a:pPr>
            <a:endParaRPr lang="en-US" altLang="en-US">
              <a:solidFill>
                <a:srgbClr val="1F2328"/>
              </a:solidFill>
              <a:highlight>
                <a:srgbClr val="FFFFFF"/>
              </a:highlight>
              <a:latin typeface="-apple-system"/>
              <a:ea typeface="-apple-system"/>
            </a:endParaRPr>
          </a:p>
          <a:p>
            <a:pPr marL="0" lvl="0" indent="0">
              <a:buNone/>
            </a:pPr>
            <a:r>
              <a:rPr lang="zh-CN" altLang="zh-CN">
                <a:solidFill>
                  <a:srgbClr val="1F2328"/>
                </a:solidFill>
                <a:highlight>
                  <a:srgbClr val="FFFFFF"/>
                </a:highlight>
                <a:latin typeface="-apple-system"/>
                <a:ea typeface="-apple-system"/>
              </a:rPr>
              <a:t>最后，运行证明器具证明</a:t>
            </a:r>
          </a:p>
          <a:p>
            <a:pPr marL="0" lvl="0" indent="0">
              <a:buNone/>
            </a:pPr>
            <a:endParaRPr lang="en-US" altLang="en-US">
              <a:solidFill>
                <a:srgbClr val="1F2328"/>
              </a:solidFill>
              <a:highlight>
                <a:srgbClr val="FFFFFF"/>
              </a:highlight>
              <a:latin typeface="-apple-system"/>
              <a:ea typeface="-apple-system"/>
            </a:endParaRPr>
          </a:p>
        </p:txBody>
      </p:sp>
      <p:pic>
        <p:nvPicPr>
          <p:cNvPr id="5" name=""/>
          <p:cNvPicPr>
            <a:picLocks noChangeAspect="1"/>
          </p:cNvPicPr>
          <p:nvPr/>
        </p:nvPicPr>
        <p:blipFill>
          <a:blip r:embed="rId2"/>
          <a:stretch/>
        </p:blipFill>
        <p:spPr>
          <a:xfrm rot="0" flipH="0" flipV="0">
            <a:off x="6096064" y="1376023"/>
            <a:ext cx="5090429" cy="2268220"/>
          </a:xfrm>
          <a:prstGeom prst="rect">
            <a:avLst/>
          </a:prstGeom>
        </p:spPr>
      </p:pic>
      <p:pic>
        <p:nvPicPr>
          <p:cNvPr id="6" name=""/>
          <p:cNvPicPr>
            <a:picLocks noChangeAspect="1"/>
          </p:cNvPicPr>
          <p:nvPr/>
        </p:nvPicPr>
        <p:blipFill>
          <a:blip r:embed="rId3"/>
          <a:stretch/>
        </p:blipFill>
        <p:spPr>
          <a:xfrm rot="0" flipH="0" flipV="0">
            <a:off x="6046314" y="3955324"/>
            <a:ext cx="5374434" cy="1716677"/>
          </a:xfrm>
          <a:prstGeom prst="rect">
            <a:avLst/>
          </a:prstGeom>
        </p:spPr>
      </p:pic>
      <p:pic>
        <p:nvPicPr>
          <p:cNvPr id="7" name=""/>
          <p:cNvPicPr>
            <a:picLocks noChangeAspect="1"/>
          </p:cNvPicPr>
          <p:nvPr/>
        </p:nvPicPr>
        <p:blipFill>
          <a:blip r:embed="rId4"/>
          <a:stretch/>
        </p:blipFill>
        <p:spPr>
          <a:xfrm rot="0" flipH="0" flipV="0">
            <a:off x="1029814" y="5625556"/>
            <a:ext cx="10033000" cy="9017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