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png" ContentType="image/png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c6b06a6ef7a74b32" /><Relationship Type="http://schemas.openxmlformats.org/package/2006/relationships/metadata/core-properties" Target="/docProps/core.xml" Id="R51024e1680bd4c49" /><Relationship Type="http://schemas.openxmlformats.org/officeDocument/2006/relationships/extended-properties" Target="/docProps/app.xml" Id="R277411bfcec5400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theme/theme1.xml" Id="rId2" /><Relationship Type="http://schemas.openxmlformats.org/officeDocument/2006/relationships/slide" Target="/ppt/slides/slide1.xml" Id="rId3" /><Relationship Type="http://schemas.openxmlformats.org/officeDocument/2006/relationships/slide" Target="/ppt/slides/slide2.xml" Id="rId4" /><Relationship Type="http://schemas.openxmlformats.org/officeDocument/2006/relationships/slide" Target="/ppt/slides/slide3.xml" Id="rId5" /><Relationship Type="http://schemas.openxmlformats.org/officeDocument/2006/relationships/slide" Target="/ppt/slides/slide4.xml" Id="rId6" /><Relationship Type="http://schemas.openxmlformats.org/officeDocument/2006/relationships/slide" Target="/ppt/slides/slide5.xml" Id="rId7" /><Relationship Type="http://schemas.openxmlformats.org/officeDocument/2006/relationships/slide" Target="/ppt/slides/slide6.xml" Id="rId8" /><Relationship Type="http://schemas.openxmlformats.org/officeDocument/2006/relationships/slide" Target="/ppt/slides/slide7.xml" Id="rId9" /><Relationship Type="http://schemas.openxmlformats.org/officeDocument/2006/relationships/slide" Target="/ppt/slides/slide8.xml" Id="rId10" /><Relationship Type="http://schemas.openxmlformats.org/officeDocument/2006/relationships/slide" Target="/ppt/slides/slide9.xml" Id="rId11" /><Relationship Type="http://schemas.openxmlformats.org/officeDocument/2006/relationships/slide" Target="/ppt/slides/slide10.xml" Id="rId12" /><Relationship Type="http://schemas.openxmlformats.org/officeDocument/2006/relationships/slide" Target="/ppt/slides/slide11.xml" Id="rId13" /><Relationship Type="http://schemas.openxmlformats.org/officeDocument/2006/relationships/slide" Target="/ppt/slides/slide12.xml" Id="rId14" /><Relationship Type="http://schemas.openxmlformats.org/officeDocument/2006/relationships/slide" Target="/ppt/slides/slide13.xml" Id="rId15" /><Relationship Type="http://schemas.openxmlformats.org/officeDocument/2006/relationships/slide" Target="/ppt/slides/slide14.xml" Id="rId16" /><Relationship Type="http://schemas.openxmlformats.org/officeDocument/2006/relationships/slide" Target="/ppt/slides/slide15.xml" Id="rId17" /><Relationship Type="http://schemas.openxmlformats.org/officeDocument/2006/relationships/tableStyles" Target="/ppt/tableStyles.xml" Id="rId18" /><Relationship Type="http://schemas.openxmlformats.org/officeDocument/2006/relationships/presProps" Target="/ppt/presProps.xml" Id="rId19" /><Relationship Type="http://schemas.openxmlformats.org/officeDocument/2006/relationships/viewProps" Target="/ppt/viewProps.xml" Id="rId20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4487A-081D-2E44-83F9-7AAB19977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BEA87E-3DF1-B047-AFA1-E3BA81ED8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 altLang="zh-CN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F5857-93A3-FA4C-BB3D-0250DA36BF9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61A96131-9A72-411C-B072-8C744F31845F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39C47E-09F4-B443-ADF9-8716992170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100F1-E0ED-E440-A677-C4FC734F553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71800223-E67F-49D8-A33C-15D992E60B75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65666082"/>
      </p:ext>
    </p:extLst>
  </p:cSld>
  <p:clrMapOvr>
    <a:masterClrMapping/>
  </p:clrMapOvr>
</p:sldLayout>
</file>

<file path=ppt/slideLayouts/slideLayout10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48650-CFBD-AF46-91D1-C4A0920F0C3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A9AE36-6965-0747-B8C4-B0ACDBB56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C3A24-932E-614D-8003-63C2243DE413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C0831F38-F34D-4BBC-BDAE-CB2BCA931A6C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FF162-5D60-B64A-A720-F08D3BA9D38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9EB36-EA6E-2745-9D37-96E43E11D0D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09E3782D-2184-4FEA-A2F9-3E319328724E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7294816"/>
      </p:ext>
    </p:extLst>
  </p:cSld>
  <p:clrMapOvr>
    <a:masterClrMapping/>
  </p:clrMapOvr>
</p:sldLayout>
</file>

<file path=ppt/slideLayouts/slideLayout1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99D4C0-C66E-E144-A639-EFF9DD4C7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89A39F-9BF5-1D4D-88B5-FEBF281D4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5E92B-164A-5F46-B95A-5AC5EFFD6A1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1D0C70CB-63D4-4C4B-885C-2EEF2368E2F3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C08E4-2DD1-9D4D-BA8E-AEA6E7271E2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9A81-EF7B-E543-BC77-96982945FF9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78B5E239-19EB-4D12-8FA8-F419CF8F0BCC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14934789"/>
      </p:ext>
    </p:extLst>
  </p:cSld>
  <p:clrMapOvr>
    <a:masterClrMapping/>
  </p:clrMapOvr>
</p:sldLayout>
</file>

<file path=ppt/slideLayouts/slideLayout2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C679B-6C9D-1A4F-91D3-E00774F4C65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B4190-F12C-3841-A9E2-53B5620E45A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094C1-7AB0-8D41-990D-52097AD241C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914AA968-DD81-4E23-8A52-56ACD2490644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F30CEB-C816-654D-B93D-EDD98F14077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36DA2-E044-CD49-B80E-682AA496AE2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45FCB998-CC70-41B2-83F5-5264491E92A7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61174248"/>
      </p:ext>
    </p:extLst>
  </p:cSld>
  <p:clrMapOvr>
    <a:masterClrMapping/>
  </p:clrMapOvr>
</p:sldLayout>
</file>

<file path=ppt/slideLayouts/slideLayout3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57E95-7D27-1C49-A3F5-199C58E90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389FA1-91CE-7849-AF92-434621601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3D7A6-EF95-2745-B76F-0FD2674B4606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7D95E5D6-5109-4F10-A23B-669989DF5FD2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88057-1B6A-EA43-B3F9-19A8EABA713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25E2-6D24-2F45-A83C-9EE6D6FFC3A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68386ABA-C6F9-4916-91EC-B0C04B089982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15195652"/>
      </p:ext>
    </p:extLst>
  </p:cSld>
  <p:clrMapOvr>
    <a:masterClrMapping/>
  </p:clrMapOvr>
</p:sldLayout>
</file>

<file path=ppt/slideLayouts/slideLayout4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A3425-579E-C840-853E-14DF98B93DC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7C4D4-D1BA-C94D-9B41-841BD16C7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B57206-25E1-A449-BBAE-4C8B47B38BB5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70AC82-E6A3-0D41-902E-F88C0E3F1C04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6F3B122E-3738-4325-8CE2-0C7E8F47BBE1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668323-02C9-014E-AA3A-1276E966177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5EA1DC-6E30-9E47-A0C0-40B7734083E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46C1BC28-4D22-497B-82C3-9E5DF5647336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3315551"/>
      </p:ext>
    </p:extLst>
  </p:cSld>
  <p:clrMapOvr>
    <a:masterClrMapping/>
  </p:clrMapOvr>
</p:sldLayout>
</file>

<file path=ppt/slideLayouts/slideLayout5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3C2D9-70CF-AE47-973D-07ADF7FD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B7B89-F14C-7A49-B8B3-8C454283F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AC7E28-0C90-754F-BEFF-7D70DA9E3FAB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2F5466-FDDD-D94A-8586-9EA47BF9F3C9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E50A45-8E76-B148-A3C8-38B2A83A5E42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559B8B-7CFA-914E-97A6-F6F2B52122E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CF3930CE-087B-478F-A7C2-BF9FBF4C96BA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6085F1-4769-3C4C-9616-DD268FC119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3F1514-1019-E74C-94BD-322CF185208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03F3AAA4-7DD6-4733-8210-4940978B9843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17388483"/>
      </p:ext>
    </p:extLst>
  </p:cSld>
  <p:clrMapOvr>
    <a:masterClrMapping/>
  </p:clrMapOvr>
</p:sldLayout>
</file>

<file path=ppt/slideLayouts/slideLayout6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8D611-DA8F-CB46-9468-B99CEDE1164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FD1E67-8DA0-244B-ADA5-CF2584F03EE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03F537C1-5A4B-46E6-A807-E11AD212B6CD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2E9CC0-740A-154A-8391-EFE97104BE1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3A0B70-5486-0A46-97CB-A673E1A42FC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80E1D718-DC23-4930-95F3-064A61E93876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72407705"/>
      </p:ext>
    </p:extLst>
  </p:cSld>
  <p:clrMapOvr>
    <a:masterClrMapping/>
  </p:clrMapOvr>
</p:sldLayout>
</file>

<file path=ppt/slideLayouts/slideLayout7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115269-0520-AE46-AAB6-4BD45C4FCEB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86A21BA3-4C47-4143-9523-97083295CB80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9CDE99-CC14-2043-965E-BF190BAACB6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F54362-FD32-EB4E-8237-5C130D6DEA6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18A0F7DE-D595-4D64-BE37-9865F1F107AF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6553922"/>
      </p:ext>
    </p:extLst>
  </p:cSld>
  <p:clrMapOvr>
    <a:masterClrMapping/>
  </p:clrMapOvr>
</p:sldLayout>
</file>

<file path=ppt/slideLayouts/slideLayout8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B06BB-050B-5844-9E7A-4D218983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DCCFDF-F05A-3942-9ED3-EDEE30D01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363FA1-71A8-934E-88A2-98C401B3BCF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C4C7F2-1223-684C-9465-DA0BD9B3C86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00530B97-8434-4937-960B-23425DF75826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988212-DC80-704A-B549-9455F8BDDA3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61C346-8CD6-534A-945A-98A46B48546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66802359-1237-4422-B6A3-3ADA3B805752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294950"/>
      </p:ext>
    </p:extLst>
  </p:cSld>
  <p:clrMapOvr>
    <a:masterClrMapping/>
  </p:clrMapOvr>
</p:sldLayout>
</file>

<file path=ppt/slideLayouts/slideLayout9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036A8-8961-964B-BA0F-1536417E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A46E43-E6BC-FE48-A178-496D3BEF2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6C771C-5A76-FD42-AD50-338B2DFC4CB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18927A-34C1-8447-BFD2-41E82FAE7C6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6C4E8FEB-E315-494A-A1B9-95E64EF3B60D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453D19-631C-5448-974D-FE77B7D42EF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BBBB8E-BBC0-E34C-BC1C-F1E4E312FBB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F5AE67EE-FCB5-4CC6-9115-586E3B651440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9994174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theme" Target="/ppt/theme/theme1.xml" Id="rId12" 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2FE83B-5215-6D4C-8B3A-C6713C845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FEA994-759E-EE4A-92A4-9609BDE2D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8A8D9-1050-2F46-ABBF-2D3000A4FFC8}"/>
              </a:ext>
            </a:extLst>
          </p:cNvPr>
          <p:cNvSpPr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C84CB-3794-432E-A151-A5E89EC1238E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7537B-5185-BD49-952F-0A3EADC5038E}"/>
              </a:ext>
            </a:extLst>
          </p:cNvPr>
          <p:cNvSpPr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44CE1-BE18-CE4C-9363-7F874182ECB7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A9D8C-55E0-47B1-AF8B-2380966AEC44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117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微软雅黑"/>
          <a:ea typeface="微软雅黑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微软雅黑"/>
          <a:ea typeface="微软雅黑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微软雅黑"/>
          <a:ea typeface="微软雅黑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hyperlink" Target="https://twitter.com/blockpunk2077/status/1719321676989771801" TargetMode="External" Id="rId2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hyperlink" Target="https://twitter.com/search?q=$STX&amp;src=cashtag_click" TargetMode="External" Id="rId2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hyperlink" Target="https://twitter.com/CelestiaOrg" TargetMode="External" Id="rId2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.png" Id="rId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hyperlink" Target="https://twitter.com/atomicalsxyz" TargetMode="External" Id="rId2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hyperlink" Target="https://twitter.com/hashtag/Trac?src=hashtag_click" TargetMode="External" Id="rId2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A6572-A29F-8445-A830-714B240AC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比特币生态</a:t>
            </a:r>
            <a:endParaRPr lang="zh-CN" altLang="zh-CN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DD4DBC-30C6-9643-968E-5545DB664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引用：</a:t>
            </a:r>
            <a:endParaRPr lang="zh-CN" altLang="zh-CN"/>
          </a:p>
          <a:p>
            <a:pPr lvl="0"/>
            <a:r>
              <a:rPr lang="en-US" altLang="en-US">
                <a:hlinkClick r:id="rId2"/>
              </a:rPr>
              <a:t>https://twitter.com/blockpunk2077/status/1719321676989771801</a:t>
            </a:r>
          </a:p>
          <a:p>
            <a:pPr lvl="0"/>
            <a:r>
              <a:rPr lang="zh-CN" altLang="zh-CN"/>
              <a:t>目前没找到更好的总结，主要出自该文，并删减了部分为了更简单的阅读，想了解详细的请看原文</a:t>
            </a:r>
          </a:p>
        </p:txBody>
      </p:sp>
    </p:spTree>
    <p:extLst>
      <p:ext uri="{BB962C8B-B14F-4D97-AF65-F5344CB8AC3E}">
        <p14:creationId xmlns:p14="http://schemas.microsoft.com/office/powerpoint/2010/main" val="131600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 b="1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RGB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62500"/>
          </a:bodyPr>
          <a:lstStyle/>
          <a:p>
            <a:pPr lvl="0"/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RGB 是基于 BTC 和闪电网络的智能合约系统，属于是较为终极的扩容方式，但也因为其复杂程度而进展缓慢。
RGB 将一个智能合约的状态转化为一个简短的证明，将证明刻入 BTC UTXO 的输出脚本中。
用户可以通过验证这个 UTXO 来检查智能合约的状态。智能合约状态更新，就创建一个新的 UTXO 存储这个状态变更证明。</a:t>
            </a:r>
            <a:endParaRPr/>
          </a:p>
          <a:p>
            <a:pPr lvl="0"/>
            <a:endParaRPr lang="en-US" altLang="en-US">
              <a:solidFill>
                <a:srgbClr val="0F1419"/>
              </a:solidFill>
              <a:highlight>
                <a:srgbClr val="FFFFFF"/>
              </a:highlight>
              <a:latin typeface="TwitterChirp"/>
              <a:ea typeface="TwitterChirp"/>
            </a:endParaRPr>
          </a:p>
          <a:p>
            <a:pPr lvl="0"/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可以把 RGB 看作是 BTC 的 L2，这种设计的好处是利用了 BTC 的安全性来担保智能合约，但随着智能合约数量的增加，对 UTXO 封装数据的需求也会增加，最终也会不可避免地给 BTC 区块链造成大量冗余。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 b="1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RSK &amp; RIF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RSK 可以看做 BTC 的 L2，本质是 EVM 结构的智能合约链。</a:t>
            </a:r>
            <a:endParaRPr/>
          </a:p>
          <a:p>
            <a:pPr lvl="0"/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RSK 只是通过 hash 锁将主网 BTC 垮链到自己的链上用作网络 gas。
</a:t>
            </a:r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同时 RSK 的采用了与 BTC 相同的 POW 共识算法，因此 BTC 矿工也可以同时在 RSK 进行挖矿，赚取交易手续费 $RBTC。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 b="1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Stacks &amp; SBTC &amp; STX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Stacks 可以看作是 BTC 的智能合约侧链。
Stacks 会在 BTC 出块的 10 分钟间隙里产出多个“微块”，当 BTC 出块时，一次性将这些区块的 hash 写入 BTC 交易的脚本中。
同时，矿工要成为 Stacks 的节点，需要在主网质押 BTC 获得资格，奖励以 </a:t>
            </a:r>
            <a:r>
              <a:rPr lang="en-US" altLang="en-US">
                <a:solidFill>
                  <a:srgbClr val="1D9BF0"/>
                </a:solidFill>
                <a:latin typeface="inherit"/>
                <a:ea typeface="inherit"/>
                <a:hlinkClick r:id="rId2"/>
              </a:rPr>
              <a:t>$STX</a:t>
            </a:r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 发送给矿工，而质押的 BTC 则分配给 </a:t>
            </a:r>
            <a:r>
              <a:rPr lang="en-US" altLang="en-US">
                <a:solidFill>
                  <a:srgbClr val="1D9BF0"/>
                </a:solidFill>
                <a:latin typeface="inherit"/>
                <a:ea typeface="inherit"/>
                <a:hlinkClick r:id="rId2"/>
              </a:rPr>
              <a:t>$STX</a:t>
            </a:r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 的质押者。</a:t>
            </a:r>
            <a:endParaRPr/>
          </a:p>
          <a:p>
            <a:pPr lvl="0"/>
            <a:endParaRPr lang="en-US" altLang="en-US">
              <a:solidFill>
                <a:srgbClr val="0F1419"/>
              </a:solidFill>
              <a:highlight>
                <a:srgbClr val="FFFFFF"/>
              </a:highlight>
              <a:latin typeface="TwitterChirp"/>
              <a:ea typeface="TwitterChirp"/>
            </a:endParaRPr>
          </a:p>
          <a:p>
            <a:pPr lvl="0"/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同时 Stacks 最近也上线了 SBTC 的网络，这其实就是通过 </a:t>
            </a:r>
            <a:r>
              <a:rPr lang="en-US" altLang="en-US">
                <a:solidFill>
                  <a:srgbClr val="1D9BF0"/>
                </a:solidFill>
                <a:latin typeface="inherit"/>
                <a:ea typeface="inherit"/>
                <a:hlinkClick r:id="rId2"/>
              </a:rPr>
              <a:t>$STX</a:t>
            </a:r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 质押者的门限签名，在主网锁定 BTC，从而在 Stacks 链上产生 1:1 的 SBTC 资产，用于 DeFi。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 b="1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Rollkit by Celest</a:t>
            </a:r>
            <a:r>
              <a:rPr lang="en-US" altLang="en-US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ia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100000"/>
          </a:bodyPr>
          <a:lstStyle/>
          <a:p>
            <a:pPr lvl="0"/>
            <a:r>
              <a:rPr lang="en-US" altLang="en-US">
                <a:solidFill>
                  <a:srgbClr val="1D9BF0"/>
                </a:solidFill>
                <a:latin typeface="inherit"/>
                <a:ea typeface="inherit"/>
                <a:hlinkClick r:id="rId2"/>
              </a:rPr>
              <a:t>@CelestiaOrg</a:t>
            </a:r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作为模块化区块链的推动着，也发行过一个基于 BTC 网络的 Rollup 叫做 Rollkit，同样是把 L2 数据写入到 Taproot 下的数据中。
当然，这看起来更像是一个可能性展示，目前应该无法真的实际使用。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 b="1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BitVM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BitVM 是目前最 BTC 原生、最有潜力的且技术层面上最硬核的智能合约扩展方案。
在不需要修改 BTC 网络的前提下，通过 optimistic rollups 运行一个支持通用计算的 VM 虚拟机，来实现 BTC 的智能合约。BTC 网络被用于运行 optimistic rollups 的欺诈证明，
使用最基础的 hash 锁和 BTC 脚本操作码 OP_BOOLAND 和 OP_NOT，实现了一个简单的逻辑门。通过组合 BTC 的逻辑门，形成一个可以运算的电路，通过这个电路在 BTC 链上处理欺诈证明。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0" flipH="0" flipV="0">
            <a:off x="838200" y="365125"/>
            <a:ext cx="10515600" cy="5763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sz="3200" b="1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总结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766226" y="941495"/>
            <a:ext cx="10962234" cy="56336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对于如上的 BTC 衍生协议进行总结，BRC20、ARC20、Rune、Taproot Assets 作为代币发行协议：</a:t>
            </a:r>
            <a:endParaRPr/>
          </a:p>
          <a:p>
            <a:pPr lvl="0"/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ARC20 的实现最为去中心化，距离原生的 BTC DeFi 最近，具备较大的潜力，但目前炒作关注点不如其他；</a:t>
            </a:r>
          </a:p>
          <a:p>
            <a:pPr lvl="0"/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Taproot Assets 背靠 Lightning Labs 实力也很强，但由于分发方式的改变，在炒作思路上会发生变化，更注重项目方的格局；</a:t>
            </a:r>
          </a:p>
          <a:p>
            <a:pPr lvl="0"/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BRC20、Rune 由同一人提出，目前比较依赖 Trac 团队的开发来实现去中心化与生态增长。</a:t>
            </a:r>
          </a:p>
          <a:p>
            <a:pPr lvl="0"/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对 RGB、Lightning、Stacks、BitVM、RSK 这些 BTC 扩展协议来说：</a:t>
            </a:r>
          </a:p>
          <a:p>
            <a:pPr lvl="0"/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Lightning 是当之无愧的正统性之王，不过炒作只能基于上述 Taproot Assets；</a:t>
            </a:r>
          </a:p>
          <a:p>
            <a:pPr lvl="0"/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RGB 虽然看起来“清真”程度很高，但却迟迟无法发布，难以炒作，没人关心；</a:t>
            </a:r>
          </a:p>
          <a:p>
            <a:pPr lvl="0"/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RSK 与 Stacks 严格说并不是 BTC 原生协议，仅因为占住叙事且流动性好，变成了 BTC 杠杠的好标的，SBTC 的推出也不会真的带来什么生态；</a:t>
            </a:r>
          </a:p>
          <a:p>
            <a:pPr lvl="0"/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BitVM 吸引了炒作者与 BTC 社区双方的大量关注，是目前最有潜力实现 BTC 生态的协议，但是需要等待，其中也不乏炒作机会，可能是最大的 alpha。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3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BTC </a:t>
            </a:r>
            <a:r>
              <a:rPr lang="zh-CN" altLang="zh-CN"/>
              <a:t>生态图</a:t>
            </a:r>
            <a:endParaRPr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1505590" y="2250859"/>
            <a:ext cx="8373996" cy="42779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BTC ETF 炒作暴涨的同时，BTC 衍生协议的生态也在快速地发展中。
</a:t>
            </a:r>
            <a:endParaRPr/>
          </a:p>
          <a:p>
            <a:pPr lvl="0"/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我们从上述协议的方案入手，去理解不同协议的正统性与优势。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8200" y="471314"/>
            <a:ext cx="10515600" cy="57056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在理解这些协议之前，首先回答一个问题：</a:t>
            </a:r>
            <a:r>
              <a:rPr lang="zh-CN" altLang="zh-CN" b="1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为什么 BTC 的生态突然被价值发现？</a:t>
            </a:r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
这里就需要讲到两个重要技术更新：
 首先是 2017年的隔离见证升级，这相当于将 BTC 的区块数据从 1 MB 扩展到了 4 MB，但该扩展的部分只能用于存储签名。
 一直到 2021 年底的 Taproot 升级，隔离见证中首次可以编写高级脚本，BTC 上可以写入复杂数据。
BTC 在可编程性与可扩展性上获得了巨大的进步，一些包含复杂逻辑的协议开始出现，BTC 生态终于开始了下一阶段的里程碑，这是 2023 年的生态大爆发的主要契机。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 b="1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Ordinals &amp; BRC20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ordinals 协议出现彻底点燃了 BTC 生态，它的快速发展也与 Taproot 的采用互相促进。人们可以把 NFT 的数据通过编码后，写入隔离见证扩展的空间（每个区块 4 MB）中。</a:t>
            </a:r>
            <a:endParaRPr/>
          </a:p>
          <a:p>
            <a:pPr lvl="0"/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很快，新的开发者改进了 Ordinals，模仿 ERC20 将 Token 的完整功能写入了 BTC 输出脚本，BRC20 由此诞生。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 b="1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Atomical &amp; ARC</a:t>
            </a:r>
            <a:r>
              <a:rPr lang="en-US" altLang="en-US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20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77500"/>
          </a:bodyPr>
          <a:lstStyle/>
          <a:p>
            <a:pPr lvl="0"/>
            <a:r>
              <a:rPr lang="en-US" altLang="en-US">
                <a:solidFill>
                  <a:srgbClr val="1D9BF0"/>
                </a:solidFill>
                <a:latin typeface="inherit"/>
                <a:ea typeface="inherit"/>
                <a:hlinkClick r:id="rId2"/>
              </a:rPr>
              <a:t>@atomicalsxyz</a:t>
            </a:r>
            <a:r>
              <a:rPr lang="en-US" altLang="en-US">
                <a:solidFill>
                  <a:srgbClr val="1D9BF0"/>
                </a:solidFill>
                <a:latin typeface="inherit"/>
                <a:ea typeface="inherit"/>
              </a:rPr>
              <a:t> </a:t>
            </a:r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是另一个在 UTXO 上刻入数据实现 Token 的衍生协议。
不同于最初为 NFT 设计的 Ordinals，它从底层重新思考了如何在 BTC 上中心化的、不可篡改、公平地发行 token。</a:t>
            </a:r>
            <a:endParaRPr/>
          </a:p>
          <a:p>
            <a:pPr lvl="0"/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当验证一个 Atomicals 交易时，只需要在 BTC 链上查询对应 sat 的 UTXO 即可。ARC20 Token 的原子性和 BTC 本身的原子性保持一致，ARC20 的转账的计算完全由 BTC 基础网络处理。</a:t>
            </a:r>
          </a:p>
          <a:p>
            <a:pPr lvl="0"/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Atomicals 绑定 UTXO 的设计巧妙地规避了 BRC20 所面临的复杂度，更去中心化，更 BTC 原生，最关键是，更符合 BTC 社区的文化。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 b="1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Rune &amp; Pipe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0"/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在炒作的大趋势下，Casey 也提出了一种专门用于发行 FT 的铭文实现方式即 Rune。</a:t>
            </a:r>
            <a:endParaRPr/>
          </a:p>
          <a:p>
            <a:pPr lvl="0"/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Rune 的想法仅是个构想，</a:t>
            </a:r>
            <a:r>
              <a:rPr lang="en-US" altLang="en-US">
                <a:solidFill>
                  <a:srgbClr val="1D9BF0"/>
                </a:solidFill>
                <a:latin typeface="inherit"/>
                <a:ea typeface="inherit"/>
                <a:hlinkClick r:id="rId2"/>
              </a:rPr>
              <a:t>#Trac</a:t>
            </a:r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 的创始人基于此编写了第一个可用协议，并发行了 $pipe。由于 Casey 较高的知名度，$pipe 承接了 BRC20 延续而来的炒作热情，快速地完成了第一波炒作。
Rune 的正统性相较 BRC20 更强，但想要被 BTC 社区接受依然艰难。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b="1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Lightning 闪电网络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77500"/>
          </a:bodyPr>
          <a:lstStyle/>
          <a:p>
            <a:pPr lvl="0"/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闪电网络是 BTC 社区的正统性之王。从 2016 年开始，在很长一段时间里，BTC 生态的一半以上的开发者都在从事闪电网络的开发。
闪电网络的基础是“支付通道”，该理念最早由中本聪提出(正统性 MAX)，交易双方通过多重签名将 BTC 锁定，双方在链下维护账本来记录交易。</a:t>
            </a:r>
            <a:endParaRPr/>
          </a:p>
          <a:p>
            <a:pPr lvl="0"/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两两连接的支付通道形成了网络，不直接连接的两方也能跳转通道实现交易。闪电网络的确扩展了 BTC 转账的性能，让用户获得更好的体验。
最终的 BTC 的结算只能在 BTC 主网上进行，所有的 coin 依然被公私钥体系保存。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 b="1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Taproot Assets (Taro)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与 Brc20 等都不相同，Taproot Assets 仅仅在 BTC 主网的 UTXO 输出脚本中写入了 Token 的信息，没有存储这个 Token 的转账、mint 等功能代码。
Taproot Assets 仅将 BTC 主网看作 Token 的注册表，并不是完全依赖 BTC 主网运行，因此这些资产必须被存入闪电网络中才能进行交易。
因此  Taproot Assets 的 Token 必须依赖第三方的存储索引器，离开了存储索引器这些 Token 即将永远地丢失。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默认字体" panose="020F0302020204030204"/>
        <a:ea typeface=""/>
        <a:cs typeface=""/>
        <a:font script="Jpan" typeface="游ゴシック Light"/>
        <a:font script="Hang" typeface="맑은 고딕"/>
        <a:font script="Hans" typeface="默认字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默认字体" panose="020F0502020204030204"/>
        <a:ea typeface=""/>
        <a:cs typeface=""/>
        <a:font script="Jpan" typeface="游ゴシック"/>
        <a:font script="Hang" typeface="맑은 고딕"/>
        <a:font script="Hans" typeface="默认字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T137532</dc:creator>
  <cp:lastModifiedBy>T137532</cp:lastModifiedBy>
  <cp:revision>1</cp:revision>
  <dcterms:created xsi:type="dcterms:W3CDTF">2022-12-22T07:09:10Z</dcterms:created>
  <dcterms:modified xsi:type="dcterms:W3CDTF">2022-12-22T07:09:17Z</dcterms:modified>
</cp:coreProperties>
</file>