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09763d8d109b43aa" /><Relationship Type="http://schemas.openxmlformats.org/package/2006/relationships/metadata/core-properties" Target="/docProps/core.xml" Id="R85e30237acf54ed7" /><Relationship Type="http://schemas.openxmlformats.org/officeDocument/2006/relationships/extended-properties" Target="/docProps/app.xml" Id="R64b756d3d49c4c40"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tableStyles" Target="/ppt/tableStyles.xml" Id="rId17" /><Relationship Type="http://schemas.openxmlformats.org/officeDocument/2006/relationships/presProps" Target="/ppt/presProps.xml" Id="rId18" /><Relationship Type="http://schemas.openxmlformats.org/officeDocument/2006/relationships/viewProps" Target="/ppt/viewProps.xml" Id="rId19"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264DD81C-2969-4883-88CF-C811BE36F834}"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DB510FB1-2F2B-4626-A67D-9BDFDCE1C738}"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47320EBA-D49E-4C27-90F4-0A1661565166}"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C66183AB-F2E2-4A8D-9929-9D33407A83DB}"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6B04BC7C-B066-4FCF-A0D7-322DEA53BD6D}"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C1044208-A6E1-4FBC-80C1-B4752280DA9C}"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9FAA2AFB-0E65-4B6A-A3F0-0303756B580A}"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457CDAF1-413B-408C-92D1-258ABC188A29}"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7C48E4B0-6A85-491A-81DA-FE3DCFE56EF7}"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E6967B36-99FF-4E7F-B392-9388198EEBE5}"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FF7792FC-95E1-4A06-BA0A-A9DABBBC073F}"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8E283C83-AEFB-47D5-92BF-955990615A8C}"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C2F2944D-8E0B-453D-A22D-2CBF53533FD0}"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A40BF849-A26B-47D4-A50A-4CC42BFE1746}"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F401FA3B-38BB-4652-8A70-82AE4CAB11C7}"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DAEC7765-B915-4ADC-8D60-215E0056F3D0}"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0E8FA7C6-74EF-4D5F-97E6-B2F6E3123CEA}"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AB5624B4-D249-49A4-B561-D378F3CC7424}"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7B9DA11E-CBF3-4C95-9A75-4491859E861B}"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F3D995C3-AAEB-4D4E-A1CC-3018535B8AAE}"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EE1780F7-FC24-4135-9D6A-D545DD892AB3}"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1506DE1F-1076-4E8D-BF36-029E69CE7953}"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3300251B-8AD5-41A9-B7CF-DE41187E9FB7}"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F74B1CB2-C7DF-433C-8E9B-F9EC55C26BCF}"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Namada 和 IBC</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Namada </a:t>
            </a:r>
            <a:r>
              <a:rPr lang="zh-CN" altLang="zh-CN"/>
              <a:t>使用</a:t>
            </a:r>
            <a:r>
              <a:rPr lang="en-US" altLang="en-US"/>
              <a:t> CometBFT </a:t>
            </a:r>
            <a:r>
              <a:rPr lang="zh-CN" altLang="zh-CN"/>
              <a:t>共识引擎，可以集成链间区块链通信（</a:t>
            </a:r>
            <a:r>
              <a:rPr lang="en-US" altLang="en-US"/>
              <a:t>IBC</a:t>
            </a:r>
            <a:r>
              <a:rPr lang="zh-CN" altLang="zh-CN"/>
              <a:t>）系统。</a:t>
            </a:r>
            <a:endParaRPr lang="zh-CN" altLang="zh-CN"/>
          </a:p>
          <a:p>
            <a:pPr lvl="0"/>
            <a:r>
              <a:rPr lang="zh-CN" altLang="zh-CN"/>
              <a:t>参考：https://namada.net/blog/understanding-ibc-on-namada</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注意事项：</a:t>
            </a:r>
            <a:endParaRPr/>
          </a:p>
          <a:p>
            <a:pPr lvl="0"/>
            <a:r>
              <a:rPr lang="zh-CN" altLang="zh-CN">
                <a:solidFill>
                  <a:srgbClr val="000000"/>
                </a:solidFill>
                <a:highlight>
                  <a:srgbClr val="FFFFFF"/>
                </a:highlight>
                <a:latin typeface="Space Grotesk"/>
                <a:ea typeface="Space Grotesk"/>
              </a:rPr>
              <a:t>本例中的</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source</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是源链上的任意地址。这可以是存储在钱包中的地址的别名（在本例中为 Albert），也可以是原始地址本身。但是，对于“接收者地址”，它需要是目标链上指定的原始地址。如果未正确指定，资金可能会丢失。</a:t>
            </a:r>
          </a:p>
          <a:p>
            <a:pPr lvl="0"/>
            <a:r>
              <a:rPr lang="en-US" altLang="en-US">
                <a:solidFill>
                  <a:srgbClr val="000000"/>
                </a:solidFill>
                <a:highlight>
                  <a:srgbClr val="F5F5F5"/>
                </a:highlight>
                <a:latin typeface="Courier"/>
                <a:ea typeface="Courier"/>
              </a:rPr>
              <a:t>channel-id</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将对应于中继器在过去某个时刻已经建立的通道 ID。</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node</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参数指定源链节点的IP地址和端口。当使用相同的 Namada 客户端与两个不同的链交互时，这特别有用。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一旦执行该交易，就会发出 CometBFT 事件，并将待执行的执行存储在链上的存储中，中继器可以随时中继该事件。此时将从账户来源扣除余额，但只有在链上收到成功转发的事件的确认后，扣除才会最终确定。</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一旦中继者提供了</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MsgAcknowledgement</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以及链 B 上经过验证的状态更改的相应证明，并且 Namada 验证了它，则状态更改在 Namada 上最终确定。如果没有中继者提供确认链 B 上状态更改的证据，则状态更改将保持在</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pending</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状态，直到 Namada 收到</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MsgTimeoutOnClose</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或</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MsgAcknowledgement</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a:t>
            </a:r>
            <a:endParaRPr/>
          </a:p>
          <a:p>
            <a:pPr lvl="0"/>
            <a:r>
              <a:rPr lang="zh-CN" altLang="zh-CN">
                <a:solidFill>
                  <a:srgbClr val="000000"/>
                </a:solidFill>
                <a:highlight>
                  <a:srgbClr val="FFFFFF"/>
                </a:highlight>
                <a:latin typeface="Space Grotesk"/>
                <a:ea typeface="Space Grotesk"/>
              </a:rPr>
              <a:t>请注意，端口 ICS20 传输的 IBC 通道无法关闭，因此上述两者中的任何一个都必须在某个时刻发生。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关于</a:t>
            </a:r>
            <a:r>
              <a:rPr lang="zh-CN" altLang="zh-CN" b="1">
                <a:solidFill>
                  <a:srgbClr val="000000"/>
                </a:solidFill>
                <a:highlight>
                  <a:srgbClr val="FFFFFF"/>
                </a:highlight>
                <a:latin typeface="Space Grotesk"/>
                <a:ea typeface="Space Grotesk"/>
              </a:rPr>
              <a:t>屏蔽动作</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那么，首先什么是屏蔽行动？</a:t>
            </a:r>
            <a:endParaRPr/>
          </a:p>
          <a:p>
            <a:pPr lvl="0"/>
            <a:r>
              <a:rPr lang="zh-CN" altLang="zh-CN">
                <a:solidFill>
                  <a:srgbClr val="000000"/>
                </a:solidFill>
                <a:highlight>
                  <a:srgbClr val="FFFFFF"/>
                </a:highlight>
                <a:latin typeface="Space Grotesk"/>
                <a:ea typeface="Space Grotesk"/>
              </a:rPr>
              <a:t>屏蔽行动是一种 IBC 行动，其中用户的资金源自和/或最终进入屏蔽池。</a:t>
            </a:r>
          </a:p>
          <a:p>
            <a:pPr lvl="0"/>
            <a:r>
              <a:rPr lang="zh-CN" altLang="zh-CN">
                <a:solidFill>
                  <a:srgbClr val="000000"/>
                </a:solidFill>
                <a:highlight>
                  <a:srgbClr val="FFFFFF"/>
                </a:highlight>
                <a:latin typeface="Space Grotesk"/>
                <a:ea typeface="Space Grotesk"/>
              </a:rPr>
              <a:t>对于特定的链，例如 Osmosis，将为此目的设置一个特定的端口，该端口调用每个链上的适当函数，并就可以通过通道发送哪些数据包和数据达成一致，并最终成为有效的 IBC 操作。</a:t>
            </a:r>
          </a:p>
          <a:p>
            <a:pPr lvl="0"/>
            <a:r>
              <a:rPr lang="en-US" altLang="en-US">
                <a:solidFill>
                  <a:srgbClr val="000000"/>
                </a:solidFill>
                <a:highlight>
                  <a:srgbClr val="F5F5F5"/>
                </a:highlight>
                <a:latin typeface="Courier"/>
                <a:ea typeface="Courier"/>
              </a:rPr>
              <a:t>memo</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字段是实现这一点的关键部分，因为它可以允许目标地址成为屏蔽地址，尽管最初接收资金的内部地址是透明帐户，它可以单独负责将资金路由到</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memo</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部分中指定的屏蔽地址。</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结论</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IBC 是 Namada 为整个区块链生态系统的用户提供多链隐私解决方案的使命的重要组成部分。如果没有它，用户将被限制在一个孤立的隐私环境中，类似于当今大多数（至少基于零知识证明的）现有隐私解决方案。</a:t>
            </a:r>
            <a:endParaRPr/>
          </a:p>
          <a:p>
            <a:pPr lvl="0"/>
            <a:r>
              <a:rPr lang="zh-CN" altLang="zh-CN">
                <a:solidFill>
                  <a:srgbClr val="000000"/>
                </a:solidFill>
                <a:highlight>
                  <a:srgbClr val="FFFFFF"/>
                </a:highlight>
                <a:latin typeface="Space Grotesk"/>
                <a:ea typeface="Space Grotesk"/>
              </a:rPr>
              <a:t>从这个意义上说，IBC 可以说成为 Namada 最大的功能，因为它将 Namada 从另一种竞争解决方案转变为合作解决方案，可以与 Osmosis、Cosmos Hub、Akash Network 等现有项目以及未来的 Penumbra 等项目进行互操作、DYDX，甚至 Zcash，如果社区选择走这条路的话。</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这篇文章旨在做两件事：</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1.IBC简介</a:t>
            </a:r>
            <a:endParaRPr/>
          </a:p>
          <a:p>
            <a:pPr lvl="0"/>
            <a:r>
              <a:rPr lang="zh-CN" altLang="zh-CN">
                <a:solidFill>
                  <a:srgbClr val="000000"/>
                </a:solidFill>
                <a:highlight>
                  <a:srgbClr val="FFFFFF"/>
                </a:highlight>
                <a:latin typeface="Space Grotesk"/>
                <a:ea typeface="Space Grotesk"/>
              </a:rPr>
              <a:t>2. 解释如何通过 Namada 使用 IBC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什么是IBC？</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每个 IBC 连接的核心在于三个基本实体：数据包、通道和端口。端口可以​​被认为是“我期望谈论什么”，数据包可以被认为是“我要说什么”，通道可以被认为是“我将如何说它”。在两个国家/地区的情况下，“沟通渠道”可能是使用通用电子邮件协议、固定电话、蜗牛邮件或每周一次的面对面会议，并且各国将指定通过电子邮件发送多少通信量这种沟通方式以及在什么时间进行。在这种情况下，端口将成为对话的主题，因此区块链将就另一端的数据包“意味着什么”达成一致。数据包将是正在交换的字面意思。</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同样重要的是，这些区块链“确认”一侧何时收到数据包，因为它们的状态现在相互依赖。此外，重要的是要知道发送的数据包是以“有效”方式创建的，并且 IBC 通过加密证明检查这种有效性。</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这些 IBC 交易由称为“中继者”的参与者提交，并由分类账进行验证，分类账保留更新的“客户端”来代表另一条链的状态。</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IBC 如何在 Namada 上发挥作用？</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每当建立通道时，就会在 Namada 区块链上（预先）构建一个轻客户端（以下称为“客户端”），用于跟踪区块链所需的有关区块链 B 的重要信息，以便验证和执行数据包通过通道发送的。有关详细信息，请参阅</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MsgUpdateClient</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传递 Namada</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为了充当中继器，涉及打开通道、启动握手和更新“客户端”，建议使用 Hermes 的 Heliax 分叉，它是 IBC 中继器的 Rust 实现（由 InformalSystems 开发）。</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在 Namada 上使用 IBC</a:t>
            </a:r>
            <a:endParaRPr/>
          </a:p>
        </p:txBody>
      </p:sp>
      <p:sp>
        <p:nvSpPr>
          <p:cNvPr id="3" name="内容占位符 2"/>
          <p:cNvSpPr>
            <a:spLocks noGrp="1"/>
          </p:cNvSpPr>
          <p:nvPr>
            <p:ph idx="1"/>
          </p:nvPr>
        </p:nvSpPr>
        <p:spPr>
          <a:prstGeom prst="rect">
            <a:avLst/>
          </a:prstGeom>
        </p:spPr>
        <p:txBody>
          <a:bodyPr/>
          <a:lstStyle/>
          <a:p>
            <a:pPr lvl="0"/>
            <a:r>
              <a:rPr lang="en-US" altLang="en-US" b="1">
                <a:solidFill>
                  <a:srgbClr val="000000"/>
                </a:solidFill>
                <a:highlight>
                  <a:srgbClr val="FFFFFF"/>
                </a:highlight>
                <a:latin typeface="Space Grotesk"/>
                <a:ea typeface="Space Grotesk"/>
              </a:rPr>
              <a:t>Namada </a:t>
            </a:r>
            <a:r>
              <a:rPr lang="zh-CN" altLang="zh-CN" b="1">
                <a:solidFill>
                  <a:srgbClr val="000000"/>
                </a:solidFill>
                <a:highlight>
                  <a:srgbClr val="FFFFFF"/>
                </a:highlight>
                <a:latin typeface="Space Grotesk"/>
                <a:ea typeface="Space Grotesk"/>
              </a:rPr>
              <a:t>多代币</a:t>
            </a:r>
            <a:endParaRPr/>
          </a:p>
          <a:p>
            <a:pPr lvl="0"/>
            <a:r>
              <a:rPr lang="zh-CN" altLang="zh-CN">
                <a:solidFill>
                  <a:srgbClr val="000000"/>
                </a:solidFill>
                <a:highlight>
                  <a:srgbClr val="FFFFFF"/>
                </a:highlight>
                <a:latin typeface="Space Grotesk"/>
                <a:ea typeface="Space Grotesk"/>
              </a:rPr>
              <a:t>Namada 上的所有可替代代币共享一个有效性谓词 (VP)，称为</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Multitoken</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VP，但是 Namada 上的存储将 IBC 资产与非 IBC 资产区分开来。 IBC 资产是可互换的，但仅限于其起源的链和端口内。这提供了看似可替代的资产之间的故障隔离。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在 Namada 上进行 IBC 转账</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深入了解用户如何继续进行首次 IBC 转账</a:t>
            </a:r>
            <a:endParaRPr/>
          </a:p>
          <a:p>
            <a:pPr lvl="0"/>
            <a:r>
              <a:rPr lang="zh-CN" altLang="zh-CN">
                <a:solidFill>
                  <a:srgbClr val="000000"/>
                </a:solidFill>
                <a:highlight>
                  <a:srgbClr val="FFFFFF"/>
                </a:highlight>
                <a:latin typeface="Space Grotesk"/>
                <a:ea typeface="Space Grotesk"/>
              </a:rPr>
              <a:t>namada 客户端 (</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namadac</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 实现函数</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ibc-transfer</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来适当地处理 IBC 传输消息。下面的示例函数列出了函数的参数：</a:t>
            </a:r>
          </a:p>
          <a:p>
            <a:pPr lvl="0"/>
            <a:endParaRPr lang="en-US" altLang="en-US">
              <a:solidFill>
                <a:srgbClr val="000000"/>
              </a:solidFill>
              <a:highlight>
                <a:srgbClr val="FFFFFF"/>
              </a:highlight>
              <a:latin typeface="Space Grotesk"/>
              <a:ea typeface="Space Grotesk"/>
            </a:endParaRPr>
          </a:p>
        </p:txBody>
      </p:sp>
      <p:pic>
        <p:nvPicPr>
          <p:cNvPr id="5" name=""/>
          <p:cNvPicPr>
            <a:picLocks noChangeAspect="1"/>
          </p:cNvPicPr>
          <p:nvPr/>
        </p:nvPicPr>
        <p:blipFill>
          <a:blip r:embed="rId2"/>
          <a:stretch/>
        </p:blipFill>
        <p:spPr>
          <a:xfrm rot="0" flipH="0" flipV="0">
            <a:off x="1200150" y="3893777"/>
            <a:ext cx="9791700" cy="2413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