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7a96fa1e12d4de2" /><Relationship Type="http://schemas.openxmlformats.org/package/2006/relationships/metadata/core-properties" Target="/docProps/core.xml" Id="R91ffaac6e55340c6" /><Relationship Type="http://schemas.openxmlformats.org/officeDocument/2006/relationships/extended-properties" Target="/docProps/app.xml" Id="R0f62afbeb1fe45a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tableStyles" Target="/ppt/tableStyles.xml" Id="rId30" /><Relationship Type="http://schemas.openxmlformats.org/officeDocument/2006/relationships/presProps" Target="/ppt/presProps.xml" Id="rId31" /><Relationship Type="http://schemas.openxmlformats.org/officeDocument/2006/relationships/viewProps" Target="/ppt/viewProps.xml" Id="rId3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B498F61-DA04-4BB6-B542-68826421EC9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D2A0EA8-85C8-49A6-8E06-05307F378AE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0A094F6-A752-4796-BD44-C5FD8542891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85105D4-3380-4C2D-AB19-9778DB33FA2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2E882A1-69C6-4D79-8F97-4F7F79877CD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F2C0669-C22E-4C1D-8D76-6BB89E8D3DB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DB0B0E1-AA70-4B87-BEB4-F8D099EE319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3807459-2C88-4C3A-A025-96CFAA8CDC5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3113E8F-013E-4F19-8338-4E5661708D2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37EC1A6-2905-4D90-A447-944E4C9D974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71500EF-0D78-46A2-9E72-CFC5BD91253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6A8417C-34CA-43E0-8709-602A63D66BC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A4DF898-0279-456C-AFB6-77B5EBDF731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BFE138D-ED22-4CC2-B046-5D6E99C7B04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47B9D1B-DE8D-4CCE-A666-D1685626CC9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2803E3D-FF22-44F8-ACBD-9EC4BAA645F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004C9CF-B3DF-4D17-8B4D-432039EC72E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5646122-13CD-45DE-96E9-971F3661864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4A64AFB-C774-4C6D-AC3D-3444F36EF2A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619F2FD-C4B7-45A1-8419-D95F11B066E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B0DFB31-A6CE-4EE0-97D1-D228ACA3D17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E78BBAE-BB80-4B3D-85EC-378B1BD22BD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7591-7D2E-43C2-9784-90A43D6C7D3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256E-C0AB-449A-A3A7-07D12078CA0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Solidity </a:t>
            </a:r>
            <a:r>
              <a:rPr lang="zh-CN" altLang="zh-CN"/>
              <a:t>教程（粤语）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合约的结构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版本声明</a:t>
            </a:r>
            <a:r>
              <a:rPr lang="en-US" altLang="en-US"/>
              <a:t> </a:t>
            </a:r>
            <a:r>
              <a:rPr lang="zh-CN" altLang="zh-CN"/>
              <a:t>（</a:t>
            </a:r>
            <a:r>
              <a:rPr lang="en-US" altLang="en-US"/>
              <a:t>pragma solidity )</a:t>
            </a:r>
            <a:endParaRPr/>
          </a:p>
          <a:p>
            <a:pPr lvl="0"/>
            <a:r>
              <a:rPr lang="zh-CN" altLang="zh-CN"/>
              <a:t>状态变量</a:t>
            </a:r>
          </a:p>
          <a:p>
            <a:pPr lvl="0"/>
            <a:r>
              <a:rPr lang="zh-CN" altLang="zh-CN"/>
              <a:t>函数</a:t>
            </a:r>
            <a:r>
              <a:rPr lang="en-US" altLang="en-US"/>
              <a:t> function</a:t>
            </a:r>
          </a:p>
          <a:p>
            <a:pPr lvl="0"/>
            <a:r>
              <a:rPr lang="zh-CN" altLang="zh-CN"/>
              <a:t>事件</a:t>
            </a:r>
            <a:r>
              <a:rPr lang="en-US" altLang="en-US"/>
              <a:t> event </a:t>
            </a:r>
          </a:p>
          <a:p>
            <a:pPr lvl="0"/>
            <a:r>
              <a:rPr lang="zh-CN" altLang="zh-CN"/>
              <a:t>错误</a:t>
            </a:r>
            <a:r>
              <a:rPr lang="en-US" altLang="en-US"/>
              <a:t> errors</a:t>
            </a:r>
          </a:p>
          <a:p>
            <a:pPr lvl="0"/>
            <a:r>
              <a:rPr lang="zh-CN" altLang="zh-CN"/>
              <a:t>结构体</a:t>
            </a:r>
            <a:r>
              <a:rPr lang="en-US" altLang="en-US"/>
              <a:t> struct</a:t>
            </a:r>
          </a:p>
          <a:p>
            <a:pPr lvl="0"/>
            <a:r>
              <a:rPr lang="zh-CN" altLang="zh-CN"/>
              <a:t>枚举</a:t>
            </a:r>
            <a:r>
              <a:rPr lang="en-US" altLang="en-US"/>
              <a:t> </a:t>
            </a:r>
            <a:r>
              <a:rPr lang="zh-CN" altLang="zh-CN"/>
              <a:t>等</a:t>
            </a:r>
            <a:r>
              <a:rPr lang="en-US" altLang="en-US"/>
              <a:t> enum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值类型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布尔类型</a:t>
            </a:r>
            <a:r>
              <a:rPr lang="en-US" altLang="en-US"/>
              <a:t> </a:t>
            </a:r>
            <a:r>
              <a:rPr lang="zh-CN" altLang="zh-CN"/>
              <a:t>：</a:t>
            </a:r>
            <a:r>
              <a:rPr lang="en-US" altLang="en-US"/>
              <a:t> bool  </a:t>
            </a:r>
            <a:r>
              <a:rPr lang="zh-CN" altLang="zh-CN"/>
              <a:t>值</a:t>
            </a:r>
            <a:r>
              <a:rPr lang="en-US" altLang="en-US"/>
              <a:t> true / false</a:t>
            </a:r>
            <a:endParaRPr/>
          </a:p>
          <a:p>
            <a:pPr lvl="0"/>
            <a:r>
              <a:rPr lang="zh-CN" altLang="zh-CN"/>
              <a:t>整型</a:t>
            </a:r>
            <a:r>
              <a:rPr lang="en-US" altLang="en-US"/>
              <a:t> int / unit </a:t>
            </a:r>
            <a:r>
              <a:rPr lang="zh-CN" altLang="zh-CN"/>
              <a:t>、</a:t>
            </a:r>
            <a:r>
              <a:rPr lang="en-US" altLang="en-US"/>
              <a:t> uint8/uint256 </a:t>
            </a:r>
            <a:r>
              <a:rPr lang="zh-CN" altLang="zh-CN"/>
              <a:t>、</a:t>
            </a:r>
            <a:r>
              <a:rPr lang="en-US" altLang="en-US"/>
              <a:t>int8/int256</a:t>
            </a:r>
          </a:p>
          <a:p>
            <a:pPr lvl="0"/>
            <a:r>
              <a:rPr lang="zh-CN" altLang="zh-CN"/>
              <a:t>地址类型</a:t>
            </a:r>
            <a:r>
              <a:rPr lang="en-US" altLang="en-US"/>
              <a:t> address </a:t>
            </a:r>
            <a:r>
              <a:rPr lang="zh-CN" altLang="zh-CN"/>
              <a:t>（以太坊地址）</a:t>
            </a:r>
          </a:p>
          <a:p>
            <a:pPr lvl="0"/>
            <a:r>
              <a:rPr lang="zh-CN" altLang="zh-CN"/>
              <a:t>变长字节数组</a:t>
            </a:r>
            <a:r>
              <a:rPr lang="en-US" altLang="en-US"/>
              <a:t> bytes </a:t>
            </a:r>
          </a:p>
          <a:p>
            <a:pPr lvl="0"/>
            <a:r>
              <a:rPr lang="zh-CN" altLang="zh-CN"/>
              <a:t>变长字符串</a:t>
            </a:r>
            <a:r>
              <a:rPr lang="en-US" altLang="en-US"/>
              <a:t> string</a:t>
            </a:r>
          </a:p>
          <a:p>
            <a:pPr lvl="0"/>
            <a:r>
              <a:rPr lang="zh-CN" altLang="zh-CN"/>
              <a:t>枚举类型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函数类型</a:t>
            </a:r>
            <a:r>
              <a:rPr lang="en-US" altLang="en-US"/>
              <a:t> </a:t>
            </a:r>
            <a:r>
              <a:rPr lang="zh-CN" altLang="zh-CN"/>
              <a:t>介绍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function (&lt;parameter types&gt;) {internal|external} [pure|constant|view|payable] [returns (&lt;return types&gt;)]
</a:t>
            </a:r>
            <a:endParaRPr/>
          </a:p>
          <a:p>
            <a:pPr lvl="0"/>
            <a:r>
              <a:rPr lang="en-US" altLang="en-US"/>
              <a:t>1 </a:t>
            </a:r>
            <a:r>
              <a:rPr lang="zh-CN" altLang="zh-CN"/>
              <a:t>、</a:t>
            </a:r>
            <a:r>
              <a:rPr lang="en-US" altLang="en-US"/>
              <a:t>returns</a:t>
            </a:r>
            <a:r>
              <a:rPr lang="en-US" altLang="en-US"/>
              <a:t> </a:t>
            </a:r>
            <a:r>
              <a:rPr lang="en-US" altLang="en-US"/>
              <a:t>(&lt;return</a:t>
            </a:r>
            <a:r>
              <a:rPr lang="en-US" altLang="en-US"/>
              <a:t> </a:t>
            </a:r>
            <a:r>
              <a:rPr lang="en-US" altLang="en-US"/>
              <a:t>types&gt;) </a:t>
            </a:r>
            <a:r>
              <a:rPr lang="zh-CN" altLang="zh-CN"/>
              <a:t>返回</a:t>
            </a:r>
          </a:p>
          <a:p>
            <a:pPr lvl="0"/>
            <a:r>
              <a:rPr lang="en-US" altLang="en-US"/>
              <a:t>2</a:t>
            </a:r>
            <a:r>
              <a:rPr lang="zh-CN" altLang="zh-CN"/>
              <a:t> 、</a:t>
            </a:r>
            <a:r>
              <a:rPr lang="en-US" altLang="en-US"/>
              <a:t> internal / external  , </a:t>
            </a:r>
            <a:r>
              <a:rPr lang="zh-CN" altLang="zh-CN"/>
              <a:t>内部函数和外部函数，被调用范围</a:t>
            </a:r>
          </a:p>
          <a:p>
            <a:pPr lvl="0"/>
            <a:r>
              <a:rPr lang="en-US" altLang="en-US"/>
              <a:t>3</a:t>
            </a:r>
            <a:r>
              <a:rPr lang="zh-CN" altLang="zh-CN"/>
              <a:t> 、</a:t>
            </a:r>
            <a:r>
              <a:rPr lang="en-US" altLang="en-US"/>
              <a:t> prue / view  / payable , </a:t>
            </a:r>
            <a:r>
              <a:rPr lang="zh-CN" altLang="zh-CN"/>
              <a:t>函数的用途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引用类型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/>
          </a:bodyPr>
          <a:lstStyle/>
          <a:p>
            <a:pPr lvl="0"/>
            <a:r>
              <a:rPr lang="zh-CN" altLang="zh-CN"/>
              <a:t>使用引用类型，需要指明存储位置</a:t>
            </a:r>
            <a:endParaRPr/>
          </a:p>
          <a:p>
            <a:pPr lvl="0"/>
            <a:r>
              <a:rPr lang="en-US" altLang="en-US"/>
              <a:t>memory </a:t>
            </a:r>
            <a:r>
              <a:rPr lang="zh-CN" altLang="zh-CN"/>
              <a:t>内存</a:t>
            </a:r>
          </a:p>
          <a:p>
            <a:pPr lvl="0"/>
            <a:r>
              <a:rPr lang="en-US" altLang="en-US"/>
              <a:t>storage </a:t>
            </a:r>
            <a:r>
              <a:rPr lang="zh-CN" altLang="zh-CN"/>
              <a:t>状态变量、跟随合约</a:t>
            </a:r>
          </a:p>
          <a:p>
            <a:pPr lvl="0"/>
            <a:r>
              <a:rPr lang="en-US" altLang="en-US"/>
              <a:t>calldata  </a:t>
            </a:r>
            <a:r>
              <a:rPr lang="zh-CN" altLang="zh-CN"/>
              <a:t>只读的合约数据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存储</a:t>
            </a:r>
            <a:r>
              <a:rPr lang="en-US" altLang="en-US"/>
              <a:t> - </a:t>
            </a:r>
            <a:r>
              <a:rPr lang="zh-CN" altLang="zh-CN"/>
              <a:t>内存，</a:t>
            </a:r>
            <a:r>
              <a:rPr lang="en-US" altLang="en-US"/>
              <a:t> </a:t>
            </a:r>
            <a:r>
              <a:rPr lang="zh-CN" altLang="zh-CN"/>
              <a:t>创建拷贝</a:t>
            </a:r>
          </a:p>
          <a:p>
            <a:pPr marL="0" lvl="0" indent="0">
              <a:buNone/>
            </a:pPr>
            <a:r>
              <a:rPr lang="zh-CN" altLang="zh-CN"/>
              <a:t>内存</a:t>
            </a:r>
            <a:r>
              <a:rPr lang="en-US" altLang="en-US"/>
              <a:t> </a:t>
            </a:r>
            <a:r>
              <a:rPr lang="zh-CN" altLang="zh-CN"/>
              <a:t>到</a:t>
            </a:r>
            <a:r>
              <a:rPr lang="en-US" altLang="en-US"/>
              <a:t> </a:t>
            </a:r>
            <a:r>
              <a:rPr lang="zh-CN" altLang="zh-CN"/>
              <a:t>内存</a:t>
            </a:r>
            <a:r>
              <a:rPr lang="en-US" altLang="en-US"/>
              <a:t> </a:t>
            </a:r>
            <a:r>
              <a:rPr lang="zh-CN" altLang="zh-CN"/>
              <a:t>，</a:t>
            </a:r>
            <a:r>
              <a:rPr lang="zh-CN" altLang="zh-CN"/>
              <a:t>引用</a:t>
            </a:r>
          </a:p>
          <a:p>
            <a:pPr marL="0" lvl="0" indent="0">
              <a:buNone/>
            </a:pPr>
            <a:r>
              <a:rPr lang="zh-CN" altLang="zh-CN"/>
              <a:t>存储</a:t>
            </a:r>
            <a:r>
              <a:rPr lang="en-US" altLang="en-US"/>
              <a:t> </a:t>
            </a:r>
            <a:r>
              <a:rPr lang="zh-CN" altLang="zh-CN"/>
              <a:t>到</a:t>
            </a:r>
            <a:r>
              <a:rPr lang="en-US" altLang="en-US"/>
              <a:t> </a:t>
            </a:r>
            <a:r>
              <a:rPr lang="zh-CN" altLang="zh-CN"/>
              <a:t>本地，引用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数组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数组的类型</a:t>
            </a:r>
            <a:r>
              <a:rPr lang="en-US" altLang="en-US"/>
              <a:t> </a:t>
            </a:r>
            <a:endParaRPr/>
          </a:p>
          <a:p>
            <a:pPr lvl="0"/>
            <a:r>
              <a:rPr lang="zh-CN" altLang="zh-CN"/>
              <a:t>数组的创建</a:t>
            </a:r>
            <a:r>
              <a:rPr lang="en-US" altLang="en-US"/>
              <a:t> new </a:t>
            </a:r>
            <a:r>
              <a:rPr lang="zh-CN" altLang="zh-CN"/>
              <a:t>长度的定义</a:t>
            </a:r>
          </a:p>
          <a:p>
            <a:pPr lvl="0"/>
            <a:r>
              <a:rPr lang="zh-CN" altLang="zh-CN"/>
              <a:t>数组的方法</a:t>
            </a:r>
          </a:p>
          <a:p>
            <a:pPr lvl="0"/>
            <a:r>
              <a:rPr lang="en-US" altLang="en-US"/>
              <a:t>length\push()\push(x)\pop()</a:t>
            </a:r>
          </a:p>
          <a:p>
            <a:pPr lvl="0"/>
            <a:r>
              <a:rPr lang="zh-CN" altLang="zh-CN"/>
              <a:t>数组的切片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结构体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构造新的类型</a:t>
            </a:r>
            <a:endParaRPr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映射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mapping(KeyType</a:t>
            </a:r>
            <a:r>
              <a:rPr lang="en-US" altLang="en-US"/>
              <a:t> </a:t>
            </a:r>
            <a:r>
              <a:rPr lang="en-US" altLang="en-US"/>
              <a:t>=&gt;</a:t>
            </a:r>
            <a:r>
              <a:rPr lang="en-US" altLang="en-US"/>
              <a:t> </a:t>
            </a:r>
            <a:r>
              <a:rPr lang="en-US" altLang="en-US"/>
              <a:t>ValueType)</a:t>
            </a:r>
            <a:endParaRPr/>
          </a:p>
          <a:p>
            <a:pPr lvl="0"/>
            <a:r>
              <a:rPr lang="zh-CN" altLang="zh-CN"/>
              <a:t>使用映射实现不同的类型映射</a:t>
            </a:r>
          </a:p>
          <a:p>
            <a:pPr lvl="0"/>
            <a:endParaRPr lang="en-US" altLang="en-US">
              <a:solidFill>
                <a:srgbClr val="E74C3C"/>
              </a:solidFill>
              <a:latin typeface="SFMono-Regular"/>
              <a:ea typeface="SFMono-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操作符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各种操作</a:t>
            </a:r>
            <a:r>
              <a:rPr lang="en-US" altLang="en-US"/>
              <a:t> </a:t>
            </a:r>
            <a:r>
              <a:rPr lang="zh-CN" altLang="zh-CN"/>
              <a:t>运算符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以太坊的单位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wei</a:t>
            </a:r>
            <a:endParaRPr/>
          </a:p>
          <a:p>
            <a:pPr lvl="0"/>
            <a:r>
              <a:rPr lang="en-US" altLang="en-US"/>
              <a:t>gwei</a:t>
            </a:r>
          </a:p>
          <a:p>
            <a:pPr lvl="0"/>
            <a:r>
              <a:rPr lang="en-US" altLang="en-US"/>
              <a:t>ether</a:t>
            </a:r>
          </a:p>
          <a:p>
            <a:pPr lvl="0"/>
            <a:r>
              <a:rPr lang="en-US" altLang="en-US"/>
              <a:t>1 gwei = 1e9 wei</a:t>
            </a:r>
          </a:p>
          <a:p>
            <a:pPr lvl="0"/>
            <a:r>
              <a:rPr lang="en-US" altLang="en-US"/>
              <a:t>1 ether = 1e18 wei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区块的属性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146637" y="1494251"/>
            <a:ext cx="11812281" cy="4913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600"/>
              <a:t>blockhash(uint blockNumber) returns (bytes32)</a:t>
            </a:r>
            <a:r>
              <a:rPr lang="zh-CN" altLang="zh-CN" sz="1600"/>
              <a:t>：指定区块的区块哈希</a:t>
            </a:r>
            <a:r>
              <a:rPr lang="en-US" altLang="en-US" sz="1600"/>
              <a:t> </a:t>
            </a:r>
            <a:r>
              <a:rPr lang="zh-CN" altLang="zh-CN" sz="1600"/>
              <a:t>——</a:t>
            </a:r>
            <a:r>
              <a:rPr lang="en-US" altLang="en-US" sz="1600"/>
              <a:t> </a:t>
            </a:r>
            <a:r>
              <a:rPr lang="zh-CN" altLang="zh-CN" sz="1600"/>
              <a:t>仅可用于最新的</a:t>
            </a:r>
            <a:r>
              <a:rPr lang="en-US" altLang="en-US" sz="1600"/>
              <a:t> 256 </a:t>
            </a:r>
            <a:r>
              <a:rPr lang="zh-CN" altLang="zh-CN" sz="1600"/>
              <a:t>个区块且不包括当前区块，否则返回</a:t>
            </a:r>
            <a:r>
              <a:rPr lang="en-US" altLang="en-US" sz="1600"/>
              <a:t> 0 </a:t>
            </a:r>
            <a:r>
              <a:rPr lang="zh-CN" altLang="zh-CN" sz="1600"/>
              <a:t>。</a:t>
            </a:r>
            <a:r>
              <a:rPr lang="en-US" altLang="en-US" sz="1600"/>
              <a:t>
block.basefee (uint): </a:t>
            </a:r>
            <a:r>
              <a:rPr lang="zh-CN" altLang="zh-CN" sz="1600"/>
              <a:t>当前区块的基础费用，参考：</a:t>
            </a:r>
            <a:r>
              <a:rPr lang="en-US" altLang="en-US" sz="1600"/>
              <a:t> (EIP-3198 </a:t>
            </a:r>
            <a:r>
              <a:rPr lang="zh-CN" altLang="zh-CN" sz="1600"/>
              <a:t>和</a:t>
            </a:r>
            <a:r>
              <a:rPr lang="en-US" altLang="en-US" sz="1600"/>
              <a:t> EIP-1559)
block.chainid (uint): </a:t>
            </a:r>
            <a:r>
              <a:rPr lang="zh-CN" altLang="zh-CN" sz="1600"/>
              <a:t>当前链</a:t>
            </a:r>
            <a:r>
              <a:rPr lang="en-US" altLang="en-US" sz="1600"/>
              <a:t> id
block.coinbase ( address ): </a:t>
            </a:r>
            <a:r>
              <a:rPr lang="zh-CN" altLang="zh-CN" sz="1600"/>
              <a:t>挖出当前区块的矿工地址</a:t>
            </a:r>
            <a:r>
              <a:rPr lang="en-US" altLang="en-US" sz="1600"/>
              <a:t>
block.difficulty ( uint ): </a:t>
            </a:r>
            <a:r>
              <a:rPr lang="zh-CN" altLang="zh-CN" sz="1600"/>
              <a:t>当前区块难度</a:t>
            </a:r>
            <a:r>
              <a:rPr lang="en-US" altLang="en-US" sz="1600"/>
              <a:t>
block.gaslimit ( uint ): </a:t>
            </a:r>
            <a:r>
              <a:rPr lang="zh-CN" altLang="zh-CN" sz="1600"/>
              <a:t>当前区块</a:t>
            </a:r>
            <a:r>
              <a:rPr lang="en-US" altLang="en-US" sz="1600"/>
              <a:t> gas </a:t>
            </a:r>
            <a:r>
              <a:rPr lang="zh-CN" altLang="zh-CN" sz="1600"/>
              <a:t>限额</a:t>
            </a:r>
            <a:r>
              <a:rPr lang="en-US" altLang="en-US" sz="1600"/>
              <a:t>
block.number ( uint ): </a:t>
            </a:r>
            <a:r>
              <a:rPr lang="zh-CN" altLang="zh-CN" sz="1600"/>
              <a:t>当前区块号</a:t>
            </a:r>
            <a:r>
              <a:rPr lang="en-US" altLang="en-US" sz="1600"/>
              <a:t>
block.timestamp ( uint): </a:t>
            </a:r>
            <a:r>
              <a:rPr lang="zh-CN" altLang="zh-CN" sz="1600"/>
              <a:t>自</a:t>
            </a:r>
            <a:r>
              <a:rPr lang="en-US" altLang="en-US" sz="1600"/>
              <a:t> unix epoch </a:t>
            </a:r>
            <a:r>
              <a:rPr lang="zh-CN" altLang="zh-CN" sz="1600"/>
              <a:t>起始当前区块以秒计的时间戳</a:t>
            </a:r>
            <a:r>
              <a:rPr lang="en-US" altLang="en-US" sz="1600"/>
              <a:t>
gasleft() returns (uint256) </a:t>
            </a:r>
            <a:r>
              <a:rPr lang="zh-CN" altLang="zh-CN" sz="1600"/>
              <a:t>：剩余的</a:t>
            </a:r>
            <a:r>
              <a:rPr lang="en-US" altLang="en-US" sz="1600"/>
              <a:t> gas
msg.data ( bytes ): </a:t>
            </a:r>
            <a:r>
              <a:rPr lang="zh-CN" altLang="zh-CN" sz="1600"/>
              <a:t>完整的</a:t>
            </a:r>
            <a:r>
              <a:rPr lang="en-US" altLang="en-US" sz="1600"/>
              <a:t> calldata
msg.sender ( address ): </a:t>
            </a:r>
            <a:r>
              <a:rPr lang="zh-CN" altLang="zh-CN" sz="1600"/>
              <a:t>消息发送者（当前调用）</a:t>
            </a:r>
            <a:r>
              <a:rPr lang="en-US" altLang="en-US" sz="1600"/>
              <a:t>
msg.sig ( bytes4 ): calldata </a:t>
            </a:r>
            <a:r>
              <a:rPr lang="zh-CN" altLang="zh-CN" sz="1600"/>
              <a:t>的前</a:t>
            </a:r>
            <a:r>
              <a:rPr lang="en-US" altLang="en-US" sz="1600"/>
              <a:t> 4 </a:t>
            </a:r>
            <a:r>
              <a:rPr lang="zh-CN" altLang="zh-CN" sz="1600"/>
              <a:t>字节（也就是函数标识符）</a:t>
            </a:r>
            <a:r>
              <a:rPr lang="en-US" altLang="en-US" sz="1600"/>
              <a:t>
msg.value ( uint ): </a:t>
            </a:r>
            <a:r>
              <a:rPr lang="zh-CN" altLang="zh-CN" sz="1600"/>
              <a:t>随消息发送的</a:t>
            </a:r>
            <a:r>
              <a:rPr lang="en-US" altLang="en-US" sz="1600"/>
              <a:t> wei </a:t>
            </a:r>
            <a:r>
              <a:rPr lang="zh-CN" altLang="zh-CN" sz="1600"/>
              <a:t>的数量</a:t>
            </a:r>
            <a:r>
              <a:rPr lang="en-US" altLang="en-US" sz="1600"/>
              <a:t>
tx.gasprice (uint): </a:t>
            </a:r>
            <a:r>
              <a:rPr lang="zh-CN" altLang="zh-CN" sz="1600"/>
              <a:t>交易的</a:t>
            </a:r>
            <a:r>
              <a:rPr lang="en-US" altLang="en-US" sz="1600"/>
              <a:t> gas </a:t>
            </a:r>
            <a:r>
              <a:rPr lang="zh-CN" altLang="zh-CN" sz="1600"/>
              <a:t>价格</a:t>
            </a:r>
            <a:r>
              <a:rPr lang="en-US" altLang="en-US" sz="1600"/>
              <a:t>
tx.origin ( address ): </a:t>
            </a:r>
            <a:r>
              <a:rPr lang="zh-CN" altLang="zh-CN" sz="1600"/>
              <a:t>交易发起者（完全的调用链）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以太坊与</a:t>
            </a:r>
            <a:r>
              <a:rPr lang="en-US" altLang="en-US"/>
              <a:t> Solidity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marL="349758" lvl="0" algn="l">
              <a:buFont typeface="Arial" charset="0"/>
              <a:buChar char="•"/>
            </a:pPr>
            <a:r>
              <a:rPr lang="zh-CN" altLang="zh-CN" b="1"/>
              <a:t>以太坊</a:t>
            </a:r>
            <a:r>
              <a:rPr lang="en-US" altLang="en-US" b="1"/>
              <a:t> (Ethereum)</a:t>
            </a:r>
            <a:r>
              <a:rPr lang="zh-CN" altLang="zh-CN" b="1"/>
              <a:t>：</a:t>
            </a:r>
            <a:r>
              <a:rPr lang="zh-CN" altLang="zh-CN"/>
              <a:t>以太坊是一个开放源代码的区块链平台，允许开发者构建和部署去中心化应用</a:t>
            </a:r>
            <a:r>
              <a:rPr lang="en-US" altLang="en-US"/>
              <a:t> (dApps)</a:t>
            </a:r>
            <a:r>
              <a:rPr lang="zh-CN" altLang="zh-CN"/>
              <a:t>。它引入了智能合约的概念，这是一段自动执行合约条款的代码，当满足某些条件时就会运行。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en-US" altLang="en-US" b="1"/>
              <a:t>Solidity</a:t>
            </a:r>
            <a:r>
              <a:rPr lang="zh-CN" altLang="zh-CN" b="1"/>
              <a:t>：</a:t>
            </a:r>
            <a:r>
              <a:rPr lang="en-US" altLang="en-US"/>
              <a:t>Solidity </a:t>
            </a:r>
            <a:r>
              <a:rPr lang="zh-CN" altLang="zh-CN"/>
              <a:t>是一种为以太坊平台设计的高级编程语言，用于编写智能合约。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ABI </a:t>
            </a:r>
            <a:r>
              <a:rPr lang="zh-CN" altLang="zh-CN"/>
              <a:t>编码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/>
          </a:bodyPr>
          <a:lstStyle/>
          <a:p>
            <a:pPr lvl="0"/>
            <a:r>
              <a:rPr lang="en-US" altLang="en-US"/>
              <a:t>abi.decode(bytes memory encodedData, (...)) returns (...): </a:t>
            </a:r>
            <a:r>
              <a:rPr lang="zh-CN" altLang="zh-CN"/>
              <a:t>对给定的数据进行</a:t>
            </a:r>
            <a:r>
              <a:rPr lang="en-US" altLang="en-US"/>
              <a:t>ABI</a:t>
            </a:r>
            <a:r>
              <a:rPr lang="zh-CN" altLang="zh-CN"/>
              <a:t>解码，而数据的类型在括号中第二个参数给出</a:t>
            </a:r>
            <a:r>
              <a:rPr lang="en-US" altLang="en-US"/>
              <a:t> </a:t>
            </a:r>
            <a:r>
              <a:rPr lang="zh-CN" altLang="zh-CN"/>
              <a:t>。</a:t>
            </a:r>
            <a:r>
              <a:rPr lang="en-US" altLang="en-US"/>
              <a:t> </a:t>
            </a:r>
            <a:r>
              <a:rPr lang="zh-CN" altLang="zh-CN"/>
              <a:t>例如</a:t>
            </a:r>
            <a:r>
              <a:rPr lang="en-US" altLang="en-US"/>
              <a:t>: (uint a, uint[2] memory b, bytes memory c) = abi.decode(data, (uint, uint[2], bytes))
abi.encode(...) returns (bytes)</a:t>
            </a:r>
            <a:r>
              <a:rPr lang="zh-CN" altLang="zh-CN"/>
              <a:t>：</a:t>
            </a:r>
            <a:r>
              <a:rPr lang="en-US" altLang="en-US"/>
              <a:t> ABI - </a:t>
            </a:r>
            <a:r>
              <a:rPr lang="zh-CN" altLang="zh-CN"/>
              <a:t>对给定参数进行编码</a:t>
            </a:r>
            <a:r>
              <a:rPr lang="en-US" altLang="en-US"/>
              <a:t>
abi.encodePacked(...) returns (bytes)</a:t>
            </a:r>
            <a:r>
              <a:rPr lang="zh-CN" altLang="zh-CN"/>
              <a:t>：对给定参数执行</a:t>
            </a:r>
            <a:r>
              <a:rPr lang="en-US" altLang="en-US"/>
              <a:t> </a:t>
            </a:r>
            <a:r>
              <a:rPr lang="zh-CN" altLang="zh-CN"/>
              <a:t>紧打包编码</a:t>
            </a:r>
            <a:r>
              <a:rPr lang="en-US" altLang="en-US"/>
              <a:t> </a:t>
            </a:r>
            <a:r>
              <a:rPr lang="zh-CN" altLang="zh-CN"/>
              <a:t>，注意，可以不明确打包编码。</a:t>
            </a:r>
            <a:r>
              <a:rPr lang="en-US" altLang="en-US"/>
              <a:t>
abi.encodeWithSelector(bytes4 selector, ...) returns (bytes)</a:t>
            </a:r>
            <a:r>
              <a:rPr lang="zh-CN" altLang="zh-CN"/>
              <a:t>：</a:t>
            </a:r>
            <a:r>
              <a:rPr lang="en-US" altLang="en-US"/>
              <a:t> ABI - </a:t>
            </a:r>
            <a:r>
              <a:rPr lang="zh-CN" altLang="zh-CN"/>
              <a:t>对给定第二个开始的参数进行编码，并以给定的函数选择器作为起始的</a:t>
            </a:r>
            <a:r>
              <a:rPr lang="en-US" altLang="en-US"/>
              <a:t> 4 </a:t>
            </a:r>
            <a:r>
              <a:rPr lang="zh-CN" altLang="zh-CN"/>
              <a:t>字节数据一起返回</a:t>
            </a:r>
            <a:r>
              <a:rPr lang="en-US" altLang="en-US"/>
              <a:t>
abi.encodeWithSignature(string signature, ...) returns (bytes)</a:t>
            </a:r>
            <a:r>
              <a:rPr lang="zh-CN" altLang="zh-CN"/>
              <a:t>：等价于</a:t>
            </a:r>
            <a:r>
              <a:rPr lang="en-US" altLang="en-US"/>
              <a:t> abi.encodeWithSelector(bytes4(keccak256(signature), ...)
abi.encodeCall(function functionPointer, (...)) returns (bytes memory): </a:t>
            </a:r>
            <a:r>
              <a:rPr lang="zh-CN" altLang="zh-CN"/>
              <a:t>使用</a:t>
            </a:r>
            <a:r>
              <a:rPr lang="en-US" altLang="en-US"/>
              <a:t>tuple</a:t>
            </a:r>
            <a:r>
              <a:rPr lang="zh-CN" altLang="zh-CN"/>
              <a:t>类型参数</a:t>
            </a:r>
            <a:r>
              <a:rPr lang="en-US" altLang="en-US"/>
              <a:t>ABI </a:t>
            </a:r>
            <a:r>
              <a:rPr lang="zh-CN" altLang="zh-CN"/>
              <a:t>编码调用</a:t>
            </a:r>
            <a:r>
              <a:rPr lang="en-US" altLang="en-US"/>
              <a:t> functionPointer </a:t>
            </a:r>
            <a:r>
              <a:rPr lang="zh-CN" altLang="zh-CN"/>
              <a:t>。执行完整的类型检查</a:t>
            </a:r>
            <a:r>
              <a:rPr lang="en-US" altLang="en-US"/>
              <a:t>, </a:t>
            </a:r>
            <a:r>
              <a:rPr lang="zh-CN" altLang="zh-CN"/>
              <a:t>确保类型匹配函数签名。结果和</a:t>
            </a:r>
            <a:r>
              <a:rPr lang="en-US" altLang="en-US"/>
              <a:t> abi.encodeWithSelector(functionPointer.selector, (...)) </a:t>
            </a:r>
            <a:r>
              <a:rPr lang="zh-CN" altLang="zh-CN"/>
              <a:t>一致。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错误判断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处理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assert</a:t>
            </a:r>
            <a:endParaRPr/>
          </a:p>
          <a:p>
            <a:pPr lvl="0"/>
            <a:r>
              <a:rPr lang="en-US" altLang="en-US"/>
              <a:t>require</a:t>
            </a:r>
          </a:p>
          <a:p>
            <a:pPr lvl="0"/>
            <a:r>
              <a:rPr lang="en-US" altLang="en-US"/>
              <a:t>revert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address </a:t>
            </a:r>
            <a:r>
              <a:rPr lang="zh-CN" altLang="zh-CN"/>
              <a:t>的方法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&lt;address&gt;.balance</a:t>
            </a:r>
            <a:r>
              <a:rPr lang="en-US" altLang="en-US"/>
              <a:t> (</a:t>
            </a:r>
            <a:r>
              <a:rPr lang="en-US" altLang="en-US"/>
              <a:t>uint256</a:t>
            </a:r>
            <a:r>
              <a:rPr lang="en-US" altLang="en-US"/>
              <a:t>)</a:t>
            </a:r>
            <a:endParaRPr/>
          </a:p>
          <a:p>
            <a:pPr lvl="0"/>
            <a:r>
              <a:rPr lang="en-US" altLang="en-US"/>
              <a:t>&lt;address payable&gt;.transfer(uint256 amount)&lt;address payable&gt;.send(uint256 amount) returns (bool)</a:t>
            </a:r>
          </a:p>
          <a:p>
            <a:pPr lvl="0"/>
            <a:r>
              <a:rPr lang="en-US" altLang="en-US"/>
              <a:t>&lt;address&gt;.call(bytes memory) returns (bool, bytes memory)</a:t>
            </a:r>
          </a:p>
          <a:p>
            <a:pPr lvl="0"/>
            <a:r>
              <a:rPr lang="en-US" altLang="en-US"/>
              <a:t>&lt;address&gt;.delegatecall(bytes memory) returns (bool, bytes memory)</a:t>
            </a:r>
          </a:p>
          <a:p>
            <a:pPr lvl="0"/>
            <a:r>
              <a:rPr lang="en-US" altLang="en-US"/>
              <a:t>&lt;address&gt;.staticcall(bytes</a:t>
            </a:r>
            <a:r>
              <a:rPr lang="en-US" altLang="en-US"/>
              <a:t> </a:t>
            </a:r>
            <a:r>
              <a:rPr lang="en-US" altLang="en-US"/>
              <a:t>memory)</a:t>
            </a:r>
            <a:r>
              <a:rPr lang="en-US" altLang="en-US"/>
              <a:t> </a:t>
            </a:r>
            <a:r>
              <a:rPr lang="en-US" altLang="en-US"/>
              <a:t>returns</a:t>
            </a:r>
            <a:r>
              <a:rPr lang="en-US" altLang="en-US"/>
              <a:t> </a:t>
            </a:r>
            <a:r>
              <a:rPr lang="en-US" altLang="en-US"/>
              <a:t>(bool,</a:t>
            </a:r>
            <a:r>
              <a:rPr lang="en-US" altLang="en-US"/>
              <a:t> </a:t>
            </a:r>
            <a:r>
              <a:rPr lang="en-US" altLang="en-US"/>
              <a:t>bytes</a:t>
            </a:r>
            <a:r>
              <a:rPr lang="en-US" altLang="en-US"/>
              <a:t> </a:t>
            </a:r>
            <a:r>
              <a:rPr lang="en-US" altLang="en-US"/>
              <a:t>memory)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通过</a:t>
            </a:r>
            <a:r>
              <a:rPr lang="en-US" altLang="en-US"/>
              <a:t>new </a:t>
            </a:r>
            <a:r>
              <a:rPr lang="zh-CN" altLang="zh-CN"/>
              <a:t>创建合约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合约里</a:t>
            </a:r>
            <a:r>
              <a:rPr lang="en-US" altLang="en-US"/>
              <a:t> </a:t>
            </a:r>
            <a:r>
              <a:rPr lang="zh-CN" altLang="zh-CN"/>
              <a:t>可以使用</a:t>
            </a:r>
            <a:r>
              <a:rPr lang="en-US" altLang="en-US"/>
              <a:t>new </a:t>
            </a:r>
            <a:r>
              <a:rPr lang="zh-CN" altLang="zh-CN"/>
              <a:t>创建合约</a:t>
            </a:r>
            <a:endParaRPr/>
          </a:p>
          <a:p>
            <a:pPr lvl="0"/>
            <a:r>
              <a:rPr lang="en-US" altLang="en-US">
                <a:solidFill>
                  <a:srgbClr val="BBBBBB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        </a:t>
            </a:r>
            <a:r>
              <a:rPr lang="en-US" altLang="en-US">
                <a:solidFill>
                  <a:srgbClr val="40404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D</a:t>
            </a:r>
            <a:r>
              <a:rPr lang="en-US" altLang="en-US">
                <a:solidFill>
                  <a:srgbClr val="BBBBBB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 </a:t>
            </a:r>
            <a:r>
              <a:rPr lang="en-US" altLang="en-US">
                <a:solidFill>
                  <a:srgbClr val="40404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newD</a:t>
            </a:r>
            <a:r>
              <a:rPr lang="en-US" altLang="en-US">
                <a:solidFill>
                  <a:srgbClr val="BBBBBB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 </a:t>
            </a:r>
            <a:r>
              <a:rPr lang="en-US" altLang="en-US">
                <a:solidFill>
                  <a:srgbClr val="666666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=</a:t>
            </a:r>
            <a:r>
              <a:rPr lang="en-US" altLang="en-US">
                <a:solidFill>
                  <a:srgbClr val="BBBBBB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 </a:t>
            </a:r>
            <a:r>
              <a:rPr lang="en-US" altLang="en-US">
                <a:solidFill>
                  <a:srgbClr val="90200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new</a:t>
            </a:r>
            <a:r>
              <a:rPr lang="en-US" altLang="en-US">
                <a:solidFill>
                  <a:srgbClr val="BBBBBB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 </a:t>
            </a:r>
            <a:r>
              <a:rPr lang="en-US" altLang="en-US">
                <a:solidFill>
                  <a:srgbClr val="40404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D</a:t>
            </a:r>
            <a:r>
              <a:rPr lang="en-US" altLang="en-US">
                <a:solidFill>
                  <a:srgbClr val="40404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(</a:t>
            </a:r>
            <a:r>
              <a:rPr lang="en-US" altLang="en-US">
                <a:solidFill>
                  <a:srgbClr val="40404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arg</a:t>
            </a:r>
            <a:r>
              <a:rPr lang="en-US" altLang="en-US">
                <a:solidFill>
                  <a:srgbClr val="404040"/>
                </a:solidFill>
                <a:highlight>
                  <a:srgbClr val="FAFAFA"/>
                </a:highlight>
                <a:latin typeface="SFMono-Regular"/>
                <a:ea typeface="SFMono-Regular"/>
              </a:rPr>
              <a:t>);</a:t>
            </a:r>
            <a:br>
              <a:rPr lang="en-US" altLang="en-US"/>
            </a:b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404040"/>
                </a:solidFill>
                <a:highlight>
                  <a:srgbClr val="FCFCFC"/>
                </a:highlight>
                <a:latin typeface="Roboto Slab"/>
                <a:ea typeface="Roboto Slab"/>
              </a:rPr>
              <a:t>加“盐”的合约创建 / create2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</a:rPr>
              <a:t>在创建合约时，将根据创建合约的地址和每次创建合约交易时的计数器(nonce)来计算合约的地址。</a:t>
            </a:r>
            <a:endParaRPr/>
          </a:p>
          <a:p>
            <a:pPr lvl="0"/>
            <a:endParaRPr lang="en-US" altLang="en-US">
              <a:solidFill>
                <a:srgbClr val="404040"/>
              </a:solidFill>
              <a:highlight>
                <a:srgbClr val="FCFCFC"/>
              </a:highlight>
              <a:latin typeface="Lato"/>
              <a:ea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404040"/>
                </a:solidFill>
                <a:highlight>
                  <a:srgbClr val="FCFCFC"/>
                </a:highlight>
                <a:latin typeface="Roboto Slab"/>
                <a:ea typeface="Roboto Slab"/>
              </a:rPr>
              <a:t>解构赋值和返回多值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创建合约</a:t>
            </a:r>
            <a:endParaRPr/>
          </a:p>
          <a:p>
            <a:pPr lvl="0"/>
            <a:r>
              <a:rPr lang="zh-CN" altLang="zh-CN"/>
              <a:t>可见性和</a:t>
            </a:r>
            <a:r>
              <a:rPr lang="en-US" altLang="en-US"/>
              <a:t> getter</a:t>
            </a:r>
            <a:r>
              <a:rPr lang="zh-CN" altLang="zh-CN"/>
              <a:t>函数</a:t>
            </a:r>
          </a:p>
          <a:p>
            <a:pPr lvl="0"/>
            <a:r>
              <a:rPr lang="zh-CN" altLang="zh-CN"/>
              <a:t>函数修改器</a:t>
            </a:r>
          </a:p>
          <a:p>
            <a:pPr lvl="0"/>
            <a:r>
              <a:rPr lang="en-US" altLang="en-US"/>
              <a:t>Constant </a:t>
            </a:r>
            <a:r>
              <a:rPr lang="zh-CN" altLang="zh-CN"/>
              <a:t>和</a:t>
            </a:r>
            <a:r>
              <a:rPr lang="en-US" altLang="en-US"/>
              <a:t> immutable </a:t>
            </a:r>
            <a:r>
              <a:rPr lang="zh-CN" altLang="zh-CN"/>
              <a:t>状态变量</a:t>
            </a:r>
          </a:p>
          <a:p>
            <a:pPr lvl="0"/>
            <a:r>
              <a:rPr lang="zh-CN" altLang="zh-CN"/>
              <a:t>函数</a:t>
            </a:r>
            <a:r>
              <a:rPr lang="en-US" altLang="en-US"/>
              <a:t> </a:t>
            </a:r>
            <a:r>
              <a:rPr lang="zh-CN" altLang="zh-CN"/>
              <a:t>函数参数和返回值</a:t>
            </a:r>
          </a:p>
          <a:p>
            <a:pPr lvl="0"/>
            <a:r>
              <a:rPr lang="en-US" altLang="en-US"/>
              <a:t>receive </a:t>
            </a:r>
            <a:r>
              <a:rPr lang="zh-CN" altLang="zh-CN"/>
              <a:t>和</a:t>
            </a:r>
            <a:r>
              <a:rPr lang="en-US" altLang="en-US"/>
              <a:t> fallback  </a:t>
            </a:r>
          </a:p>
          <a:p>
            <a:pPr lvl="0"/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</a:t>
            </a:r>
            <a:r>
              <a:rPr lang="en-US" altLang="en-US"/>
              <a:t> 2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 事件</a:t>
            </a:r>
            <a:endParaRPr/>
          </a:p>
          <a:p>
            <a:pPr lvl="0"/>
            <a:r>
              <a:rPr lang="zh-CN" altLang="zh-CN"/>
              <a:t>错误</a:t>
            </a:r>
          </a:p>
          <a:p>
            <a:pPr lvl="0"/>
            <a:r>
              <a:rPr lang="zh-CN" altLang="zh-CN"/>
              <a:t>集成</a:t>
            </a:r>
          </a:p>
          <a:p>
            <a:pPr lvl="0"/>
            <a:r>
              <a:rPr lang="zh-CN" altLang="zh-CN"/>
              <a:t>抽象合约</a:t>
            </a:r>
          </a:p>
          <a:p>
            <a:pPr lvl="0"/>
            <a:r>
              <a:rPr lang="zh-CN" altLang="zh-CN"/>
              <a:t>接口</a:t>
            </a:r>
          </a:p>
          <a:p>
            <a:pPr lvl="0"/>
            <a:r>
              <a:rPr lang="zh-CN" altLang="zh-CN"/>
              <a:t>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理解智能合约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以下是智能合约的一些关键特点：</a:t>
            </a:r>
            <a:endParaRPr/>
          </a:p>
          <a:p>
            <a:pPr lvl="0"/>
            <a:r>
              <a:rPr lang="zh-CN" altLang="zh-CN" b="1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自动执行</a:t>
            </a:r>
            <a:r>
              <a:rPr lang="zh-CN" altLang="zh-CN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：只要满足合同中定义的条件，合约就会自动执行。</a:t>
            </a:r>
          </a:p>
          <a:p>
            <a:pPr lvl="0"/>
            <a:r>
              <a:rPr lang="zh-CN" altLang="zh-CN" b="1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透明</a:t>
            </a:r>
            <a:r>
              <a:rPr lang="zh-CN" altLang="zh-CN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：所有交易都是公开的，每个人都可以看到。</a:t>
            </a:r>
          </a:p>
          <a:p>
            <a:pPr lvl="0"/>
            <a:r>
              <a:rPr lang="zh-CN" altLang="zh-CN" b="1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不可更改</a:t>
            </a:r>
            <a:r>
              <a:rPr lang="zh-CN" altLang="zh-CN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：一旦智能合约被部署到区块链上，它就不能被修改。</a:t>
            </a:r>
          </a:p>
          <a:p>
            <a:pPr lvl="0"/>
            <a:r>
              <a:rPr lang="zh-CN" altLang="zh-CN" b="1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安全</a:t>
            </a:r>
            <a:r>
              <a:rPr lang="zh-CN" altLang="zh-CN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：由于它是基于区块链的，它是安全和防篡改的。</a:t>
            </a:r>
          </a:p>
          <a:p>
            <a:pPr lvl="0"/>
            <a:r>
              <a:rPr lang="zh-CN" altLang="zh-CN" b="1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去中心化</a:t>
            </a:r>
            <a:r>
              <a:rPr lang="zh-CN" altLang="zh-CN">
                <a:solidFill>
                  <a:srgbClr val="374151"/>
                </a:solidFill>
                <a:highlight>
                  <a:srgbClr val="F7F7F8"/>
                </a:highlight>
                <a:latin typeface="Söhne"/>
                <a:ea typeface="Söhne"/>
              </a:rPr>
              <a:t>：没有任何中央机构或个人控制智能合约，它是完全去中心化的。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智能合约示例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简单合约的示例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3677184" y="1825625"/>
            <a:ext cx="76327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基本概念介绍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交易</a:t>
            </a:r>
            <a:r>
              <a:rPr lang="en-US" altLang="en-US"/>
              <a:t>/</a:t>
            </a:r>
            <a:r>
              <a:rPr lang="zh-CN" altLang="zh-CN"/>
              <a:t>事务：需要在区块链上实现的事情（转账、铸造</a:t>
            </a:r>
            <a:r>
              <a:rPr lang="en-US" altLang="en-US"/>
              <a:t> </a:t>
            </a:r>
            <a:r>
              <a:rPr lang="zh-CN" altLang="zh-CN"/>
              <a:t>等）</a:t>
            </a:r>
            <a:endParaRPr/>
          </a:p>
          <a:p>
            <a:pPr lvl="0"/>
            <a:r>
              <a:rPr lang="zh-CN" altLang="zh-CN"/>
              <a:t>区块：区块链上用于记录的存储单位</a:t>
            </a:r>
          </a:p>
          <a:p>
            <a:pPr lvl="0"/>
            <a:r>
              <a:rPr lang="zh-CN" altLang="zh-CN"/>
              <a:t>以太坊虚拟机（</a:t>
            </a:r>
            <a:r>
              <a:rPr lang="en-US" altLang="en-US"/>
              <a:t>EVM</a:t>
            </a:r>
            <a:r>
              <a:rPr lang="zh-CN" altLang="zh-CN"/>
              <a:t>）：智能合约运行的环境</a:t>
            </a:r>
          </a:p>
          <a:p>
            <a:pPr lvl="0"/>
            <a:r>
              <a:rPr lang="zh-CN" altLang="zh-CN"/>
              <a:t>账户：以太坊上的用户账户</a:t>
            </a:r>
            <a:r>
              <a:rPr lang="en-US" altLang="en-US"/>
              <a:t> </a:t>
            </a:r>
            <a:r>
              <a:rPr lang="zh-CN" altLang="zh-CN"/>
              <a:t>，外部账户（</a:t>
            </a:r>
            <a:r>
              <a:rPr lang="en-US" altLang="en-US"/>
              <a:t>EOA</a:t>
            </a:r>
            <a:r>
              <a:rPr lang="zh-CN" altLang="zh-CN"/>
              <a:t>）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合约账户</a:t>
            </a:r>
          </a:p>
          <a:p>
            <a:pPr lvl="0"/>
            <a:r>
              <a:rPr lang="en-US" altLang="en-US"/>
              <a:t>Gas </a:t>
            </a:r>
            <a:r>
              <a:rPr lang="zh-CN" altLang="zh-CN"/>
              <a:t>：</a:t>
            </a:r>
            <a:r>
              <a:rPr lang="en-US" altLang="en-US"/>
              <a:t> </a:t>
            </a:r>
            <a:r>
              <a:rPr lang="zh-CN" altLang="zh-CN"/>
              <a:t>交易所需付出的额外燃料</a:t>
            </a:r>
          </a:p>
          <a:p>
            <a:pPr lvl="0"/>
            <a:r>
              <a:rPr lang="zh-CN" altLang="zh-CN"/>
              <a:t>日志：记录交易发生的日志数据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学习平台推荐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 Remix : https://remix.ethereum.org/</a:t>
            </a:r>
            <a:endParaRPr/>
          </a:p>
          <a:p>
            <a:pPr lvl="0"/>
            <a:r>
              <a:rPr lang="zh-CN" altLang="zh-CN"/>
              <a:t>可可用于基本的合约编写、编译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部署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Remix </a:t>
            </a:r>
            <a:r>
              <a:rPr lang="zh-CN" altLang="zh-CN"/>
              <a:t>介绍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1 </a:t>
            </a:r>
            <a:r>
              <a:rPr lang="zh-CN" altLang="zh-CN"/>
              <a:t>、合约创建、开发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61052" y="2102864"/>
            <a:ext cx="7384364" cy="3646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Remix</a:t>
            </a:r>
            <a:r>
              <a:rPr lang="zh-CN" altLang="zh-CN"/>
              <a:t>编译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选择开发合约编译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936254" y="1825688"/>
            <a:ext cx="6757022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Remix </a:t>
            </a:r>
            <a:r>
              <a:rPr lang="zh-CN" altLang="zh-CN"/>
              <a:t>部署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选择已编译合约进行部署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395314" y="840608"/>
            <a:ext cx="5281834" cy="5873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