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781e99d953954551" /><Relationship Type="http://schemas.openxmlformats.org/package/2006/relationships/metadata/core-properties" Target="/docProps/core.xml" Id="R9a3e3a1a9c7242de" /><Relationship Type="http://schemas.openxmlformats.org/officeDocument/2006/relationships/extended-properties" Target="/docProps/app.xml" Id="R30e5620962b14689"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tableStyles" Target="/ppt/tableStyles.xml" Id="rId11" /><Relationship Type="http://schemas.openxmlformats.org/officeDocument/2006/relationships/presProps" Target="/ppt/presProps.xml" Id="rId12" /><Relationship Type="http://schemas.openxmlformats.org/officeDocument/2006/relationships/viewProps" Target="/ppt/viewProps.xml" Id="rId13"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B463466A-86AC-4C0C-B1C6-FEC3BCAFC265}"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B85B26D4-428B-48F9-ABC6-C1D2CDD1CA0B}"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F7FB613D-2722-4503-A5AA-F20E16805E70}"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4A274124-0AEE-416F-8A93-40DBC2E282A0}"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4F4A1877-5E50-48C3-A32D-188AD1F48976}"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EB0CA091-45E0-4A3E-BAC7-C2FB8B177BD3}"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51C385B2-40AF-4FD7-8D4C-8D53C691620A}"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549A0CF8-DBC7-479B-AB64-D0EA7DA33D55}"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F2121612-C739-474B-9818-ECB49F8B05F0}"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B017649D-AFBB-486A-A90D-B7F3219EB515}"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0B88EBF6-42E5-43F8-BB42-A27EF8187594}"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019012D8-73EA-453D-8609-BDEA21180C2D}"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462EE711-9DAD-40CB-8B99-4EF24AD69842}"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6181E582-027D-46EA-A1C4-A026637C7FB7}"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8B5A5225-C8EA-4579-B532-756EBC85F249}"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D9F53243-F89E-46FF-9FED-5BAB65335AD4}"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AA0F2127-EE8A-4805-BF3F-CE253D53360F}"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D4C2F241-6B22-4332-B16C-E891CFA28BA4}"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280E79B9-1F6F-4EFB-9DD2-EE9B6B099B92}"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4C501F42-BF0F-42E7-886C-1F90E3AF5D55}"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91D60E62-3F47-4920-B308-6F1BAE911F45}"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44111263-C18A-4C0A-89A5-6DAB4B483345}"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8ED48F5C-9EF6-4EAA-8CFD-70225FD19BE7}"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23AE7027-70D0-4EDC-9F1F-FDAA05A2793C}"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
          <p:cNvPicPr>
            <a:picLocks noChangeAspect="1"/>
          </p:cNvPicPr>
          <p:nvPr/>
        </p:nvPicPr>
        <p:blipFill>
          <a:blip r:embed="rId2"/>
          <a:stretch/>
        </p:blipFill>
        <p:spPr>
          <a:xfrm rot="0" flipH="0" flipV="0">
            <a:off x="911492" y="64"/>
            <a:ext cx="10455461" cy="6858000"/>
          </a:xfrm>
          <a:prstGeom prst="rect">
            <a:avLst/>
          </a:prstGeom>
        </p:spPr>
      </p:pic>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xfrm rot="0" flipH="0" flipV="0">
            <a:off x="3382576" y="3645114"/>
            <a:ext cx="9144000" cy="2387600"/>
          </a:xfrm>
          <a:prstGeom prst="rect">
            <a:avLst/>
          </a:prstGeom>
        </p:spPr>
        <p:txBody>
          <a:bodyPr/>
          <a:lstStyle/>
          <a:p>
            <a:pPr lvl="0" algn="ctr"/>
            <a:r>
              <a:rPr lang="en-US" altLang="en-US" b="1">
                <a:solidFill>
                  <a:srgbClr val="212121"/>
                </a:solidFill>
                <a:highlight>
                  <a:srgbClr val="FFFFFF"/>
                </a:highlight>
                <a:latin typeface="Noto Sans"/>
                <a:ea typeface="Noto Sans"/>
              </a:rPr>
              <a:t>Stacks</a:t>
            </a:r>
            <a:endParaRPr lang="zh-CN" altLang="zh-CN"/>
          </a:p>
        </p:txBody>
      </p:sp>
    </p:spTree>
    <p:extLst>
      <p:ext uri="{BB962C8B-B14F-4D97-AF65-F5344CB8AC3E}">
        <p14:creationId xmlns:p14="http://schemas.microsoft.com/office/powerpoint/2010/main" val="13160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212121"/>
                </a:solidFill>
                <a:highlight>
                  <a:srgbClr val="FFFFFF"/>
                </a:highlight>
                <a:latin typeface="Noto Sans"/>
                <a:ea typeface="Noto Sans"/>
              </a:rPr>
              <a:t>什么是 Stacks？</a:t>
            </a:r>
            <a:endParaRPr/>
          </a:p>
        </p:txBody>
      </p:sp>
      <p:sp>
        <p:nvSpPr>
          <p:cNvPr id="3" name="内容占位符 2"/>
          <p:cNvSpPr>
            <a:spLocks noGrp="1"/>
          </p:cNvSpPr>
          <p:nvPr>
            <p:ph idx="1"/>
          </p:nvPr>
        </p:nvSpPr>
        <p:spPr>
          <a:prstGeom prst="rect">
            <a:avLst/>
          </a:prstGeom>
        </p:spPr>
        <p:txBody>
          <a:bodyPr/>
          <a:lstStyle/>
          <a:p>
            <a:pPr lvl="0"/>
            <a:r>
              <a:rPr lang="en-US" altLang="en-US"/>
              <a:t>Stacks </a:t>
            </a:r>
            <a:r>
              <a:rPr lang="zh-CN" altLang="zh-CN"/>
              <a:t>是一种比特币第</a:t>
            </a:r>
            <a:r>
              <a:rPr lang="en-US" altLang="en-US"/>
              <a:t> 2 </a:t>
            </a:r>
            <a:r>
              <a:rPr lang="zh-CN" altLang="zh-CN"/>
              <a:t>层区块链协议</a:t>
            </a:r>
            <a:r>
              <a:rPr lang="en-US" altLang="en-US"/>
              <a:t> (a Bitcoin layer-2 blockchain protocol)</a:t>
            </a:r>
            <a:r>
              <a:rPr lang="zh-CN" altLang="zh-CN"/>
              <a:t>，它透过自动执行智能合约来改进比特币的功能，而无需一个比特币的分叉</a:t>
            </a:r>
            <a:r>
              <a:rPr lang="en-US" altLang="en-US"/>
              <a:t> (a Bitcoin fork)</a:t>
            </a:r>
            <a:r>
              <a:rPr lang="zh-CN" altLang="zh-C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212121"/>
                </a:solidFill>
                <a:highlight>
                  <a:srgbClr val="FFFFFF"/>
                </a:highlight>
                <a:latin typeface="Noto Sans"/>
                <a:ea typeface="Noto Sans"/>
              </a:rPr>
              <a:t>什么是 STX？</a:t>
            </a:r>
            <a:endParaRPr/>
          </a:p>
        </p:txBody>
      </p:sp>
      <p:sp>
        <p:nvSpPr>
          <p:cNvPr id="3" name="内容占位符 2"/>
          <p:cNvSpPr>
            <a:spLocks noGrp="1"/>
          </p:cNvSpPr>
          <p:nvPr>
            <p:ph idx="1"/>
          </p:nvPr>
        </p:nvSpPr>
        <p:spPr>
          <a:prstGeom prst="rect">
            <a:avLst/>
          </a:prstGeom>
        </p:spPr>
        <p:txBody>
          <a:bodyPr/>
          <a:lstStyle/>
          <a:p>
            <a:pPr lvl="0"/>
            <a:r>
              <a:rPr lang="en-US" altLang="en-US"/>
              <a:t>Stacks </a:t>
            </a:r>
            <a:r>
              <a:rPr lang="zh-CN" altLang="zh-CN"/>
              <a:t>区块链拥有自己的原生数位代币，称为</a:t>
            </a:r>
            <a:r>
              <a:rPr lang="en-US" altLang="en-US"/>
              <a:t> Stacks (STX)</a:t>
            </a:r>
            <a:r>
              <a:rPr lang="zh-CN" altLang="zh-CN"/>
              <a:t>，它为</a:t>
            </a:r>
            <a:r>
              <a:rPr lang="en-US" altLang="en-US"/>
              <a:t> Stacks </a:t>
            </a:r>
            <a:r>
              <a:rPr lang="zh-CN" altLang="zh-CN"/>
              <a:t>生态系统提供支持。</a:t>
            </a:r>
            <a:r>
              <a:rPr lang="en-US" altLang="en-US"/>
              <a:t>
STX </a:t>
            </a:r>
            <a:r>
              <a:rPr lang="zh-CN" altLang="zh-CN"/>
              <a:t>用于执行使用</a:t>
            </a:r>
            <a:r>
              <a:rPr lang="en-US" altLang="en-US"/>
              <a:t> Clarity </a:t>
            </a:r>
            <a:r>
              <a:rPr lang="zh-CN" altLang="zh-CN"/>
              <a:t>程式编写语言的比特币智能合约、处理交易、奖励</a:t>
            </a:r>
            <a:r>
              <a:rPr lang="en-US" altLang="en-US"/>
              <a:t> Stacks </a:t>
            </a:r>
            <a:r>
              <a:rPr lang="zh-CN" altLang="zh-CN"/>
              <a:t>网路上的采矿商，并使其持有者能够透过称为堆叠</a:t>
            </a:r>
            <a:r>
              <a:rPr lang="en-US" altLang="en-US"/>
              <a:t> (stacking) </a:t>
            </a:r>
            <a:r>
              <a:rPr lang="zh-CN" altLang="zh-CN"/>
              <a:t>的过程来赚取</a:t>
            </a:r>
            <a:r>
              <a:rPr lang="en-US" altLang="en-US"/>
              <a:t> BTC</a:t>
            </a:r>
            <a:r>
              <a:rPr lang="zh-CN" altLang="zh-CN"/>
              <a:t>。</a:t>
            </a:r>
            <a:r>
              <a:rPr lang="en-US" alt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212121"/>
                </a:solidFill>
                <a:highlight>
                  <a:srgbClr val="FFFFFF"/>
                </a:highlight>
                <a:latin typeface="Noto Sans"/>
                <a:ea typeface="Noto Sans"/>
              </a:rPr>
              <a:t>对于传输证明 (Proof-of-Transfer)</a:t>
            </a:r>
            <a:r>
              <a:rPr lang="en-US" altLang="en-US" b="1">
                <a:solidFill>
                  <a:srgbClr val="212121"/>
                </a:solidFill>
                <a:highlight>
                  <a:srgbClr val="FFFFFF"/>
                </a:highlight>
                <a:latin typeface="Noto Sans"/>
                <a:ea typeface="Noto Sans"/>
              </a:rPr>
              <a:t> </a:t>
            </a:r>
            <a:endParaRPr/>
          </a:p>
        </p:txBody>
      </p:sp>
      <p:sp>
        <p:nvSpPr>
          <p:cNvPr id="3" name="内容占位符 2"/>
          <p:cNvSpPr>
            <a:spLocks noGrp="1"/>
          </p:cNvSpPr>
          <p:nvPr>
            <p:ph idx="1"/>
          </p:nvPr>
        </p:nvSpPr>
        <p:spPr>
          <a:prstGeom prst="rect">
            <a:avLst/>
          </a:prstGeom>
        </p:spPr>
        <p:txBody>
          <a:bodyPr/>
          <a:lstStyle/>
          <a:p>
            <a:pPr lvl="0"/>
            <a:r>
              <a:rPr lang="zh-CN" altLang="zh-CN"/>
              <a:t>燃烧证明</a:t>
            </a:r>
            <a:r>
              <a:rPr lang="en-US" altLang="en-US"/>
              <a:t> (PoB/ Proof-of-Burn) </a:t>
            </a:r>
            <a:r>
              <a:rPr lang="zh-CN" altLang="zh-CN"/>
              <a:t>则是另一种不常用的共识机制。在</a:t>
            </a:r>
            <a:r>
              <a:rPr lang="en-US" altLang="en-US"/>
              <a:t> PoB </a:t>
            </a:r>
            <a:r>
              <a:rPr lang="zh-CN" altLang="zh-CN"/>
              <a:t>中，采矿商竞相“燃烧”</a:t>
            </a:r>
            <a:r>
              <a:rPr lang="en-US" altLang="en-US"/>
              <a:t> PoW </a:t>
            </a:r>
            <a:r>
              <a:rPr lang="zh-CN" altLang="zh-CN"/>
              <a:t>代币来作为计算资源的替代品。</a:t>
            </a:r>
            <a:r>
              <a:rPr lang="en-US" altLang="en-US"/>
              <a:t>
Stacks </a:t>
            </a:r>
            <a:r>
              <a:rPr lang="zh-CN" altLang="zh-CN"/>
              <a:t>的共识机制</a:t>
            </a:r>
            <a:r>
              <a:rPr lang="en-US" altLang="en-US"/>
              <a:t> </a:t>
            </a:r>
            <a:r>
              <a:rPr lang="zh-CN" altLang="zh-CN"/>
              <a:t>—</a:t>
            </a:r>
            <a:r>
              <a:rPr lang="en-US" altLang="en-US"/>
              <a:t> PoX (</a:t>
            </a:r>
            <a:r>
              <a:rPr lang="zh-CN" altLang="zh-CN"/>
              <a:t>传输证明</a:t>
            </a:r>
            <a:r>
              <a:rPr lang="en-US" altLang="en-US"/>
              <a:t>) </a:t>
            </a:r>
            <a:r>
              <a:rPr lang="zh-CN" altLang="zh-CN"/>
              <a:t>—</a:t>
            </a:r>
            <a:r>
              <a:rPr lang="en-US" altLang="en-US"/>
              <a:t> </a:t>
            </a:r>
            <a:r>
              <a:rPr lang="zh-CN" altLang="zh-CN"/>
              <a:t>则是</a:t>
            </a:r>
            <a:r>
              <a:rPr lang="en-US" altLang="en-US"/>
              <a:t> PoB </a:t>
            </a:r>
            <a:r>
              <a:rPr lang="zh-CN" altLang="zh-CN"/>
              <a:t>的扩展。为何如此？</a:t>
            </a:r>
            <a:r>
              <a:rPr lang="en-US" altLang="en-US"/>
              <a:t> PoX </a:t>
            </a:r>
            <a:r>
              <a:rPr lang="zh-CN" altLang="zh-CN"/>
              <a:t>机制依赖于一个已经建立之区块链的</a:t>
            </a:r>
            <a:r>
              <a:rPr lang="en-US" altLang="en-US"/>
              <a:t> PoW </a:t>
            </a:r>
            <a:r>
              <a:rPr lang="zh-CN" altLang="zh-CN"/>
              <a:t>数位货币</a:t>
            </a:r>
            <a:r>
              <a:rPr lang="en-US" altLang="en-US"/>
              <a:t> (</a:t>
            </a:r>
            <a:r>
              <a:rPr lang="zh-CN" altLang="zh-CN"/>
              <a:t>意即比特币</a:t>
            </a:r>
            <a:r>
              <a:rPr lang="en-US" altLang="en-US"/>
              <a:t>) </a:t>
            </a:r>
            <a:r>
              <a:rPr lang="zh-CN" altLang="zh-CN"/>
              <a:t>来保护新的区块链。然而，与燃烧证明机制相反，采矿商必须将质押的数位代币转移给该网路内所选定的参与者，而不是燃烧代币。此外，由于</a:t>
            </a:r>
            <a:r>
              <a:rPr lang="en-US" altLang="en-US"/>
              <a:t> Stacks </a:t>
            </a:r>
            <a:r>
              <a:rPr lang="zh-CN" altLang="zh-CN"/>
              <a:t>的所有交易均以比特币来结算，用户们可以享受比特币所提供的安全性。</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252525"/>
                </a:solidFill>
                <a:highlight>
                  <a:srgbClr val="FFFFFF"/>
                </a:highlight>
                <a:latin typeface="Noto Sans"/>
                <a:ea typeface="Noto Sans"/>
              </a:rPr>
              <a:t>传输证明机制的好处。</a:t>
            </a:r>
            <a:endParaRPr/>
          </a:p>
        </p:txBody>
      </p:sp>
      <p:sp>
        <p:nvSpPr>
          <p:cNvPr id="3" name="内容占位符 2"/>
          <p:cNvSpPr>
            <a:spLocks noGrp="1"/>
          </p:cNvSpPr>
          <p:nvPr>
            <p:ph idx="1"/>
          </p:nvPr>
        </p:nvSpPr>
        <p:spPr>
          <a:prstGeom prst="rect">
            <a:avLst/>
          </a:prstGeom>
        </p:spPr>
        <p:txBody>
          <a:bodyPr/>
          <a:lstStyle/>
          <a:p>
            <a:pPr lvl="0"/>
            <a:r>
              <a:rPr lang="en-US" altLang="en-US"/>
              <a:t>Stacks </a:t>
            </a:r>
            <a:r>
              <a:rPr lang="zh-CN" altLang="zh-CN"/>
              <a:t>利用了比特币的安全性。</a:t>
            </a:r>
            <a:br>
              <a:rPr lang="en-US" altLang="en-US"/>
            </a:br>
            <a:r>
              <a:rPr lang="zh-CN" altLang="zh-CN"/>
              <a:t>在</a:t>
            </a:r>
            <a:r>
              <a:rPr lang="en-US" altLang="en-US"/>
              <a:t> Stacks </a:t>
            </a:r>
            <a:r>
              <a:rPr lang="zh-CN" altLang="zh-CN"/>
              <a:t>上开发的应用程式可以轻松地与比特币的链上状态和数据进行互动。</a:t>
            </a:r>
            <a:br>
              <a:rPr lang="en-US" altLang="en-US"/>
            </a:br>
            <a:r>
              <a:rPr lang="zh-CN" altLang="zh-CN"/>
              <a:t>参与</a:t>
            </a:r>
            <a:r>
              <a:rPr lang="en-US" altLang="en-US"/>
              <a:t> PoX </a:t>
            </a:r>
            <a:r>
              <a:rPr lang="zh-CN" altLang="zh-CN"/>
              <a:t>不需要特殊的硬体。因此，任何人都可以成为采矿商。此外，他们还可以重新利用比特币已经透过其工作量证明共识机制所消耗的能量。</a:t>
            </a:r>
            <a:r>
              <a:rPr lang="en-US" altLang="en-US"/>
              <a:t>
Stackers </a:t>
            </a:r>
            <a:r>
              <a:rPr lang="zh-CN" altLang="zh-CN"/>
              <a:t>可以透过保护该网路来赚取</a:t>
            </a:r>
            <a:r>
              <a:rPr lang="en-US" altLang="en-US"/>
              <a:t> BTC</a:t>
            </a:r>
            <a:r>
              <a:rPr lang="zh-CN" altLang="zh-CN"/>
              <a:t>。</a:t>
            </a:r>
            <a:br>
              <a:rPr lang="en-US" alt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212121"/>
                </a:solidFill>
                <a:highlight>
                  <a:srgbClr val="FFFFFF"/>
                </a:highlight>
                <a:latin typeface="Noto Sans"/>
                <a:ea typeface="Noto Sans"/>
              </a:rPr>
              <a:t>什么是 Stacking Stacks 及其工作原理？</a:t>
            </a:r>
            <a:endParaRPr/>
          </a:p>
        </p:txBody>
      </p:sp>
      <p:sp>
        <p:nvSpPr>
          <p:cNvPr id="3" name="内容占位符 2"/>
          <p:cNvSpPr>
            <a:spLocks noGrp="1"/>
          </p:cNvSpPr>
          <p:nvPr>
            <p:ph idx="1"/>
          </p:nvPr>
        </p:nvSpPr>
        <p:spPr>
          <a:prstGeom prst="rect">
            <a:avLst/>
          </a:prstGeom>
        </p:spPr>
        <p:txBody>
          <a:bodyPr/>
          <a:lstStyle/>
          <a:p>
            <a:pPr lvl="0"/>
            <a:r>
              <a:rPr lang="en-US" altLang="en-US"/>
              <a:t>Stacking stacks </a:t>
            </a:r>
            <a:r>
              <a:rPr lang="zh-CN" altLang="zh-CN"/>
              <a:t>是一种累进机制，用来奖励</a:t>
            </a:r>
            <a:r>
              <a:rPr lang="en-US" altLang="en-US"/>
              <a:t> STX </a:t>
            </a:r>
            <a:r>
              <a:rPr lang="zh-CN" altLang="zh-CN"/>
              <a:t>代币持有者参与</a:t>
            </a:r>
            <a:r>
              <a:rPr lang="en-US" altLang="en-US"/>
              <a:t> Stacks </a:t>
            </a:r>
            <a:r>
              <a:rPr lang="zh-CN" altLang="zh-CN"/>
              <a:t>的传输证明共识机制。从事</a:t>
            </a:r>
            <a:r>
              <a:rPr lang="en-US" altLang="en-US"/>
              <a:t> Stacking </a:t>
            </a:r>
            <a:r>
              <a:rPr lang="zh-CN" altLang="zh-CN"/>
              <a:t>的</a:t>
            </a:r>
            <a:r>
              <a:rPr lang="en-US" altLang="en-US"/>
              <a:t> STX </a:t>
            </a:r>
            <a:r>
              <a:rPr lang="zh-CN" altLang="zh-CN"/>
              <a:t>持有者被称为</a:t>
            </a:r>
            <a:r>
              <a:rPr lang="en-US" altLang="en-US"/>
              <a:t> Stackers</a:t>
            </a:r>
            <a:r>
              <a:rPr lang="zh-CN" altLang="zh-CN"/>
              <a:t>。</a:t>
            </a:r>
            <a:r>
              <a:rPr lang="en-US" altLang="en-US"/>
              <a:t>
</a:t>
            </a:r>
            <a:r>
              <a:rPr lang="zh-CN" altLang="zh-CN"/>
              <a:t>每次在</a:t>
            </a:r>
            <a:r>
              <a:rPr lang="en-US" altLang="en-US"/>
              <a:t> Stacks </a:t>
            </a:r>
            <a:r>
              <a:rPr lang="zh-CN" altLang="zh-CN"/>
              <a:t>区块链上开采新区块时，该平台都会将采矿商所承诺的</a:t>
            </a:r>
            <a:r>
              <a:rPr lang="en-US" altLang="en-US"/>
              <a:t> BTC </a:t>
            </a:r>
            <a:r>
              <a:rPr lang="zh-CN" altLang="zh-CN"/>
              <a:t>发送给</a:t>
            </a:r>
            <a:r>
              <a:rPr lang="en-US" altLang="en-US"/>
              <a:t> Stackers</a:t>
            </a:r>
            <a:r>
              <a:rPr lang="zh-CN" altLang="zh-CN"/>
              <a:t>，来作为保护该网络安全的奖励。大约在每个堆叠</a:t>
            </a:r>
            <a:r>
              <a:rPr lang="en-US" altLang="en-US"/>
              <a:t> (stacking) </a:t>
            </a:r>
            <a:r>
              <a:rPr lang="zh-CN" altLang="zh-CN"/>
              <a:t>周期后，所有</a:t>
            </a:r>
            <a:r>
              <a:rPr lang="en-US" altLang="en-US"/>
              <a:t> Stackers </a:t>
            </a:r>
            <a:r>
              <a:rPr lang="zh-CN" altLang="zh-CN"/>
              <a:t>都会获得比特币的奖励。然而，堆叠周期不是恒定的，并且会根据各种因素而变化。</a:t>
            </a:r>
            <a:r>
              <a:rPr lang="en-US" altLang="en-US"/>
              <a:t>
Stackers </a:t>
            </a:r>
            <a:r>
              <a:rPr lang="zh-CN" altLang="zh-CN"/>
              <a:t>要参与</a:t>
            </a:r>
            <a:r>
              <a:rPr lang="en-US" altLang="en-US"/>
              <a:t> Stacking</a:t>
            </a:r>
            <a:r>
              <a:rPr lang="zh-CN" altLang="zh-CN"/>
              <a:t>，需要拥有版本为</a:t>
            </a:r>
            <a:r>
              <a:rPr lang="en-US" altLang="en-US"/>
              <a:t> 4 </a:t>
            </a:r>
            <a:r>
              <a:rPr lang="zh-CN" altLang="zh-CN"/>
              <a:t>或更高阶版本的</a:t>
            </a:r>
            <a:r>
              <a:rPr lang="en-US" altLang="en-US"/>
              <a:t> Stacks </a:t>
            </a:r>
            <a:r>
              <a:rPr lang="zh-CN" altLang="zh-CN"/>
              <a:t>钱包。此外，他们还可以使用其他实体提供的各种应用程式和服务。</a:t>
            </a:r>
            <a:r>
              <a:rPr lang="en-US" altLang="en-US"/>
              <a:t> STX </a:t>
            </a:r>
            <a:r>
              <a:rPr lang="zh-CN" altLang="zh-CN"/>
              <a:t>代币持有者也需要最低数量的</a:t>
            </a:r>
            <a:r>
              <a:rPr lang="en-US" altLang="en-US"/>
              <a:t> STX </a:t>
            </a:r>
            <a:r>
              <a:rPr lang="zh-CN" altLang="zh-CN"/>
              <a:t>才能直接参与堆叠。数量大约为</a:t>
            </a:r>
            <a:r>
              <a:rPr lang="en-US" altLang="en-US"/>
              <a:t> 10 </a:t>
            </a:r>
            <a:r>
              <a:rPr lang="zh-CN" altLang="zh-CN"/>
              <a:t>万个</a:t>
            </a:r>
            <a:r>
              <a:rPr lang="en-US" altLang="en-US"/>
              <a:t> STX </a:t>
            </a:r>
            <a:r>
              <a:rPr lang="zh-CN" altLang="zh-CN"/>
              <a:t>代币，且根据整体供应量和参与度而有所不同。</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212121"/>
                </a:solidFill>
                <a:highlight>
                  <a:srgbClr val="FFFFFF"/>
                </a:highlight>
                <a:latin typeface="Noto Sans"/>
                <a:ea typeface="Noto Sans"/>
              </a:rPr>
              <a:t>Stacks 生态系统</a:t>
            </a:r>
            <a:endParaRPr/>
          </a:p>
        </p:txBody>
      </p:sp>
      <p:sp>
        <p:nvSpPr>
          <p:cNvPr id="3" name="内容占位符 2"/>
          <p:cNvSpPr>
            <a:spLocks noGrp="1"/>
          </p:cNvSpPr>
          <p:nvPr>
            <p:ph idx="1"/>
          </p:nvPr>
        </p:nvSpPr>
        <p:spPr>
          <a:prstGeom prst="rect">
            <a:avLst/>
          </a:prstGeom>
        </p:spPr>
        <p:txBody>
          <a:bodyPr/>
          <a:lstStyle/>
          <a:p>
            <a:pPr lvl="0" algn="l"/>
            <a:r>
              <a:rPr lang="en-US" altLang="en-US" b="1">
                <a:solidFill>
                  <a:srgbClr val="212121"/>
                </a:solidFill>
                <a:highlight>
                  <a:srgbClr val="FFFFFF"/>
                </a:highlight>
                <a:latin typeface="Noto Sans"/>
                <a:ea typeface="Noto Sans"/>
              </a:rPr>
              <a:t>NFTs </a:t>
            </a:r>
            <a:r>
              <a:rPr lang="zh-CN" altLang="zh-CN" b="1">
                <a:solidFill>
                  <a:srgbClr val="212121"/>
                </a:solidFill>
                <a:highlight>
                  <a:srgbClr val="FFFFFF"/>
                </a:highlight>
                <a:latin typeface="Noto Sans"/>
                <a:ea typeface="Noto Sans"/>
              </a:rPr>
              <a:t>：</a:t>
            </a:r>
            <a:r>
              <a:rPr lang="en-US" altLang="en-US" b="1">
                <a:solidFill>
                  <a:srgbClr val="212121"/>
                </a:solidFill>
                <a:highlight>
                  <a:srgbClr val="FFFFFF"/>
                </a:highlight>
                <a:latin typeface="Noto Sans"/>
                <a:ea typeface="Noto Sans"/>
              </a:rPr>
              <a:t> </a:t>
            </a:r>
            <a:r>
              <a:rPr lang="en-US" altLang="en-US"/>
              <a:t>NFT </a:t>
            </a:r>
            <a:r>
              <a:rPr lang="zh-CN" altLang="zh-CN"/>
              <a:t>使用</a:t>
            </a:r>
            <a:r>
              <a:rPr lang="en-US" altLang="en-US"/>
              <a:t> Clarity </a:t>
            </a:r>
            <a:r>
              <a:rPr lang="zh-CN" altLang="zh-CN"/>
              <a:t>程式编写语言来建构在</a:t>
            </a:r>
            <a:r>
              <a:rPr lang="en-US" altLang="en-US"/>
              <a:t> Stacks </a:t>
            </a:r>
            <a:r>
              <a:rPr lang="zh-CN" altLang="zh-CN"/>
              <a:t>区块链上，然后使用比特币进行结算和保护。</a:t>
            </a:r>
            <a:endParaRPr/>
          </a:p>
          <a:p>
            <a:pPr lvl="0" algn="l"/>
            <a:r>
              <a:rPr lang="en-US" altLang="en-US" b="1">
                <a:solidFill>
                  <a:srgbClr val="212121"/>
                </a:solidFill>
                <a:highlight>
                  <a:srgbClr val="FFFFFF"/>
                </a:highlight>
                <a:latin typeface="Noto Sans"/>
                <a:ea typeface="Noto Sans"/>
              </a:rPr>
              <a:t>DEFI </a:t>
            </a:r>
            <a:r>
              <a:rPr lang="zh-CN" altLang="zh-CN" b="1">
                <a:solidFill>
                  <a:srgbClr val="212121"/>
                </a:solidFill>
                <a:highlight>
                  <a:srgbClr val="FFFFFF"/>
                </a:highlight>
                <a:latin typeface="Noto Sans"/>
                <a:ea typeface="Noto Sans"/>
              </a:rPr>
              <a:t>：</a:t>
            </a:r>
            <a:r>
              <a:rPr lang="en-US" altLang="en-US" b="1">
                <a:solidFill>
                  <a:srgbClr val="212121"/>
                </a:solidFill>
                <a:highlight>
                  <a:srgbClr val="FFFFFF"/>
                </a:highlight>
                <a:latin typeface="Noto Sans"/>
                <a:ea typeface="Noto Sans"/>
              </a:rPr>
              <a:t> </a:t>
            </a:r>
            <a:r>
              <a:rPr lang="en-US" altLang="en-US"/>
              <a:t>Stacks </a:t>
            </a:r>
            <a:r>
              <a:rPr lang="zh-CN" altLang="zh-CN"/>
              <a:t>的建构是为了增强比特币的</a:t>
            </a:r>
            <a:r>
              <a:rPr lang="en-US" altLang="en-US"/>
              <a:t> DeFi</a:t>
            </a:r>
            <a:r>
              <a:rPr lang="zh-CN" altLang="zh-CN"/>
              <a:t>，因为它可以利用比特币的结算和安全保证。</a:t>
            </a:r>
          </a:p>
          <a:p>
            <a:pPr lvl="0" algn="l"/>
            <a:r>
              <a:rPr lang="zh-CN" altLang="zh-CN" b="1">
                <a:solidFill>
                  <a:srgbClr val="212121"/>
                </a:solidFill>
                <a:highlight>
                  <a:srgbClr val="FFFFFF"/>
                </a:highlight>
                <a:latin typeface="Noto Sans"/>
                <a:ea typeface="Noto Sans"/>
              </a:rPr>
              <a:t>游戏</a:t>
            </a:r>
            <a:r>
              <a:rPr lang="en-US" altLang="en-US" b="1">
                <a:solidFill>
                  <a:srgbClr val="212121"/>
                </a:solidFill>
                <a:highlight>
                  <a:srgbClr val="FFFFFF"/>
                </a:highlight>
                <a:latin typeface="Noto Sans"/>
                <a:ea typeface="Noto Sans"/>
              </a:rPr>
              <a:t> </a:t>
            </a:r>
            <a:r>
              <a:rPr lang="zh-CN" altLang="zh-CN" b="1">
                <a:solidFill>
                  <a:srgbClr val="212121"/>
                </a:solidFill>
                <a:highlight>
                  <a:srgbClr val="FFFFFF"/>
                </a:highlight>
                <a:latin typeface="Noto Sans"/>
                <a:ea typeface="Noto Sans"/>
              </a:rPr>
              <a:t>：</a:t>
            </a:r>
            <a:r>
              <a:rPr lang="en-US" altLang="en-US" b="1">
                <a:solidFill>
                  <a:srgbClr val="212121"/>
                </a:solidFill>
                <a:highlight>
                  <a:srgbClr val="FFFFFF"/>
                </a:highlight>
                <a:latin typeface="Noto Sans"/>
                <a:ea typeface="Noto Sans"/>
              </a:rPr>
              <a:t> </a:t>
            </a:r>
            <a:r>
              <a:rPr lang="zh-CN" altLang="zh-CN"/>
              <a:t>与大多数区块链一样，</a:t>
            </a:r>
            <a:r>
              <a:rPr lang="en-US" altLang="en-US"/>
              <a:t>Stacks </a:t>
            </a:r>
            <a:r>
              <a:rPr lang="zh-CN" altLang="zh-CN"/>
              <a:t>用户们可以使用</a:t>
            </a:r>
            <a:r>
              <a:rPr lang="en-US" altLang="en-US"/>
              <a:t> Stacks </a:t>
            </a:r>
            <a:r>
              <a:rPr lang="zh-CN" altLang="zh-CN"/>
              <a:t>网路上的各种游戏。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4" name=""/>
          <p:cNvSpPr txBox="1"/>
          <p:nvPr/>
        </p:nvSpPr>
        <p:spPr>
          <a:xfrm rot="0" flipH="0" flipV="0">
            <a:off x="5028240" y="2564546"/>
            <a:ext cx="5624820" cy="1390650"/>
          </a:xfrm>
          <a:prstGeom prst="rect">
            <a:avLst/>
          </a:prstGeom>
          <a:ln w="12700">
            <a:prstDash val="solid"/>
            <a:miter/>
          </a:ln>
        </p:spPr>
        <p:txBody>
          <a:bodyPr>
            <a:spAutoFit/>
          </a:bodyPr>
          <a:lstStyle/>
          <a:p>
            <a:pPr lvl="0"/>
            <a:r>
              <a:rPr lang="zh-CN" altLang="zh-CN" sz="6600" b="1"/>
              <a:t>谢谢</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