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5efb68b6089456f" /><Relationship Type="http://schemas.openxmlformats.org/package/2006/relationships/metadata/core-properties" Target="/docProps/core.xml" Id="R22b8a540e63444a7" /><Relationship Type="http://schemas.openxmlformats.org/officeDocument/2006/relationships/extended-properties" Target="/docProps/app.xml" Id="R8a43e401b1eb464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slide" Target="/ppt/slides/slide17.xml" Id="rId19" /><Relationship Type="http://schemas.openxmlformats.org/officeDocument/2006/relationships/slide" Target="/ppt/slides/slide18.xml" Id="rId20" /><Relationship Type="http://schemas.openxmlformats.org/officeDocument/2006/relationships/slide" Target="/ppt/slides/slide19.xml" Id="rId21" /><Relationship Type="http://schemas.openxmlformats.org/officeDocument/2006/relationships/slide" Target="/ppt/slides/slide20.xml" Id="rId22" /><Relationship Type="http://schemas.openxmlformats.org/officeDocument/2006/relationships/slide" Target="/ppt/slides/slide21.xml" Id="rId23" /><Relationship Type="http://schemas.openxmlformats.org/officeDocument/2006/relationships/slide" Target="/ppt/slides/slide22.xml" Id="rId24" /><Relationship Type="http://schemas.openxmlformats.org/officeDocument/2006/relationships/slide" Target="/ppt/slides/slide23.xml" Id="rId25" /><Relationship Type="http://schemas.openxmlformats.org/officeDocument/2006/relationships/slide" Target="/ppt/slides/slide24.xml" Id="rId26" /><Relationship Type="http://schemas.openxmlformats.org/officeDocument/2006/relationships/slide" Target="/ppt/slides/slide25.xml" Id="rId27" /><Relationship Type="http://schemas.openxmlformats.org/officeDocument/2006/relationships/slide" Target="/ppt/slides/slide26.xml" Id="rId28" /><Relationship Type="http://schemas.openxmlformats.org/officeDocument/2006/relationships/slide" Target="/ppt/slides/slide27.xml" Id="rId29" /><Relationship Type="http://schemas.openxmlformats.org/officeDocument/2006/relationships/slide" Target="/ppt/slides/slide28.xml" Id="rId30" /><Relationship Type="http://schemas.openxmlformats.org/officeDocument/2006/relationships/slide" Target="/ppt/slides/slide29.xml" Id="rId31" /><Relationship Type="http://schemas.openxmlformats.org/officeDocument/2006/relationships/slide" Target="/ppt/slides/slide30.xml" Id="rId32" /><Relationship Type="http://schemas.openxmlformats.org/officeDocument/2006/relationships/slide" Target="/ppt/slides/slide31.xml" Id="rId33" /><Relationship Type="http://schemas.openxmlformats.org/officeDocument/2006/relationships/slide" Target="/ppt/slides/slide32.xml" Id="rId34" /><Relationship Type="http://schemas.openxmlformats.org/officeDocument/2006/relationships/slide" Target="/ppt/slides/slide33.xml" Id="rId35" /><Relationship Type="http://schemas.openxmlformats.org/officeDocument/2006/relationships/slide" Target="/ppt/slides/slide34.xml" Id="rId36" /><Relationship Type="http://schemas.openxmlformats.org/officeDocument/2006/relationships/slide" Target="/ppt/slides/slide35.xml" Id="rId37" /><Relationship Type="http://schemas.openxmlformats.org/officeDocument/2006/relationships/slide" Target="/ppt/slides/slide36.xml" Id="rId38" /><Relationship Type="http://schemas.openxmlformats.org/officeDocument/2006/relationships/slide" Target="/ppt/slides/slide37.xml" Id="rId39" /><Relationship Type="http://schemas.openxmlformats.org/officeDocument/2006/relationships/slide" Target="/ppt/slides/slide38.xml" Id="rId40" /><Relationship Type="http://schemas.openxmlformats.org/officeDocument/2006/relationships/slide" Target="/ppt/slides/slide39.xml" Id="rId41" /><Relationship Type="http://schemas.openxmlformats.org/officeDocument/2006/relationships/slide" Target="/ppt/slides/slide40.xml" Id="rId42" /><Relationship Type="http://schemas.openxmlformats.org/officeDocument/2006/relationships/slide" Target="/ppt/slides/slide41.xml" Id="rId43" /><Relationship Type="http://schemas.openxmlformats.org/officeDocument/2006/relationships/slide" Target="/ppt/slides/slide42.xml" Id="rId44" /><Relationship Type="http://schemas.openxmlformats.org/officeDocument/2006/relationships/slide" Target="/ppt/slides/slide43.xml" Id="rId45" /><Relationship Type="http://schemas.openxmlformats.org/officeDocument/2006/relationships/slide" Target="/ppt/slides/slide44.xml" Id="rId46" /><Relationship Type="http://schemas.openxmlformats.org/officeDocument/2006/relationships/slide" Target="/ppt/slides/slide45.xml" Id="rId47" /><Relationship Type="http://schemas.openxmlformats.org/officeDocument/2006/relationships/slide" Target="/ppt/slides/slide46.xml" Id="rId48" /><Relationship Type="http://schemas.openxmlformats.org/officeDocument/2006/relationships/slide" Target="/ppt/slides/slide47.xml" Id="rId49" /><Relationship Type="http://schemas.openxmlformats.org/officeDocument/2006/relationships/slide" Target="/ppt/slides/slide48.xml" Id="rId50" /><Relationship Type="http://schemas.openxmlformats.org/officeDocument/2006/relationships/slide" Target="/ppt/slides/slide49.xml" Id="rId51" /><Relationship Type="http://schemas.openxmlformats.org/officeDocument/2006/relationships/slide" Target="/ppt/slides/slide50.xml" Id="rId52" /><Relationship Type="http://schemas.openxmlformats.org/officeDocument/2006/relationships/slide" Target="/ppt/slides/slide51.xml" Id="rId53" /><Relationship Type="http://schemas.openxmlformats.org/officeDocument/2006/relationships/slide" Target="/ppt/slides/slide52.xml" Id="rId54" /><Relationship Type="http://schemas.openxmlformats.org/officeDocument/2006/relationships/slide" Target="/ppt/slides/slide53.xml" Id="rId55" /><Relationship Type="http://schemas.openxmlformats.org/officeDocument/2006/relationships/tableStyles" Target="/ppt/tableStyles.xml" Id="rId56" /><Relationship Type="http://schemas.openxmlformats.org/officeDocument/2006/relationships/presProps" Target="/ppt/presProps.xml" Id="rId57" /><Relationship Type="http://schemas.openxmlformats.org/officeDocument/2006/relationships/viewProps" Target="/ppt/viewProps.xml" Id="rId58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BB79D8B-D578-4AFF-956B-24915A054E4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8367DDE-D133-4CBE-BCC1-3EE88F4873C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279543F-F5A8-485E-834C-93C3518EC1F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C1127DE-E0D7-4BE4-BA44-FEC3E60DE79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BAD5172-0D5F-474D-9D7B-73A0B10F834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EE25639-05C2-4439-8B33-08826686834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9956D65-00CD-4238-8D67-66900EE212E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4A9A337-D40C-48C7-A5F9-191C6FCEBBA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BD5A137-854E-424C-8676-147F0E2B493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BD443B6-8C75-491F-8593-3F9E2CE32FB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063034F-C273-42F1-A981-5B20C725BFF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3C44C4F-8033-481F-8CB1-B68289C6E25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2032C6D-9156-4A77-BEAF-41019CEBCD6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6804466-F015-469D-900E-BF73F9E4B0A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0EAF2FF-9FC1-433D-8890-16E859D1393B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18D1B3D-76DF-4748-A7C3-0F1C8BC2611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95E2E93-3A7D-4920-9F27-BCC9B8564EC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2677049-BAF8-42A4-98A9-524E2BD7C32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4C6C349-563D-45A6-BEBB-6B623B5C855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1E26BEC-9581-4BD7-A2D3-653433A6EE7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5BCA07A-E98C-4CA0-9ED7-0BC505F8A9B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A96FCF0-3754-4373-BE82-5086C33F75E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A9C0-F4FA-431E-87A1-9ABC206DA22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25EF-052E-4CE3-B3B0-3F82EBA7D09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Relationship Type="http://schemas.openxmlformats.org/officeDocument/2006/relationships/image" Target="/ppt/media/image5.png" Id="rId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7.png" Id="rId2" /><Relationship Type="http://schemas.openxmlformats.org/officeDocument/2006/relationships/image" Target="/ppt/media/image8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9.png" Id="rId2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0.png" Id="rId2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1.png" Id="rId2" /><Relationship Type="http://schemas.openxmlformats.org/officeDocument/2006/relationships/image" Target="/ppt/media/image12.png" Id="rId3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3.png" Id="rId2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4.png" Id="rId2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5.png" Id="rId2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docs.swmansion.com/scarb/docs" TargetMode="External" Id="rId2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6.png" Id="rId2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7.png" Id="rId2" /></Relationships>
</file>

<file path=ppt/slides/_rels/slide4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book.cairo-lang.org/zh-cn/ch99-01-03-02-contract-functions.html#1&#26500;&#36896;&#22120;constructors" TargetMode="External" Id="rId2" /><Relationship Type="http://schemas.openxmlformats.org/officeDocument/2006/relationships/hyperlink" Target="https://book.cairo-lang.org/zh-cn/ch99-01-03-02-contract-functions.html#2&#20844;&#20849;&#20989;&#25968;" TargetMode="External" Id="rId3" /><Relationship Type="http://schemas.openxmlformats.org/officeDocument/2006/relationships/hyperlink" Target="https://book.cairo-lang.org/zh-cn/ch99-01-03-02-contract-functions.html#&#22806;&#37096;&#20989;&#25968;" TargetMode="External" Id="rId4" /><Relationship Type="http://schemas.openxmlformats.org/officeDocument/2006/relationships/hyperlink" Target="https://book.cairo-lang.org/zh-cn/ch99-01-03-02-contract-functions.html#&#35270;&#22270;&#20989;&#25968;" TargetMode="External" Id="rId5" /><Relationship Type="http://schemas.openxmlformats.org/officeDocument/2006/relationships/hyperlink" Target="https://book.cairo-lang.org/zh-cn/ch99-01-03-02-contract-functions.html#3&#31169;&#26377;&#20989;&#25968;" TargetMode="External" Id="rId6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Cairo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控制流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if  </a:t>
            </a:r>
            <a:r>
              <a:rPr lang="zh-CN" altLang="zh-CN"/>
              <a:t>表达式</a:t>
            </a:r>
            <a:r>
              <a:rPr lang="en-US" altLang="en-US"/>
              <a:t> / else if</a:t>
            </a:r>
            <a:endParaRPr/>
          </a:p>
          <a:p>
            <a:pPr lvl="0"/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/>
              <a:t>let </a:t>
            </a:r>
            <a:r>
              <a:rPr lang="zh-CN" altLang="zh-CN"/>
              <a:t>中的</a:t>
            </a:r>
            <a:r>
              <a:rPr lang="en-US" altLang="en-US"/>
              <a:t>  if  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187728" y="1066213"/>
            <a:ext cx="4686300" cy="26797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6298826" y="3967163"/>
            <a:ext cx="48387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循环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en-US" altLang="en-US"/>
              <a:t>loop</a:t>
            </a:r>
            <a:endParaRPr/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endParaRPr lang="en-US" altLang="en-US"/>
          </a:p>
          <a:p>
            <a:pPr lvl="0"/>
            <a:r>
              <a:rPr lang="en-US" altLang="en-US"/>
              <a:t>loop </a:t>
            </a:r>
            <a:r>
              <a:rPr lang="zh-CN" altLang="zh-CN"/>
              <a:t>中返回值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644456" y="466965"/>
            <a:ext cx="3784600" cy="25527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5586826" y="3249759"/>
            <a:ext cx="412750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常见集合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数组</a:t>
            </a:r>
            <a:endParaRPr/>
          </a:p>
          <a:p>
            <a:pPr lvl="0"/>
            <a:r>
              <a:rPr lang="zh-CN" altLang="zh-CN"/>
              <a:t>字典</a:t>
            </a:r>
          </a:p>
          <a:p>
            <a:pPr lvl="0"/>
            <a:r>
              <a:rPr lang="zh-CN" altLang="zh-CN"/>
              <a:t>结构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数组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数组创建</a:t>
            </a:r>
            <a:r>
              <a:rPr lang="en-US" altLang="en-US"/>
              <a:t> </a:t>
            </a:r>
            <a:r>
              <a:rPr lang="en-US" altLang="en-US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ArrayTrait::new()  </a:t>
            </a:r>
            <a:r>
              <a:rPr lang="zh-CN" altLang="zh-CN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或者</a:t>
            </a:r>
            <a:r>
              <a:rPr lang="en-US" altLang="en-US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ArrayTrait::&lt;</a:t>
            </a:r>
            <a:r>
              <a:rPr lang="en-US" altLang="en-US">
                <a:solidFill>
                  <a:srgbClr val="B21E00"/>
                </a:solidFill>
                <a:latin typeface="Source Code Pro"/>
                <a:ea typeface="Source Code Pro"/>
              </a:rPr>
              <a:t>u128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&gt;::new();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更新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    a.append(</a:t>
            </a:r>
            <a:r>
              <a:rPr lang="en-US" altLang="en-US">
                <a:solidFill>
                  <a:srgbClr val="B21E00"/>
                </a:solidFill>
                <a:latin typeface="Source Code Pro"/>
                <a:ea typeface="Source Code Pro"/>
              </a:rPr>
              <a:t>2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);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删除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 </a:t>
            </a:r>
            <a:r>
              <a:rPr lang="en-US" altLang="en-US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pop_front()</a:t>
            </a:r>
          </a:p>
          <a:p>
            <a:pPr lvl="0"/>
            <a:r>
              <a:rPr lang="zh-CN" altLang="zh-CN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读取</a:t>
            </a:r>
            <a:r>
              <a:rPr lang="en-US" altLang="en-US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*a.at(</a:t>
            </a:r>
            <a:r>
              <a:rPr lang="en-US" altLang="en-US">
                <a:solidFill>
                  <a:srgbClr val="B21E00"/>
                </a:solidFill>
                <a:latin typeface="Source Code Pro"/>
                <a:ea typeface="Source Code Pro"/>
              </a:rPr>
              <a:t>1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);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获取长度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</a:t>
            </a:r>
            <a:r>
              <a:rPr lang="en-US" altLang="en-US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len()</a:t>
            </a:r>
          </a:p>
          <a:p>
            <a:pPr lvl="0"/>
            <a:endParaRPr lang="en-US" altLang="en-US">
              <a:solidFill>
                <a:srgbClr val="000000"/>
              </a:solidFill>
              <a:highlight>
                <a:srgbClr val="F6F7F6"/>
              </a:highlight>
              <a:latin typeface="Source Code Pro"/>
              <a:ea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字典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en-US" altLang="en-US"/>
              <a:t>1 </a:t>
            </a:r>
            <a:r>
              <a:rPr lang="zh-CN" altLang="zh-CN"/>
              <a:t>、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在Cairo中，键类型被限制为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felt252</a:t>
            </a:r>
            <a:endParaRPr/>
          </a:p>
          <a:p>
            <a:pPr lvl="0"/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2</a:t>
            </a:r>
            <a:r>
              <a:rPr lang="zh-CN" altLang="zh-CN">
                <a:highlight>
                  <a:srgbClr val="F6F7F6"/>
                </a:highlight>
                <a:latin typeface="var(--mono-font)"/>
                <a:ea typeface="var(--mono-font)"/>
              </a:rPr>
              <a:t> 、写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/</a:t>
            </a:r>
            <a:r>
              <a:rPr lang="zh-CN" altLang="zh-CN">
                <a:highlight>
                  <a:srgbClr val="F6F7F6"/>
                </a:highlight>
                <a:latin typeface="var(--mono-font)"/>
                <a:ea typeface="var(--mono-font)"/>
              </a:rPr>
              <a:t>读取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 </a:t>
            </a:r>
            <a:r>
              <a:rPr lang="en-US" altLang="en-US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insert(felt252, T) -&gt; ()</a:t>
            </a:r>
            <a:r>
              <a:rPr lang="zh-CN" altLang="zh-CN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、</a:t>
            </a:r>
            <a:r>
              <a:rPr lang="en-US" altLang="en-US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get(felt252) -&gt; T </a:t>
            </a:r>
          </a:p>
          <a:p>
            <a:pPr lvl="0"/>
            <a:r>
              <a:rPr lang="en-US" altLang="en-US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3</a:t>
            </a:r>
            <a:r>
              <a:rPr lang="zh-CN" altLang="zh-CN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、字典的结构</a:t>
            </a:r>
          </a:p>
          <a:p>
            <a:pPr marL="0" lvl="0" indent="0">
              <a:buNone/>
            </a:pPr>
            <a:r>
              <a:rPr lang="en-US" altLang="en-US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key </a:t>
            </a:r>
            <a:r>
              <a:rPr lang="zh-CN" altLang="zh-CN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、前值、新值</a:t>
            </a:r>
          </a:p>
          <a:p>
            <a:pPr lvl="0"/>
            <a:endParaRPr lang="en-US" altLang="en-US">
              <a:solidFill>
                <a:srgbClr val="301900"/>
              </a:solidFill>
              <a:highlight>
                <a:srgbClr val="F6F7F6"/>
              </a:highlight>
              <a:latin typeface="Source Code Pro"/>
              <a:ea typeface="Source Code Pro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998767" y="3884066"/>
            <a:ext cx="37846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自定义数据结构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数组</a:t>
            </a:r>
            <a:r>
              <a:rPr lang="en-US" altLang="en-US"/>
              <a:t> + </a:t>
            </a:r>
            <a:r>
              <a:rPr lang="zh-CN" altLang="zh-CN"/>
              <a:t>字典的</a:t>
            </a:r>
            <a:r>
              <a:rPr lang="en-US" altLang="en-US"/>
              <a:t> </a:t>
            </a:r>
            <a:r>
              <a:rPr lang="zh-CN" altLang="zh-CN"/>
              <a:t>组合</a:t>
            </a:r>
            <a:endParaRPr/>
          </a:p>
          <a:p>
            <a:pPr lvl="0"/>
            <a:r>
              <a:rPr lang="zh-CN" altLang="zh-CN"/>
              <a:t>可实现各种堆栈结构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认识所有权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什么是所有权</a:t>
            </a:r>
            <a:endParaRPr/>
          </a:p>
          <a:p>
            <a:pPr lvl="0"/>
            <a:r>
              <a:rPr lang="zh-CN" altLang="zh-CN"/>
              <a:t>引用和快照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什么是所有权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Cairo实现了一个所有权系统以确保其编译代码的安全性和正确性。（参考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Rust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）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所有权规则：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Cairo的每个值都有一个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所有者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在同一时间只能有一个所有者。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当所有者超出作用域（scope）时，该值将被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丢弃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所有权的例子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Copy Trait </a:t>
            </a:r>
            <a:r>
              <a:rPr lang="zh-CN" altLang="zh-CN"/>
              <a:t>和</a:t>
            </a:r>
            <a:r>
              <a:rPr lang="en-US" altLang="en-US"/>
              <a:t> Drop Trait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如果一个类型实现了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Copy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Trait，把它传递给一个函数将不会把值的所有权转移给被调用的函数，而是传递一个值的副本。</a:t>
            </a:r>
            <a:endParaRPr/>
          </a:p>
          <a:p>
            <a:pPr lvl="0"/>
            <a:endParaRPr lang="en-US" altLang="en-US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</a:endParaRP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当一个实现了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Drop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trait的类型的值超出作用域时，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Drop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的实现会被调用，它将值移动到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drop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函数中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682006" y="3024254"/>
            <a:ext cx="4089400" cy="15875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7583554" y="4803214"/>
            <a:ext cx="46609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Cairo </a:t>
            </a:r>
            <a:r>
              <a:rPr lang="zh-CN" altLang="zh-CN"/>
              <a:t>和</a:t>
            </a:r>
            <a:r>
              <a:rPr lang="en-US" altLang="en-US"/>
              <a:t> Starknet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Cairo </a:t>
            </a:r>
            <a:r>
              <a:rPr lang="zh-CN" altLang="zh-CN"/>
              <a:t>有</a:t>
            </a:r>
            <a:r>
              <a:rPr lang="en-US" altLang="en-US"/>
              <a:t> Rust</a:t>
            </a:r>
            <a:r>
              <a:rPr lang="en-US" altLang="en-US"/>
              <a:t> </a:t>
            </a:r>
            <a:r>
              <a:rPr lang="zh-CN" altLang="zh-CN"/>
              <a:t>的特性，速度惊人、高性能</a:t>
            </a:r>
            <a:endParaRPr/>
          </a:p>
          <a:p>
            <a:pPr lvl="0"/>
            <a:r>
              <a:rPr lang="en-US" altLang="en-US"/>
              <a:t>Starknet </a:t>
            </a:r>
            <a:r>
              <a:rPr lang="zh-CN" altLang="zh-CN"/>
              <a:t>的合约语言，允许</a:t>
            </a:r>
            <a:r>
              <a:rPr lang="en-US" altLang="en-US"/>
              <a:t> Starknet  </a:t>
            </a:r>
            <a:r>
              <a:rPr lang="zh-CN" altLang="zh-CN"/>
              <a:t>操作系统生成交易的执行跟踪、生成证明，与</a:t>
            </a:r>
            <a:r>
              <a:rPr lang="en-US" altLang="en-US"/>
              <a:t> L1</a:t>
            </a:r>
            <a:r>
              <a:rPr lang="zh-CN" altLang="zh-CN"/>
              <a:t> 交互</a:t>
            </a:r>
          </a:p>
          <a:p>
            <a:pPr lvl="0"/>
            <a:r>
              <a:rPr lang="en-US" altLang="en-US"/>
              <a:t>Cairo </a:t>
            </a:r>
            <a:r>
              <a:rPr lang="zh-CN" altLang="zh-CN"/>
              <a:t>在任何计算机上都可以生成证明和计算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快照和引用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在Cairo，一个快照是一个在某个时间点上的不可改变的值的视图。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endParaRPr/>
          </a:p>
          <a:p>
            <a:pPr lvl="0"/>
            <a:endParaRPr lang="en-US" altLang="en-US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133903" y="2740212"/>
            <a:ext cx="6604000" cy="2184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引用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在 Cairo 中，可以使用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ref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修饰符将参数作为可变引用传递。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300107" y="2648377"/>
            <a:ext cx="4677656" cy="283629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使用结构体组织数据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结构体的定义和实例化</a:t>
            </a:r>
            <a:endParaRPr/>
          </a:p>
          <a:p>
            <a:pPr lvl="0"/>
            <a:r>
              <a:rPr lang="zh-CN" altLang="zh-CN"/>
              <a:t>结构体示例程序</a:t>
            </a:r>
          </a:p>
          <a:p>
            <a:pPr lvl="0"/>
            <a:r>
              <a:rPr lang="zh-CN" altLang="zh-CN"/>
              <a:t>方法语法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结构体的定义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关键字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struct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并命名整个结构</a:t>
            </a:r>
            <a:endParaRPr/>
          </a:p>
          <a:p>
            <a:pPr marL="0" lvl="0" indent="0">
              <a:buNone/>
            </a:pPr>
            <a:endParaRPr lang="en-US" altLang="en-US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</a:endParaRPr>
          </a:p>
          <a:p>
            <a:pPr marL="0" lvl="0" indent="0">
              <a:buNone/>
            </a:pPr>
            <a:endParaRPr lang="en-US" altLang="en-US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</a:endParaRPr>
          </a:p>
          <a:p>
            <a:pPr marL="0" lvl="0" indent="0">
              <a:buNone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结构体的声明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074220" y="2096514"/>
            <a:ext cx="3835400" cy="21463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996950" y="4679416"/>
            <a:ext cx="1019810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结构体</a:t>
            </a:r>
            <a:r>
              <a:rPr lang="en-US" altLang="en-US"/>
              <a:t> </a:t>
            </a:r>
            <a:r>
              <a:rPr lang="zh-CN" altLang="zh-CN"/>
              <a:t>组合</a:t>
            </a:r>
            <a:r>
              <a:rPr lang="en-US" altLang="en-US"/>
              <a:t> </a:t>
            </a:r>
            <a:r>
              <a:rPr lang="en-US" altLang="en-US"/>
              <a:t> </a:t>
            </a:r>
            <a:r>
              <a:rPr lang="zh-CN" altLang="zh-CN"/>
              <a:t>使用</a:t>
            </a:r>
            <a:r>
              <a:rPr lang="en-US" altLang="en-US"/>
              <a:t> Trait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143874" y="1629922"/>
            <a:ext cx="6946900" cy="4635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方法语法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结构体作为参数类型</a:t>
            </a:r>
            <a:endParaRPr/>
          </a:p>
          <a:p>
            <a:pPr lvl="0"/>
            <a:r>
              <a:rPr lang="zh-CN" altLang="zh-CN"/>
              <a:t>多个入参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136404" y="2429435"/>
            <a:ext cx="7860240" cy="395855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枚举和模式匹配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枚举的定义</a:t>
            </a:r>
            <a:endParaRPr/>
          </a:p>
          <a:p>
            <a:pPr lvl="0"/>
            <a:r>
              <a:rPr lang="en-US" altLang="en-US"/>
              <a:t>Match</a:t>
            </a:r>
            <a:r>
              <a:rPr lang="zh-CN" altLang="zh-CN"/>
              <a:t>控制流结构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枚举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枚举的定义</a:t>
            </a:r>
            <a:endParaRPr/>
          </a:p>
          <a:p>
            <a:pPr lvl="0"/>
            <a:r>
              <a:rPr lang="zh-CN" altLang="zh-CN"/>
              <a:t>枚举与</a:t>
            </a:r>
            <a:r>
              <a:rPr lang="en-US" altLang="en-US"/>
              <a:t> Trait</a:t>
            </a:r>
          </a:p>
          <a:p>
            <a:pPr lvl="0"/>
            <a:r>
              <a:rPr lang="zh-CN" altLang="zh-CN"/>
              <a:t>标准枚举</a:t>
            </a:r>
            <a:r>
              <a:rPr lang="en-US" altLang="en-US"/>
              <a:t> Option </a:t>
            </a:r>
            <a:r>
              <a:rPr lang="zh-CN" altLang="zh-CN"/>
              <a:t>含</a:t>
            </a:r>
            <a:r>
              <a:rPr lang="en-US" altLang="en-US"/>
              <a:t> Some None</a:t>
            </a:r>
          </a:p>
          <a:p>
            <a:pPr lvl="0"/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167976" y="1825625"/>
            <a:ext cx="405130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match</a:t>
            </a:r>
            <a:r>
              <a:rPr lang="zh-CN" altLang="zh-CN"/>
              <a:t>控制流结构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Cairo</a:t>
            </a:r>
            <a:r>
              <a:rPr lang="en-US" altLang="en-US"/>
              <a:t> </a:t>
            </a:r>
            <a:r>
              <a:rPr lang="zh-CN" altLang="zh-CN"/>
              <a:t>中使用</a:t>
            </a:r>
            <a:r>
              <a:rPr lang="en-US" altLang="en-US"/>
              <a:t> match </a:t>
            </a:r>
            <a:r>
              <a:rPr lang="zh-CN" altLang="zh-CN"/>
              <a:t>作为控制流运算符</a:t>
            </a:r>
            <a:endParaRPr/>
          </a:p>
          <a:p>
            <a:pPr lvl="0"/>
            <a:r>
              <a:rPr lang="zh-CN" altLang="zh-CN"/>
              <a:t>普通的</a:t>
            </a:r>
            <a:r>
              <a:rPr lang="en-US" altLang="en-US"/>
              <a:t> match </a:t>
            </a:r>
            <a:r>
              <a:rPr lang="zh-CN" altLang="zh-CN"/>
              <a:t>匹配</a:t>
            </a:r>
            <a:r>
              <a:rPr lang="en-US" altLang="en-US"/>
              <a:t>  </a:t>
            </a:r>
            <a:r>
              <a:rPr lang="zh-CN" altLang="zh-CN"/>
              <a:t>枚举值</a:t>
            </a:r>
            <a:r>
              <a:rPr lang="en-US" altLang="en-US"/>
              <a:t>::</a:t>
            </a:r>
            <a:r>
              <a:rPr lang="zh-CN" altLang="zh-CN"/>
              <a:t>值</a:t>
            </a:r>
            <a:r>
              <a:rPr lang="en-US" altLang="en-US"/>
              <a:t> =&gt; </a:t>
            </a:r>
            <a:r>
              <a:rPr lang="zh-CN" altLang="zh-CN"/>
              <a:t>返回值</a:t>
            </a:r>
          </a:p>
          <a:p>
            <a:pPr lvl="0"/>
            <a:r>
              <a:rPr lang="zh-CN" altLang="zh-CN"/>
              <a:t>绑定值的模式</a:t>
            </a:r>
          </a:p>
          <a:p>
            <a:pPr lvl="0"/>
            <a:r>
              <a:rPr lang="zh-CN" altLang="zh-CN"/>
              <a:t>匹配</a:t>
            </a:r>
            <a:r>
              <a:rPr lang="en-US" altLang="en-US"/>
              <a:t> option </a:t>
            </a:r>
            <a:r>
              <a:rPr lang="zh-CN" altLang="zh-CN"/>
              <a:t>模式</a:t>
            </a:r>
          </a:p>
          <a:p>
            <a:pPr lvl="0"/>
            <a:r>
              <a:rPr lang="en-US" altLang="en-US"/>
              <a:t>0 </a:t>
            </a:r>
            <a:r>
              <a:rPr lang="zh-CN" altLang="zh-CN"/>
              <a:t>和</a:t>
            </a:r>
            <a:r>
              <a:rPr lang="en-US" altLang="en-US"/>
              <a:t> _ </a:t>
            </a:r>
            <a:r>
              <a:rPr lang="zh-CN" altLang="zh-CN"/>
              <a:t>的匹配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使用包、</a:t>
            </a:r>
            <a:r>
              <a:rPr lang="en-US" altLang="en-US"/>
              <a:t> Crate</a:t>
            </a:r>
            <a:r>
              <a:rPr lang="zh-CN" altLang="zh-CN"/>
              <a:t>和</a:t>
            </a:r>
            <a:r>
              <a:rPr lang="en-US" altLang="en-US"/>
              <a:t> </a:t>
            </a:r>
            <a:r>
              <a:rPr lang="zh-CN" altLang="zh-CN"/>
              <a:t>模块管理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包和</a:t>
            </a:r>
            <a:r>
              <a:rPr lang="en-US" altLang="en-US"/>
              <a:t> Crate</a:t>
            </a:r>
            <a:endParaRPr/>
          </a:p>
          <a:p>
            <a:pPr lvl="0"/>
            <a:r>
              <a:rPr lang="zh-CN" altLang="zh-CN"/>
              <a:t>模块和作用域</a:t>
            </a:r>
          </a:p>
          <a:p>
            <a:pPr lvl="0"/>
            <a:r>
              <a:rPr lang="zh-CN" altLang="zh-CN"/>
              <a:t>阴阳模块的路径</a:t>
            </a:r>
          </a:p>
          <a:p>
            <a:pPr lvl="0"/>
            <a:r>
              <a:rPr lang="en-US" altLang="en-US"/>
              <a:t>use </a:t>
            </a:r>
            <a:r>
              <a:rPr lang="zh-CN" altLang="zh-CN"/>
              <a:t>引入作用域</a:t>
            </a:r>
          </a:p>
          <a:p>
            <a:pPr lvl="0"/>
            <a:r>
              <a:rPr lang="zh-CN" altLang="zh-CN"/>
              <a:t>模块拆分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安装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只需下载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en-US" altLang="en-US">
                <a:highlight>
                  <a:srgbClr val="FFFFFF"/>
                </a:highlight>
                <a:latin typeface="Open Sans"/>
                <a:ea typeface="Open Sans"/>
                <a:hlinkClick r:id="rId2"/>
              </a:rPr>
              <a:t>Scarb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，即可安装 Cairo。Scarb 将 Cairo 编译器和 Cairo 语言服务器捆绑在一个易于安装的软件包中</a:t>
            </a:r>
            <a:endParaRPr/>
          </a:p>
          <a:p>
            <a:pPr marL="0" lvl="0" indent="0">
              <a:buNone/>
            </a:pPr>
            <a:endParaRPr lang="en-US" altLang="en-US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</a:endParaRPr>
          </a:p>
          <a:p>
            <a:pPr lvl="0"/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curl --proto </a:t>
            </a:r>
            <a:r>
              <a:rPr lang="en-US" altLang="en-US">
                <a:solidFill>
                  <a:srgbClr val="0082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'=https'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 --tlsv1.2 -sSf https://docs.swmansion.com/scarb/install.sh | sh
</a:t>
            </a:r>
          </a:p>
          <a:p>
            <a:pPr marL="349758" lvl="0" algn="l">
              <a:buFont typeface="Arial" charset="0"/>
              <a:buChar char="•"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包和</a:t>
            </a:r>
            <a:r>
              <a:rPr lang="en-US" altLang="en-US"/>
              <a:t> Crate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Crate </a:t>
            </a:r>
            <a:r>
              <a:rPr lang="zh-CN" altLang="zh-CN"/>
              <a:t>是</a:t>
            </a:r>
            <a:r>
              <a:rPr lang="en-US" altLang="en-US"/>
              <a:t> Cairo </a:t>
            </a:r>
            <a:r>
              <a:rPr lang="zh-CN" altLang="zh-CN"/>
              <a:t>编译时最小的代码单位</a:t>
            </a:r>
            <a:endParaRPr/>
          </a:p>
          <a:p>
            <a:pPr lvl="0"/>
            <a:r>
              <a:rPr lang="zh-CN" altLang="zh-CN"/>
              <a:t>使用 Scarb  创建一个包</a:t>
            </a:r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定义模块</a:t>
            </a:r>
            <a:r>
              <a:rPr lang="en-US" altLang="en-US"/>
              <a:t> </a:t>
            </a:r>
            <a:r>
              <a:rPr lang="zh-CN" altLang="zh-CN"/>
              <a:t>以</a:t>
            </a:r>
            <a:r>
              <a:rPr lang="en-US" altLang="en-US"/>
              <a:t> </a:t>
            </a:r>
            <a:r>
              <a:rPr lang="zh-CN" altLang="zh-CN"/>
              <a:t>控制作用域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en-US" altLang="en-US"/>
              <a:t>1 </a:t>
            </a:r>
            <a:r>
              <a:rPr lang="zh-CN" altLang="zh-CN"/>
              <a:t>、声明模块</a:t>
            </a:r>
            <a:r>
              <a:rPr lang="en-US" altLang="en-US"/>
              <a:t> mod </a:t>
            </a:r>
            <a:endParaRPr/>
          </a:p>
          <a:p>
            <a:pPr lvl="0"/>
            <a:r>
              <a:rPr lang="en-US" altLang="en-US"/>
              <a:t>2</a:t>
            </a:r>
            <a:r>
              <a:rPr lang="zh-CN" altLang="zh-CN"/>
              <a:t>、使用</a:t>
            </a:r>
            <a:r>
              <a:rPr lang="en-US" altLang="en-US"/>
              <a:t>use </a:t>
            </a:r>
            <a:r>
              <a:rPr lang="zh-CN" altLang="zh-CN"/>
              <a:t>引入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931496" y="3280389"/>
            <a:ext cx="5930900" cy="1968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使用</a:t>
            </a:r>
            <a:r>
              <a:rPr lang="en-US" altLang="en-US"/>
              <a:t>use </a:t>
            </a:r>
            <a:r>
              <a:rPr lang="zh-CN" altLang="zh-CN"/>
              <a:t>引入</a:t>
            </a:r>
            <a:r>
              <a:rPr lang="en-US" altLang="en-US"/>
              <a:t> </a:t>
            </a:r>
            <a:r>
              <a:rPr lang="zh-CN" altLang="zh-CN"/>
              <a:t>路径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en-US" altLang="en-US"/>
              <a:t> 1 </a:t>
            </a:r>
            <a:r>
              <a:rPr lang="zh-CN" altLang="zh-CN"/>
              <a:t>、使用</a:t>
            </a:r>
            <a:r>
              <a:rPr lang="en-US" altLang="en-US"/>
              <a:t> use </a:t>
            </a:r>
            <a:r>
              <a:rPr lang="zh-CN" altLang="zh-CN"/>
              <a:t>引入关键路径</a:t>
            </a:r>
            <a:endParaRPr/>
          </a:p>
          <a:p>
            <a:pPr lvl="0"/>
            <a:r>
              <a:rPr lang="en-US" altLang="en-US"/>
              <a:t>2 </a:t>
            </a:r>
            <a:r>
              <a:rPr lang="zh-CN" altLang="zh-CN"/>
              <a:t>、使用</a:t>
            </a:r>
            <a:r>
              <a:rPr lang="en-US" altLang="en-US"/>
              <a:t> as </a:t>
            </a:r>
            <a:r>
              <a:rPr lang="zh-CN" altLang="zh-CN"/>
              <a:t>引入为别名</a:t>
            </a:r>
            <a:r>
              <a:rPr lang="en-US" altLang="en-US"/>
              <a:t> use array::ArrayTrait as Arr;</a:t>
            </a:r>
          </a:p>
          <a:p>
            <a:pPr lvl="0"/>
            <a:r>
              <a:rPr lang="en-US" altLang="en-US"/>
              <a:t>3 </a:t>
            </a:r>
            <a:r>
              <a:rPr lang="zh-CN" altLang="zh-CN"/>
              <a:t>、引入模块中多个项</a:t>
            </a:r>
            <a:r>
              <a:rPr lang="en-US" altLang="en-US"/>
              <a:t>  use module::{item1, item2, item3};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模块拆分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使用</a:t>
            </a:r>
            <a:r>
              <a:rPr lang="en-US" altLang="en-US"/>
              <a:t> use  </a:t>
            </a:r>
            <a:r>
              <a:rPr lang="zh-CN" altLang="zh-CN"/>
              <a:t>引入</a:t>
            </a:r>
            <a:r>
              <a:rPr lang="en-US" altLang="en-US"/>
              <a:t> </a:t>
            </a:r>
            <a:r>
              <a:rPr lang="zh-CN" altLang="zh-CN"/>
              <a:t>聚合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泛型</a:t>
            </a:r>
            <a:r>
              <a:rPr lang="en-US" altLang="en-US"/>
              <a:t> </a:t>
            </a:r>
            <a:r>
              <a:rPr lang="zh-CN" altLang="zh-CN"/>
              <a:t>和</a:t>
            </a:r>
            <a:r>
              <a:rPr lang="en-US" altLang="en-US"/>
              <a:t> Trait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可以使用泛型为像函数签名或结构体这样的项创建定义，这样它们就可以用于多种不同的具体数据类型。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Trait </a:t>
            </a:r>
            <a:r>
              <a:rPr lang="zh-CN" altLang="zh-CN"/>
              <a:t>特性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定义一个</a:t>
            </a:r>
            <a:r>
              <a:rPr lang="en-US" altLang="en-US"/>
              <a:t> Trait</a:t>
            </a:r>
            <a:endParaRPr/>
          </a:p>
          <a:p>
            <a:pPr lvl="0"/>
            <a:r>
              <a:rPr lang="zh-CN" altLang="zh-CN"/>
              <a:t>实现一个</a:t>
            </a:r>
            <a:r>
              <a:rPr lang="en-US" altLang="en-US"/>
              <a:t> Trait</a:t>
            </a:r>
          </a:p>
          <a:p>
            <a:pPr lvl="0"/>
            <a:r>
              <a:rPr lang="en-US" altLang="en-US"/>
              <a:t>Trait </a:t>
            </a:r>
            <a:r>
              <a:rPr lang="zh-CN" altLang="zh-CN"/>
              <a:t>的无声明实现</a:t>
            </a:r>
            <a:r>
              <a:rPr lang="en-US" altLang="en-US"/>
              <a:t> #[generate_trait]</a:t>
            </a:r>
          </a:p>
          <a:p>
            <a:pPr lvl="0"/>
            <a:r>
              <a:rPr lang="zh-CN" altLang="zh-CN"/>
              <a:t>泛型的</a:t>
            </a:r>
            <a:r>
              <a:rPr lang="en-US" altLang="en-US"/>
              <a:t> Trait</a:t>
            </a:r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Cairo </a:t>
            </a:r>
            <a:r>
              <a:rPr lang="zh-CN" altLang="zh-CN"/>
              <a:t>的测试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编写测试</a:t>
            </a:r>
            <a:endParaRPr/>
          </a:p>
          <a:p>
            <a:pPr lvl="0"/>
            <a:r>
              <a:rPr lang="zh-CN" altLang="zh-CN"/>
              <a:t>测试的结构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编写测试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使用</a:t>
            </a:r>
            <a:r>
              <a:rPr lang="en-US" altLang="en-US"/>
              <a:t> #[test]</a:t>
            </a:r>
            <a:endParaRPr/>
          </a:p>
          <a:p>
            <a:pPr lvl="0"/>
            <a:r>
              <a:rPr lang="zh-CN" altLang="zh-CN"/>
              <a:t>使用断言</a:t>
            </a:r>
          </a:p>
          <a:p>
            <a:pPr lvl="0"/>
            <a:endParaRPr lang="en-US" altLang="en-US"/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测试的架构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单元测试</a:t>
            </a:r>
            <a:endParaRPr/>
          </a:p>
          <a:p>
            <a:pPr lvl="0"/>
            <a:r>
              <a:rPr lang="zh-CN" altLang="zh-CN"/>
              <a:t>集成测试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错误处理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en-US" altLang="en-US"/>
              <a:t> panic - panic </a:t>
            </a:r>
            <a:r>
              <a:rPr lang="zh-CN" altLang="zh-CN"/>
              <a:t>语句终止程序</a:t>
            </a:r>
            <a:endParaRPr/>
          </a:p>
          <a:p>
            <a:pPr lvl="0"/>
            <a:r>
              <a:rPr lang="en-US" altLang="en-US"/>
              <a:t>Result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Hello World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en-US" altLang="en-US"/>
              <a:t>1 </a:t>
            </a:r>
            <a:r>
              <a:rPr lang="zh-CN" altLang="zh-CN"/>
              <a:t>、创建项目目录</a:t>
            </a:r>
            <a:r>
              <a:rPr lang="en-US" altLang="en-US"/>
              <a:t> mkdir </a:t>
            </a:r>
            <a:r>
              <a:rPr lang="zh-CN" altLang="zh-CN"/>
              <a:t>目录</a:t>
            </a:r>
            <a:endParaRPr/>
          </a:p>
          <a:p>
            <a:pPr lvl="0"/>
            <a:r>
              <a:rPr lang="en-US" altLang="en-US"/>
              <a:t>2 </a:t>
            </a:r>
            <a:r>
              <a:rPr lang="zh-CN" altLang="zh-CN"/>
              <a:t>、用</a:t>
            </a:r>
            <a:r>
              <a:rPr lang="en-US" altLang="en-US"/>
              <a:t> </a:t>
            </a:r>
            <a:r>
              <a:rPr lang="en-US" altLang="en-US"/>
              <a:t>Scarb </a:t>
            </a:r>
            <a:r>
              <a:rPr lang="zh-CN" altLang="zh-CN"/>
              <a:t>创建一个项目</a:t>
            </a:r>
            <a:r>
              <a:rPr lang="en-US" altLang="en-US"/>
              <a:t> scarb new hello_world</a:t>
            </a:r>
          </a:p>
          <a:p>
            <a:pPr lvl="0"/>
            <a:r>
              <a:rPr lang="en-US" altLang="en-US"/>
              <a:t>3 </a:t>
            </a:r>
            <a:r>
              <a:rPr lang="zh-CN" altLang="zh-CN"/>
              <a:t>、生成了</a:t>
            </a:r>
            <a:r>
              <a:rPr lang="en-US" altLang="en-US"/>
              <a:t> Scarb.toml</a:t>
            </a:r>
            <a:r>
              <a:rPr lang="zh-CN" altLang="zh-CN"/>
              <a:t>、</a:t>
            </a:r>
            <a:r>
              <a:rPr lang="en-US" altLang="en-US"/>
              <a:t>lib.cairo</a:t>
            </a:r>
            <a:r>
              <a:rPr lang="zh-CN" altLang="zh-CN"/>
              <a:t>、</a:t>
            </a:r>
            <a:r>
              <a:rPr lang="en-US" altLang="en-US"/>
              <a:t> hello_world.cairo </a:t>
            </a:r>
            <a:r>
              <a:rPr lang="zh-CN" altLang="zh-CN"/>
              <a:t>等文件</a:t>
            </a:r>
          </a:p>
          <a:p>
            <a:pPr lvl="0"/>
            <a:r>
              <a:rPr lang="en-US" altLang="en-US"/>
              <a:t>4</a:t>
            </a:r>
            <a:r>
              <a:rPr lang="en-US" altLang="en-US"/>
              <a:t> </a:t>
            </a:r>
            <a:r>
              <a:rPr lang="zh-CN" altLang="zh-CN"/>
              <a:t>、使用</a:t>
            </a:r>
            <a:r>
              <a:rPr lang="en-US" altLang="en-US"/>
              <a:t> scarb build </a:t>
            </a:r>
            <a:r>
              <a:rPr lang="zh-CN" altLang="zh-CN"/>
              <a:t>编译</a:t>
            </a:r>
          </a:p>
          <a:p>
            <a:pPr lvl="0"/>
            <a:r>
              <a:rPr lang="en-US" altLang="en-US"/>
              <a:t>5 </a:t>
            </a:r>
            <a:r>
              <a:rPr lang="zh-CN" altLang="zh-CN"/>
              <a:t>、使用</a:t>
            </a:r>
            <a:r>
              <a:rPr lang="en-US" altLang="en-US"/>
              <a:t> scarb cairo-run </a:t>
            </a:r>
            <a:r>
              <a:rPr lang="zh-CN" altLang="zh-CN"/>
              <a:t>运行</a:t>
            </a:r>
          </a:p>
          <a:p>
            <a:pPr marL="0" lvl="0" indent="0">
              <a:buNone/>
            </a:pPr>
            <a:r>
              <a:rPr lang="zh-CN" altLang="zh-CN"/>
              <a:t>（截图、视频）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高级特性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操作符重载</a:t>
            </a:r>
            <a:r>
              <a:rPr lang="en-US" altLang="en-US"/>
              <a:t> </a:t>
            </a:r>
            <a:r>
              <a:rPr lang="zh-CN" altLang="zh-CN"/>
              <a:t>在函数定义中可以使用</a:t>
            </a:r>
            <a:r>
              <a:rPr lang="en-US" altLang="en-US"/>
              <a:t> </a:t>
            </a:r>
            <a:r>
              <a:rPr lang="zh-CN" altLang="zh-CN"/>
              <a:t>操作符</a:t>
            </a:r>
            <a:endParaRPr/>
          </a:p>
          <a:p>
            <a:pPr lvl="0"/>
            <a:r>
              <a:rPr lang="zh-CN" altLang="zh-CN"/>
              <a:t>宏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操作符重载入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操作符重载是一些编程语言的一个特点，它允许在用户自定义的类型上重新定义标准操作符，如加法（+）、减法（-）、乘法（*）和除法（/）。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在Cairo中，操作符重载是通过实现特定的trait来实现的。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en-US" altLang="en-US"/>
              <a:t>Cairo</a:t>
            </a:r>
            <a:r>
              <a:rPr lang="zh-CN" altLang="zh-CN"/>
              <a:t>语言有一些插件可以让开发人员简化代码。它们被称为</a:t>
            </a:r>
            <a:r>
              <a:rPr lang="en-US" altLang="en-US"/>
              <a:t> </a:t>
            </a:r>
            <a:r>
              <a:rPr lang="zh-CN" altLang="zh-CN"/>
              <a:t>内联宏（</a:t>
            </a:r>
            <a:r>
              <a:rPr lang="en-US" altLang="en-US"/>
              <a:t>inline_macros</a:t>
            </a:r>
            <a:r>
              <a:rPr lang="zh-CN" altLang="zh-CN"/>
              <a:t>），是一种可以生成其他代码的代码编写方式。在</a:t>
            </a:r>
            <a:r>
              <a:rPr lang="en-US" altLang="en-US"/>
              <a:t>Cairo</a:t>
            </a:r>
            <a:r>
              <a:rPr lang="zh-CN" altLang="zh-CN"/>
              <a:t>语言中，只有两个</a:t>
            </a:r>
            <a:r>
              <a:rPr lang="en-US" altLang="en-US"/>
              <a:t> </a:t>
            </a:r>
            <a:r>
              <a:rPr lang="zh-CN" altLang="zh-CN"/>
              <a:t>宏：</a:t>
            </a:r>
            <a:r>
              <a:rPr lang="en-US" altLang="en-US"/>
              <a:t>"array![]"</a:t>
            </a:r>
            <a:r>
              <a:rPr lang="zh-CN" altLang="zh-CN"/>
              <a:t>和</a:t>
            </a:r>
            <a:r>
              <a:rPr lang="en-US" altLang="en-US"/>
              <a:t> "consteval_int!()"</a:t>
            </a:r>
            <a:endParaRPr/>
          </a:p>
          <a:p>
            <a:pPr lvl="0"/>
            <a:r>
              <a:rPr lang="zh-CN" altLang="zh-CN"/>
              <a:t>宏的理解：宏为输入动态生成代码</a:t>
            </a:r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Starknet  </a:t>
            </a:r>
            <a:r>
              <a:rPr lang="zh-CN" altLang="zh-CN"/>
              <a:t>智能合约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智能合约简介</a:t>
            </a:r>
            <a:endParaRPr/>
          </a:p>
          <a:p>
            <a:pPr lvl="0"/>
            <a:r>
              <a:rPr lang="zh-CN" altLang="zh-CN"/>
              <a:t>简单的合约</a:t>
            </a:r>
          </a:p>
          <a:p>
            <a:pPr lvl="0"/>
            <a:r>
              <a:rPr lang="zh-CN" altLang="zh-CN"/>
              <a:t>深入了解合约</a:t>
            </a:r>
          </a:p>
          <a:p>
            <a:pPr lvl="0"/>
            <a:r>
              <a:rPr lang="zh-CN" altLang="zh-CN"/>
              <a:t>Compinets 组件</a:t>
            </a:r>
          </a:p>
          <a:p>
            <a:pPr lvl="0"/>
            <a:r>
              <a:rPr lang="en-US" altLang="en-US"/>
              <a:t>abi </a:t>
            </a:r>
            <a:r>
              <a:rPr lang="zh-CN" altLang="zh-CN"/>
              <a:t>和</a:t>
            </a:r>
            <a:r>
              <a:rPr lang="en-US" altLang="en-US"/>
              <a:t> </a:t>
            </a:r>
            <a:r>
              <a:rPr lang="zh-CN" altLang="zh-CN"/>
              <a:t>跨合约交互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Cairo </a:t>
            </a:r>
            <a:r>
              <a:rPr lang="zh-CN" altLang="zh-CN"/>
              <a:t>智能合约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在Ethereum上，Solidity被编译成字节码。在Starknet上，Cairo被编译成Sierra，然后再编译成Cairo Assembly（casm）。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合约的用例：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Defi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、代币化、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投票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、版税、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去中心化身份</a:t>
            </a:r>
          </a:p>
          <a:p>
            <a:pPr marL="0" lvl="0" indent="0">
              <a:buNone/>
            </a:pPr>
            <a:endParaRPr lang="zh-CN" altLang="zh-CN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</a:endParaRPr>
          </a:p>
          <a:p>
            <a:pPr marL="0" lvl="0" indent="0">
              <a:buNone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为什么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Cairo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？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和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L1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和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Op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不一样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</a:p>
          <a:p>
            <a:pPr marL="0" lvl="0" indent="0">
              <a:buNone/>
            </a:pP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zk rollup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需要使用加密技术证明新状态的计算是正确</a:t>
            </a:r>
          </a:p>
          <a:p>
            <a:pPr marL="0" lvl="0" indent="0">
              <a:buNone/>
            </a:pP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Starks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的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rollup 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扩展能力大于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rollup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一个简单的合约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合约剖析</a:t>
            </a:r>
            <a:endParaRPr/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r>
              <a:rPr lang="zh-CN" altLang="zh-CN"/>
              <a:t>入口、标签</a:t>
            </a:r>
          </a:p>
          <a:p>
            <a:pPr marL="0" lvl="0" indent="0">
              <a:buNone/>
            </a:pPr>
            <a:r>
              <a:rPr lang="zh-CN" altLang="zh-CN"/>
              <a:t>扩展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425286" y="1382509"/>
            <a:ext cx="6632831" cy="516482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深入了解合约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存储变量</a:t>
            </a:r>
            <a:endParaRPr/>
          </a:p>
          <a:p>
            <a:pPr lvl="0"/>
            <a:r>
              <a:rPr lang="zh-CN" altLang="zh-CN"/>
              <a:t>合约函数</a:t>
            </a:r>
          </a:p>
          <a:p>
            <a:pPr lvl="0"/>
            <a:r>
              <a:rPr lang="zh-CN" altLang="zh-CN"/>
              <a:t>合约的事件</a:t>
            </a:r>
          </a:p>
          <a:p>
            <a:pPr lvl="0"/>
            <a:r>
              <a:rPr lang="zh-CN" altLang="zh-CN"/>
              <a:t>减少冗余模板代码</a:t>
            </a:r>
          </a:p>
          <a:p>
            <a:pPr lvl="0"/>
            <a:r>
              <a:rPr lang="zh-CN" altLang="zh-CN"/>
              <a:t>优化存储成本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存储变量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Starknet</a:t>
            </a:r>
            <a:r>
              <a:rPr lang="zh-CN" altLang="zh-CN"/>
              <a:t>合同中的存储变量被存储在一个特殊的结构中，称为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Storage</a:t>
            </a:r>
            <a:r>
              <a:rPr lang="zh-CN" altLang="zh-CN"/>
              <a:t>：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在结构定义之上添加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#[derive(starknet::Store)]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属性来实现。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类似于 ERC20 标准中常见的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allowances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存储变量，它使用元组将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owner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和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spender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映射到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allowance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中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合约函数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 </a:t>
            </a:r>
            <a:r>
              <a:rPr lang="zh-CN" altLang="zh-CN">
                <a:hlinkClick r:id="rId2"/>
              </a:rPr>
              <a:t>1.构造器（Constructors）</a:t>
            </a:r>
            <a:r>
              <a:rPr lang="en-US" altLang="en-US"/>
              <a:t>     #[constructor]
</a:t>
            </a:r>
            <a:r>
              <a:rPr lang="zh-CN" altLang="zh-CN">
                <a:hlinkClick r:id="rId3"/>
              </a:rPr>
              <a:t>2.公共函数</a:t>
            </a:r>
            <a:r>
              <a:rPr lang="en-US" altLang="en-US"/>
              <a:t>     #[external(v0)]
</a:t>
            </a:r>
            <a:r>
              <a:rPr lang="zh-CN" altLang="zh-CN">
                <a:hlinkClick r:id="rId4"/>
              </a:rPr>
              <a:t>外部函数</a:t>
            </a:r>
            <a:endParaRPr/>
          </a:p>
          <a:p>
            <a:pPr lvl="0"/>
            <a:r>
              <a:rPr lang="zh-CN" altLang="zh-CN">
                <a:hlinkClick r:id="rId5"/>
              </a:rPr>
              <a:t>视图函数</a:t>
            </a:r>
          </a:p>
          <a:p>
            <a:pPr lvl="0"/>
            <a:r>
              <a:rPr lang="zh-CN" altLang="zh-CN">
                <a:hlinkClick r:id="rId6"/>
              </a:rPr>
              <a:t>3.私有函数</a:t>
            </a:r>
            <a:r>
              <a:rPr lang="en-US" altLang="en-US"/>
              <a:t> </a:t>
            </a:r>
            <a:r>
              <a:rPr lang="zh-CN" altLang="zh-CN"/>
              <a:t>未在注有</a:t>
            </a:r>
            <a:r>
              <a:rPr lang="en-US" altLang="en-US"/>
              <a:t>#[external(v0)]</a:t>
            </a:r>
            <a:r>
              <a:rPr lang="zh-CN" altLang="zh-CN"/>
              <a:t>属性的代码块中定义的函数是私有函数（也称为内部函数）。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事件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事件是定制的数据结构，由智能合约在执行期间发出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定义事件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   </a:t>
            </a:r>
            <a:r>
              <a:rPr lang="en-US" altLang="en-US">
                <a:solidFill>
                  <a:srgbClr val="B21E00"/>
                </a:solidFill>
                <a:latin typeface="Source Code Pro"/>
                <a:ea typeface="Source Code Pro"/>
              </a:rPr>
              <a:t>#[derive(Drop, starknet::Event)]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发射事件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 </a:t>
            </a:r>
            <a:r>
              <a:rPr lang="en-US" altLang="en-US">
                <a:solidFill>
                  <a:srgbClr val="9D00EC"/>
                </a:solidFill>
                <a:latin typeface="Source Code Pro"/>
                <a:ea typeface="Source Code Pro"/>
              </a:rPr>
              <a:t>self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.emit(StoredName { user: user, name: name });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基础的编程概念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变量与可变性</a:t>
            </a:r>
            <a:endParaRPr/>
          </a:p>
          <a:p>
            <a:pPr lvl="0"/>
            <a:r>
              <a:rPr lang="zh-CN" altLang="zh-CN"/>
              <a:t>数据类型</a:t>
            </a:r>
          </a:p>
          <a:p>
            <a:pPr lvl="0"/>
            <a:r>
              <a:rPr lang="zh-CN" altLang="zh-CN"/>
              <a:t>函数</a:t>
            </a:r>
          </a:p>
          <a:p>
            <a:pPr lvl="0"/>
            <a:r>
              <a:rPr lang="zh-CN" altLang="zh-CN"/>
              <a:t>注释</a:t>
            </a:r>
          </a:p>
          <a:p>
            <a:pPr lvl="0"/>
            <a:r>
              <a:rPr lang="zh-CN" altLang="zh-CN"/>
              <a:t>控制流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减少冗余模板代码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优化存储成本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abi </a:t>
            </a:r>
            <a:r>
              <a:rPr lang="zh-CN" altLang="zh-CN"/>
              <a:t>和</a:t>
            </a:r>
            <a:r>
              <a:rPr lang="en-US" altLang="en-US"/>
              <a:t> </a:t>
            </a:r>
            <a:r>
              <a:rPr lang="zh-CN" altLang="zh-CN"/>
              <a:t>跨合约交互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 abide </a:t>
            </a:r>
            <a:r>
              <a:rPr lang="zh-CN" altLang="zh-CN"/>
              <a:t>和接口</a:t>
            </a:r>
            <a:endParaRPr/>
          </a:p>
          <a:p>
            <a:pPr lvl="0"/>
            <a:r>
              <a:rPr lang="zh-CN" altLang="zh-CN"/>
              <a:t>合约调度器具</a:t>
            </a:r>
            <a:r>
              <a:rPr lang="en-US" altLang="en-US"/>
              <a:t> </a:t>
            </a:r>
            <a:r>
              <a:rPr lang="zh-CN" altLang="zh-CN"/>
              <a:t>库调度器</a:t>
            </a:r>
            <a:r>
              <a:rPr lang="en-US" altLang="en-US"/>
              <a:t> </a:t>
            </a:r>
            <a:r>
              <a:rPr lang="zh-CN" altLang="zh-CN"/>
              <a:t>和系统调用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L1 &lt;&gt;  L2 </a:t>
            </a:r>
            <a:r>
              <a:rPr lang="zh-CN" altLang="zh-CN"/>
              <a:t>间信息传递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en-US" altLang="en-US"/>
              <a:t>L 1 </a:t>
            </a:r>
            <a:r>
              <a:rPr lang="zh-CN" altLang="zh-CN"/>
              <a:t>发送给</a:t>
            </a:r>
            <a:r>
              <a:rPr lang="en-US" altLang="en-US"/>
              <a:t> L2</a:t>
            </a:r>
            <a:endParaRPr/>
          </a:p>
          <a:p>
            <a:pPr lvl="0"/>
            <a:r>
              <a:rPr lang="en-US" altLang="en-US"/>
              <a:t>L2 </a:t>
            </a:r>
            <a:r>
              <a:rPr lang="zh-CN" altLang="zh-CN"/>
              <a:t>发送给</a:t>
            </a:r>
            <a:r>
              <a:rPr lang="en-US" altLang="en-US"/>
              <a:t> L1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变量与可变性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不可变</a:t>
            </a:r>
            <a:r>
              <a:rPr lang="en-US" altLang="en-US"/>
              <a:t> </a:t>
            </a:r>
            <a:r>
              <a:rPr lang="zh-CN" altLang="zh-CN"/>
              <a:t>：</a:t>
            </a:r>
            <a:r>
              <a:rPr lang="en-US" altLang="en-US"/>
              <a:t> 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   </a:t>
            </a:r>
            <a:r>
              <a:rPr lang="en-US" altLang="en-US">
                <a:solidFill>
                  <a:srgbClr val="9D00EC"/>
                </a:solidFill>
                <a:latin typeface="Source Code Pro"/>
                <a:ea typeface="Source Code Pro"/>
              </a:rPr>
              <a:t>let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x = </a:t>
            </a:r>
            <a:r>
              <a:rPr lang="en-US" altLang="en-US">
                <a:solidFill>
                  <a:srgbClr val="B21E00"/>
                </a:solidFill>
                <a:latin typeface="Source Code Pro"/>
                <a:ea typeface="Source Code Pro"/>
              </a:rPr>
              <a:t>5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;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可变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（使用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mut)</a:t>
            </a:r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：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    </a:t>
            </a:r>
            <a:r>
              <a:rPr lang="en-US" altLang="en-US">
                <a:solidFill>
                  <a:srgbClr val="9D00EC"/>
                </a:solidFill>
                <a:latin typeface="Source Code Pro"/>
                <a:ea typeface="Source Code Pro"/>
              </a:rPr>
              <a:t>let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</a:t>
            </a:r>
            <a:r>
              <a:rPr lang="en-US" altLang="en-US">
                <a:solidFill>
                  <a:srgbClr val="9D00EC"/>
                </a:solidFill>
                <a:latin typeface="Source Code Pro"/>
                <a:ea typeface="Source Code Pro"/>
              </a:rPr>
              <a:t>mut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x = </a:t>
            </a:r>
            <a:r>
              <a:rPr lang="en-US" altLang="en-US">
                <a:solidFill>
                  <a:srgbClr val="B21E00"/>
                </a:solidFill>
                <a:latin typeface="Source Code Pro"/>
                <a:ea typeface="Source Code Pro"/>
              </a:rPr>
              <a:t>5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;
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常量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constants  </a:t>
            </a:r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不允许改变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隐藏变量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函数体内声明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数据类型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/>
              <a:t> cairo </a:t>
            </a:r>
            <a:r>
              <a:rPr lang="zh-CN" altLang="zh-CN" b="1"/>
              <a:t>主要三大数据类型</a:t>
            </a:r>
            <a:r>
              <a:rPr lang="en-US" altLang="en-US" b="1"/>
              <a:t> felts</a:t>
            </a:r>
            <a:r>
              <a:rPr lang="zh-CN" altLang="zh-CN" b="1"/>
              <a:t>、整数、布尔值</a:t>
            </a:r>
            <a:endParaRPr/>
          </a:p>
          <a:p>
            <a:pPr lvl="0"/>
            <a:r>
              <a:rPr lang="en-US" altLang="en-US"/>
              <a:t>Felt </a:t>
            </a:r>
            <a:r>
              <a:rPr lang="zh-CN" altLang="zh-CN"/>
              <a:t>：</a:t>
            </a:r>
            <a:r>
              <a:rPr lang="en-US" altLang="en-US"/>
              <a:t> </a:t>
            </a:r>
            <a:r>
              <a:rPr lang="zh-CN" altLang="zh-CN"/>
              <a:t>没指定类型的基础类型</a:t>
            </a:r>
          </a:p>
          <a:p>
            <a:pPr lvl="0"/>
            <a:r>
              <a:rPr lang="zh-CN" altLang="zh-CN"/>
              <a:t>整数类型：</a:t>
            </a:r>
            <a:r>
              <a:rPr lang="en-US" altLang="en-US"/>
              <a:t>felt252 </a:t>
            </a:r>
            <a:r>
              <a:rPr lang="zh-CN" altLang="zh-CN"/>
              <a:t>是所有类型基础，整数类型包括</a:t>
            </a:r>
          </a:p>
          <a:p>
            <a:pPr lvl="0"/>
            <a:r>
              <a:rPr lang="en-US" altLang="en-US"/>
              <a:t>u8</a:t>
            </a:r>
            <a:r>
              <a:rPr lang="zh-CN" altLang="zh-CN"/>
              <a:t>、</a:t>
            </a:r>
            <a:r>
              <a:rPr lang="en-US" altLang="en-US"/>
              <a:t> u16</a:t>
            </a:r>
            <a:r>
              <a:rPr lang="zh-CN" altLang="zh-CN"/>
              <a:t>、</a:t>
            </a:r>
            <a:r>
              <a:rPr lang="en-US" altLang="en-US"/>
              <a:t> u32</a:t>
            </a:r>
            <a:r>
              <a:rPr lang="zh-CN" altLang="zh-CN"/>
              <a:t>、</a:t>
            </a:r>
            <a:r>
              <a:rPr lang="en-US" altLang="en-US"/>
              <a:t> u64</a:t>
            </a:r>
            <a:r>
              <a:rPr lang="zh-CN" altLang="zh-CN"/>
              <a:t>、</a:t>
            </a:r>
            <a:r>
              <a:rPr lang="en-US" altLang="en-US"/>
              <a:t>u128</a:t>
            </a:r>
            <a:r>
              <a:rPr lang="zh-CN" altLang="zh-CN"/>
              <a:t>、</a:t>
            </a:r>
            <a:r>
              <a:rPr lang="en-US" altLang="en-US"/>
              <a:t>u256</a:t>
            </a:r>
            <a:r>
              <a:rPr lang="zh-CN" altLang="zh-CN"/>
              <a:t>、</a:t>
            </a:r>
            <a:r>
              <a:rPr lang="en-US" altLang="en-US"/>
              <a:t>usize </a:t>
            </a:r>
            <a:r>
              <a:rPr lang="zh-CN" altLang="zh-CN"/>
              <a:t>等</a:t>
            </a:r>
          </a:p>
          <a:p>
            <a:pPr lvl="0"/>
            <a:r>
              <a:rPr lang="zh-CN" altLang="zh-CN"/>
              <a:t>布尔类型</a:t>
            </a:r>
            <a:r>
              <a:rPr lang="en-US" altLang="en-US"/>
              <a:t>| bool </a:t>
            </a:r>
          </a:p>
          <a:p>
            <a:pPr lvl="0"/>
            <a:r>
              <a:rPr lang="zh-CN" altLang="zh-CN"/>
              <a:t>使用</a:t>
            </a:r>
            <a:r>
              <a:rPr lang="en-US" altLang="en-US"/>
              <a:t> try_info </a:t>
            </a:r>
            <a:r>
              <a:rPr lang="zh-CN" altLang="zh-CN"/>
              <a:t>和</a:t>
            </a:r>
            <a:r>
              <a:rPr lang="en-US" altLang="en-US"/>
              <a:t> into </a:t>
            </a:r>
            <a:r>
              <a:rPr lang="zh-CN" altLang="zh-CN"/>
              <a:t>进行显式类型转换</a:t>
            </a:r>
          </a:p>
          <a:p>
            <a:pPr lvl="0"/>
            <a:r>
              <a:rPr lang="zh-CN" altLang="zh-CN"/>
              <a:t>还有</a:t>
            </a:r>
            <a:r>
              <a:rPr lang="en-US" altLang="en-US"/>
              <a:t> </a:t>
            </a:r>
            <a:r>
              <a:rPr lang="zh-CN" altLang="zh-CN"/>
              <a:t>元素类型</a:t>
            </a:r>
            <a:r>
              <a:rPr lang="en-US" altLang="en-US"/>
              <a:t> </a:t>
            </a:r>
            <a:r>
              <a:rPr lang="zh-CN" altLang="zh-CN"/>
              <a:t>以及</a:t>
            </a:r>
            <a:r>
              <a:rPr lang="en-US" altLang="en-US"/>
              <a:t> unit </a:t>
            </a:r>
            <a:r>
              <a:rPr lang="zh-CN" altLang="zh-CN"/>
              <a:t>类型等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函数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/>
          </a:bodyPr>
          <a:lstStyle/>
          <a:p>
            <a:pPr lvl="0"/>
            <a:r>
              <a:rPr lang="zh-CN" altLang="zh-CN"/>
              <a:t>函数的命名</a:t>
            </a:r>
            <a:r>
              <a:rPr lang="en-US" altLang="en-US"/>
              <a:t> </a:t>
            </a:r>
            <a:r>
              <a:rPr lang="zh-CN" altLang="zh-CN"/>
              <a:t>蛇形命名</a:t>
            </a:r>
            <a:endParaRPr/>
          </a:p>
          <a:p>
            <a:pPr lvl="0"/>
            <a:r>
              <a:rPr lang="zh-CN" altLang="zh-CN"/>
              <a:t>参数</a:t>
            </a:r>
            <a:r>
              <a:rPr lang="en-US" altLang="en-US"/>
              <a:t> </a:t>
            </a:r>
            <a:r>
              <a:rPr lang="zh-CN" altLang="zh-CN"/>
              <a:t>函数的输入</a:t>
            </a:r>
            <a:r>
              <a:rPr lang="en-US" altLang="en-US"/>
              <a:t> </a:t>
            </a:r>
            <a:r>
              <a:rPr lang="en-US" altLang="en-US"/>
              <a:t>fnanother_function(x: felt252)</a:t>
            </a:r>
          </a:p>
          <a:p>
            <a:pPr lvl="0"/>
            <a:r>
              <a:rPr lang="zh-CN" altLang="zh-CN"/>
              <a:t>参数的命名</a:t>
            </a:r>
            <a:r>
              <a:rPr lang="en-US" altLang="en-US"/>
              <a:t>  -  </a:t>
            </a:r>
            <a:r>
              <a:rPr lang="zh-CN" altLang="zh-CN"/>
              <a:t>参数明：类型</a:t>
            </a:r>
          </a:p>
          <a:p>
            <a:pPr lvl="0"/>
            <a:r>
              <a:rPr lang="zh-CN" altLang="zh-CN"/>
              <a:t>语句与表达式</a:t>
            </a:r>
            <a:r>
              <a:rPr lang="en-US" altLang="en-US"/>
              <a:t> let y = 6 </a:t>
            </a:r>
          </a:p>
          <a:p>
            <a:pPr lvl="0"/>
            <a:r>
              <a:rPr lang="zh-CN" altLang="zh-CN"/>
              <a:t>具有返回值的</a:t>
            </a:r>
            <a:r>
              <a:rPr lang="en-US" altLang="en-US"/>
              <a:t> </a:t>
            </a:r>
            <a:r>
              <a:rPr lang="zh-CN" altLang="zh-CN"/>
              <a:t>函数</a:t>
            </a:r>
            <a:r>
              <a:rPr lang="en-US" altLang="en-US"/>
              <a:t> </a:t>
            </a:r>
            <a:r>
              <a:rPr lang="zh-CN" altLang="zh-CN"/>
              <a:t>，定义返回类型</a:t>
            </a:r>
          </a:p>
          <a:p>
            <a:pPr lvl="0"/>
            <a:endParaRPr lang="en-US" altLang="en-US"/>
          </a:p>
          <a:p>
            <a:pPr lvl="0"/>
            <a:endParaRPr sz="600"/>
          </a:p>
          <a:p>
            <a:pPr lvl="0"/>
            <a:endParaRPr sz="600"/>
          </a:p>
          <a:p>
            <a:pPr lvl="0"/>
            <a:br>
              <a:rPr lang="en-US" altLang="en-US"/>
            </a:br>
          </a:p>
          <a:p>
            <a:pPr marL="0" lvl="0" indent="0">
              <a:buNone/>
            </a:pPr>
            <a:r>
              <a:rPr lang="en-US" altLang="en-US"/>
              <a:t> 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365573" y="3620034"/>
            <a:ext cx="3454400" cy="241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注释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使用</a:t>
            </a:r>
            <a:r>
              <a:rPr lang="en-US" altLang="en-US"/>
              <a:t> // </a:t>
            </a:r>
            <a:r>
              <a:rPr lang="zh-CN" altLang="zh-CN"/>
              <a:t>即可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