
<file path=[Content_Types].xml><?xml version="1.0" encoding="utf-8"?>
<Types xmlns="http://schemas.openxmlformats.org/package/2006/content-types">
  <Default Extension="png" ContentType="image/png"/>
  <Default Extension="xml" ContentType="application/xml"/>
  <Default Extension="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9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0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">
  <p:sldMasterIdLst>
    <p:sldMasterId id="2147483648" r:id="rId0"/>
  </p:sld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 type="screen16x9"/>
  <p:notesSz cx="6858000" cy="9144000"/>
  <p:embeddedFontLst/>
  <p:defaultTextStyle>
    <a:defPPr>
      <a:defRPr lang="zh-CN"/>
    </a:defPPr>
    <a:lvl1pPr marL="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/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_rels/presentation.xml.rels><?xml version="1.0" encoding="UTF-8" standalone="yes"?><Relationships xmlns="http://schemas.openxmlformats.org/package/2006/relationships"><Relationship Id="rId9" Type="http://schemas.openxmlformats.org/officeDocument/2006/relationships/slide" Target="slides/slide9.xml" /><Relationship Id="rId2" Type="http://schemas.openxmlformats.org/officeDocument/2006/relationships/slide" Target="slides/slide2.xml" /><Relationship Id="rId8" Type="http://schemas.openxmlformats.org/officeDocument/2006/relationships/slide" Target="slides/slide8.xml" /><Relationship Id="rId7" Type="http://schemas.openxmlformats.org/officeDocument/2006/relationships/slide" Target="slides/slide7.xml" /><Relationship Id="rId11" Type="http://schemas.openxmlformats.org/officeDocument/2006/relationships/tableStyles" Target="tableStyles.xml" /><Relationship Id="rId6" Type="http://schemas.openxmlformats.org/officeDocument/2006/relationships/slide" Target="slides/slide6.xml" /><Relationship Id="rId5" Type="http://schemas.openxmlformats.org/officeDocument/2006/relationships/slide" Target="slides/slide5.xml" /><Relationship Id="rId4" Type="http://schemas.openxmlformats.org/officeDocument/2006/relationships/slide" Target="slides/slide4.xml" /><Relationship Id="rId1" Type="http://schemas.openxmlformats.org/officeDocument/2006/relationships/slide" Target="slides/slide1.xml" /><Relationship Id="rId0" Type="http://schemas.openxmlformats.org/officeDocument/2006/relationships/slideMaster" Target="slideMasters/slideMaster1.xml" /><Relationship Id="rId3" Type="http://schemas.openxmlformats.org/officeDocument/2006/relationships/slide" Target="slides/slide3.xml" /><Relationship Id="rId10" Type="http://schemas.openxmlformats.org/officeDocument/2006/relationships/slide" Target="slides/slide10.xml" /></Relationship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0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pPr/>
            <a:r>
              <a:rPr lang="zh-CN" altLang="zh-CN"/>
              <a:t>单击此处编辑母版副标题样式</a:t>
            </a:r>
            <a:endParaRPr/>
          </a:p>
        </p:txBody>
      </p:sp>
      <p:sp>
        <p:nvSpPr>
          <p:cNvPr id="4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94BC401-FFDE-40E1-80F1-08CE9D7F9D05}" type="datetime1">
              <a:rPr/>
              <a:t>2022/12/22</a:t>
            </a:fld>
            <a:endParaRPr lang="zh-CN" altLang="zh-CN"/>
          </a:p>
        </p:txBody>
      </p:sp>
      <p:sp>
        <p:nvSpPr>
          <p:cNvPr id="5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D8B7414C-F83C-4F9F-AA40-202CCF7DE029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>
  <p:cSld name="标题和竖排文字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66" name="竖排文字占位符 2"/>
          <p:cNvSpPr>
            <a:spLocks noGrp="true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67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BDFD21AD-AD85-453F-91A1-129CBC90F257}" type="datetime1">
              <a:rPr/>
              <a:t>2022/12/22</a:t>
            </a:fld>
            <a:endParaRPr lang="zh-CN" altLang="zh-CN"/>
          </a:p>
        </p:txBody>
      </p:sp>
      <p:sp>
        <p:nvSpPr>
          <p:cNvPr id="68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69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5634C8BC-1285-4EEF-B133-B64BAED0FB56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>
  <p:cSld name="竖排标题与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true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15" name="竖排文字占位符 2"/>
          <p:cNvSpPr>
            <a:spLocks noGrp="true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16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B7B98DC5-3562-4477-AE9F-C055515BE896}" type="datetime1">
              <a:rPr/>
              <a:t>2022/12/22</a:t>
            </a:fld>
            <a:endParaRPr lang="zh-CN" altLang="zh-CN"/>
          </a:p>
        </p:txBody>
      </p:sp>
      <p:sp>
        <p:nvSpPr>
          <p:cNvPr id="17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18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705910DE-7DA2-4801-A377-0CCDBEE19A23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9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10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0C9FF559-7394-4E53-81CC-95CBCCF8BF72}" type="datetime1">
              <a:rPr/>
              <a:t>2022/12/22</a:t>
            </a:fld>
            <a:endParaRPr lang="zh-CN" altLang="zh-CN"/>
          </a:p>
        </p:txBody>
      </p:sp>
      <p:sp>
        <p:nvSpPr>
          <p:cNvPr id="11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12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7629B3CF-76EB-49EE-8075-FAB377E9BA67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>
  <p:cSld name="节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21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22" name="日期占位符 3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511C9C40-1BAA-47B8-B29F-87FF385BB7A7}" type="datetime1">
              <a:rPr/>
              <a:t>2022/12/22</a:t>
            </a:fld>
            <a:endParaRPr lang="zh-CN" altLang="zh-CN"/>
          </a:p>
        </p:txBody>
      </p:sp>
      <p:sp>
        <p:nvSpPr>
          <p:cNvPr id="23" name="页脚占位符 4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24" name="灯片编号占位符 5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E2621756-D266-4469-8A7B-25DBE33298DB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27" name="内容占位符 2"/>
          <p:cNvSpPr>
            <a:spLocks noGrp="true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28" name="内容占位符 3"/>
          <p:cNvSpPr>
            <a:spLocks noGrp="true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29" name="日期占位符 4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6295036A-95C3-43A1-AACA-52911F6510A2}" type="datetime1">
              <a:rPr/>
              <a:t>2022/12/22</a:t>
            </a:fld>
            <a:endParaRPr lang="zh-CN" altLang="zh-CN"/>
          </a:p>
        </p:txBody>
      </p:sp>
      <p:sp>
        <p:nvSpPr>
          <p:cNvPr id="30" name="页脚占位符 5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31" name="灯片编号占位符 6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66FBA450-74FF-4E6E-995F-98ABEB8B8889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34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true"/>
            </a:lvl1pPr>
            <a:lvl2pPr marL="457200" lvl="1" indent="0">
              <a:buNone/>
              <a:defRPr sz="2000" b="true"/>
            </a:lvl2pPr>
            <a:lvl3pPr marL="914400" lvl="2" indent="0">
              <a:buNone/>
              <a:defRPr sz="1800" b="true"/>
            </a:lvl3pPr>
            <a:lvl4pPr marL="1371600" lvl="3" indent="0">
              <a:buNone/>
              <a:defRPr sz="1600" b="true"/>
            </a:lvl4pPr>
            <a:lvl5pPr marL="1828800" lvl="4" indent="0">
              <a:buNone/>
              <a:defRPr sz="1600" b="true"/>
            </a:lvl5pPr>
            <a:lvl6pPr marL="2286000" lvl="5" indent="0">
              <a:buNone/>
              <a:defRPr sz="1600" b="true"/>
            </a:lvl6pPr>
            <a:lvl7pPr marL="2743200" lvl="6" indent="0">
              <a:buNone/>
              <a:defRPr sz="1600" b="true"/>
            </a:lvl7pPr>
            <a:lvl8pPr marL="3200400" lvl="7" indent="0">
              <a:buNone/>
              <a:defRPr sz="1600" b="true"/>
            </a:lvl8pPr>
            <a:lvl9pPr marL="3657600" lvl="8" indent="0">
              <a:buNone/>
              <a:defRPr sz="1600" b="true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35" name="内容占位符 3"/>
          <p:cNvSpPr>
            <a:spLocks noGrp="true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36" name="文本占位符 4"/>
          <p:cNvSpPr>
            <a:spLocks noGrp="true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true"/>
            </a:lvl1pPr>
            <a:lvl2pPr marL="457200" lvl="1" indent="0">
              <a:buNone/>
              <a:defRPr sz="2000" b="true"/>
            </a:lvl2pPr>
            <a:lvl3pPr marL="914400" lvl="2" indent="0">
              <a:buNone/>
              <a:defRPr sz="1800" b="true"/>
            </a:lvl3pPr>
            <a:lvl4pPr marL="1371600" lvl="3" indent="0">
              <a:buNone/>
              <a:defRPr sz="1600" b="true"/>
            </a:lvl4pPr>
            <a:lvl5pPr marL="1828800" lvl="4" indent="0">
              <a:buNone/>
              <a:defRPr sz="1600" b="true"/>
            </a:lvl5pPr>
            <a:lvl6pPr marL="2286000" lvl="5" indent="0">
              <a:buNone/>
              <a:defRPr sz="1600" b="true"/>
            </a:lvl6pPr>
            <a:lvl7pPr marL="2743200" lvl="6" indent="0">
              <a:buNone/>
              <a:defRPr sz="1600" b="true"/>
            </a:lvl7pPr>
            <a:lvl8pPr marL="3200400" lvl="7" indent="0">
              <a:buNone/>
              <a:defRPr sz="1600" b="true"/>
            </a:lvl8pPr>
            <a:lvl9pPr marL="3657600" lvl="8" indent="0">
              <a:buNone/>
              <a:defRPr sz="1600" b="true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37" name="内容占位符 5"/>
          <p:cNvSpPr>
            <a:spLocks noGrp="true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38" name="日期占位符 6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BAE4F4B1-3125-43F9-AC91-57545F0A7249}" type="datetime1">
              <a:rPr/>
              <a:t>2022/12/22</a:t>
            </a:fld>
            <a:endParaRPr lang="zh-CN" altLang="zh-CN"/>
          </a:p>
        </p:txBody>
      </p:sp>
      <p:sp>
        <p:nvSpPr>
          <p:cNvPr id="39" name="页脚占位符 7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40" name="灯片编号占位符 8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64443B99-012F-4918-B095-76628E48F426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43" name="日期占位符 2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D666EC4E-3975-4978-9BE9-945A48B96BBC}" type="datetime1">
              <a:rPr/>
              <a:t>2022/12/22</a:t>
            </a:fld>
            <a:endParaRPr lang="zh-CN" altLang="zh-CN"/>
          </a:p>
        </p:txBody>
      </p:sp>
      <p:sp>
        <p:nvSpPr>
          <p:cNvPr id="44" name="页脚占位符 3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45" name="灯片编号占位符 4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4F874998-38A3-4B07-B2C9-9D8D0CA523DA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F1377891-00E5-48F8-B3F6-110537889573}" type="datetime1">
              <a:rPr/>
              <a:t>2022/12/22</a:t>
            </a:fld>
            <a:endParaRPr lang="zh-CN" altLang="zh-CN"/>
          </a:p>
        </p:txBody>
      </p:sp>
      <p:sp>
        <p:nvSpPr>
          <p:cNvPr id="48" name="页脚占位符 2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49" name="灯片编号占位符 3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2ACAA1C1-D251-4F83-A76B-430444F279E6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>
  <p:cSld name="内容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52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53" name="文本占位符 3"/>
          <p:cNvSpPr>
            <a:spLocks noGrp="true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54" name="日期占位符 4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3AE7A52B-5E61-488A-90AD-BBE673732CBA}" type="datetime1">
              <a:rPr/>
              <a:t>2022/12/22</a:t>
            </a:fld>
            <a:endParaRPr lang="zh-CN" altLang="zh-CN"/>
          </a:p>
        </p:txBody>
      </p:sp>
      <p:sp>
        <p:nvSpPr>
          <p:cNvPr id="55" name="页脚占位符 5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56" name="灯片编号占位符 6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D4051F7A-891A-4441-95AC-0F13E147643C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59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/>
            <a:endParaRPr lang="zh-CN" altLang="zh-CN"/>
          </a:p>
        </p:txBody>
      </p:sp>
      <p:sp>
        <p:nvSpPr>
          <p:cNvPr id="60" name="文本占位符 3"/>
          <p:cNvSpPr>
            <a:spLocks noGrp="true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/>
          </a:p>
        </p:txBody>
      </p:sp>
      <p:sp>
        <p:nvSpPr>
          <p:cNvPr id="61" name="日期占位符 4"/>
          <p:cNvSpPr>
            <a:spLocks noGrp="true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2C7B1AE4-2226-4448-936C-7E491E15489B}" type="datetime1">
              <a:rPr/>
              <a:t>2022/12/22</a:t>
            </a:fld>
            <a:endParaRPr lang="zh-CN" altLang="zh-CN"/>
          </a:p>
        </p:txBody>
      </p:sp>
      <p:sp>
        <p:nvSpPr>
          <p:cNvPr id="62" name="页脚占位符 5"/>
          <p:cNvSpPr>
            <a:spLocks noGrp="true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 lang="zh-CN" altLang="zh-CN"/>
          </a:p>
        </p:txBody>
      </p:sp>
      <p:sp>
        <p:nvSpPr>
          <p:cNvPr id="63" name="灯片编号占位符 6"/>
          <p:cNvSpPr>
            <a:spLocks noGrp="true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0688410F-F418-4239-80D6-6224AB88B074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.xml" /><Relationship Id="rId2" Type="http://schemas.openxmlformats.org/officeDocument/2006/relationships/slideLayout" Target="../slideLayouts/slideLayout3.xml" /><Relationship Id="rId5" Type="http://schemas.openxmlformats.org/officeDocument/2006/relationships/slideLayout" Target="../slideLayouts/slideLayout6.xml" /><Relationship Id="rId4" Type="http://schemas.openxmlformats.org/officeDocument/2006/relationships/slideLayout" Target="../slideLayouts/slideLayout5.xml" /><Relationship Id="rId7" Type="http://schemas.openxmlformats.org/officeDocument/2006/relationships/slideLayout" Target="../slideLayouts/slideLayout8.xml" /><Relationship Id="rId11" Type="http://schemas.openxmlformats.org/officeDocument/2006/relationships/theme" Target="../theme/theme1.xml" /><Relationship Id="rId3" Type="http://schemas.openxmlformats.org/officeDocument/2006/relationships/slideLayout" Target="../slideLayouts/slideLayout4.xml" /><Relationship Id="rId9" Type="http://schemas.openxmlformats.org/officeDocument/2006/relationships/slideLayout" Target="../slideLayouts/slideLayout10.xml" /><Relationship Id="rId10" Type="http://schemas.openxmlformats.org/officeDocument/2006/relationships/slideLayout" Target="../slideLayouts/slideLayout11.xml" /><Relationship Id="rId8" Type="http://schemas.openxmlformats.org/officeDocument/2006/relationships/slideLayout" Target="../slideLayouts/slideLayout9.xml" /><Relationship Id="rId6" Type="http://schemas.openxmlformats.org/officeDocument/2006/relationships/slideLayout" Target="../slideLayouts/slideLayout7.xml" /><Relationship Id="rId1" Type="http://schemas.openxmlformats.org/officeDocument/2006/relationships/slideLayout" Target="../slideLayouts/slideLayout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/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  <a:endParaRPr/>
          </a:p>
          <a:p>
            <a:pPr lvl="1"/>
            <a:r>
              <a:rPr lang="zh-CN" altLang="zh-CN"/>
              <a:t>二级</a:t>
            </a:r>
            <a:endParaRPr/>
          </a:p>
          <a:p>
            <a:pPr lvl="2"/>
            <a:r>
              <a:rPr lang="zh-CN" altLang="zh-CN"/>
              <a:t>三级</a:t>
            </a:r>
            <a:endParaRPr/>
          </a:p>
          <a:p>
            <a:pPr lvl="3"/>
            <a:r>
              <a:rPr lang="zh-CN" altLang="zh-CN"/>
              <a:t>四级</a:t>
            </a:r>
            <a:endParaRPr/>
          </a:p>
          <a:p>
            <a:pPr lvl="4"/>
            <a:r>
              <a:rPr lang="zh-CN" altLang="zh-CN"/>
              <a:t>五级</a:t>
            </a:r>
            <a:endParaRPr/>
          </a:p>
        </p:txBody>
      </p:sp>
      <p:sp>
        <p:nvSpPr>
          <p:cNvPr id="4" name="日期占位符 3"/>
          <p:cNvSpPr>
            <a:spLocks noGrp="true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0FCA57E3-4CA0-493E-9274-66C11C4F48E3}" type="datetime1">
              <a:rPr/>
              <a:t>2022/12/22</a:t>
            </a:fld>
            <a:endParaRPr lang="zh-CN" altLang="zh-CN"/>
          </a:p>
        </p:txBody>
      </p:sp>
      <p:sp>
        <p:nvSpPr>
          <p:cNvPr id="5" name="页脚占位符 4"/>
          <p:cNvSpPr>
            <a:spLocks noGrp="true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zh-CN" altLang="zh-CN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A1B2E60-0098-4786-97F3-AB5CE5D78D76}" type="slidenum">
              <a:r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image" Target="media/image1.png" /><Relationship Id="rId0" Type="http://schemas.openxmlformats.org/officeDocument/2006/relationships/slideLayout" Target="../slideLayouts/slideLayout1.xml" /></Relationships>
</file>

<file path=ppt/slides/_rels/slide1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>
            <a:spLocks noGrp="true"/>
          </p:cNvSpPr>
          <p:nvPr>
            <p:ph type="subTitle" idx="1"/>
          </p:nvPr>
        </p:nvSpPr>
        <p:spPr>
          <a:xfrm rot="0" flipH="false" flipV="false">
            <a:off x="1524064" y="4725828"/>
            <a:ext cx="9144000" cy="16557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参考：</a:t>
            </a:r>
            <a:endParaRPr lang="zh-CN" altLang="zh-CN"/>
          </a:p>
          <a:p>
            <a:pPr lvl="0"/>
            <a:r>
              <a:rPr lang="en-US" altLang="en-US"/>
              <a:t>https://www.bitget.com/zh-CN/news/detail/12560603822363</a:t>
            </a:r>
            <a:endParaRPr lang="zh-CN" altLang="zh-CN"/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2205900" y="292918"/>
            <a:ext cx="7780328" cy="443291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>
  <p:cSld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true">
                <a:latin typeface="Switzer"/>
                <a:ea typeface="Switzer"/>
              </a:rPr>
              <a:t>Taproot Assets的价值</a:t>
            </a:r>
            <a:endParaRPr/>
          </a:p>
        </p:txBody>
      </p:sp>
      <p:sp>
        <p:nvSpPr>
          <p:cNvPr id="6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比特币有了更加繁荣的生态之后，会吸引其他公链的资金往比特币生态汇集，如果做得好，会进一步把比特币市值占比提高到一个新高度。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同时，资金从其他公链往比特币链转移的过程是一个巨大的资金流动，整体的换手会产生巨大的交易价值。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从 Ordinals 到 Taproot Assets 等比特币底层协议的相继出现，越来越多的人开始关注比特币，比特币的生态也越来越繁荣，这种资金虹吸效应自然会越来越强。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更长远来看，支付基础设施的成熟会催生其他各个细分赛道的发展，比如钱包应用、NFT市场、社交应用等等。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>
  <p:cSld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true">
                <a:latin typeface="Switzer"/>
                <a:ea typeface="Switzer"/>
              </a:rPr>
              <a:t>Taproot Assets是什么？</a:t>
            </a:r>
            <a:endParaRPr/>
          </a:p>
        </p:txBody>
      </p:sp>
      <p:sp>
        <p:nvSpPr>
          <p:cNvPr id="9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>
                <a:solidFill>
                  <a:srgbClr val="1F1F1F"/>
                </a:solidFill>
                <a:highlight>
                  <a:srgbClr val="FFFFFF"/>
                </a:highlight>
                <a:latin typeface="Switzer"/>
                <a:ea typeface="Switzer"/>
              </a:rPr>
              <a:t>Taproot Assets是一个基于 Taproot 的新协议，它允许在比特币链上发行资产。这些资产可以被存入闪电网络的支付通道中，并通过现有的闪电网络进行转移。</a:t>
            </a:r>
            <a:endParaRPr/>
          </a:p>
          <a:p>
            <a:pPr marL="0" lvl="0" indent="0">
              <a:buNone/>
            </a:pPr>
            <a:endParaRPr lang="en-US" altLang="en-US">
              <a:solidFill>
                <a:srgbClr val="1F1F1F"/>
              </a:solidFill>
              <a:highlight>
                <a:srgbClr val="FFFFFF"/>
              </a:highlight>
              <a:latin typeface="Switzer"/>
              <a:ea typeface="Switzer"/>
            </a:endParaRPr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这里有两个关键要素：一个是Taproot，另一个是闪电网络。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solidFill>
                  <a:srgbClr val="1F1F1F"/>
                </a:solidFill>
                <a:highlight>
                  <a:srgbClr val="FFFFFF"/>
                </a:highlight>
                <a:latin typeface="Switzer"/>
                <a:ea typeface="Switzer"/>
              </a:rPr>
              <a:t>Taproot</a:t>
            </a:r>
            <a:endParaRPr/>
          </a:p>
        </p:txBody>
      </p:sp>
      <p:sp>
        <p:nvSpPr>
          <p:cNvPr id="12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为什么现在比特币生态开始出现各种创新玩法？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很核心的一个原因是，比特币之前的两次升级，即2017年的隔离见证（SegWit）升级和2021 年的Taproot升级，无意间为比特币链上生态的出现奠定了基础。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SegWit通过引入一个区块字段来保存“证明数据”，即比特币交易的签名和公钥，这样区块中可以有更多空间存放交易，帮助扩大比特币的吞吐量，但潜在的漏洞迫使开发者对该数据的大小进行限制。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当 Taproot 出现时，它解决了这些安全问题，允许删除旧的 SegWit 限制，这为大块的NFT数据在链上存储铺平道路。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1F1F1F"/>
                </a:solidFill>
                <a:highlight>
                  <a:srgbClr val="FFFFFF"/>
                </a:highlight>
                <a:latin typeface="Switzer"/>
                <a:ea typeface="Switzer"/>
              </a:rPr>
              <a:t>闪电网络</a:t>
            </a:r>
            <a:endParaRPr/>
          </a:p>
        </p:txBody>
      </p:sp>
      <p:sp>
        <p:nvSpPr>
          <p:cNvPr id="15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闪电网络是建立在比特币之上的可扩展性解决方案，它允许用户快速发送和接收比特币，且几乎不收取任何费用。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闪电网络的核心思路并不复杂，即将交易环节放在链下进行，只有最终的交易结果才在链上确认，从而提高现有比特币网络的交易效率。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1F1F1F"/>
                </a:solidFill>
                <a:highlight>
                  <a:srgbClr val="FFFFFF"/>
                </a:highlight>
                <a:latin typeface="Switzer"/>
                <a:ea typeface="Switzer"/>
              </a:rPr>
              <a:t>闪电网络具体的运作机制</a:t>
            </a:r>
            <a:endParaRPr/>
          </a:p>
        </p:txBody>
      </p:sp>
      <p:sp>
        <p:nvSpPr>
          <p:cNvPr id="18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交易的双方在首笔交易时建立一个链下的支付通道，本质上就是待交易双方共持的记账本，用于保存交易记录。交易双方在通道中锁入一定数量的资金，然后通过私钥进行签署交易。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双方之间的资金转移不在链上进行，而是只保存在彼此的账本上，当其中一方或双方决定不再需要该通道的时候，结算的余额再在主网上广播。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但是闪电网络不仅仅只是双方的直接连接，其可以使得大量单条的通道串联起来，从而形成一个相互连接的、广阔的支付网络。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true">
                <a:latin typeface="Switzer"/>
                <a:ea typeface="Switzer"/>
              </a:rPr>
              <a:t>Taproot Assets的核心功能点</a:t>
            </a:r>
            <a:endParaRPr/>
          </a:p>
        </p:txBody>
      </p:sp>
      <p:sp>
        <p:nvSpPr>
          <p:cNvPr id="21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true">
                <a:latin typeface="Switzer"/>
                <a:ea typeface="Switzer"/>
              </a:rPr>
              <a:t>1.资产发行和赎回</a:t>
            </a:r>
            <a:r>
              <a:rPr lang="en-US" altLang="en-US" b="true">
                <a:latin typeface="Switzer"/>
                <a:ea typeface="Switzer"/>
              </a:rPr>
              <a:t> </a:t>
            </a:r>
            <a:r>
              <a:rPr lang="zh-CN" altLang="zh-CN" b="true">
                <a:latin typeface="Switzer"/>
                <a:ea typeface="Switzer"/>
              </a:rPr>
              <a:t>：</a:t>
            </a:r>
            <a:r>
              <a:rPr lang="en-US" altLang="en-US" b="true">
                <a:latin typeface="Switzer"/>
                <a:ea typeface="Switzer"/>
              </a:rPr>
              <a:t> </a:t>
            </a:r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资产发行人可以根据自身情况分批次发行资产（保留可互换性），还可以随时销毁资产。</a:t>
            </a:r>
            <a:endParaRPr/>
          </a:p>
          <a:p>
            <a:pPr lvl="0"/>
            <a:r>
              <a:rPr lang="zh-CN" altLang="zh-CN" b="true">
                <a:latin typeface="Switzer"/>
                <a:ea typeface="Switzer"/>
              </a:rPr>
              <a:t>2.异步接收功能</a:t>
            </a:r>
            <a:r>
              <a:rPr lang="en-US" altLang="en-US" b="true">
                <a:latin typeface="Switzer"/>
                <a:ea typeface="Switzer"/>
              </a:rPr>
              <a:t> </a:t>
            </a:r>
            <a:r>
              <a:rPr lang="zh-CN" altLang="zh-CN" b="true">
                <a:latin typeface="Switzer"/>
                <a:ea typeface="Switzer"/>
              </a:rPr>
              <a:t>：</a:t>
            </a:r>
            <a:r>
              <a:rPr lang="en-US" altLang="en-US" b="true">
                <a:latin typeface="Switzer"/>
                <a:ea typeface="Switzer"/>
              </a:rPr>
              <a:t> </a:t>
            </a:r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在双方不同时在线的情况下随时可以发送和接收资产。</a:t>
            </a:r>
            <a:endParaRPr/>
          </a:p>
          <a:p>
            <a:pPr lvl="0"/>
            <a:r>
              <a:rPr lang="zh-CN" altLang="zh-CN" b="true">
                <a:latin typeface="Switzer"/>
                <a:ea typeface="Switzer"/>
              </a:rPr>
              <a:t>3.多重Universe模式</a:t>
            </a:r>
            <a:r>
              <a:rPr lang="en-US" altLang="en-US" b="true">
                <a:latin typeface="Switzer"/>
                <a:ea typeface="Switzer"/>
              </a:rPr>
              <a:t> </a:t>
            </a:r>
            <a:r>
              <a:rPr lang="zh-CN" altLang="zh-CN" b="true">
                <a:latin typeface="Switzer"/>
                <a:ea typeface="Switzer"/>
              </a:rPr>
              <a:t>：</a:t>
            </a:r>
            <a:r>
              <a:rPr lang="en-US" altLang="en-US" b="true">
                <a:latin typeface="Switzer"/>
                <a:ea typeface="Switzer"/>
              </a:rPr>
              <a:t> </a:t>
            </a:r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参与资产转移的参与者承担验证和存储的成本，数据会存储在发行商的本地数据存储或称为「Universes」的信息仓库中。</a:t>
            </a:r>
            <a:endParaRPr/>
          </a:p>
          <a:p>
            <a:pPr lvl="0"/>
            <a:r>
              <a:rPr lang="zh-CN" altLang="zh-CN" b="true">
                <a:latin typeface="Switzer"/>
                <a:ea typeface="Switzer"/>
              </a:rPr>
              <a:t>4.发行稳定币</a:t>
            </a:r>
            <a:r>
              <a:rPr lang="en-US" altLang="en-US" b="true">
                <a:latin typeface="Switzer"/>
                <a:ea typeface="Switzer"/>
              </a:rPr>
              <a:t> </a:t>
            </a:r>
            <a:r>
              <a:rPr lang="zh-CN" altLang="zh-CN" b="true">
                <a:latin typeface="Switzer"/>
                <a:ea typeface="Switzer"/>
              </a:rPr>
              <a:t>：</a:t>
            </a:r>
            <a:r>
              <a:rPr lang="en-US" altLang="en-US" b="true">
                <a:latin typeface="Switzer"/>
                <a:ea typeface="Switzer"/>
              </a:rPr>
              <a:t> </a:t>
            </a:r>
            <a:r>
              <a:rPr lang="zh-CN" altLang="zh-CN">
                <a:solidFill>
                  <a:srgbClr val="1F1F1F"/>
                </a:solidFill>
                <a:highlight>
                  <a:srgbClr val="FFFFFF"/>
                </a:highlight>
                <a:latin typeface="Switzer"/>
                <a:ea typeface="Switzer"/>
              </a:rPr>
              <a:t>在无国界的金融世界中为用户提供稳定币（一比一锚定法币的代币）支持，开发协议支付通道功能。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true">
                <a:latin typeface="Switzer"/>
                <a:ea typeface="Switzer"/>
              </a:rPr>
              <a:t>Taproot Assets的底层逻辑</a:t>
            </a:r>
            <a:endParaRPr/>
          </a:p>
        </p:txBody>
      </p:sp>
      <p:sp>
        <p:nvSpPr>
          <p:cNvPr id="24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比特币的机制非常固定，编程能力有限，但可以在Taproot地址的Script脚本中编写“简单的代码”，并将其作为UTXO消费条件来执行。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在Taproot Assets的资产发行场景中，我们可以将这些简单的操作码设定为代币的发行总量、发行时间和发行对象等规则，并连接到一组多签名地址以共同触发这些操作码。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b="true">
                <a:solidFill>
                  <a:srgbClr val="1F1F1F"/>
                </a:solidFill>
                <a:highlight>
                  <a:srgbClr val="FFFFFF"/>
                </a:highlight>
                <a:latin typeface="Switzer"/>
                <a:ea typeface="Switzer"/>
              </a:rPr>
              <a:t>Taproot Assets与Ordinals的比较</a:t>
            </a:r>
            <a:endParaRPr/>
          </a:p>
        </p:txBody>
      </p:sp>
      <p:sp>
        <p:nvSpPr>
          <p:cNvPr id="27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先看下技术维度。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Taproot Assets是基于UTXO的，这使得它能很好地与比特币的原生技术，如Ordinals协议、RGB和闪电网络集成。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与Ordinals不同的是，Taproot Assets不会将发行资产的数据放在链上，因此可能存在资产安全性问题。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>
            <a:spLocks noGrp="true"/>
          </p:cNvSpPr>
          <p:nvPr>
            <p:ph idx="1"/>
          </p:nvPr>
        </p:nvSpPr>
        <p:spPr>
          <a:xfrm rot="0" flipH="false" flipV="false">
            <a:off x="751755" y="514537"/>
            <a:ext cx="10587638" cy="57776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再来看一下资产发行模式。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Taproot Assets是否会出现像BRC20那样的发行资产热潮？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答案是不太可能。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基于Ordinals的BRC20代币是由用户自己在比特币的最小单位“聪”上铭刻，使得每个聪都变成了独特的收藏品，因此可以被炒作；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这是一种被称为“公平发射”的发行机制，人人可参与，谁先铸造就归属谁。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而Taproot Assets的资产发行是分发制，也就是由项目方分发的，不是用户主动铸造的。项目方在创建资产后，发放是由他们自己控制的，因此分发方式是另外的一个问题。</a:t>
            </a:r>
            <a:endParaRPr/>
          </a:p>
          <a:p>
            <a:pPr lvl="0"/>
            <a:r>
              <a:rPr lang="zh-CN" altLang="zh-CN">
                <a:highlight>
                  <a:srgbClr val="FFFFFF"/>
                </a:highlight>
                <a:latin typeface="Switzer"/>
                <a:ea typeface="Switzer"/>
              </a:rPr>
              <a:t>Taproot Assets更多的是需要有背书的人去发行资产，资产从创建、分发、流通和管理非常考验项目方的运作能力，所以可以说它是面向机构的协议。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false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dcmitype="http://purl.org/dc/dcmitype/" xmlns:dcterms="http://purl.org/dc/terms/" xmlns:dc="http://purl.org/dc/elements/1.1/" xmlns:cp="http://schemas.openxmlformats.org/package/2006/metadata/core-properties">
  <dcterms:created xsi:type="dcterms:W3CDTF">2023-11-07T01:17:43Z</dcterms:created>
  <dcterms:modified xsi:type="dcterms:W3CDTF">2023-11-07T01:17:43Z</dcterms:modified>
</cp:coreProperties>
</file>