
<file path=[Content_Types].xml><?xml version="1.0" encoding="utf-8"?>
<Types xmlns="http://schemas.openxmlformats.org/package/2006/content-types">
  <Default Extension="png" ContentType="image/png"/>
  <Default Extension="xml" ContentType="application/xml"/>
  <Default Extension="rels" ContentType="application/vnd.openxmlformats-package.relationships+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1.xml" ContentType="application/vnd.openxmlformats-officedocument.presentationml.slideLayout+xml"/>
  <Override PartName="/ppt/slides/slide2.xml" ContentType="application/vnd.openxmlformats-officedocument.presentationml.slide+xml"/>
  <Override PartName="/ppt/slideLayouts/slideLayout4.xml" ContentType="application/vnd.openxmlformats-officedocument.presentationml.slideLayout+xml"/>
  <Override PartName="/ppt/slides/slide5.xml" ContentType="application/vnd.openxmlformats-officedocument.presentationml.slide+xml"/>
  <Override PartName="/ppt/slides/slide9.xml" ContentType="application/vnd.openxmlformats-officedocument.presentationml.slide+xml"/>
  <Override PartName="/docProps/app.xml" ContentType="application/vnd.openxmlformats-officedocument.extended-properties+xml"/>
  <Override PartName="/ppt/slideLayouts/slideLayout9.xml" ContentType="application/vnd.openxmlformats-officedocument.presentationml.slideLayout+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viewProps.xml" ContentType="application/vnd.openxmlformats-officedocument.presentationml.viewProps+xml"/>
  <Override PartName="/ppt/slideLayouts/slideLayout1.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docProps/core.xml" ContentType="application/vnd.openxmlformats-package.core-properties+xml"/>
  <Override PartName="/ppt/slides/slide12.xml" ContentType="application/vnd.openxmlformats-officedocument.presentationml.slide+xml"/>
  <Override PartName="/ppt/slideLayouts/slideLayout8.xml" ContentType="application/vnd.openxmlformats-officedocument.presentationml.slideLayout+xml"/>
  <Override PartName="/ppt/presentation.xml" ContentType="application/vnd.openxmlformats-officedocument.presentationml.presentation.main+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0.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s/slide11.xml" ContentType="application/vnd.openxmlformats-officedocument.presentationml.slide+xml"/>
  <Override PartName="/ppt/slideLayouts/slideLayout2.xml" ContentType="application/vnd.openxmlformats-officedocument.presentationml.slideLayout+xml"/>
  <Override PartName="/ppt/slides/slide14.xml" ContentType="application/vnd.openxmlformats-officedocument.presentationml.slide+xml"/>
</Types>
</file>

<file path=_rels/.rels><?xml version="1.0" encoding="UTF-8" standalone="yes"?><Relationships xmlns="http://schemas.openxmlformats.org/package/2006/relationships"><Relationship Id="rId2" Type="http://schemas.openxmlformats.org/officeDocument/2006/relationships/extended-properties" Target="docProps/app.xml" /><Relationship Id="rId1" Type="http://schemas.openxmlformats.org/package/2006/relationships/metadata/core-properties" Target="docProps/core.xml" /><Relationship Id="rId0"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firstSlideNum="1">
  <p:sldMasterIdLst>
    <p:sldMasterId id="2147483648" r:id="rId0"/>
  </p:sld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embeddedFontLst/>
  <p:defaultTextStyle>
    <a:defPPr>
      <a:defRPr lang="zh-CN"/>
    </a:defPPr>
    <a:lvl1pPr marL="0" algn="l" defTabSz="914400" rtl="false" eaLnBrk="true" latinLnBrk="false" hangingPunct="true">
      <a:lnSpc>
        <a:spcPct val="130000"/>
      </a:lnSpc>
      <a:defRPr sz="1800" kern="1200">
        <a:solidFill>
          <a:schemeClr val="tx1"/>
        </a:solidFill>
        <a:latin typeface="+mn-lt"/>
        <a:ea typeface="+mn-ea"/>
        <a:cs typeface="+mn-cs"/>
      </a:defRPr>
    </a:lvl1pPr>
    <a:lvl2pPr marL="457200" algn="l" defTabSz="914400" rtl="false" eaLnBrk="true" latinLnBrk="false" hangingPunct="true">
      <a:lnSpc>
        <a:spcPct val="130000"/>
      </a:lnSpc>
      <a:defRPr sz="1800" kern="1200">
        <a:solidFill>
          <a:schemeClr val="tx1"/>
        </a:solidFill>
        <a:latin typeface="+mn-lt"/>
        <a:ea typeface="+mn-ea"/>
        <a:cs typeface="+mn-cs"/>
      </a:defRPr>
    </a:lvl2pPr>
    <a:lvl3pPr marL="914400" algn="l" defTabSz="914400" rtl="false" eaLnBrk="true" latinLnBrk="false" hangingPunct="true">
      <a:lnSpc>
        <a:spcPct val="130000"/>
      </a:lnSpc>
      <a:defRPr sz="1800" kern="1200">
        <a:solidFill>
          <a:schemeClr val="tx1"/>
        </a:solidFill>
        <a:latin typeface="+mn-lt"/>
        <a:ea typeface="+mn-ea"/>
        <a:cs typeface="+mn-cs"/>
      </a:defRPr>
    </a:lvl3pPr>
    <a:lvl4pPr marL="1371600" algn="l" defTabSz="914400" rtl="false" eaLnBrk="true" latinLnBrk="false" hangingPunct="true">
      <a:lnSpc>
        <a:spcPct val="130000"/>
      </a:lnSpc>
      <a:defRPr sz="1800" kern="1200">
        <a:solidFill>
          <a:schemeClr val="tx1"/>
        </a:solidFill>
        <a:latin typeface="+mn-lt"/>
        <a:ea typeface="+mn-ea"/>
        <a:cs typeface="+mn-cs"/>
      </a:defRPr>
    </a:lvl4pPr>
    <a:lvl5pPr marL="1828800" algn="l" defTabSz="914400" rtl="false" eaLnBrk="true" latinLnBrk="false" hangingPunct="true">
      <a:lnSpc>
        <a:spcPct val="130000"/>
      </a:lnSpc>
      <a:defRPr sz="1800" kern="1200">
        <a:solidFill>
          <a:schemeClr val="tx1"/>
        </a:solidFill>
        <a:latin typeface="+mn-lt"/>
        <a:ea typeface="+mn-ea"/>
        <a:cs typeface="+mn-cs"/>
      </a:defRPr>
    </a:lvl5pPr>
    <a:lvl6pPr marL="2286000" algn="l" defTabSz="914400" rtl="false" eaLnBrk="true" latinLnBrk="false" hangingPunct="true">
      <a:lnSpc>
        <a:spcPct val="130000"/>
      </a:lnSpc>
      <a:defRPr sz="1800" kern="1200">
        <a:solidFill>
          <a:schemeClr val="tx1"/>
        </a:solidFill>
        <a:latin typeface="+mn-lt"/>
        <a:ea typeface="+mn-ea"/>
        <a:cs typeface="+mn-cs"/>
      </a:defRPr>
    </a:lvl6pPr>
    <a:lvl7pPr marL="2743200" algn="l" defTabSz="914400" rtl="false" eaLnBrk="true" latinLnBrk="false" hangingPunct="true">
      <a:lnSpc>
        <a:spcPct val="130000"/>
      </a:lnSpc>
      <a:defRPr sz="1800" kern="1200">
        <a:solidFill>
          <a:schemeClr val="tx1"/>
        </a:solidFill>
        <a:latin typeface="+mn-lt"/>
        <a:ea typeface="+mn-ea"/>
        <a:cs typeface="+mn-cs"/>
      </a:defRPr>
    </a:lvl7pPr>
    <a:lvl8pPr marL="3200400" algn="l" defTabSz="914400" rtl="false" eaLnBrk="true" latinLnBrk="false" hangingPunct="true">
      <a:lnSpc>
        <a:spcPct val="130000"/>
      </a:lnSpc>
      <a:defRPr sz="1800" kern="1200">
        <a:solidFill>
          <a:schemeClr val="tx1"/>
        </a:solidFill>
        <a:latin typeface="+mn-lt"/>
        <a:ea typeface="+mn-ea"/>
        <a:cs typeface="+mn-cs"/>
      </a:defRPr>
    </a:lvl8pPr>
    <a:lvl9pPr marL="3657600" algn="l" defTabSz="914400" rtl="false" eaLnBrk="true" latinLnBrk="false" hangingPunct="true">
      <a:lnSpc>
        <a:spcPct val="130000"/>
      </a:lnSpc>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p:extLst>
    <p:ext uri="{E76CE94A-603C-4142-B9EB-6D1370010A27}"/>
    <p:ext uri="{D31A062A-798A-4329-ABDD-BBA856620510}"/>
    <p:ext uri="{FD5EFAAD-0ECE-453E-9831-46B23BE46B34}"/>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p:normalViewPr>
    <p:restoredLeft sz="15610"/>
    <p:restoredTop sz="94624"/>
  </p:normalViewPr>
  <p:slideViewPr>
    <p:cSldViewPr snapToGrid="false" snapToObjects="true">
      <p:cViewPr varScale="true">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9" Type="http://schemas.openxmlformats.org/officeDocument/2006/relationships/slide" Target="slides/slide9.xml" /><Relationship Id="rId6" Type="http://schemas.openxmlformats.org/officeDocument/2006/relationships/slide" Target="slides/slide6.xml" /><Relationship Id="rId5" Type="http://schemas.openxmlformats.org/officeDocument/2006/relationships/slide" Target="slides/slide5.xml" /><Relationship Id="rId2" Type="http://schemas.openxmlformats.org/officeDocument/2006/relationships/slide" Target="slides/slide2.xml" /><Relationship Id="rId11" Type="http://schemas.openxmlformats.org/officeDocument/2006/relationships/slide" Target="slides/slide11.xml" /><Relationship Id="rId1" Type="http://schemas.openxmlformats.org/officeDocument/2006/relationships/slide" Target="slides/slide1.xml" /><Relationship Id="rId3" Type="http://schemas.openxmlformats.org/officeDocument/2006/relationships/slide" Target="slides/slide3.xml" /><Relationship Id="rId0" Type="http://schemas.openxmlformats.org/officeDocument/2006/relationships/slideMaster" Target="slideMasters/slideMaster1.xml" /><Relationship Id="rId4" Type="http://schemas.openxmlformats.org/officeDocument/2006/relationships/slide" Target="slides/slide4.xml" /><Relationship Id="rId17" Type="http://schemas.openxmlformats.org/officeDocument/2006/relationships/viewProps" Target="viewProps.xml" /><Relationship Id="rId10" Type="http://schemas.openxmlformats.org/officeDocument/2006/relationships/slide" Target="slides/slide10.xml" /><Relationship Id="rId16" Type="http://schemas.openxmlformats.org/officeDocument/2006/relationships/tableStyles" Target="tableStyles.xml" /><Relationship Id="rId8" Type="http://schemas.openxmlformats.org/officeDocument/2006/relationships/slide" Target="slides/slide8.xml" /><Relationship Id="rId13" Type="http://schemas.openxmlformats.org/officeDocument/2006/relationships/slide" Target="slides/slide13.xml" /><Relationship Id="rId12" Type="http://schemas.openxmlformats.org/officeDocument/2006/relationships/slide" Target="slides/slide12.xml" /><Relationship Id="rId14" Type="http://schemas.openxmlformats.org/officeDocument/2006/relationships/slide" Target="slides/slide14.xml" /><Relationship Id="rId7" Type="http://schemas.openxmlformats.org/officeDocument/2006/relationships/slide" Target="slides/slide7.xml" /><Relationship Id="rId15" Type="http://schemas.openxmlformats.org/officeDocument/2006/relationships/presProps" Target="presProps.xml" /></Relationships>
</file>

<file path=ppt/slideLayouts/_rels/slideLayout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0.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4.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5.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6.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7.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8.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9.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a:prstGeom prst="rect">
            <a:avLst/>
          </a:prstGeom>
        </p:spPr>
        <p:txBody>
          <a:bodyPr anchor="b"/>
          <a:lstStyle>
            <a:lvl1pPr lvl="0" algn="ctr">
              <a:defRPr sz="6000"/>
            </a:lvl1pPr>
          </a:lstStyle>
          <a:p>
            <a:pPr/>
            <a:r>
              <a:rPr lang="zh-CN" altLang="zh-CN"/>
              <a:t>单击此处编辑母版标题样式</a:t>
            </a:r>
            <a:endParaRPr/>
          </a:p>
        </p:txBody>
      </p:sp>
      <p:sp>
        <p:nvSpPr>
          <p:cNvPr id="3" name="副标题 2"/>
          <p:cNvSpPr>
            <a:spLocks noGrp="true"/>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pPr/>
            <a:r>
              <a:rPr lang="zh-CN" altLang="zh-CN"/>
              <a:t>单击此处编辑母版副标题样式</a:t>
            </a:r>
            <a:endParaRPr/>
          </a:p>
        </p:txBody>
      </p:sp>
      <p:sp>
        <p:nvSpPr>
          <p:cNvPr id="4" name="日期占位符 3"/>
          <p:cNvSpPr>
            <a:spLocks noGrp="true"/>
          </p:cNvSpPr>
          <p:nvPr>
            <p:ph type="dt" idx="10"/>
          </p:nvPr>
        </p:nvSpPr>
        <p:spPr>
          <a:prstGeom prst="rect">
            <a:avLst/>
          </a:prstGeom>
        </p:spPr>
        <p:txBody>
          <a:bodyPr/>
          <a:lstStyle/>
          <a:p>
            <a:pPr/>
            <a:fld id="{62B735B0-1E6B-4AAE-9ED6-3DBCB2AC5596}" type="datetime1">
              <a:rPr/>
              <a:t>2022/12/22</a:t>
            </a:fld>
            <a:endParaRPr lang="zh-CN" altLang="zh-CN"/>
          </a:p>
        </p:txBody>
      </p:sp>
      <p:sp>
        <p:nvSpPr>
          <p:cNvPr id="5" name="页脚占位符 4"/>
          <p:cNvSpPr>
            <a:spLocks noGrp="true"/>
          </p:cNvSpPr>
          <p:nvPr>
            <p:ph type="ftr" idx="11"/>
          </p:nvPr>
        </p:nvSpPr>
        <p:spPr>
          <a:prstGeom prst="rect">
            <a:avLst/>
          </a:prstGeom>
        </p:spPr>
        <p:txBody>
          <a:bodyPr/>
          <a:lstStyle/>
          <a:p>
            <a:pPr/>
            <a:endParaRPr lang="zh-CN" altLang="zh-CN"/>
          </a:p>
        </p:txBody>
      </p:sp>
      <p:sp>
        <p:nvSpPr>
          <p:cNvPr id="6" name="灯片编号占位符 5"/>
          <p:cNvSpPr>
            <a:spLocks noGrp="true"/>
          </p:cNvSpPr>
          <p:nvPr>
            <p:ph type="sldNum" idx="12"/>
          </p:nvPr>
        </p:nvSpPr>
        <p:spPr>
          <a:prstGeom prst="rect">
            <a:avLst/>
          </a:prstGeom>
        </p:spPr>
        <p:txBody>
          <a:bodyPr/>
          <a:lstStyle/>
          <a:p>
            <a:pPr/>
            <a:fld id="{365BD4F7-6D2A-43CC-8902-DC42A1A3C6AF}" type="slidenum">
              <a:rPr/>
              <a:t>‹#›</a:t>
            </a:fld>
            <a:endParaRPr lang="zh-CN" altLang="zh-CN"/>
          </a:p>
        </p:txBody>
      </p:sp>
    </p:spTree>
  </p:cSld>
  <p:clrMapOvr>
    <a:masterClrMapping/>
  </p:clrMapOvr>
</p:sldLayout>
</file>

<file path=ppt/slideLayouts/slideLayout10.xml><?xml version="1.0" encoding="utf-8"?>
<p:sldLayout xmlns:a="http://schemas.openxmlformats.org/drawingml/2006/main" xmlns:p="http://schemas.openxmlformats.org/presentationml/2006/main">
  <p:cSld name="标题和竖排文字">
    <p:spTree>
      <p:nvGrpSpPr>
        <p:cNvPr id="64" name=""/>
        <p:cNvGrpSpPr/>
        <p:nvPr/>
      </p:nvGrpSpPr>
      <p:grpSpPr>
        <a:xfrm>
          <a:off x="0" y="0"/>
          <a:ext cx="0" cy="0"/>
          <a:chOff x="0" y="0"/>
          <a:chExt cx="0" cy="0"/>
        </a:xfrm>
      </p:grpSpPr>
      <p:sp>
        <p:nvSpPr>
          <p:cNvPr id="65"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66" name="竖排文字占位符 2"/>
          <p:cNvSpPr>
            <a:spLocks noGrp="true"/>
          </p:cNvSpPr>
          <p:nvPr>
            <p:ph type="body" idx="1"/>
          </p:nvPr>
        </p:nvSpPr>
        <p:spPr>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67" name="日期占位符 3"/>
          <p:cNvSpPr>
            <a:spLocks noGrp="true"/>
          </p:cNvSpPr>
          <p:nvPr>
            <p:ph type="dt" idx="10"/>
          </p:nvPr>
        </p:nvSpPr>
        <p:spPr>
          <a:prstGeom prst="rect">
            <a:avLst/>
          </a:prstGeom>
        </p:spPr>
        <p:txBody>
          <a:bodyPr/>
          <a:lstStyle/>
          <a:p>
            <a:pPr/>
            <a:fld id="{16D6CCCE-95A5-42F6-9454-C73F14042C7C}" type="datetime1">
              <a:rPr/>
              <a:t>2022/12/22</a:t>
            </a:fld>
            <a:endParaRPr lang="zh-CN" altLang="zh-CN"/>
          </a:p>
        </p:txBody>
      </p:sp>
      <p:sp>
        <p:nvSpPr>
          <p:cNvPr id="68" name="页脚占位符 4"/>
          <p:cNvSpPr>
            <a:spLocks noGrp="true"/>
          </p:cNvSpPr>
          <p:nvPr>
            <p:ph type="ftr" idx="11"/>
          </p:nvPr>
        </p:nvSpPr>
        <p:spPr>
          <a:prstGeom prst="rect">
            <a:avLst/>
          </a:prstGeom>
        </p:spPr>
        <p:txBody>
          <a:bodyPr/>
          <a:lstStyle/>
          <a:p>
            <a:pPr/>
            <a:endParaRPr lang="zh-CN" altLang="zh-CN"/>
          </a:p>
        </p:txBody>
      </p:sp>
      <p:sp>
        <p:nvSpPr>
          <p:cNvPr id="69" name="灯片编号占位符 5"/>
          <p:cNvSpPr>
            <a:spLocks noGrp="true"/>
          </p:cNvSpPr>
          <p:nvPr>
            <p:ph type="sldNum" idx="12"/>
          </p:nvPr>
        </p:nvSpPr>
        <p:spPr>
          <a:prstGeom prst="rect">
            <a:avLst/>
          </a:prstGeom>
        </p:spPr>
        <p:txBody>
          <a:bodyPr/>
          <a:lstStyle/>
          <a:p>
            <a:pPr/>
            <a:fld id="{807E4A9A-3FAA-4B6F-9C30-258875663224}" type="slidenum">
              <a:rPr/>
              <a:t>‹#›</a:t>
            </a:fld>
            <a:endParaRPr lang="zh-CN" altLang="zh-CN"/>
          </a:p>
        </p:txBody>
      </p:sp>
    </p:spTree>
  </p:cSld>
  <p:clrMapOvr>
    <a:masterClrMapping/>
  </p:clrMapOvr>
</p:sldLayout>
</file>

<file path=ppt/slideLayouts/slideLayout11.xml><?xml version="1.0" encoding="utf-8"?>
<p:sldLayout xmlns:a="http://schemas.openxmlformats.org/drawingml/2006/main" xmlns:p="http://schemas.openxmlformats.org/presentationml/2006/main">
  <p:cSld name="竖排标题与文本">
    <p:spTree>
      <p:nvGrpSpPr>
        <p:cNvPr id="13" name=""/>
        <p:cNvGrpSpPr/>
        <p:nvPr/>
      </p:nvGrpSpPr>
      <p:grpSpPr>
        <a:xfrm>
          <a:off x="0" y="0"/>
          <a:ext cx="0" cy="0"/>
          <a:chOff x="0" y="0"/>
          <a:chExt cx="0" cy="0"/>
        </a:xfrm>
      </p:grpSpPr>
      <p:sp>
        <p:nvSpPr>
          <p:cNvPr id="14" name="竖排标题 1"/>
          <p:cNvSpPr>
            <a:spLocks noGrp="true"/>
          </p:cNvSpPr>
          <p:nvPr>
            <p:ph type="title"/>
          </p:nvPr>
        </p:nvSpPr>
        <p:spPr>
          <a:xfrm>
            <a:off x="8724900" y="365125"/>
            <a:ext cx="2628900" cy="5811838"/>
          </a:xfrm>
          <a:prstGeom prst="rect">
            <a:avLst/>
          </a:prstGeom>
        </p:spPr>
        <p:txBody>
          <a:bodyPr vert="eaVert"/>
          <a:lstStyle/>
          <a:p>
            <a:pPr/>
            <a:r>
              <a:rPr lang="zh-CN" altLang="zh-CN"/>
              <a:t>单击此处编辑母版标题样式</a:t>
            </a:r>
            <a:endParaRPr/>
          </a:p>
        </p:txBody>
      </p:sp>
      <p:sp>
        <p:nvSpPr>
          <p:cNvPr id="15" name="竖排文字占位符 2"/>
          <p:cNvSpPr>
            <a:spLocks noGrp="true"/>
          </p:cNvSpPr>
          <p:nvPr>
            <p:ph type="body" idx="1"/>
          </p:nvPr>
        </p:nvSpPr>
        <p:spPr>
          <a:xfrm>
            <a:off x="838200" y="365125"/>
            <a:ext cx="7734300" cy="5811838"/>
          </a:xfrm>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6" name="日期占位符 3"/>
          <p:cNvSpPr>
            <a:spLocks noGrp="true"/>
          </p:cNvSpPr>
          <p:nvPr>
            <p:ph type="dt" idx="10"/>
          </p:nvPr>
        </p:nvSpPr>
        <p:spPr>
          <a:prstGeom prst="rect">
            <a:avLst/>
          </a:prstGeom>
        </p:spPr>
        <p:txBody>
          <a:bodyPr/>
          <a:lstStyle/>
          <a:p>
            <a:pPr/>
            <a:fld id="{A5B82C61-D909-45A3-BA4D-6D6580355498}" type="datetime1">
              <a:rPr/>
              <a:t>2022/12/22</a:t>
            </a:fld>
            <a:endParaRPr lang="zh-CN" altLang="zh-CN"/>
          </a:p>
        </p:txBody>
      </p:sp>
      <p:sp>
        <p:nvSpPr>
          <p:cNvPr id="17" name="页脚占位符 4"/>
          <p:cNvSpPr>
            <a:spLocks noGrp="true"/>
          </p:cNvSpPr>
          <p:nvPr>
            <p:ph type="ftr" idx="11"/>
          </p:nvPr>
        </p:nvSpPr>
        <p:spPr>
          <a:prstGeom prst="rect">
            <a:avLst/>
          </a:prstGeom>
        </p:spPr>
        <p:txBody>
          <a:bodyPr/>
          <a:lstStyle/>
          <a:p>
            <a:pPr/>
            <a:endParaRPr lang="zh-CN" altLang="zh-CN"/>
          </a:p>
        </p:txBody>
      </p:sp>
      <p:sp>
        <p:nvSpPr>
          <p:cNvPr id="18" name="灯片编号占位符 5"/>
          <p:cNvSpPr>
            <a:spLocks noGrp="true"/>
          </p:cNvSpPr>
          <p:nvPr>
            <p:ph type="sldNum" idx="12"/>
          </p:nvPr>
        </p:nvSpPr>
        <p:spPr>
          <a:prstGeom prst="rect">
            <a:avLst/>
          </a:prstGeom>
        </p:spPr>
        <p:txBody>
          <a:bodyPr/>
          <a:lstStyle/>
          <a:p>
            <a:pPr/>
            <a:fld id="{B127930D-29B7-4288-9CE9-993F76EA5C43}" type="slidenum">
              <a:rPr/>
              <a:t>‹#›</a:t>
            </a:fld>
            <a:endParaRPr lang="zh-CN" altLang="zh-CN"/>
          </a:p>
        </p:txBody>
      </p:sp>
    </p:spTree>
  </p:cSld>
  <p:clrMapOvr>
    <a:masterClrMapping/>
  </p:clrMapOvr>
</p:sldLayout>
</file>

<file path=ppt/slideLayouts/slideLayout2.xml><?xml version="1.0" encoding="utf-8"?>
<p:sldLayout xmlns:a="http://schemas.openxmlformats.org/drawingml/2006/main" xmlns:p="http://schemas.openxmlformats.org/presentationml/2006/main">
  <p:cSld name="标题和内容">
    <p:spTree>
      <p:nvGrpSpPr>
        <p:cNvPr id="7" name=""/>
        <p:cNvGrpSpPr/>
        <p:nvPr/>
      </p:nvGrpSpPr>
      <p:grpSpPr>
        <a:xfrm>
          <a:off x="0" y="0"/>
          <a:ext cx="0" cy="0"/>
          <a:chOff x="0" y="0"/>
          <a:chExt cx="0" cy="0"/>
        </a:xfrm>
      </p:grpSpPr>
      <p:sp>
        <p:nvSpPr>
          <p:cNvPr id="8"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9" name="内容占位符 2"/>
          <p:cNvSpPr>
            <a:spLocks noGrp="true"/>
          </p:cNvSpPr>
          <p:nvPr>
            <p:ph idx="1"/>
          </p:nvPr>
        </p:nvSpPr>
        <p:spPr>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0" name="日期占位符 3"/>
          <p:cNvSpPr>
            <a:spLocks noGrp="true"/>
          </p:cNvSpPr>
          <p:nvPr>
            <p:ph type="dt" idx="10"/>
          </p:nvPr>
        </p:nvSpPr>
        <p:spPr>
          <a:prstGeom prst="rect">
            <a:avLst/>
          </a:prstGeom>
        </p:spPr>
        <p:txBody>
          <a:bodyPr/>
          <a:lstStyle/>
          <a:p>
            <a:pPr/>
            <a:fld id="{5D5F2C82-781A-4EDE-A3EF-3F2438FB9F31}" type="datetime1">
              <a:rPr/>
              <a:t>2022/12/22</a:t>
            </a:fld>
            <a:endParaRPr lang="zh-CN" altLang="zh-CN"/>
          </a:p>
        </p:txBody>
      </p:sp>
      <p:sp>
        <p:nvSpPr>
          <p:cNvPr id="11" name="页脚占位符 4"/>
          <p:cNvSpPr>
            <a:spLocks noGrp="true"/>
          </p:cNvSpPr>
          <p:nvPr>
            <p:ph type="ftr" idx="11"/>
          </p:nvPr>
        </p:nvSpPr>
        <p:spPr>
          <a:prstGeom prst="rect">
            <a:avLst/>
          </a:prstGeom>
        </p:spPr>
        <p:txBody>
          <a:bodyPr/>
          <a:lstStyle/>
          <a:p>
            <a:pPr/>
            <a:endParaRPr lang="zh-CN" altLang="zh-CN"/>
          </a:p>
        </p:txBody>
      </p:sp>
      <p:sp>
        <p:nvSpPr>
          <p:cNvPr id="12" name="灯片编号占位符 5"/>
          <p:cNvSpPr>
            <a:spLocks noGrp="true"/>
          </p:cNvSpPr>
          <p:nvPr>
            <p:ph type="sldNum" idx="12"/>
          </p:nvPr>
        </p:nvSpPr>
        <p:spPr>
          <a:prstGeom prst="rect">
            <a:avLst/>
          </a:prstGeom>
        </p:spPr>
        <p:txBody>
          <a:bodyPr/>
          <a:lstStyle/>
          <a:p>
            <a:pPr/>
            <a:fld id="{B20B6519-0892-4679-8EF4-7E8632D63502}" type="slidenum">
              <a:rPr/>
              <a:t>‹#›</a:t>
            </a:fld>
            <a:endParaRPr lang="zh-CN" altLang="zh-CN"/>
          </a:p>
        </p:txBody>
      </p:sp>
    </p:spTree>
  </p:cSld>
  <p:clrMapOvr>
    <a:masterClrMapping/>
  </p:clrMapOvr>
</p:sldLayout>
</file>

<file path=ppt/slideLayouts/slideLayout3.xml><?xml version="1.0" encoding="utf-8"?>
<p:sldLayout xmlns:a="http://schemas.openxmlformats.org/drawingml/2006/main" xmlns:p="http://schemas.openxmlformats.org/presentationml/2006/main">
  <p:cSld name="节标题">
    <p:spTree>
      <p:nvGrpSpPr>
        <p:cNvPr id="19" name=""/>
        <p:cNvGrpSpPr/>
        <p:nvPr/>
      </p:nvGrpSpPr>
      <p:grpSpPr>
        <a:xfrm>
          <a:off x="0" y="0"/>
          <a:ext cx="0" cy="0"/>
          <a:chOff x="0" y="0"/>
          <a:chExt cx="0" cy="0"/>
        </a:xfrm>
      </p:grpSpPr>
      <p:sp>
        <p:nvSpPr>
          <p:cNvPr id="20" name="标题 1"/>
          <p:cNvSpPr>
            <a:spLocks noGrp="true"/>
          </p:cNvSpPr>
          <p:nvPr>
            <p:ph type="title"/>
          </p:nvPr>
        </p:nvSpPr>
        <p:spPr>
          <a:xfrm>
            <a:off x="831850" y="1709738"/>
            <a:ext cx="10515600" cy="2852737"/>
          </a:xfrm>
          <a:prstGeom prst="rect">
            <a:avLst/>
          </a:prstGeom>
        </p:spPr>
        <p:txBody>
          <a:bodyPr anchor="b"/>
          <a:lstStyle>
            <a:lvl1pPr lvl="0">
              <a:defRPr sz="6000"/>
            </a:lvl1pPr>
          </a:lstStyle>
          <a:p>
            <a:pPr/>
            <a:r>
              <a:rPr lang="zh-CN" altLang="zh-CN"/>
              <a:t>单击此处编辑母版标题样式</a:t>
            </a:r>
            <a:endParaRPr/>
          </a:p>
        </p:txBody>
      </p:sp>
      <p:sp>
        <p:nvSpPr>
          <p:cNvPr id="21" name="文本占位符 2"/>
          <p:cNvSpPr>
            <a:spLocks noGrp="true"/>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endParaRPr/>
          </a:p>
        </p:txBody>
      </p:sp>
      <p:sp>
        <p:nvSpPr>
          <p:cNvPr id="22" name="日期占位符 3"/>
          <p:cNvSpPr>
            <a:spLocks noGrp="true"/>
          </p:cNvSpPr>
          <p:nvPr>
            <p:ph type="dt" idx="10"/>
          </p:nvPr>
        </p:nvSpPr>
        <p:spPr>
          <a:prstGeom prst="rect">
            <a:avLst/>
          </a:prstGeom>
        </p:spPr>
        <p:txBody>
          <a:bodyPr/>
          <a:lstStyle/>
          <a:p>
            <a:pPr/>
            <a:fld id="{1E2E82B7-6B5C-47FC-9723-F06795F43EA6}" type="datetime1">
              <a:rPr/>
              <a:t>2022/12/22</a:t>
            </a:fld>
            <a:endParaRPr lang="zh-CN" altLang="zh-CN"/>
          </a:p>
        </p:txBody>
      </p:sp>
      <p:sp>
        <p:nvSpPr>
          <p:cNvPr id="23" name="页脚占位符 4"/>
          <p:cNvSpPr>
            <a:spLocks noGrp="true"/>
          </p:cNvSpPr>
          <p:nvPr>
            <p:ph type="ftr" idx="11"/>
          </p:nvPr>
        </p:nvSpPr>
        <p:spPr>
          <a:prstGeom prst="rect">
            <a:avLst/>
          </a:prstGeom>
        </p:spPr>
        <p:txBody>
          <a:bodyPr/>
          <a:lstStyle/>
          <a:p>
            <a:pPr/>
            <a:endParaRPr lang="zh-CN" altLang="zh-CN"/>
          </a:p>
        </p:txBody>
      </p:sp>
      <p:sp>
        <p:nvSpPr>
          <p:cNvPr id="24" name="灯片编号占位符 5"/>
          <p:cNvSpPr>
            <a:spLocks noGrp="true"/>
          </p:cNvSpPr>
          <p:nvPr>
            <p:ph type="sldNum" idx="12"/>
          </p:nvPr>
        </p:nvSpPr>
        <p:spPr>
          <a:prstGeom prst="rect">
            <a:avLst/>
          </a:prstGeom>
        </p:spPr>
        <p:txBody>
          <a:bodyPr/>
          <a:lstStyle/>
          <a:p>
            <a:pPr/>
            <a:fld id="{AD56D6B1-AEFD-4F94-925D-7C5E06F2D589}" type="slidenum">
              <a:rPr/>
              <a:t>‹#›</a:t>
            </a:fld>
            <a:endParaRPr lang="zh-CN" altLang="zh-CN"/>
          </a:p>
        </p:txBody>
      </p:sp>
    </p:spTree>
  </p:cSld>
  <p:clrMapOvr>
    <a:masterClrMapping/>
  </p:clrMapOvr>
</p:sldLayout>
</file>

<file path=ppt/slideLayouts/slideLayout4.xml><?xml version="1.0" encoding="utf-8"?>
<p:sldLayout xmlns:a="http://schemas.openxmlformats.org/drawingml/2006/main" xmlns:p="http://schemas.openxmlformats.org/presentationml/2006/main">
  <p:cSld name="两栏内容">
    <p:spTree>
      <p:nvGrpSpPr>
        <p:cNvPr id="25" name=""/>
        <p:cNvGrpSpPr/>
        <p:nvPr/>
      </p:nvGrpSpPr>
      <p:grpSpPr>
        <a:xfrm>
          <a:off x="0" y="0"/>
          <a:ext cx="0" cy="0"/>
          <a:chOff x="0" y="0"/>
          <a:chExt cx="0" cy="0"/>
        </a:xfrm>
      </p:grpSpPr>
      <p:sp>
        <p:nvSpPr>
          <p:cNvPr id="26"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27" name="内容占位符 2"/>
          <p:cNvSpPr>
            <a:spLocks noGrp="true"/>
          </p:cNvSpPr>
          <p:nvPr>
            <p:ph idx="1"/>
          </p:nvPr>
        </p:nvSpPr>
        <p:spPr>
          <a:xfrm>
            <a:off x="838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8" name="内容占位符 3"/>
          <p:cNvSpPr>
            <a:spLocks noGrp="true"/>
          </p:cNvSpPr>
          <p:nvPr>
            <p:ph idx="2"/>
          </p:nvPr>
        </p:nvSpPr>
        <p:spPr>
          <a:xfrm>
            <a:off x="6172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9" name="日期占位符 4"/>
          <p:cNvSpPr>
            <a:spLocks noGrp="true"/>
          </p:cNvSpPr>
          <p:nvPr>
            <p:ph type="dt" idx="10"/>
          </p:nvPr>
        </p:nvSpPr>
        <p:spPr>
          <a:prstGeom prst="rect">
            <a:avLst/>
          </a:prstGeom>
        </p:spPr>
        <p:txBody>
          <a:bodyPr/>
          <a:lstStyle/>
          <a:p>
            <a:pPr/>
            <a:fld id="{4CEC58E8-DACA-4BE6-B257-D83C916C4624}" type="datetime1">
              <a:rPr/>
              <a:t>2022/12/22</a:t>
            </a:fld>
            <a:endParaRPr lang="zh-CN" altLang="zh-CN"/>
          </a:p>
        </p:txBody>
      </p:sp>
      <p:sp>
        <p:nvSpPr>
          <p:cNvPr id="30" name="页脚占位符 5"/>
          <p:cNvSpPr>
            <a:spLocks noGrp="true"/>
          </p:cNvSpPr>
          <p:nvPr>
            <p:ph type="ftr" idx="11"/>
          </p:nvPr>
        </p:nvSpPr>
        <p:spPr>
          <a:prstGeom prst="rect">
            <a:avLst/>
          </a:prstGeom>
        </p:spPr>
        <p:txBody>
          <a:bodyPr/>
          <a:lstStyle/>
          <a:p>
            <a:pPr/>
            <a:endParaRPr lang="zh-CN" altLang="zh-CN"/>
          </a:p>
        </p:txBody>
      </p:sp>
      <p:sp>
        <p:nvSpPr>
          <p:cNvPr id="31" name="灯片编号占位符 6"/>
          <p:cNvSpPr>
            <a:spLocks noGrp="true"/>
          </p:cNvSpPr>
          <p:nvPr>
            <p:ph type="sldNum" idx="12"/>
          </p:nvPr>
        </p:nvSpPr>
        <p:spPr>
          <a:prstGeom prst="rect">
            <a:avLst/>
          </a:prstGeom>
        </p:spPr>
        <p:txBody>
          <a:bodyPr/>
          <a:lstStyle/>
          <a:p>
            <a:pPr/>
            <a:fld id="{C1B0D9E3-9611-448B-A185-A82F9C099275}" type="slidenum">
              <a:rPr/>
              <a:t>‹#›</a:t>
            </a:fld>
            <a:endParaRPr lang="zh-CN" altLang="zh-CN"/>
          </a:p>
        </p:txBody>
      </p:sp>
    </p:spTree>
  </p:cSld>
  <p:clrMapOvr>
    <a:masterClrMapping/>
  </p:clrMapOvr>
</p:sldLayout>
</file>

<file path=ppt/slideLayouts/slideLayout5.xml><?xml version="1.0" encoding="utf-8"?>
<p:sldLayout xmlns:a="http://schemas.openxmlformats.org/drawingml/2006/main" xmlns:p="http://schemas.openxmlformats.org/presentationml/2006/main">
  <p:cSld name="比较">
    <p:spTree>
      <p:nvGrpSpPr>
        <p:cNvPr id="32" name=""/>
        <p:cNvGrpSpPr/>
        <p:nvPr/>
      </p:nvGrpSpPr>
      <p:grpSpPr>
        <a:xfrm>
          <a:off x="0" y="0"/>
          <a:ext cx="0" cy="0"/>
          <a:chOff x="0" y="0"/>
          <a:chExt cx="0" cy="0"/>
        </a:xfrm>
      </p:grpSpPr>
      <p:sp>
        <p:nvSpPr>
          <p:cNvPr id="33" name="标题 1"/>
          <p:cNvSpPr>
            <a:spLocks noGrp="true"/>
          </p:cNvSpPr>
          <p:nvPr>
            <p:ph type="title"/>
          </p:nvPr>
        </p:nvSpPr>
        <p:spPr>
          <a:xfrm>
            <a:off x="839788" y="365125"/>
            <a:ext cx="10515600" cy="1325563"/>
          </a:xfrm>
          <a:prstGeom prst="rect">
            <a:avLst/>
          </a:prstGeom>
        </p:spPr>
        <p:txBody>
          <a:bodyPr/>
          <a:lstStyle/>
          <a:p>
            <a:pPr/>
            <a:r>
              <a:rPr lang="zh-CN" altLang="zh-CN"/>
              <a:t>单击此处编辑母版标题样式</a:t>
            </a:r>
            <a:endParaRPr/>
          </a:p>
        </p:txBody>
      </p:sp>
      <p:sp>
        <p:nvSpPr>
          <p:cNvPr id="34" name="文本占位符 2"/>
          <p:cNvSpPr>
            <a:spLocks noGrp="true"/>
          </p:cNvSpPr>
          <p:nvPr>
            <p:ph type="body" idx="1"/>
          </p:nvPr>
        </p:nvSpPr>
        <p:spPr>
          <a:xfrm>
            <a:off x="839788" y="1681163"/>
            <a:ext cx="5157787"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5" name="内容占位符 3"/>
          <p:cNvSpPr>
            <a:spLocks noGrp="true"/>
          </p:cNvSpPr>
          <p:nvPr>
            <p:ph idx="2"/>
          </p:nvPr>
        </p:nvSpPr>
        <p:spPr>
          <a:xfrm>
            <a:off x="839788" y="2505075"/>
            <a:ext cx="5157787"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6" name="文本占位符 4"/>
          <p:cNvSpPr>
            <a:spLocks noGrp="true"/>
          </p:cNvSpPr>
          <p:nvPr>
            <p:ph type="body" idx="3"/>
          </p:nvPr>
        </p:nvSpPr>
        <p:spPr>
          <a:xfrm>
            <a:off x="6172200" y="1681163"/>
            <a:ext cx="5183188"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7" name="内容占位符 5"/>
          <p:cNvSpPr>
            <a:spLocks noGrp="true"/>
          </p:cNvSpPr>
          <p:nvPr>
            <p:ph idx="4"/>
          </p:nvPr>
        </p:nvSpPr>
        <p:spPr>
          <a:xfrm>
            <a:off x="6172200" y="2505075"/>
            <a:ext cx="5183188"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8" name="日期占位符 6"/>
          <p:cNvSpPr>
            <a:spLocks noGrp="true"/>
          </p:cNvSpPr>
          <p:nvPr>
            <p:ph type="dt" idx="10"/>
          </p:nvPr>
        </p:nvSpPr>
        <p:spPr>
          <a:prstGeom prst="rect">
            <a:avLst/>
          </a:prstGeom>
        </p:spPr>
        <p:txBody>
          <a:bodyPr/>
          <a:lstStyle/>
          <a:p>
            <a:pPr/>
            <a:fld id="{603D01A9-6636-4B38-8357-40A6314F4E6C}" type="datetime1">
              <a:rPr/>
              <a:t>2022/12/22</a:t>
            </a:fld>
            <a:endParaRPr lang="zh-CN" altLang="zh-CN"/>
          </a:p>
        </p:txBody>
      </p:sp>
      <p:sp>
        <p:nvSpPr>
          <p:cNvPr id="39" name="页脚占位符 7"/>
          <p:cNvSpPr>
            <a:spLocks noGrp="true"/>
          </p:cNvSpPr>
          <p:nvPr>
            <p:ph type="ftr" idx="11"/>
          </p:nvPr>
        </p:nvSpPr>
        <p:spPr>
          <a:prstGeom prst="rect">
            <a:avLst/>
          </a:prstGeom>
        </p:spPr>
        <p:txBody>
          <a:bodyPr/>
          <a:lstStyle/>
          <a:p>
            <a:pPr/>
            <a:endParaRPr lang="zh-CN" altLang="zh-CN"/>
          </a:p>
        </p:txBody>
      </p:sp>
      <p:sp>
        <p:nvSpPr>
          <p:cNvPr id="40" name="灯片编号占位符 8"/>
          <p:cNvSpPr>
            <a:spLocks noGrp="true"/>
          </p:cNvSpPr>
          <p:nvPr>
            <p:ph type="sldNum" idx="12"/>
          </p:nvPr>
        </p:nvSpPr>
        <p:spPr>
          <a:prstGeom prst="rect">
            <a:avLst/>
          </a:prstGeom>
        </p:spPr>
        <p:txBody>
          <a:bodyPr/>
          <a:lstStyle/>
          <a:p>
            <a:pPr/>
            <a:fld id="{0AF7E8E4-B2FE-47E6-8321-B5EB66239D97}" type="slidenum">
              <a:rPr/>
              <a:t>‹#›</a:t>
            </a:fld>
            <a:endParaRPr lang="zh-CN" altLang="zh-CN"/>
          </a:p>
        </p:txBody>
      </p:sp>
    </p:spTree>
  </p:cSld>
  <p:clrMapOvr>
    <a:masterClrMapping/>
  </p:clrMapOvr>
</p:sldLayout>
</file>

<file path=ppt/slideLayouts/slideLayout6.xml><?xml version="1.0" encoding="utf-8"?>
<p:sldLayout xmlns:a="http://schemas.openxmlformats.org/drawingml/2006/main" xmlns:p="http://schemas.openxmlformats.org/presentationml/2006/main">
  <p:cSld name="仅标题">
    <p:spTree>
      <p:nvGrpSpPr>
        <p:cNvPr id="41" name=""/>
        <p:cNvGrpSpPr/>
        <p:nvPr/>
      </p:nvGrpSpPr>
      <p:grpSpPr>
        <a:xfrm>
          <a:off x="0" y="0"/>
          <a:ext cx="0" cy="0"/>
          <a:chOff x="0" y="0"/>
          <a:chExt cx="0" cy="0"/>
        </a:xfrm>
      </p:grpSpPr>
      <p:sp>
        <p:nvSpPr>
          <p:cNvPr id="42"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43" name="日期占位符 2"/>
          <p:cNvSpPr>
            <a:spLocks noGrp="true"/>
          </p:cNvSpPr>
          <p:nvPr>
            <p:ph type="dt" idx="10"/>
          </p:nvPr>
        </p:nvSpPr>
        <p:spPr>
          <a:prstGeom prst="rect">
            <a:avLst/>
          </a:prstGeom>
        </p:spPr>
        <p:txBody>
          <a:bodyPr/>
          <a:lstStyle/>
          <a:p>
            <a:pPr/>
            <a:fld id="{948FBD87-ED0B-4F60-AF3B-0E0AD33A4811}" type="datetime1">
              <a:rPr/>
              <a:t>2022/12/22</a:t>
            </a:fld>
            <a:endParaRPr lang="zh-CN" altLang="zh-CN"/>
          </a:p>
        </p:txBody>
      </p:sp>
      <p:sp>
        <p:nvSpPr>
          <p:cNvPr id="44" name="页脚占位符 3"/>
          <p:cNvSpPr>
            <a:spLocks noGrp="true"/>
          </p:cNvSpPr>
          <p:nvPr>
            <p:ph type="ftr" idx="11"/>
          </p:nvPr>
        </p:nvSpPr>
        <p:spPr>
          <a:prstGeom prst="rect">
            <a:avLst/>
          </a:prstGeom>
        </p:spPr>
        <p:txBody>
          <a:bodyPr/>
          <a:lstStyle/>
          <a:p>
            <a:pPr/>
            <a:endParaRPr lang="zh-CN" altLang="zh-CN"/>
          </a:p>
        </p:txBody>
      </p:sp>
      <p:sp>
        <p:nvSpPr>
          <p:cNvPr id="45" name="灯片编号占位符 4"/>
          <p:cNvSpPr>
            <a:spLocks noGrp="true"/>
          </p:cNvSpPr>
          <p:nvPr>
            <p:ph type="sldNum" idx="12"/>
          </p:nvPr>
        </p:nvSpPr>
        <p:spPr>
          <a:prstGeom prst="rect">
            <a:avLst/>
          </a:prstGeom>
        </p:spPr>
        <p:txBody>
          <a:bodyPr/>
          <a:lstStyle/>
          <a:p>
            <a:pPr/>
            <a:fld id="{59AC65A2-A02C-4F73-A16B-7FC1AAA003E9}" type="slidenum">
              <a:rPr/>
              <a:t>‹#›</a:t>
            </a:fld>
            <a:endParaRPr lang="zh-CN" altLang="zh-CN"/>
          </a:p>
        </p:txBody>
      </p:sp>
    </p:spTree>
  </p:cSld>
  <p:clrMapOvr>
    <a:masterClrMapping/>
  </p:clrMapOvr>
</p:sldLayout>
</file>

<file path=ppt/slideLayouts/slideLayout7.xml><?xml version="1.0" encoding="utf-8"?>
<p:sldLayout xmlns:a="http://schemas.openxmlformats.org/drawingml/2006/main" xmlns:p="http://schemas.openxmlformats.org/presentationml/2006/main">
  <p:cSld name="空白">
    <p:spTree>
      <p:nvGrpSpPr>
        <p:cNvPr id="46" name=""/>
        <p:cNvGrpSpPr/>
        <p:nvPr/>
      </p:nvGrpSpPr>
      <p:grpSpPr>
        <a:xfrm>
          <a:off x="0" y="0"/>
          <a:ext cx="0" cy="0"/>
          <a:chOff x="0" y="0"/>
          <a:chExt cx="0" cy="0"/>
        </a:xfrm>
      </p:grpSpPr>
      <p:sp>
        <p:nvSpPr>
          <p:cNvPr id="47" name="日期占位符 1"/>
          <p:cNvSpPr>
            <a:spLocks noGrp="true"/>
          </p:cNvSpPr>
          <p:nvPr>
            <p:ph type="dt" idx="10"/>
          </p:nvPr>
        </p:nvSpPr>
        <p:spPr>
          <a:prstGeom prst="rect">
            <a:avLst/>
          </a:prstGeom>
        </p:spPr>
        <p:txBody>
          <a:bodyPr/>
          <a:lstStyle/>
          <a:p>
            <a:pPr/>
            <a:fld id="{BE7DA814-644F-4697-8FE5-46D4A0F5BBB0}" type="datetime1">
              <a:rPr/>
              <a:t>2022/12/22</a:t>
            </a:fld>
            <a:endParaRPr lang="zh-CN" altLang="zh-CN"/>
          </a:p>
        </p:txBody>
      </p:sp>
      <p:sp>
        <p:nvSpPr>
          <p:cNvPr id="48" name="页脚占位符 2"/>
          <p:cNvSpPr>
            <a:spLocks noGrp="true"/>
          </p:cNvSpPr>
          <p:nvPr>
            <p:ph type="ftr" idx="11"/>
          </p:nvPr>
        </p:nvSpPr>
        <p:spPr>
          <a:prstGeom prst="rect">
            <a:avLst/>
          </a:prstGeom>
        </p:spPr>
        <p:txBody>
          <a:bodyPr/>
          <a:lstStyle/>
          <a:p>
            <a:pPr/>
            <a:endParaRPr lang="zh-CN" altLang="zh-CN"/>
          </a:p>
        </p:txBody>
      </p:sp>
      <p:sp>
        <p:nvSpPr>
          <p:cNvPr id="49" name="灯片编号占位符 3"/>
          <p:cNvSpPr>
            <a:spLocks noGrp="true"/>
          </p:cNvSpPr>
          <p:nvPr>
            <p:ph type="sldNum" idx="12"/>
          </p:nvPr>
        </p:nvSpPr>
        <p:spPr>
          <a:prstGeom prst="rect">
            <a:avLst/>
          </a:prstGeom>
        </p:spPr>
        <p:txBody>
          <a:bodyPr/>
          <a:lstStyle/>
          <a:p>
            <a:pPr/>
            <a:fld id="{A97BA9F3-60DB-4411-B847-382B77F5D7D6}" type="slidenum">
              <a:rPr/>
              <a:t>‹#›</a:t>
            </a:fld>
            <a:endParaRPr lang="zh-CN" altLang="zh-CN"/>
          </a:p>
        </p:txBody>
      </p:sp>
    </p:spTree>
  </p:cSld>
  <p:clrMapOvr>
    <a:masterClrMapping/>
  </p:clrMapOvr>
</p:sldLayout>
</file>

<file path=ppt/slideLayouts/slideLayout8.xml><?xml version="1.0" encoding="utf-8"?>
<p:sldLayout xmlns:a="http://schemas.openxmlformats.org/drawingml/2006/main" xmlns:p="http://schemas.openxmlformats.org/presentationml/2006/main">
  <p:cSld name="内容与标题">
    <p:spTree>
      <p:nvGrpSpPr>
        <p:cNvPr id="50" name=""/>
        <p:cNvGrpSpPr/>
        <p:nvPr/>
      </p:nvGrpSpPr>
      <p:grpSpPr>
        <a:xfrm>
          <a:off x="0" y="0"/>
          <a:ext cx="0" cy="0"/>
          <a:chOff x="0" y="0"/>
          <a:chExt cx="0" cy="0"/>
        </a:xfrm>
      </p:grpSpPr>
      <p:sp>
        <p:nvSpPr>
          <p:cNvPr id="51"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2" name="内容占位符 2"/>
          <p:cNvSpPr>
            <a:spLocks noGrp="true"/>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53"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54" name="日期占位符 4"/>
          <p:cNvSpPr>
            <a:spLocks noGrp="true"/>
          </p:cNvSpPr>
          <p:nvPr>
            <p:ph type="dt" idx="10"/>
          </p:nvPr>
        </p:nvSpPr>
        <p:spPr>
          <a:prstGeom prst="rect">
            <a:avLst/>
          </a:prstGeom>
        </p:spPr>
        <p:txBody>
          <a:bodyPr/>
          <a:lstStyle/>
          <a:p>
            <a:pPr/>
            <a:fld id="{56C93E30-C61A-46BA-B565-F0C97AF8078C}" type="datetime1">
              <a:rPr/>
              <a:t>2022/12/22</a:t>
            </a:fld>
            <a:endParaRPr lang="zh-CN" altLang="zh-CN"/>
          </a:p>
        </p:txBody>
      </p:sp>
      <p:sp>
        <p:nvSpPr>
          <p:cNvPr id="55" name="页脚占位符 5"/>
          <p:cNvSpPr>
            <a:spLocks noGrp="true"/>
          </p:cNvSpPr>
          <p:nvPr>
            <p:ph type="ftr" idx="11"/>
          </p:nvPr>
        </p:nvSpPr>
        <p:spPr>
          <a:prstGeom prst="rect">
            <a:avLst/>
          </a:prstGeom>
        </p:spPr>
        <p:txBody>
          <a:bodyPr/>
          <a:lstStyle/>
          <a:p>
            <a:pPr/>
            <a:endParaRPr lang="zh-CN" altLang="zh-CN"/>
          </a:p>
        </p:txBody>
      </p:sp>
      <p:sp>
        <p:nvSpPr>
          <p:cNvPr id="56" name="灯片编号占位符 6"/>
          <p:cNvSpPr>
            <a:spLocks noGrp="true"/>
          </p:cNvSpPr>
          <p:nvPr>
            <p:ph type="sldNum" idx="12"/>
          </p:nvPr>
        </p:nvSpPr>
        <p:spPr>
          <a:prstGeom prst="rect">
            <a:avLst/>
          </a:prstGeom>
        </p:spPr>
        <p:txBody>
          <a:bodyPr/>
          <a:lstStyle/>
          <a:p>
            <a:pPr/>
            <a:fld id="{C18F98CF-8B45-4F2C-AA06-936FBB5BFF0F}" type="slidenum">
              <a:rPr/>
              <a:t>‹#›</a:t>
            </a:fld>
            <a:endParaRPr lang="zh-CN" altLang="zh-CN"/>
          </a:p>
        </p:txBody>
      </p:sp>
    </p:spTree>
  </p:cSld>
  <p:clrMapOvr>
    <a:masterClrMapping/>
  </p:clrMapOvr>
</p:sldLayout>
</file>

<file path=ppt/slideLayouts/slideLayout9.xml><?xml version="1.0" encoding="utf-8"?>
<p:sldLayout xmlns:a="http://schemas.openxmlformats.org/drawingml/2006/main" xmlns:p="http://schemas.openxmlformats.org/presentationml/2006/main">
  <p:cSld name="图片与标题">
    <p:spTree>
      <p:nvGrpSpPr>
        <p:cNvPr id="57" name=""/>
        <p:cNvGrpSpPr/>
        <p:nvPr/>
      </p:nvGrpSpPr>
      <p:grpSpPr>
        <a:xfrm>
          <a:off x="0" y="0"/>
          <a:ext cx="0" cy="0"/>
          <a:chOff x="0" y="0"/>
          <a:chExt cx="0" cy="0"/>
        </a:xfrm>
      </p:grpSpPr>
      <p:sp>
        <p:nvSpPr>
          <p:cNvPr id="58"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9" name="图片占位符 2"/>
          <p:cNvSpPr>
            <a:spLocks noGrp="true"/>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a:endParaRPr lang="zh-CN" altLang="zh-CN"/>
          </a:p>
        </p:txBody>
      </p:sp>
      <p:sp>
        <p:nvSpPr>
          <p:cNvPr id="60"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61" name="日期占位符 4"/>
          <p:cNvSpPr>
            <a:spLocks noGrp="true"/>
          </p:cNvSpPr>
          <p:nvPr>
            <p:ph type="dt" idx="10"/>
          </p:nvPr>
        </p:nvSpPr>
        <p:spPr>
          <a:prstGeom prst="rect">
            <a:avLst/>
          </a:prstGeom>
        </p:spPr>
        <p:txBody>
          <a:bodyPr/>
          <a:lstStyle/>
          <a:p>
            <a:pPr/>
            <a:fld id="{7B927E94-0A4D-435C-8398-A30004961C83}" type="datetime1">
              <a:rPr/>
              <a:t>2022/12/22</a:t>
            </a:fld>
            <a:endParaRPr lang="zh-CN" altLang="zh-CN"/>
          </a:p>
        </p:txBody>
      </p:sp>
      <p:sp>
        <p:nvSpPr>
          <p:cNvPr id="62" name="页脚占位符 5"/>
          <p:cNvSpPr>
            <a:spLocks noGrp="true"/>
          </p:cNvSpPr>
          <p:nvPr>
            <p:ph type="ftr" idx="11"/>
          </p:nvPr>
        </p:nvSpPr>
        <p:spPr>
          <a:prstGeom prst="rect">
            <a:avLst/>
          </a:prstGeom>
        </p:spPr>
        <p:txBody>
          <a:bodyPr/>
          <a:lstStyle/>
          <a:p>
            <a:pPr/>
            <a:endParaRPr lang="zh-CN" altLang="zh-CN"/>
          </a:p>
        </p:txBody>
      </p:sp>
      <p:sp>
        <p:nvSpPr>
          <p:cNvPr id="63" name="灯片编号占位符 6"/>
          <p:cNvSpPr>
            <a:spLocks noGrp="true"/>
          </p:cNvSpPr>
          <p:nvPr>
            <p:ph type="sldNum" idx="12"/>
          </p:nvPr>
        </p:nvSpPr>
        <p:spPr>
          <a:prstGeom prst="rect">
            <a:avLst/>
          </a:prstGeom>
        </p:spPr>
        <p:txBody>
          <a:bodyPr/>
          <a:lstStyle/>
          <a:p>
            <a:pPr/>
            <a:fld id="{9ECBB5F7-F3A9-4784-AC2B-CDDA8B2C8A59}" type="slidenum">
              <a:rPr/>
              <a:t>‹#›</a:t>
            </a:fld>
            <a:endParaRPr lang="zh-CN" altLang="zh-CN"/>
          </a:p>
        </p:txBody>
      </p:sp>
    </p:spTree>
  </p:cSld>
  <p:clrMapOvr>
    <a:masterClrMapping/>
  </p:clrMapOvr>
</p:sldLayout>
</file>

<file path=ppt/slideMasters/_rels/slideMaster1.xml.rels><?xml version="1.0" encoding="UTF-8" standalone="yes"?><Relationships xmlns="http://schemas.openxmlformats.org/package/2006/relationships"><Relationship Id="rId9" Type="http://schemas.openxmlformats.org/officeDocument/2006/relationships/slideLayout" Target="../slideLayouts/slideLayout10.xml" /><Relationship Id="rId8" Type="http://schemas.openxmlformats.org/officeDocument/2006/relationships/slideLayout" Target="../slideLayouts/slideLayout9.xml" /><Relationship Id="rId11" Type="http://schemas.openxmlformats.org/officeDocument/2006/relationships/theme" Target="../theme/theme1.xml" /><Relationship Id="rId10" Type="http://schemas.openxmlformats.org/officeDocument/2006/relationships/slideLayout" Target="../slideLayouts/slideLayout11.xml" /><Relationship Id="rId1" Type="http://schemas.openxmlformats.org/officeDocument/2006/relationships/slideLayout" Target="../slideLayouts/slideLayout2.xml" /><Relationship Id="rId2" Type="http://schemas.openxmlformats.org/officeDocument/2006/relationships/slideLayout" Target="../slideLayouts/slideLayout3.xml" /><Relationship Id="rId0" Type="http://schemas.openxmlformats.org/officeDocument/2006/relationships/slideLayout" Target="../slideLayouts/slideLayout1.xml" /><Relationship Id="rId5" Type="http://schemas.openxmlformats.org/officeDocument/2006/relationships/slideLayout" Target="../slideLayouts/slideLayout6.xml" /><Relationship Id="rId3" Type="http://schemas.openxmlformats.org/officeDocument/2006/relationships/slideLayout" Target="../slideLayouts/slideLayout4.xml" /><Relationship Id="rId4" Type="http://schemas.openxmlformats.org/officeDocument/2006/relationships/slideLayout" Target="../slideLayouts/slideLayout5.xml" /><Relationship Id="rId6" Type="http://schemas.openxmlformats.org/officeDocument/2006/relationships/slideLayout" Target="../slideLayouts/slideLayout7.xml" /><Relationship Id="rId7" Type="http://schemas.openxmlformats.org/officeDocument/2006/relationships/slideLayout" Target="../slideLayouts/slideLayout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anchor="ctr">
            <a:normAutofit/>
          </a:bodyPr>
          <a:lstStyle/>
          <a:p>
            <a:pPr/>
            <a:r>
              <a:rPr lang="zh-CN" altLang="zh-CN"/>
              <a:t>单击此处编辑母版标题样式</a:t>
            </a:r>
            <a:endParaRPr/>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4" name="日期占位符 3"/>
          <p:cNvSpPr>
            <a:spLocks noGrp="true"/>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pPr/>
            <a:fld id="{258905A1-66A8-41B4-8500-45B6E353A19E}" type="datetime1">
              <a:rPr/>
              <a:t>2022/12/22</a:t>
            </a:fld>
            <a:endParaRPr lang="zh-CN" altLang="zh-CN"/>
          </a:p>
        </p:txBody>
      </p:sp>
      <p:sp>
        <p:nvSpPr>
          <p:cNvPr id="5" name="页脚占位符 4"/>
          <p:cNvSpPr>
            <a:spLocks noGrp="true"/>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pPr/>
            <a:endParaRPr lang="zh-CN" altLang="zh-CN"/>
          </a:p>
        </p:txBody>
      </p:sp>
      <p:sp>
        <p:nvSpPr>
          <p:cNvPr id="6" name="灯片编号占位符 5"/>
          <p:cNvSpPr>
            <a:spLocks noGrp="true"/>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pPr/>
            <a:fld id="{71D56F41-8DED-4DE8-A16A-5912936214B6}" type="slidenum">
              <a:rPr/>
              <a:t>‹#›</a:t>
            </a:fld>
            <a:endParaRPr lang="zh-CN" altLang="zh-CN"/>
          </a:p>
        </p:txBody>
      </p:sp>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Relationships xmlns="http://schemas.openxmlformats.org/package/2006/relationships"><Relationship Id="rId0" Type="http://schemas.openxmlformats.org/officeDocument/2006/relationships/slideLayout" Target="../slideLayouts/slideLayout1.xml" /></Relationships>
</file>

<file path=ppt/slides/_rels/slide10.xml.rels><?xml version="1.0" encoding="UTF-8" standalone="yes"?><Relationships xmlns="http://schemas.openxmlformats.org/package/2006/relationships"><Relationship Id="rId2" Type="http://schemas.openxmlformats.org/officeDocument/2006/relationships/hyperlink" Target="https://ens.domains/" TargetMode="External"/><Relationship Id="rId3" Type="http://schemas.openxmlformats.org/officeDocument/2006/relationships/image" Target="media/image1.png" /><Relationship Id="rId1" Type="http://schemas.openxmlformats.org/officeDocument/2006/relationships/hyperlink" Target="http://starknet.id/" TargetMode="External"/><Relationship Id="rId0" Type="http://schemas.openxmlformats.org/officeDocument/2006/relationships/slideLayout" Target="../slideLayouts/slideLayout2.xml" /></Relationships>
</file>

<file path=ppt/slides/_rels/slide11.xml.rels><?xml version="1.0" encoding="UTF-8" standalone="yes"?><Relationships xmlns="http://schemas.openxmlformats.org/package/2006/relationships"><Relationship Id="rId2" Type="http://schemas.openxmlformats.org/officeDocument/2006/relationships/image" Target="media/image2.png" /><Relationship Id="rId1" Type="http://schemas.openxmlformats.org/officeDocument/2006/relationships/hyperlink" Target="https://mobile.twitter.com/JediSwap" TargetMode="External"/><Relationship Id="rId0" Type="http://schemas.openxmlformats.org/officeDocument/2006/relationships/slideLayout" Target="../slideLayouts/slideLayout2.xml" /></Relationships>
</file>

<file path=ppt/slides/_rels/slide12.xml.rels><?xml version="1.0" encoding="UTF-8" standalone="yes"?><Relationships xmlns="http://schemas.openxmlformats.org/package/2006/relationships"><Relationship Id="rId2" Type="http://schemas.openxmlformats.org/officeDocument/2006/relationships/image" Target="media/image3.png" /><Relationship Id="rId1" Type="http://schemas.openxmlformats.org/officeDocument/2006/relationships/hyperlink" Target="https://mobile.twitter.com/nostrafinance" TargetMode="External"/><Relationship Id="rId0" Type="http://schemas.openxmlformats.org/officeDocument/2006/relationships/slideLayout" Target="../slideLayouts/slideLayout2.xml" /></Relationships>
</file>

<file path=ppt/slides/_rels/slide13.xml.rels><?xml version="1.0" encoding="UTF-8" standalone="yes"?><Relationships xmlns="http://schemas.openxmlformats.org/package/2006/relationships"><Relationship Id="rId1" Type="http://schemas.openxmlformats.org/officeDocument/2006/relationships/hyperlink" Target="https://mobile.twitter.com/BrineFinance" TargetMode="External"/><Relationship Id="rId0" Type="http://schemas.openxmlformats.org/officeDocument/2006/relationships/slideLayout" Target="../slideLayouts/slideLayout2.xml" /></Relationships>
</file>

<file path=ppt/slides/_rels/slide14.xml.rels><?xml version="1.0" encoding="UTF-8" standalone="yes"?><Relationships xmlns="http://schemas.openxmlformats.org/package/2006/relationships"><Relationship Id="rId3" Type="http://schemas.openxmlformats.org/officeDocument/2006/relationships/hyperlink" Target="https://medium.com/yagi-fi/trustless-l2-native-yield-has-arrived-on-starknet-33370ab555b2" TargetMode="External"/><Relationship Id="rId2" Type="http://schemas.openxmlformats.org/officeDocument/2006/relationships/hyperlink" Target="https://www.yagi.fi/automation" TargetMode="External"/><Relationship Id="rId1" Type="http://schemas.openxmlformats.org/officeDocument/2006/relationships/hyperlink" Target="https://www.yagi.fi/vaults" TargetMode="External"/><Relationship Id="rId0" Type="http://schemas.openxmlformats.org/officeDocument/2006/relationships/slideLayout" Target="../slideLayouts/slideLayout2.xml" /></Relationships>
</file>

<file path=ppt/slides/_rels/slide2.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3.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4.xml.rels><?xml version="1.0" encoding="UTF-8" standalone="yes"?><Relationships xmlns="http://schemas.openxmlformats.org/package/2006/relationships"><Relationship Id="rId2" Type="http://schemas.openxmlformats.org/officeDocument/2006/relationships/image" Target="media/image4.png" /><Relationship Id="rId1" Type="http://schemas.openxmlformats.org/officeDocument/2006/relationships/hyperlink" Target="https://mobile.twitter.com/argentHQ" TargetMode="External"/><Relationship Id="rId0" Type="http://schemas.openxmlformats.org/officeDocument/2006/relationships/slideLayout" Target="../slideLayouts/slideLayout2.xml" /></Relationships>
</file>

<file path=ppt/slides/_rels/slide5.xml.rels><?xml version="1.0" encoding="UTF-8" standalone="yes"?><Relationships xmlns="http://schemas.openxmlformats.org/package/2006/relationships"><Relationship Id="rId2" Type="http://schemas.openxmlformats.org/officeDocument/2006/relationships/image" Target="media/image5.png" /><Relationship Id="rId1" Type="http://schemas.openxmlformats.org/officeDocument/2006/relationships/hyperlink" Target="https://mobile.twitter.com/myBraavos" TargetMode="External"/><Relationship Id="rId0" Type="http://schemas.openxmlformats.org/officeDocument/2006/relationships/slideLayout" Target="../slideLayouts/slideLayout2.xml" /></Relationships>
</file>

<file path=ppt/slides/_rels/slide6.xml.rels><?xml version="1.0" encoding="UTF-8" standalone="yes"?><Relationships xmlns="http://schemas.openxmlformats.org/package/2006/relationships"><Relationship Id="rId2" Type="http://schemas.openxmlformats.org/officeDocument/2006/relationships/image" Target="media/image6.png" /><Relationship Id="rId1" Type="http://schemas.openxmlformats.org/officeDocument/2006/relationships/hyperlink" Target="https://mobile.twitter.com/Orbiter_Finance" TargetMode="External"/><Relationship Id="rId0" Type="http://schemas.openxmlformats.org/officeDocument/2006/relationships/slideLayout" Target="../slideLayouts/slideLayout2.xml" /></Relationships>
</file>

<file path=ppt/slides/_rels/slide7.xml.rels><?xml version="1.0" encoding="UTF-8" standalone="yes"?><Relationships xmlns="http://schemas.openxmlformats.org/package/2006/relationships"><Relationship Id="rId3" Type="http://schemas.openxmlformats.org/officeDocument/2006/relationships/image" Target="media/image7.png" /><Relationship Id="rId2" Type="http://schemas.openxmlformats.org/officeDocument/2006/relationships/hyperlink" Target="https://twitter.com/StarkWareLtd" TargetMode="External"/><Relationship Id="rId1" Type="http://schemas.openxmlformats.org/officeDocument/2006/relationships/hyperlink" Target="https://starkgate.starknet.io/terms" TargetMode="External"/><Relationship Id="rId0" Type="http://schemas.openxmlformats.org/officeDocument/2006/relationships/slideLayout" Target="../slideLayouts/slideLayout2.xml" /></Relationships>
</file>

<file path=ppt/slides/_rels/slide8.xml.rels><?xml version="1.0" encoding="UTF-8" standalone="yes"?><Relationships xmlns="http://schemas.openxmlformats.org/package/2006/relationships"><Relationship Id="rId2" Type="http://schemas.openxmlformats.org/officeDocument/2006/relationships/hyperlink" Target="https://www.theblock.co/post/157533/zkx-nets-4-5-million-in-funding-from-alameda-starkware-and-others" TargetMode="External"/><Relationship Id="rId3" Type="http://schemas.openxmlformats.org/officeDocument/2006/relationships/image" Target="media/image8.png" /><Relationship Id="rId1" Type="http://schemas.openxmlformats.org/officeDocument/2006/relationships/hyperlink" Target="https://zkx.fi/" TargetMode="External"/><Relationship Id="rId0" Type="http://schemas.openxmlformats.org/officeDocument/2006/relationships/slideLayout" Target="../slideLayouts/slideLayout2.xml" /></Relationships>
</file>

<file path=ppt/slides/_rels/slide9.xml.rels><?xml version="1.0" encoding="UTF-8" standalone="yes"?><Relationships xmlns="http://schemas.openxmlformats.org/package/2006/relationships"><Relationship Id="rId2" Type="http://schemas.openxmlformats.org/officeDocument/2006/relationships/image" Target="media/image9.png" /><Relationship Id="rId1" Type="http://schemas.openxmlformats.org/officeDocument/2006/relationships/hyperlink" Target="https://mobile.twitter.com/zkLend" TargetMode="External"/><Relationship Id="rId0"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a:prstGeom prst="rect">
            <a:avLst/>
          </a:prstGeom>
        </p:spPr>
        <p:txBody>
          <a:bodyPr>
            <a:normAutofit fontScale="100000"/>
          </a:bodyPr>
          <a:lstStyle/>
          <a:p>
            <a:pPr>
              <a:buNone/>
            </a:pPr>
            <a:r>
              <a:rPr lang="zh-CN" b="true">
                <a:solidFill>
                  <a:srgbClr val="000000">
                    <a:alpha val="100000"/>
                  </a:srgbClr>
                </a:solidFill>
                <a:highlight>
                  <a:srgbClr val="FFFFFF">
                    <a:alpha val="100000"/>
                  </a:srgbClr>
                </a:highlight>
                <a:latin typeface="MiSans-Demibold"/>
                <a:ea typeface="MiSans-Demibold"/>
              </a:rPr>
              <a:t>Starknet 生态项目介绍</a:t>
            </a:r>
            <a:endParaRPr lang="zh-CN"/>
          </a:p>
        </p:txBody>
      </p:sp>
      <p:sp>
        <p:nvSpPr>
          <p:cNvPr id="3" name="副标题 2"/>
          <p:cNvSpPr>
            <a:spLocks noGrp="true"/>
          </p:cNvSpPr>
          <p:nvPr>
            <p:ph type="subTitle" idx="1"/>
          </p:nvPr>
        </p:nvSpPr>
        <p:spPr>
          <a:prstGeom prst="rect">
            <a:avLst/>
          </a:prstGeom>
        </p:spPr>
        <p:txBody>
          <a:bodyPr>
            <a:normAutofit fontScale="100000"/>
          </a:bodyPr>
          <a:lstStyle/>
          <a:p>
            <a:pPr/>
            <a:r>
              <a:rPr lang="en-US"/>
              <a:t>https://foresightnews.pro/article/detail/26658</a:t>
            </a:r>
            <a:endParaRPr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 name=""/>
        <p:cNvGrpSpPr/>
        <p:nvPr/>
      </p:nvGrpSpPr>
      <p:grpSpPr>
        <a:xfrm>
          <a:off x="0" y="0"/>
          <a:ext cx="0" cy="0"/>
          <a:chOff x="0" y="0"/>
          <a:chExt cx="0" cy="0"/>
        </a:xfrm>
      </p:grpSpPr>
      <p:sp>
        <p:nvSpPr>
          <p:cNvPr id="5" name="标题 1"/>
          <p:cNvSpPr>
            <a:spLocks noGrp="true"/>
          </p:cNvSpPr>
          <p:nvPr>
            <p:ph type="title"/>
          </p:nvPr>
        </p:nvSpPr>
        <p:spPr>
          <a:prstGeom prst="rect">
            <a:avLst/>
          </a:prstGeom>
        </p:spPr>
        <p:txBody>
          <a:bodyPr>
            <a:normAutofit fontScale="100000"/>
          </a:bodyPr>
          <a:lstStyle/>
          <a:p>
            <a:pPr/>
            <a:r>
              <a:rPr lang="en-US" b="true"/>
              <a:t>7.Starknet id</a:t>
            </a:r>
            <a:endParaRPr/>
          </a:p>
        </p:txBody>
      </p:sp>
      <p:sp>
        <p:nvSpPr>
          <p:cNvPr id="6" name="内容占位符 2"/>
          <p:cNvSpPr>
            <a:spLocks noGrp="true"/>
          </p:cNvSpPr>
          <p:nvPr>
            <p:ph idx="1"/>
          </p:nvPr>
        </p:nvSpPr>
        <p:spPr>
          <a:prstGeom prst="rect">
            <a:avLst/>
          </a:prstGeom>
        </p:spPr>
        <p:txBody>
          <a:bodyPr>
            <a:normAutofit fontScale="85000"/>
          </a:bodyPr>
          <a:lstStyle/>
          <a:p>
            <a:pPr algn="thaiDist">
              <a:buFont typeface="Arial" charset="0"/>
              <a:buChar char="•"/>
            </a:pPr>
            <a:r>
              <a:rPr lang="zh-CN" b="true">
                <a:solidFill>
                  <a:srgbClr val="000000">
                    <a:alpha val="100000"/>
                  </a:srgbClr>
                </a:solidFill>
                <a:highlight>
                  <a:srgbClr val="FFFFFF">
                    <a:alpha val="100000"/>
                  </a:srgbClr>
                </a:highlight>
                <a:latin typeface="MiSans"/>
                <a:ea typeface="MiSans"/>
              </a:rPr>
              <a:t>类别：</a:t>
            </a:r>
            <a:r>
              <a:rPr lang="en-US">
                <a:solidFill>
                  <a:srgbClr val="000000">
                    <a:alpha val="100000"/>
                  </a:srgbClr>
                </a:solidFill>
                <a:highlight>
                  <a:srgbClr val="FFFFFF">
                    <a:alpha val="100000"/>
                  </a:srgbClr>
                </a:highlight>
                <a:latin typeface="PingFang"/>
                <a:ea typeface="PingFang"/>
              </a:rPr>
              <a:t>NFT</a:t>
            </a:r>
            <a:endParaRPr/>
          </a:p>
          <a:p>
            <a:pPr algn="thaiDist">
              <a:buFont typeface="Arial" charset="0"/>
              <a:buChar char="•"/>
            </a:pPr>
            <a:r>
              <a:rPr lang="zh-CN" b="true">
                <a:solidFill>
                  <a:srgbClr val="000000">
                    <a:alpha val="100000"/>
                  </a:srgbClr>
                </a:solidFill>
                <a:highlight>
                  <a:srgbClr val="FFFFFF">
                    <a:alpha val="100000"/>
                  </a:srgbClr>
                </a:highlight>
                <a:latin typeface="MiSans"/>
                <a:ea typeface="MiSans"/>
              </a:rPr>
              <a:t>状态：</a:t>
            </a:r>
            <a:r>
              <a:rPr lang="zh-CN">
                <a:solidFill>
                  <a:srgbClr val="000000">
                    <a:alpha val="100000"/>
                  </a:srgbClr>
                </a:solidFill>
                <a:highlight>
                  <a:srgbClr val="FFFFFF">
                    <a:alpha val="100000"/>
                  </a:srgbClr>
                </a:highlight>
                <a:latin typeface="PingFang"/>
                <a:ea typeface="PingFang"/>
              </a:rPr>
              <a:t>主网</a:t>
            </a:r>
            <a:endParaRPr/>
          </a:p>
          <a:p>
            <a:pPr algn="thaiDist">
              <a:buFont typeface="Arial" charset="0"/>
              <a:buChar char="•"/>
            </a:pPr>
            <a:endParaRPr lang="en-US">
              <a:solidFill>
                <a:srgbClr val="000000">
                  <a:alpha val="100000"/>
                </a:srgbClr>
              </a:solidFill>
              <a:highlight>
                <a:srgbClr val="FFFFFF">
                  <a:alpha val="100000"/>
                </a:srgbClr>
              </a:highlight>
              <a:latin typeface="PingFang"/>
              <a:ea typeface="PingFang"/>
            </a:endParaRPr>
          </a:p>
          <a:p>
            <a:pPr algn="thaiDist">
              <a:buFont typeface="Arial" charset="0"/>
              <a:buChar char="•"/>
            </a:pPr>
            <a:r>
              <a:rPr lang="zh-CN" b="true">
                <a:solidFill>
                  <a:srgbClr val="000000">
                    <a:alpha val="100000"/>
                  </a:srgbClr>
                </a:solidFill>
                <a:highlight>
                  <a:srgbClr val="FFFFFF">
                    <a:alpha val="100000"/>
                  </a:srgbClr>
                </a:highlight>
                <a:latin typeface="MiSans"/>
                <a:ea typeface="MiSans"/>
              </a:rPr>
              <a:t>简介：</a:t>
            </a:r>
            <a:r>
              <a:rPr lang="en-US">
                <a:solidFill>
                  <a:srgbClr val="000000">
                    <a:alpha val="100000"/>
                  </a:srgbClr>
                </a:solidFill>
                <a:highlight>
                  <a:srgbClr val="FFFFFF">
                    <a:alpha val="100000"/>
                  </a:srgbClr>
                </a:highlight>
                <a:latin typeface="PingFang"/>
                <a:ea typeface="PingFang"/>
              </a:rPr>
              <a:t> </a:t>
            </a:r>
            <a:r>
              <a:rPr lang="en-US" u="sng">
                <a:solidFill>
                  <a:srgbClr val="0066CC">
                    <a:alpha val="100000"/>
                  </a:srgbClr>
                </a:solidFill>
                <a:highlight>
                  <a:srgbClr val="FFFFFF">
                    <a:alpha val="100000"/>
                  </a:srgbClr>
                </a:highlight>
                <a:latin typeface="PingFang"/>
                <a:ea typeface="PingFang"/>
                <a:hlinkClick r:id="rId1"/>
              </a:rPr>
              <a:t>Starknet.id</a:t>
            </a:r>
            <a:r>
              <a:rPr lang="zh-CN">
                <a:solidFill>
                  <a:srgbClr val="000000">
                    <a:alpha val="100000"/>
                  </a:srgbClr>
                </a:solidFill>
                <a:highlight>
                  <a:srgbClr val="FFFFFF">
                    <a:alpha val="100000"/>
                  </a:srgbClr>
                </a:highlight>
                <a:latin typeface="PingFang"/>
                <a:ea typeface="PingFang"/>
              </a:rPr>
              <a:t>是 Starknet 的</a:t>
            </a:r>
            <a:r>
              <a:rPr lang="en-US" u="sng">
                <a:solidFill>
                  <a:srgbClr val="0066CC">
                    <a:alpha val="100000"/>
                  </a:srgbClr>
                </a:solidFill>
                <a:highlight>
                  <a:srgbClr val="FFFFFF">
                    <a:alpha val="100000"/>
                  </a:srgbClr>
                </a:highlight>
                <a:latin typeface="PingFang"/>
                <a:ea typeface="PingFang"/>
                <a:hlinkClick r:id="rId2"/>
              </a:rPr>
              <a:t>ENS</a:t>
            </a:r>
            <a:r>
              <a:rPr lang="zh-CN">
                <a:solidFill>
                  <a:srgbClr val="000000">
                    <a:alpha val="100000"/>
                  </a:srgbClr>
                </a:solidFill>
                <a:highlight>
                  <a:srgbClr val="FFFFFF">
                    <a:alpha val="100000"/>
                  </a:srgbClr>
                </a:highlight>
                <a:latin typeface="PingFang"/>
                <a:ea typeface="PingFang"/>
              </a:rPr>
              <a:t>。</a:t>
            </a:r>
            <a:r>
              <a:rPr lang="zh-CN" b="true">
                <a:solidFill>
                  <a:srgbClr val="000000">
                    <a:alpha val="100000"/>
                  </a:srgbClr>
                </a:solidFill>
                <a:highlight>
                  <a:srgbClr val="FFFFFF">
                    <a:alpha val="100000"/>
                  </a:srgbClr>
                </a:highlight>
                <a:latin typeface="MiSans"/>
                <a:ea typeface="MiSans"/>
              </a:rPr>
              <a:t>一个人可以免费铸造他们的 starknet 身份，这将作为一个人的 Starknet 护照和链上代表</a:t>
            </a:r>
            <a:r>
              <a:rPr lang="zh-CN">
                <a:solidFill>
                  <a:srgbClr val="000000">
                    <a:alpha val="100000"/>
                  </a:srgbClr>
                </a:solidFill>
                <a:highlight>
                  <a:srgbClr val="FFFFFF">
                    <a:alpha val="100000"/>
                  </a:srgbClr>
                </a:highlight>
                <a:latin typeface="PingFang"/>
                <a:ea typeface="PingFang"/>
              </a:rPr>
              <a:t>。人们还可以将任何数据附加到 starknet 身份，从具有社交媒体帐户的 web2 到具有 ENS 域的 web3。该团队计划构建 ENS 网桥、Starknet id 仪表板和更多功能。</a:t>
            </a:r>
            <a:endParaRPr/>
          </a:p>
        </p:txBody>
      </p:sp>
      <p:pic>
        <p:nvPicPr>
          <p:cNvPr id="7" name=""/>
          <p:cNvPicPr>
            <a:picLocks noChangeAspect="true"/>
          </p:cNvPicPr>
          <p:nvPr/>
        </p:nvPicPr>
        <p:blipFill>
          <a:blip r:embed="rId3"/>
          <a:stretch>
            <a:fillRect/>
          </a:stretch>
        </p:blipFill>
        <p:spPr>
          <a:xfrm rot="0" flipH="false" flipV="false">
            <a:off x="5399903" y="299599"/>
            <a:ext cx="5418437" cy="3052052"/>
          </a:xfrm>
          <a:prstGeom prst="rect"/>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 name=""/>
        <p:cNvGrpSpPr/>
        <p:nvPr/>
      </p:nvGrpSpPr>
      <p:grpSpPr>
        <a:xfrm>
          <a:off x="0" y="0"/>
          <a:ext cx="0" cy="0"/>
          <a:chOff x="0" y="0"/>
          <a:chExt cx="0" cy="0"/>
        </a:xfrm>
      </p:grpSpPr>
      <p:sp>
        <p:nvSpPr>
          <p:cNvPr id="9" name="标题 1"/>
          <p:cNvSpPr>
            <a:spLocks noGrp="true"/>
          </p:cNvSpPr>
          <p:nvPr>
            <p:ph type="title"/>
          </p:nvPr>
        </p:nvSpPr>
        <p:spPr>
          <a:prstGeom prst="rect">
            <a:avLst/>
          </a:prstGeom>
        </p:spPr>
        <p:txBody>
          <a:bodyPr>
            <a:normAutofit fontScale="100000"/>
          </a:bodyPr>
          <a:lstStyle/>
          <a:p>
            <a:pPr/>
            <a:r>
              <a:rPr lang="en-US" b="true"/>
              <a:t>8.JediSwap</a:t>
            </a:r>
            <a:endParaRPr/>
          </a:p>
        </p:txBody>
      </p:sp>
      <p:sp>
        <p:nvSpPr>
          <p:cNvPr id="10" name="内容占位符 2"/>
          <p:cNvSpPr>
            <a:spLocks noGrp="true"/>
          </p:cNvSpPr>
          <p:nvPr>
            <p:ph idx="1"/>
          </p:nvPr>
        </p:nvSpPr>
        <p:spPr>
          <a:prstGeom prst="rect">
            <a:avLst/>
          </a:prstGeom>
        </p:spPr>
        <p:txBody>
          <a:bodyPr>
            <a:normAutofit fontScale="70000"/>
          </a:bodyPr>
          <a:lstStyle/>
          <a:p>
            <a:pPr algn="thaiDist">
              <a:buFont typeface="Arial" charset="0"/>
              <a:buChar char="•"/>
            </a:pPr>
            <a:r>
              <a:rPr lang="zh-CN" b="true">
                <a:solidFill>
                  <a:srgbClr val="000000">
                    <a:alpha val="100000"/>
                  </a:srgbClr>
                </a:solidFill>
                <a:highlight>
                  <a:srgbClr val="FFFFFF">
                    <a:alpha val="100000"/>
                  </a:srgbClr>
                </a:highlight>
                <a:latin typeface="MiSans"/>
                <a:ea typeface="MiSans"/>
              </a:rPr>
              <a:t>类别：</a:t>
            </a:r>
            <a:r>
              <a:rPr lang="zh-CN">
                <a:solidFill>
                  <a:srgbClr val="000000">
                    <a:alpha val="100000"/>
                  </a:srgbClr>
                </a:solidFill>
                <a:highlight>
                  <a:srgbClr val="FFFFFF">
                    <a:alpha val="100000"/>
                  </a:srgbClr>
                </a:highlight>
                <a:latin typeface="PingFang"/>
                <a:ea typeface="PingFang"/>
              </a:rPr>
              <a:t>DEFI（SWAP）</a:t>
            </a:r>
            <a:endParaRPr/>
          </a:p>
          <a:p>
            <a:pPr algn="thaiDist">
              <a:buFont typeface="Arial" charset="0"/>
              <a:buChar char="•"/>
            </a:pPr>
            <a:r>
              <a:rPr lang="zh-CN" b="true">
                <a:solidFill>
                  <a:srgbClr val="000000">
                    <a:alpha val="100000"/>
                  </a:srgbClr>
                </a:solidFill>
                <a:highlight>
                  <a:srgbClr val="FFFFFF">
                    <a:alpha val="100000"/>
                  </a:srgbClr>
                </a:highlight>
                <a:latin typeface="MiSans"/>
                <a:ea typeface="MiSans"/>
              </a:rPr>
              <a:t>状态：</a:t>
            </a:r>
            <a:r>
              <a:rPr lang="zh-CN">
                <a:solidFill>
                  <a:srgbClr val="000000">
                    <a:alpha val="100000"/>
                  </a:srgbClr>
                </a:solidFill>
                <a:highlight>
                  <a:srgbClr val="FFFFFF">
                    <a:alpha val="100000"/>
                  </a:srgbClr>
                </a:highlight>
                <a:latin typeface="PingFang"/>
                <a:ea typeface="PingFang"/>
              </a:rPr>
              <a:t>主网</a:t>
            </a:r>
            <a:endParaRPr/>
          </a:p>
          <a:p>
            <a:pPr algn="thaiDist">
              <a:buFont typeface="Arial" charset="0"/>
              <a:buChar char="•"/>
            </a:pPr>
            <a:endParaRPr lang="en-US">
              <a:solidFill>
                <a:srgbClr val="000000">
                  <a:alpha val="100000"/>
                </a:srgbClr>
              </a:solidFill>
              <a:highlight>
                <a:srgbClr val="FFFFFF">
                  <a:alpha val="100000"/>
                </a:srgbClr>
              </a:highlight>
              <a:latin typeface="PingFang"/>
              <a:ea typeface="PingFang"/>
            </a:endParaRPr>
          </a:p>
          <a:p>
            <a:pPr algn="thaiDist">
              <a:buFont typeface="Arial" charset="0"/>
              <a:buChar char="•"/>
            </a:pPr>
            <a:r>
              <a:rPr lang="zh-CN" b="true">
                <a:solidFill>
                  <a:srgbClr val="000000">
                    <a:alpha val="100000"/>
                  </a:srgbClr>
                </a:solidFill>
                <a:highlight>
                  <a:srgbClr val="FFFFFF">
                    <a:alpha val="100000"/>
                  </a:srgbClr>
                </a:highlight>
                <a:latin typeface="MiSans"/>
                <a:ea typeface="MiSans"/>
              </a:rPr>
              <a:t>简介：</a:t>
            </a:r>
            <a:r>
              <a:rPr lang="en-US" u="sng">
                <a:solidFill>
                  <a:srgbClr val="0066CC">
                    <a:alpha val="100000"/>
                  </a:srgbClr>
                </a:solidFill>
                <a:latin typeface="PingFang"/>
                <a:ea typeface="PingFang"/>
                <a:hlinkClick r:id="rId1"/>
              </a:rPr>
              <a:t>JediSwap</a:t>
            </a:r>
            <a:r>
              <a:rPr lang="zh-CN">
                <a:solidFill>
                  <a:srgbClr val="000000">
                    <a:alpha val="100000"/>
                  </a:srgbClr>
                </a:solidFill>
                <a:highlight>
                  <a:srgbClr val="FFFFFF">
                    <a:alpha val="100000"/>
                  </a:srgbClr>
                </a:highlight>
                <a:latin typeface="PingFang"/>
                <a:ea typeface="PingFang"/>
              </a:rPr>
              <a:t>是 Starknet 上的无需许可的可组合 AMM。在 JediSwap 中，用户可以在不失去资金保管的情况下以 0 gas 费用进行掉期交易。唯一相关的费用是 0.3% 的掉期费。目前，这笔费用由流动性提供者按比例分摊。</a:t>
            </a:r>
            <a:endParaRPr/>
          </a:p>
          <a:p>
            <a:pPr algn="thaiDist">
              <a:buFont typeface="Arial" charset="0"/>
              <a:buChar char="•"/>
            </a:pPr>
            <a:r>
              <a:rPr lang="zh-CN">
                <a:solidFill>
                  <a:srgbClr val="000000">
                    <a:alpha val="100000"/>
                  </a:srgbClr>
                </a:solidFill>
                <a:highlight>
                  <a:srgbClr val="FFFFFF">
                    <a:alpha val="100000"/>
                  </a:srgbClr>
                </a:highlight>
                <a:latin typeface="PingFang"/>
                <a:ea typeface="PingFang"/>
              </a:rPr>
              <a:t>要在 Starknet 测试网上测试 JediSwap，您需要测试网上的代币。对于 USDC、ETH 和 DAI 等大多数主流代币，您首先必须在 Goerli 上获得测试代币，然后使用 Starkgate 桥将它们转移到 Starknet。</a:t>
            </a:r>
            <a:endParaRPr/>
          </a:p>
        </p:txBody>
      </p:sp>
      <p:pic>
        <p:nvPicPr>
          <p:cNvPr id="11" name=""/>
          <p:cNvPicPr>
            <a:picLocks noChangeAspect="true"/>
          </p:cNvPicPr>
          <p:nvPr/>
        </p:nvPicPr>
        <p:blipFill>
          <a:blip r:embed="rId2"/>
          <a:stretch>
            <a:fillRect/>
          </a:stretch>
        </p:blipFill>
        <p:spPr>
          <a:xfrm rot="0" flipH="false" flipV="false">
            <a:off x="5430795" y="285098"/>
            <a:ext cx="5469924" cy="3081053"/>
          </a:xfrm>
          <a:prstGeom prst="rect"/>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
        <p:nvSpPr>
          <p:cNvPr id="13" name="标题 1"/>
          <p:cNvSpPr>
            <a:spLocks noGrp="true"/>
          </p:cNvSpPr>
          <p:nvPr>
            <p:ph type="title"/>
          </p:nvPr>
        </p:nvSpPr>
        <p:spPr>
          <a:prstGeom prst="rect">
            <a:avLst/>
          </a:prstGeom>
        </p:spPr>
        <p:txBody>
          <a:bodyPr>
            <a:normAutofit fontScale="100000"/>
          </a:bodyPr>
          <a:lstStyle/>
          <a:p>
            <a:pPr/>
            <a:r>
              <a:rPr lang="en-US" b="true">
                <a:latin typeface="MiSans"/>
                <a:ea typeface="MiSans"/>
              </a:rPr>
              <a:t>9.Nostra</a:t>
            </a:r>
            <a:endParaRPr/>
          </a:p>
        </p:txBody>
      </p:sp>
      <p:sp>
        <p:nvSpPr>
          <p:cNvPr id="14"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sz="2000" b="true">
                <a:solidFill>
                  <a:srgbClr val="000000">
                    <a:alpha val="100000"/>
                  </a:srgbClr>
                </a:solidFill>
                <a:highlight>
                  <a:srgbClr val="FFFFFF">
                    <a:alpha val="100000"/>
                  </a:srgbClr>
                </a:highlight>
                <a:latin typeface="MiSans"/>
                <a:ea typeface="MiSans"/>
              </a:rPr>
              <a:t>类别：</a:t>
            </a:r>
            <a:r>
              <a:rPr lang="en-US" sz="2000">
                <a:solidFill>
                  <a:srgbClr val="000000">
                    <a:alpha val="100000"/>
                  </a:srgbClr>
                </a:solidFill>
                <a:highlight>
                  <a:srgbClr val="FFFFFF">
                    <a:alpha val="100000"/>
                  </a:srgbClr>
                </a:highlight>
                <a:latin typeface="PingFang"/>
                <a:ea typeface="PingFang"/>
              </a:rPr>
              <a:t>DEFI</a:t>
            </a:r>
            <a:endParaRPr/>
          </a:p>
          <a:p>
            <a:pPr algn="thaiDist">
              <a:buFont typeface="Arial" charset="0"/>
              <a:buChar char="•"/>
            </a:pPr>
            <a:r>
              <a:rPr lang="zh-CN" sz="2000" b="true">
                <a:solidFill>
                  <a:srgbClr val="000000">
                    <a:alpha val="100000"/>
                  </a:srgbClr>
                </a:solidFill>
                <a:highlight>
                  <a:srgbClr val="FFFFFF">
                    <a:alpha val="100000"/>
                  </a:srgbClr>
                </a:highlight>
                <a:latin typeface="MiSans"/>
                <a:ea typeface="MiSans"/>
              </a:rPr>
              <a:t>状态：</a:t>
            </a:r>
            <a:r>
              <a:rPr lang="zh-CN" sz="2000">
                <a:solidFill>
                  <a:srgbClr val="000000">
                    <a:alpha val="100000"/>
                  </a:srgbClr>
                </a:solidFill>
                <a:highlight>
                  <a:srgbClr val="FFFFFF">
                    <a:alpha val="100000"/>
                  </a:srgbClr>
                </a:highlight>
                <a:latin typeface="PingFang"/>
                <a:ea typeface="PingFang"/>
              </a:rPr>
              <a:t>测试网</a:t>
            </a:r>
            <a:endParaRPr/>
          </a:p>
          <a:p>
            <a:pPr algn="thaiDist">
              <a:buFont typeface="Arial" charset="0"/>
              <a:buChar char="•"/>
            </a:pPr>
            <a:endParaRPr lang="en-US" sz="2000">
              <a:solidFill>
                <a:srgbClr val="000000">
                  <a:alpha val="100000"/>
                </a:srgbClr>
              </a:solidFill>
              <a:highlight>
                <a:srgbClr val="FFFFFF">
                  <a:alpha val="100000"/>
                </a:srgbClr>
              </a:highlight>
              <a:latin typeface="PingFang"/>
              <a:ea typeface="PingFang"/>
            </a:endParaRPr>
          </a:p>
          <a:p>
            <a:pPr>
              <a:buFont typeface="Arial" charset="0"/>
              <a:buChar char="•"/>
            </a:pPr>
            <a:r>
              <a:rPr lang="zh-CN" sz="2000"/>
              <a:t>简介：</a:t>
            </a:r>
            <a:r>
              <a:rPr lang="en-US" sz="2000" u="sng">
                <a:solidFill>
                  <a:srgbClr val="0066CC">
                    <a:alpha val="100000"/>
                  </a:srgbClr>
                </a:solidFill>
                <a:hlinkClick r:id="rId1"/>
              </a:rPr>
              <a:t>Nostra</a:t>
            </a:r>
            <a:r>
              <a:rPr lang="zh-CN" sz="2000"/>
              <a:t>正在构建 Starknet 的流动性层，由三种产品组成：Nostra Money Market、UNO（第一个 Starknet 原生稳定币）和 Nostra Swap。</a:t>
            </a:r>
            <a:endParaRPr/>
          </a:p>
          <a:p>
            <a:pPr>
              <a:buFont typeface="Arial" charset="0"/>
              <a:buChar char="•"/>
            </a:pPr>
            <a:endParaRPr/>
          </a:p>
        </p:txBody>
      </p:sp>
      <p:pic>
        <p:nvPicPr>
          <p:cNvPr id="15" name=""/>
          <p:cNvPicPr>
            <a:picLocks noChangeAspect="true"/>
          </p:cNvPicPr>
          <p:nvPr/>
        </p:nvPicPr>
        <p:blipFill>
          <a:blip r:embed="rId2"/>
          <a:stretch>
            <a:fillRect/>
          </a:stretch>
        </p:blipFill>
        <p:spPr>
          <a:xfrm rot="0" flipH="false" flipV="false">
            <a:off x="4895335" y="271966"/>
            <a:ext cx="5037437" cy="2837445"/>
          </a:xfrm>
          <a:prstGeom prst="rect"/>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7" name="标题 1"/>
          <p:cNvSpPr>
            <a:spLocks noGrp="true"/>
          </p:cNvSpPr>
          <p:nvPr>
            <p:ph type="title"/>
          </p:nvPr>
        </p:nvSpPr>
        <p:spPr>
          <a:prstGeom prst="rect">
            <a:avLst/>
          </a:prstGeom>
        </p:spPr>
        <p:txBody>
          <a:bodyPr>
            <a:normAutofit fontScale="100000"/>
          </a:bodyPr>
          <a:lstStyle/>
          <a:p>
            <a:pPr/>
            <a:r>
              <a:rPr lang="en-US" b="true"/>
              <a:t>10.Brine</a:t>
            </a:r>
            <a:endParaRPr/>
          </a:p>
        </p:txBody>
      </p:sp>
      <p:sp>
        <p:nvSpPr>
          <p:cNvPr id="18" name="内容占位符 2"/>
          <p:cNvSpPr>
            <a:spLocks noGrp="true"/>
          </p:cNvSpPr>
          <p:nvPr>
            <p:ph idx="1"/>
          </p:nvPr>
        </p:nvSpPr>
        <p:spPr>
          <a:prstGeom prst="rect">
            <a:avLst/>
          </a:prstGeom>
        </p:spPr>
        <p:txBody>
          <a:bodyPr>
            <a:normAutofit fontScale="100000"/>
          </a:bodyPr>
          <a:lstStyle/>
          <a:p>
            <a:pPr>
              <a:buFont typeface="Arial" charset="0"/>
              <a:buChar char="•"/>
            </a:pPr>
            <a:r>
              <a:rPr lang="zh-CN" sz="2000" b="true">
                <a:latin typeface="MiSans"/>
                <a:ea typeface="MiSans"/>
              </a:rPr>
              <a:t>类别：</a:t>
            </a:r>
            <a:r>
              <a:rPr lang="zh-CN" sz="2000"/>
              <a:t>DeFi（跨链 DEX）</a:t>
            </a:r>
            <a:endParaRPr/>
          </a:p>
          <a:p>
            <a:pPr>
              <a:buFont typeface="Arial" charset="0"/>
              <a:buChar char="•"/>
            </a:pPr>
            <a:r>
              <a:rPr lang="zh-CN" sz="2000" b="true">
                <a:latin typeface="MiSans"/>
                <a:ea typeface="MiSans"/>
              </a:rPr>
              <a:t>状态：</a:t>
            </a:r>
            <a:r>
              <a:rPr lang="zh-CN" sz="2000"/>
              <a:t>测试网</a:t>
            </a:r>
            <a:endParaRPr/>
          </a:p>
          <a:p>
            <a:pPr>
              <a:buFont typeface="Arial" charset="0"/>
              <a:buChar char="•"/>
            </a:pPr>
            <a:endParaRPr lang="en-US" sz="2000"/>
          </a:p>
          <a:p>
            <a:pPr>
              <a:buFont typeface="Arial" charset="0"/>
              <a:buChar char="•"/>
            </a:pPr>
            <a:r>
              <a:rPr lang="zh-CN" sz="2000" b="true">
                <a:latin typeface="MiSans"/>
                <a:ea typeface="MiSans"/>
              </a:rPr>
              <a:t>简介：</a:t>
            </a:r>
            <a:r>
              <a:rPr lang="en-US" sz="2000" u="sng">
                <a:solidFill>
                  <a:srgbClr val="0066CC">
                    <a:alpha val="100000"/>
                  </a:srgbClr>
                </a:solidFill>
                <a:hlinkClick r:id="rId1"/>
              </a:rPr>
              <a:t>Brine</a:t>
            </a:r>
            <a:r>
              <a:rPr lang="zh-CN" sz="2000"/>
              <a:t>是</a:t>
            </a:r>
            <a:r>
              <a:rPr lang="zh-CN" sz="2000" b="true">
                <a:latin typeface="MiSans"/>
                <a:ea typeface="MiSans"/>
              </a:rPr>
              <a:t>一个跨链 DEX</a:t>
            </a:r>
            <a:r>
              <a:rPr lang="zh-CN" sz="2000"/>
              <a:t>。为了克服滑点问题，他们使用基于 AMM 的订单簿模型进行交易。该平台收取 0.1% 的固定交易费，但不收取任何汽油费。</a:t>
            </a:r>
            <a:endParaR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20" name="标题 1"/>
          <p:cNvSpPr>
            <a:spLocks noGrp="true"/>
          </p:cNvSpPr>
          <p:nvPr>
            <p:ph type="title"/>
          </p:nvPr>
        </p:nvSpPr>
        <p:spPr>
          <a:prstGeom prst="rect">
            <a:avLst/>
          </a:prstGeom>
        </p:spPr>
        <p:txBody>
          <a:bodyPr>
            <a:normAutofit fontScale="100000"/>
          </a:bodyPr>
          <a:lstStyle/>
          <a:p>
            <a:pPr/>
            <a:r>
              <a:rPr lang="en-US"/>
              <a:t>11.Yagi Finance</a:t>
            </a:r>
            <a:endParaRPr/>
          </a:p>
        </p:txBody>
      </p:sp>
      <p:sp>
        <p:nvSpPr>
          <p:cNvPr id="21" name="内容占位符 2"/>
          <p:cNvSpPr>
            <a:spLocks noGrp="true"/>
          </p:cNvSpPr>
          <p:nvPr>
            <p:ph idx="1"/>
          </p:nvPr>
        </p:nvSpPr>
        <p:spPr>
          <a:prstGeom prst="rect">
            <a:avLst/>
          </a:prstGeom>
        </p:spPr>
        <p:txBody>
          <a:bodyPr>
            <a:normAutofit fontScale="100000"/>
          </a:bodyPr>
          <a:lstStyle/>
          <a:p>
            <a:pPr>
              <a:buFont typeface="Arial" charset="0"/>
              <a:buChar char="•"/>
            </a:pPr>
            <a:r>
              <a:rPr lang="zh-CN" sz="2000" b="true">
                <a:solidFill>
                  <a:srgbClr val="000000">
                    <a:alpha val="100000"/>
                  </a:srgbClr>
                </a:solidFill>
                <a:highlight>
                  <a:srgbClr val="FFFFFF">
                    <a:alpha val="100000"/>
                  </a:srgbClr>
                </a:highlight>
                <a:latin typeface="MiSans"/>
                <a:ea typeface="MiSans"/>
              </a:rPr>
              <a:t>类别：</a:t>
            </a:r>
            <a:r>
              <a:rPr lang="zh-CN" sz="2000">
                <a:solidFill>
                  <a:srgbClr val="000000">
                    <a:alpha val="100000"/>
                  </a:srgbClr>
                </a:solidFill>
                <a:highlight>
                  <a:srgbClr val="FFFFFF">
                    <a:alpha val="100000"/>
                  </a:srgbClr>
                </a:highlight>
                <a:latin typeface="PingFang"/>
                <a:ea typeface="PingFang"/>
              </a:rPr>
              <a:t>DeFi（收益聚合器，机枪池）</a:t>
            </a:r>
            <a:endParaRPr/>
          </a:p>
          <a:p>
            <a:pPr>
              <a:buFont typeface="Arial" charset="0"/>
              <a:buChar char="•"/>
            </a:pPr>
            <a:r>
              <a:rPr lang="zh-CN" sz="2000" b="true">
                <a:solidFill>
                  <a:srgbClr val="000000">
                    <a:alpha val="100000"/>
                  </a:srgbClr>
                </a:solidFill>
                <a:highlight>
                  <a:srgbClr val="FFFFFF">
                    <a:alpha val="100000"/>
                  </a:srgbClr>
                </a:highlight>
                <a:latin typeface="MiSans"/>
                <a:ea typeface="MiSans"/>
              </a:rPr>
              <a:t>状态：</a:t>
            </a:r>
            <a:r>
              <a:rPr lang="zh-CN" sz="2000">
                <a:solidFill>
                  <a:srgbClr val="000000">
                    <a:alpha val="100000"/>
                  </a:srgbClr>
                </a:solidFill>
                <a:highlight>
                  <a:srgbClr val="FFFFFF">
                    <a:alpha val="100000"/>
                  </a:srgbClr>
                </a:highlight>
                <a:latin typeface="PingFang"/>
                <a:ea typeface="PingFang"/>
              </a:rPr>
              <a:t>测试网</a:t>
            </a:r>
            <a:endParaRPr/>
          </a:p>
          <a:p>
            <a:pPr>
              <a:buFont typeface="Arial" charset="0"/>
              <a:buChar char="•"/>
            </a:pPr>
            <a:endParaRPr lang="en-US" sz="2000">
              <a:solidFill>
                <a:srgbClr val="000000">
                  <a:alpha val="100000"/>
                </a:srgbClr>
              </a:solidFill>
              <a:highlight>
                <a:srgbClr val="FFFFFF">
                  <a:alpha val="100000"/>
                </a:srgbClr>
              </a:highlight>
              <a:latin typeface="PingFang"/>
              <a:ea typeface="PingFang"/>
            </a:endParaRPr>
          </a:p>
          <a:p>
            <a:pPr>
              <a:buFont typeface="Arial" charset="0"/>
              <a:buChar char="•"/>
            </a:pPr>
            <a:r>
              <a:rPr lang="zh-CN" sz="2000">
                <a:solidFill>
                  <a:srgbClr val="000000">
                    <a:alpha val="100000"/>
                  </a:srgbClr>
                </a:solidFill>
                <a:highlight>
                  <a:srgbClr val="FFFFFF">
                    <a:alpha val="100000"/>
                  </a:srgbClr>
                </a:highlight>
                <a:latin typeface="PingFang"/>
                <a:ea typeface="PingFang"/>
              </a:rPr>
              <a:t>Yagi 是 StarkNet 上的</a:t>
            </a:r>
            <a:r>
              <a:rPr lang="zh-CN" sz="2000" u="sng">
                <a:solidFill>
                  <a:srgbClr val="0066CC">
                    <a:alpha val="100000"/>
                  </a:srgbClr>
                </a:solidFill>
                <a:latin typeface="PingFang"/>
                <a:ea typeface="PingFang"/>
                <a:hlinkClick r:id="rId1"/>
              </a:rPr>
              <a:t>收益聚合器</a:t>
            </a:r>
            <a:r>
              <a:rPr lang="zh-CN" sz="2000">
                <a:solidFill>
                  <a:srgbClr val="000000">
                    <a:alpha val="100000"/>
                  </a:srgbClr>
                </a:solidFill>
                <a:highlight>
                  <a:srgbClr val="FFFFFF">
                    <a:alpha val="100000"/>
                  </a:srgbClr>
                </a:highlight>
                <a:latin typeface="PingFang"/>
                <a:ea typeface="PingFang"/>
              </a:rPr>
              <a:t>和</a:t>
            </a:r>
            <a:r>
              <a:rPr lang="zh-CN" sz="2000" u="sng">
                <a:solidFill>
                  <a:srgbClr val="0066CC">
                    <a:alpha val="100000"/>
                  </a:srgbClr>
                </a:solidFill>
                <a:latin typeface="PingFang"/>
                <a:ea typeface="PingFang"/>
                <a:hlinkClick r:id="rId2"/>
              </a:rPr>
              <a:t>守护者网络</a:t>
            </a:r>
            <a:r>
              <a:rPr lang="zh-CN" sz="2000">
                <a:solidFill>
                  <a:srgbClr val="000000">
                    <a:alpha val="100000"/>
                  </a:srgbClr>
                </a:solidFill>
                <a:highlight>
                  <a:srgbClr val="FFFFFF">
                    <a:alpha val="100000"/>
                  </a:srgbClr>
                </a:highlight>
                <a:latin typeface="PingFang"/>
                <a:ea typeface="PingFang"/>
              </a:rPr>
              <a:t>。在宣布</a:t>
            </a:r>
            <a:r>
              <a:rPr lang="zh-CN" sz="2000" u="sng">
                <a:solidFill>
                  <a:srgbClr val="0066CC">
                    <a:alpha val="100000"/>
                  </a:srgbClr>
                </a:solidFill>
                <a:latin typeface="PingFang"/>
                <a:ea typeface="PingFang"/>
                <a:hlinkClick r:id="rId3"/>
              </a:rPr>
              <a:t>我们的第一个金库</a:t>
            </a:r>
            <a:r>
              <a:rPr lang="zh-CN" sz="2000">
                <a:solidFill>
                  <a:srgbClr val="000000">
                    <a:alpha val="100000"/>
                  </a:srgbClr>
                </a:solidFill>
                <a:highlight>
                  <a:srgbClr val="FFFFFF">
                    <a:alpha val="100000"/>
                  </a:srgbClr>
                </a:highlight>
                <a:latin typeface="PingFang"/>
                <a:ea typeface="PingFang"/>
              </a:rPr>
              <a:t>并被早期存款人的兴趣所折服之后，重点转移到在 StarkNet 生态系统中的基础收益机会之上建立更多更好的金库。</a:t>
            </a:r>
            <a:endParaRPr/>
          </a:p>
        </p:txBody>
      </p:sp>
    </p:spTree>
  </p:cSld>
</p:sld>
</file>

<file path=ppt/slides/slide2.xml><?xml version="1.0" encoding="utf-8"?>
<p:sld xmlns:a="http://schemas.openxmlformats.org/drawingml/2006/main" xmlns:p="http://schemas.openxmlformats.org/presentationml/2006/main">
  <p:cSld>
    <p:spTree>
      <p:nvGrpSpPr>
        <p:cNvPr id="22" name=""/>
        <p:cNvGrpSpPr/>
        <p:nvPr/>
      </p:nvGrpSpPr>
      <p:grpSpPr>
        <a:xfrm>
          <a:off x="0" y="0"/>
          <a:ext cx="0" cy="0"/>
          <a:chOff x="0" y="0"/>
          <a:chExt cx="0" cy="0"/>
        </a:xfrm>
      </p:grpSpPr>
      <p:sp>
        <p:nvSpPr>
          <p:cNvPr id="23" name="标题 1"/>
          <p:cNvSpPr>
            <a:spLocks noGrp="true"/>
          </p:cNvSpPr>
          <p:nvPr>
            <p:ph type="title"/>
          </p:nvPr>
        </p:nvSpPr>
        <p:spPr>
          <a:prstGeom prst="rect">
            <a:avLst/>
          </a:prstGeom>
        </p:spPr>
        <p:txBody>
          <a:bodyPr>
            <a:normAutofit fontScale="100000"/>
          </a:bodyPr>
          <a:lstStyle/>
          <a:p>
            <a:pPr>
              <a:buNone/>
            </a:pPr>
            <a:r>
              <a:rPr lang="en-US"/>
              <a:t>Starknet </a:t>
            </a:r>
            <a:r>
              <a:rPr lang="zh-CN"/>
              <a:t>介绍</a:t>
            </a:r>
            <a:endParaRPr/>
          </a:p>
        </p:txBody>
      </p:sp>
      <p:sp>
        <p:nvSpPr>
          <p:cNvPr id="24" name="内容占位符 2"/>
          <p:cNvSpPr>
            <a:spLocks noGrp="true"/>
          </p:cNvSpPr>
          <p:nvPr>
            <p:ph idx="1"/>
          </p:nvPr>
        </p:nvSpPr>
        <p:spPr>
          <a:prstGeom prst="rect">
            <a:avLst/>
          </a:prstGeom>
        </p:spPr>
        <p:txBody>
          <a:bodyPr>
            <a:normAutofit fontScale="100000"/>
          </a:bodyPr>
          <a:lstStyle/>
          <a:p>
            <a:pPr marL="0" indent="0">
              <a:buFont typeface="Arial" charset="0"/>
              <a:buNone/>
            </a:pPr>
            <a:r>
              <a:rPr lang="en-US" sz="2000"/>
              <a:t>Starknet</a:t>
            </a:r>
            <a:r>
              <a:rPr lang="zh-CN" sz="2000"/>
              <a:t>是一种</a:t>
            </a:r>
            <a:r>
              <a:rPr lang="zh-CN" sz="2000" b="true">
                <a:latin typeface="MiSans"/>
                <a:ea typeface="MiSans"/>
              </a:rPr>
              <a:t>基于 ZK-Rollup 技术的去中心化 L2 协议</a:t>
            </a:r>
            <a:r>
              <a:rPr lang="zh-CN" sz="2000"/>
              <a:t>，ZK-Rollup 技术是一种超安全机制，通过该机制，链下证明者使用的输入不会暴露在区块链上。</a:t>
            </a:r>
            <a:endParaRPr/>
          </a:p>
          <a:p>
            <a:pPr>
              <a:buFont typeface="Arial" charset="0"/>
              <a:buChar char="•"/>
            </a:pPr>
            <a:r>
              <a:rPr lang="zh-CN" sz="2000"/>
              <a:t>它基于称为</a:t>
            </a:r>
            <a:r>
              <a:rPr lang="zh-CN" sz="2000" b="true">
                <a:latin typeface="MiSans"/>
                <a:ea typeface="MiSans"/>
              </a:rPr>
              <a:t>STARK 的</a:t>
            </a:r>
            <a:r>
              <a:rPr lang="zh-CN" sz="2000"/>
              <a:t>高度可扩展的密码证明系统，使 dapps 能够实现无限的规模，而不会损害以太坊的可组合性和安全性。</a:t>
            </a:r>
            <a:endParaRPr/>
          </a:p>
          <a:p>
            <a:pPr>
              <a:buFont typeface="Arial" charset="0"/>
              <a:buChar char="•"/>
            </a:pPr>
            <a:r>
              <a:rPr lang="zh-CN" sz="2000"/>
              <a:t>Starknet 合约和 Starknet OS 是在</a:t>
            </a:r>
            <a:r>
              <a:rPr lang="en-US" sz="2000"/>
              <a:t>Cairo</a:t>
            </a:r>
            <a:r>
              <a:rPr lang="zh-CN" sz="2000"/>
              <a:t>编写的，它支持几乎所有业务逻辑的部署。据</a:t>
            </a:r>
            <a:r>
              <a:rPr lang="en-US" sz="2000"/>
              <a:t>DeFiLlama</a:t>
            </a:r>
            <a:r>
              <a:rPr lang="zh-CN" sz="2000"/>
              <a:t>称，该链的 TVL 增长了 4000%，达到 110 万美元以上。</a:t>
            </a:r>
            <a:endParaRPr/>
          </a:p>
        </p:txBody>
      </p:sp>
    </p:spTree>
  </p:cSld>
</p:sld>
</file>

<file path=ppt/slides/slide3.xml><?xml version="1.0" encoding="utf-8"?>
<p:sld xmlns:a="http://schemas.openxmlformats.org/drawingml/2006/main" xmlns:p="http://schemas.openxmlformats.org/presentationml/2006/main">
  <p:cSld>
    <p:spTree>
      <p:nvGrpSpPr>
        <p:cNvPr id="25" name=""/>
        <p:cNvGrpSpPr/>
        <p:nvPr/>
      </p:nvGrpSpPr>
      <p:grpSpPr>
        <a:xfrm>
          <a:off x="0" y="0"/>
          <a:ext cx="0" cy="0"/>
          <a:chOff x="0" y="0"/>
          <a:chExt cx="0" cy="0"/>
        </a:xfrm>
      </p:grpSpPr>
      <p:sp>
        <p:nvSpPr>
          <p:cNvPr id="26" name="标题 1"/>
          <p:cNvSpPr>
            <a:spLocks noGrp="true"/>
          </p:cNvSpPr>
          <p:nvPr>
            <p:ph type="title"/>
          </p:nvPr>
        </p:nvSpPr>
        <p:spPr>
          <a:prstGeom prst="rect">
            <a:avLst/>
          </a:prstGeom>
        </p:spPr>
        <p:txBody>
          <a:bodyPr>
            <a:normAutofit fontScale="100000"/>
          </a:bodyPr>
          <a:lstStyle/>
          <a:p>
            <a:pPr/>
            <a:r>
              <a:rPr lang="zh-CN" b="true"/>
              <a:t>帐户抽象</a:t>
            </a:r>
            <a:endParaRPr/>
          </a:p>
        </p:txBody>
      </p:sp>
      <p:sp>
        <p:nvSpPr>
          <p:cNvPr id="27" name="内容占位符 2"/>
          <p:cNvSpPr>
            <a:spLocks noGrp="true"/>
          </p:cNvSpPr>
          <p:nvPr>
            <p:ph idx="1"/>
          </p:nvPr>
        </p:nvSpPr>
        <p:spPr>
          <a:prstGeom prst="rect">
            <a:avLst/>
          </a:prstGeom>
        </p:spPr>
        <p:txBody>
          <a:bodyPr>
            <a:normAutofit fontScale="100000"/>
          </a:bodyPr>
          <a:lstStyle/>
          <a:p>
            <a:pPr>
              <a:buFont typeface="Arial" charset="0"/>
              <a:buChar char="•"/>
            </a:pPr>
            <a:r>
              <a:rPr lang="zh-CN" sz="2000">
                <a:solidFill>
                  <a:srgbClr val="000000">
                    <a:alpha val="100000"/>
                  </a:srgbClr>
                </a:solidFill>
                <a:highlight>
                  <a:srgbClr val="FFFFFF">
                    <a:alpha val="100000"/>
                  </a:srgbClr>
                </a:highlight>
                <a:latin typeface="PingFang"/>
                <a:ea typeface="PingFang"/>
              </a:rPr>
              <a:t>目前，如果你想打开一个自我托管和去中心化的钱包，比如 Metamask、Trust 或 Phantom——你必须记住你的助记词和私钥。无论如何，如果您丢失了它们，那么您将永远无法使用您的资金。对于将新用户引入 web3 和 DeFi 世界来说，这是一个巨大的问题。 输入帐户抽象，它通过创建基于智能合约的钱包解决了这个问题。这项尖端创新受到 Starknet 生态系统的欢迎，并且已经在 Argetnt X 和 Braavos 等项目中发挥作用。</a:t>
            </a:r>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29" name="标题 1"/>
          <p:cNvSpPr>
            <a:spLocks noGrp="true"/>
          </p:cNvSpPr>
          <p:nvPr>
            <p:ph type="title"/>
          </p:nvPr>
        </p:nvSpPr>
        <p:spPr>
          <a:prstGeom prst="rect">
            <a:avLst/>
          </a:prstGeom>
        </p:spPr>
        <p:txBody>
          <a:bodyPr>
            <a:normAutofit fontScale="100000"/>
          </a:bodyPr>
          <a:lstStyle/>
          <a:p>
            <a:pPr/>
            <a:r>
              <a:rPr lang="zh-CN" b="true"/>
              <a:t>1.Argent X 钱包</a:t>
            </a:r>
            <a:endParaRPr/>
          </a:p>
        </p:txBody>
      </p:sp>
      <p:sp>
        <p:nvSpPr>
          <p:cNvPr id="30" name="内容占位符 2"/>
          <p:cNvSpPr>
            <a:spLocks noGrp="true"/>
          </p:cNvSpPr>
          <p:nvPr>
            <p:ph idx="1"/>
          </p:nvPr>
        </p:nvSpPr>
        <p:spPr>
          <a:prstGeom prst="rect">
            <a:avLst/>
          </a:prstGeom>
        </p:spPr>
        <p:txBody>
          <a:bodyPr>
            <a:normAutofit fontScale="77500"/>
          </a:bodyPr>
          <a:lstStyle/>
          <a:p>
            <a:pPr>
              <a:buFont typeface="Arial" charset="0"/>
              <a:buChar char="•"/>
            </a:pPr>
            <a:r>
              <a:rPr lang="zh-CN" b="true">
                <a:latin typeface="MiSans"/>
                <a:ea typeface="MiSans"/>
              </a:rPr>
              <a:t>类别：钱包</a:t>
            </a:r>
            <a:endParaRPr/>
          </a:p>
          <a:p>
            <a:pPr>
              <a:buFont typeface="Arial" charset="0"/>
              <a:buChar char="•"/>
            </a:pPr>
            <a:r>
              <a:rPr lang="zh-CN" b="true">
                <a:latin typeface="MiSans"/>
                <a:ea typeface="MiSans"/>
              </a:rPr>
              <a:t>状态：主网</a:t>
            </a:r>
            <a:endParaRPr/>
          </a:p>
          <a:p>
            <a:pPr>
              <a:buFont typeface="Arial" charset="0"/>
              <a:buChar char="•"/>
            </a:pPr>
            <a:endParaRPr lang="en-US" b="true">
              <a:latin typeface="MiSans"/>
              <a:ea typeface="MiSans"/>
            </a:endParaRPr>
          </a:p>
          <a:p>
            <a:pPr>
              <a:buFont typeface="Arial" charset="0"/>
              <a:buChar char="•"/>
            </a:pPr>
            <a:r>
              <a:rPr lang="zh-CN"/>
              <a:t>简介：</a:t>
            </a:r>
            <a:r>
              <a:rPr lang="en-US" u="sng">
                <a:solidFill>
                  <a:srgbClr val="0066CC">
                    <a:alpha val="100000"/>
                  </a:srgbClr>
                </a:solidFill>
                <a:hlinkClick r:id="rId1"/>
              </a:rPr>
              <a:t>Argent</a:t>
            </a:r>
            <a:r>
              <a:rPr lang="zh-CN"/>
              <a:t>是一款去中心化钱包，具有多重签名安全和社交恢复功能。除非有可信赖的地址或您通过多因素身份验证批准它们，否则所有交易都会被自动阻止。这可以保护每一项以太坊资产，包括价值数百万美元的 NFT。在 Argent 中，您永远不需要助记词。这消除了破坏传统自我托管钱包（包括硬件钱包）的单点故障。在最近的 StarkWare Sessions 中，他们宣布推出四款新产品：无种子钱包、Argent X 的 2FA、移动端的 Starknet、DAO 的多重签名。</a:t>
            </a:r>
            <a:endParaRPr/>
          </a:p>
          <a:p>
            <a:pPr>
              <a:buFont typeface="Arial" charset="0"/>
              <a:buChar char="•"/>
            </a:pPr>
            <a:endParaRPr/>
          </a:p>
        </p:txBody>
      </p:sp>
      <p:pic>
        <p:nvPicPr>
          <p:cNvPr id="31" name=""/>
          <p:cNvPicPr>
            <a:picLocks noChangeAspect="true"/>
          </p:cNvPicPr>
          <p:nvPr/>
        </p:nvPicPr>
        <p:blipFill>
          <a:blip r:embed="rId2"/>
          <a:stretch>
            <a:fillRect/>
          </a:stretch>
        </p:blipFill>
        <p:spPr>
          <a:xfrm rot="0" flipH="false" flipV="false">
            <a:off x="5821782" y="310270"/>
            <a:ext cx="4807088" cy="2707696"/>
          </a:xfrm>
          <a:prstGeom prst="rect"/>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33" name="标题 1"/>
          <p:cNvSpPr>
            <a:spLocks noGrp="true"/>
          </p:cNvSpPr>
          <p:nvPr>
            <p:ph type="title"/>
          </p:nvPr>
        </p:nvSpPr>
        <p:spPr>
          <a:prstGeom prst="rect">
            <a:avLst/>
          </a:prstGeom>
        </p:spPr>
        <p:txBody>
          <a:bodyPr>
            <a:normAutofit fontScale="100000"/>
          </a:bodyPr>
          <a:lstStyle/>
          <a:p>
            <a:pPr/>
            <a:r>
              <a:rPr lang="en-US" b="true"/>
              <a:t>2.Braavos</a:t>
            </a:r>
            <a:endParaRPr/>
          </a:p>
        </p:txBody>
      </p:sp>
      <p:sp>
        <p:nvSpPr>
          <p:cNvPr id="34" name="内容占位符 2"/>
          <p:cNvSpPr>
            <a:spLocks noGrp="true"/>
          </p:cNvSpPr>
          <p:nvPr>
            <p:ph idx="1"/>
          </p:nvPr>
        </p:nvSpPr>
        <p:spPr>
          <a:prstGeom prst="rect">
            <a:avLst/>
          </a:prstGeom>
        </p:spPr>
        <p:txBody>
          <a:bodyPr>
            <a:normAutofit fontScale="100000"/>
          </a:bodyPr>
          <a:lstStyle/>
          <a:p>
            <a:pPr>
              <a:buFont typeface="Arial" charset="0"/>
              <a:buChar char="•"/>
            </a:pPr>
            <a:r>
              <a:rPr lang="zh-CN" sz="2000" b="true">
                <a:latin typeface="MiSans"/>
                <a:ea typeface="MiSans"/>
              </a:rPr>
              <a:t>类别：</a:t>
            </a:r>
            <a:r>
              <a:rPr lang="zh-CN" sz="2000"/>
              <a:t>钱包</a:t>
            </a:r>
            <a:endParaRPr/>
          </a:p>
          <a:p>
            <a:pPr>
              <a:buFont typeface="Arial" charset="0"/>
              <a:buChar char="•"/>
            </a:pPr>
            <a:r>
              <a:rPr lang="zh-CN" sz="2000" b="true">
                <a:latin typeface="MiSans"/>
                <a:ea typeface="MiSans"/>
              </a:rPr>
              <a:t>状态：</a:t>
            </a:r>
            <a:r>
              <a:rPr lang="zh-CN" sz="2000"/>
              <a:t>主网</a:t>
            </a:r>
            <a:endParaRPr/>
          </a:p>
          <a:p>
            <a:pPr>
              <a:buFont typeface="Arial" charset="0"/>
              <a:buChar char="•"/>
            </a:pPr>
            <a:endParaRPr lang="en-US" sz="2000"/>
          </a:p>
          <a:p>
            <a:pPr>
              <a:buFont typeface="Arial" charset="0"/>
              <a:buChar char="•"/>
            </a:pPr>
            <a:r>
              <a:rPr lang="zh-CN" sz="2000" b="true">
                <a:solidFill>
                  <a:srgbClr val="000000">
                    <a:alpha val="100000"/>
                  </a:srgbClr>
                </a:solidFill>
                <a:highlight>
                  <a:srgbClr val="FFFFFF">
                    <a:alpha val="100000"/>
                  </a:srgbClr>
                </a:highlight>
                <a:latin typeface="MiSans"/>
                <a:ea typeface="MiSans"/>
              </a:rPr>
              <a:t>简介：</a:t>
            </a:r>
            <a:r>
              <a:rPr lang="en-US" sz="2000">
                <a:solidFill>
                  <a:srgbClr val="000000">
                    <a:alpha val="100000"/>
                  </a:srgbClr>
                </a:solidFill>
                <a:highlight>
                  <a:srgbClr val="FFFFFF">
                    <a:alpha val="100000"/>
                  </a:srgbClr>
                </a:highlight>
                <a:latin typeface="PingFang"/>
                <a:ea typeface="PingFang"/>
              </a:rPr>
              <a:t> </a:t>
            </a:r>
            <a:r>
              <a:rPr lang="en-US" sz="2000" u="sng">
                <a:solidFill>
                  <a:srgbClr val="0066CC">
                    <a:alpha val="100000"/>
                  </a:srgbClr>
                </a:solidFill>
                <a:highlight>
                  <a:srgbClr val="FFFFFF">
                    <a:alpha val="100000"/>
                  </a:srgbClr>
                </a:highlight>
                <a:latin typeface="PingFang"/>
                <a:ea typeface="PingFang"/>
                <a:hlinkClick r:id="rId1"/>
              </a:rPr>
              <a:t>Braavos</a:t>
            </a:r>
            <a:r>
              <a:rPr lang="zh-CN" sz="2000">
                <a:solidFill>
                  <a:srgbClr val="000000">
                    <a:alpha val="100000"/>
                  </a:srgbClr>
                </a:solidFill>
                <a:highlight>
                  <a:srgbClr val="FFFFFF">
                    <a:alpha val="100000"/>
                  </a:srgbClr>
                </a:highlight>
                <a:latin typeface="PingFang"/>
                <a:ea typeface="PingFang"/>
              </a:rPr>
              <a:t>是</a:t>
            </a:r>
            <a:r>
              <a:rPr lang="zh-CN" sz="2000" b="true">
                <a:solidFill>
                  <a:srgbClr val="000000">
                    <a:alpha val="100000"/>
                  </a:srgbClr>
                </a:solidFill>
                <a:highlight>
                  <a:srgbClr val="FFFFFF">
                    <a:alpha val="100000"/>
                  </a:srgbClr>
                </a:highlight>
                <a:latin typeface="MiSans"/>
                <a:ea typeface="MiSans"/>
              </a:rPr>
              <a:t>一个基于 Starknet 的智能合约自托管钱包，利用账户抽象</a:t>
            </a:r>
            <a:r>
              <a:rPr lang="zh-CN" sz="2000">
                <a:solidFill>
                  <a:srgbClr val="000000">
                    <a:alpha val="100000"/>
                  </a:srgbClr>
                </a:solidFill>
                <a:highlight>
                  <a:srgbClr val="FFFFFF">
                    <a:alpha val="100000"/>
                  </a:srgbClr>
                </a:highlight>
                <a:latin typeface="PingFang"/>
                <a:ea typeface="PingFang"/>
              </a:rPr>
              <a:t>。它可在 iOS、安卓和浏览器上使用。Braavos 正在提供一个无缝的类似 web2 的用户体验，并且正在构建将帮助用户摆脱助记词同时允许轻松恢复帐户的功能。除了钱包，他们还计划提供质押、借贷等服务。Braavos 还将支持账户细分，通过支持提款限额和提款时间延迟来区分长期（高额）储蓄和日常（低额）支出。最近他们宣布他们钱包账户的合约现在是开源的。</a:t>
            </a:r>
            <a:endParaRPr/>
          </a:p>
        </p:txBody>
      </p:sp>
      <p:pic>
        <p:nvPicPr>
          <p:cNvPr id="35" name=""/>
          <p:cNvPicPr>
            <a:picLocks noChangeAspect="true"/>
          </p:cNvPicPr>
          <p:nvPr/>
        </p:nvPicPr>
        <p:blipFill>
          <a:blip r:embed="rId2"/>
          <a:stretch>
            <a:fillRect/>
          </a:stretch>
        </p:blipFill>
        <p:spPr>
          <a:xfrm rot="0" flipH="false" flipV="false">
            <a:off x="6096000" y="441990"/>
            <a:ext cx="4475203" cy="2533992"/>
          </a:xfrm>
          <a:prstGeom prst="rect"/>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37" name="标题 1"/>
          <p:cNvSpPr>
            <a:spLocks noGrp="true"/>
          </p:cNvSpPr>
          <p:nvPr>
            <p:ph type="title"/>
          </p:nvPr>
        </p:nvSpPr>
        <p:spPr>
          <a:prstGeom prst="rect">
            <a:avLst/>
          </a:prstGeom>
        </p:spPr>
        <p:txBody>
          <a:bodyPr>
            <a:normAutofit fontScale="100000"/>
          </a:bodyPr>
          <a:lstStyle/>
          <a:p>
            <a:pPr/>
            <a:r>
              <a:rPr lang="en-US" b="true"/>
              <a:t>3. Orbiter Finance</a:t>
            </a:r>
            <a:endParaRPr/>
          </a:p>
        </p:txBody>
      </p:sp>
      <p:sp>
        <p:nvSpPr>
          <p:cNvPr id="38" name="内容占位符 2"/>
          <p:cNvSpPr>
            <a:spLocks noGrp="true"/>
          </p:cNvSpPr>
          <p:nvPr>
            <p:ph idx="1"/>
          </p:nvPr>
        </p:nvSpPr>
        <p:spPr>
          <a:prstGeom prst="rect">
            <a:avLst/>
          </a:prstGeom>
        </p:spPr>
        <p:txBody>
          <a:bodyPr>
            <a:normAutofit fontScale="55000"/>
          </a:bodyPr>
          <a:lstStyle/>
          <a:p>
            <a:pPr algn="thaiDist">
              <a:buFont typeface="Arial" charset="0"/>
              <a:buChar char="•"/>
            </a:pPr>
            <a:r>
              <a:rPr lang="zh-CN" b="true">
                <a:solidFill>
                  <a:srgbClr val="000000">
                    <a:alpha val="100000"/>
                  </a:srgbClr>
                </a:solidFill>
                <a:highlight>
                  <a:srgbClr val="FFFFFF">
                    <a:alpha val="100000"/>
                  </a:srgbClr>
                </a:highlight>
                <a:latin typeface="MiSans"/>
                <a:ea typeface="MiSans"/>
              </a:rPr>
              <a:t>类别：</a:t>
            </a:r>
            <a:r>
              <a:rPr lang="zh-CN">
                <a:solidFill>
                  <a:srgbClr val="000000">
                    <a:alpha val="100000"/>
                  </a:srgbClr>
                </a:solidFill>
                <a:highlight>
                  <a:srgbClr val="FFFFFF">
                    <a:alpha val="100000"/>
                  </a:srgbClr>
                </a:highlight>
                <a:latin typeface="PingFang"/>
                <a:ea typeface="PingFang"/>
              </a:rPr>
              <a:t>跨链桥</a:t>
            </a:r>
            <a:endParaRPr/>
          </a:p>
          <a:p>
            <a:pPr algn="thaiDist">
              <a:buFont typeface="Arial" charset="0"/>
              <a:buChar char="•"/>
            </a:pPr>
            <a:r>
              <a:rPr lang="zh-CN" b="true">
                <a:solidFill>
                  <a:srgbClr val="000000">
                    <a:alpha val="100000"/>
                  </a:srgbClr>
                </a:solidFill>
                <a:highlight>
                  <a:srgbClr val="FFFFFF">
                    <a:alpha val="100000"/>
                  </a:srgbClr>
                </a:highlight>
                <a:latin typeface="MiSans"/>
                <a:ea typeface="MiSans"/>
              </a:rPr>
              <a:t>状态：</a:t>
            </a:r>
            <a:r>
              <a:rPr lang="zh-CN">
                <a:solidFill>
                  <a:srgbClr val="000000">
                    <a:alpha val="100000"/>
                  </a:srgbClr>
                </a:solidFill>
                <a:highlight>
                  <a:srgbClr val="FFFFFF">
                    <a:alpha val="100000"/>
                  </a:srgbClr>
                </a:highlight>
                <a:latin typeface="PingFang"/>
                <a:ea typeface="PingFang"/>
              </a:rPr>
              <a:t>主网</a:t>
            </a:r>
            <a:endParaRPr/>
          </a:p>
          <a:p>
            <a:pPr algn="thaiDist">
              <a:buFont typeface="Arial" charset="0"/>
              <a:buChar char="•"/>
            </a:pPr>
            <a:endParaRPr lang="en-US">
              <a:solidFill>
                <a:srgbClr val="000000">
                  <a:alpha val="100000"/>
                </a:srgbClr>
              </a:solidFill>
              <a:highlight>
                <a:srgbClr val="FFFFFF">
                  <a:alpha val="100000"/>
                </a:srgbClr>
              </a:highlight>
              <a:latin typeface="PingFang"/>
              <a:ea typeface="PingFang"/>
            </a:endParaRPr>
          </a:p>
          <a:p>
            <a:pPr algn="thaiDist">
              <a:buFont typeface="Arial" charset="0"/>
              <a:buChar char="•"/>
            </a:pPr>
            <a:r>
              <a:rPr lang="zh-CN">
                <a:solidFill>
                  <a:srgbClr val="000000">
                    <a:alpha val="100000"/>
                  </a:srgbClr>
                </a:solidFill>
                <a:highlight>
                  <a:srgbClr val="FFFFFF">
                    <a:alpha val="100000"/>
                  </a:srgbClr>
                </a:highlight>
                <a:latin typeface="PingFang"/>
                <a:ea typeface="PingFang"/>
              </a:rPr>
              <a:t>简介：</a:t>
            </a:r>
            <a:r>
              <a:rPr lang="en-US" u="sng">
                <a:solidFill>
                  <a:srgbClr val="0066CC">
                    <a:alpha val="100000"/>
                  </a:srgbClr>
                </a:solidFill>
                <a:latin typeface="PingFang"/>
                <a:ea typeface="PingFang"/>
                <a:hlinkClick r:id="rId1"/>
              </a:rPr>
              <a:t>Orbiter Finance</a:t>
            </a:r>
            <a:r>
              <a:rPr lang="zh-CN">
                <a:solidFill>
                  <a:srgbClr val="000000">
                    <a:alpha val="100000"/>
                  </a:srgbClr>
                </a:solidFill>
                <a:highlight>
                  <a:srgbClr val="FFFFFF">
                    <a:alpha val="100000"/>
                  </a:srgbClr>
                </a:highlight>
                <a:latin typeface="PingFang"/>
                <a:ea typeface="PingFang"/>
              </a:rPr>
              <a:t>是一个去中心化的 cross-rollup Layer 2 桥，仅在目的地端有合约。支持 ETH 主网、zkSync、Arbitrum 之间低成本即时转账，成本低，转账即时。</a:t>
            </a:r>
            <a:endParaRPr/>
          </a:p>
          <a:p>
            <a:pPr algn="thaiDist">
              <a:buFont typeface="Arial" charset="0"/>
              <a:buChar char="•"/>
            </a:pPr>
            <a:r>
              <a:rPr lang="zh-CN">
                <a:solidFill>
                  <a:srgbClr val="000000">
                    <a:alpha val="100000"/>
                  </a:srgbClr>
                </a:solidFill>
                <a:highlight>
                  <a:srgbClr val="FFFFFF">
                    <a:alpha val="100000"/>
                  </a:srgbClr>
                </a:highlight>
                <a:latin typeface="PingFang"/>
                <a:ea typeface="PingFang"/>
              </a:rPr>
              <a:t>在 Orbiter Finance 中，有两个角色，他们是 Sender 和 Maker。</a:t>
            </a:r>
            <a:endParaRPr/>
          </a:p>
          <a:p>
            <a:pPr algn="thaiDist">
              <a:buFont typeface="Arial" charset="0"/>
              <a:buChar char="•"/>
            </a:pPr>
            <a:r>
              <a:rPr lang="zh-CN">
                <a:solidFill>
                  <a:srgbClr val="000000">
                    <a:alpha val="100000"/>
                  </a:srgbClr>
                </a:solidFill>
                <a:highlight>
                  <a:srgbClr val="FFFFFF">
                    <a:alpha val="100000"/>
                  </a:srgbClr>
                </a:highlight>
                <a:latin typeface="PingFang"/>
                <a:ea typeface="PingFang"/>
              </a:rPr>
              <a:t>当 Sender 发起转账时，Maker 为其提供流动性。</a:t>
            </a:r>
            <a:endParaRPr/>
          </a:p>
          <a:p>
            <a:pPr algn="thaiDist">
              <a:buFont typeface="Arial" charset="0"/>
              <a:buChar char="•"/>
            </a:pPr>
            <a:r>
              <a:rPr lang="zh-CN">
                <a:solidFill>
                  <a:srgbClr val="000000">
                    <a:alpha val="100000"/>
                  </a:srgbClr>
                </a:solidFill>
                <a:highlight>
                  <a:srgbClr val="FFFFFF">
                    <a:alpha val="100000"/>
                  </a:srgbClr>
                </a:highlight>
                <a:latin typeface="PingFang"/>
                <a:ea typeface="PingFang"/>
              </a:rPr>
              <a:t>智能合约保证了这个过程的安全。</a:t>
            </a:r>
            <a:endParaRPr/>
          </a:p>
          <a:p>
            <a:pPr algn="thaiDist">
              <a:buFont typeface="Arial" charset="0"/>
              <a:buChar char="•"/>
            </a:pPr>
            <a:r>
              <a:rPr lang="zh-CN">
                <a:solidFill>
                  <a:srgbClr val="000000">
                    <a:alpha val="100000"/>
                  </a:srgbClr>
                </a:solidFill>
                <a:highlight>
                  <a:srgbClr val="FFFFFF">
                    <a:alpha val="100000"/>
                  </a:srgbClr>
                </a:highlight>
                <a:latin typeface="PingFang"/>
                <a:ea typeface="PingFang"/>
              </a:rPr>
              <a:t>如果 Maker 有不良行为导致转账失败，Sender 可以用 Maker 的保证金向合约发起仲裁请求，然后获得超额补偿。</a:t>
            </a:r>
            <a:endParaRPr/>
          </a:p>
        </p:txBody>
      </p:sp>
      <p:pic>
        <p:nvPicPr>
          <p:cNvPr id="39" name=""/>
          <p:cNvPicPr>
            <a:picLocks noChangeAspect="true"/>
          </p:cNvPicPr>
          <p:nvPr/>
        </p:nvPicPr>
        <p:blipFill>
          <a:blip r:embed="rId2"/>
          <a:stretch>
            <a:fillRect/>
          </a:stretch>
        </p:blipFill>
        <p:spPr>
          <a:xfrm rot="0" flipH="false" flipV="false">
            <a:off x="6717957" y="262565"/>
            <a:ext cx="4635843" cy="2611238"/>
          </a:xfrm>
          <a:prstGeom prst="rect"/>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标题 1"/>
          <p:cNvSpPr>
            <a:spLocks noGrp="true"/>
          </p:cNvSpPr>
          <p:nvPr>
            <p:ph type="title"/>
          </p:nvPr>
        </p:nvSpPr>
        <p:spPr>
          <a:prstGeom prst="rect">
            <a:avLst/>
          </a:prstGeom>
        </p:spPr>
        <p:txBody>
          <a:bodyPr>
            <a:normAutofit fontScale="100000"/>
          </a:bodyPr>
          <a:lstStyle/>
          <a:p>
            <a:pPr/>
            <a:r>
              <a:rPr lang="en-US" b="true"/>
              <a:t>4.Starkgate</a:t>
            </a:r>
            <a:endParaRPr/>
          </a:p>
        </p:txBody>
      </p:sp>
      <p:sp>
        <p:nvSpPr>
          <p:cNvPr id="42" name="内容占位符 2"/>
          <p:cNvSpPr>
            <a:spLocks noGrp="true"/>
          </p:cNvSpPr>
          <p:nvPr>
            <p:ph idx="1"/>
          </p:nvPr>
        </p:nvSpPr>
        <p:spPr>
          <a:prstGeom prst="rect">
            <a:avLst/>
          </a:prstGeom>
        </p:spPr>
        <p:txBody>
          <a:bodyPr>
            <a:normAutofit fontScale="100000"/>
          </a:bodyPr>
          <a:lstStyle/>
          <a:p>
            <a:pPr>
              <a:buFont typeface="Arial" charset="0"/>
              <a:buChar char="•"/>
            </a:pPr>
            <a:r>
              <a:rPr lang="zh-CN" sz="2000" b="true">
                <a:latin typeface="MiSans"/>
                <a:ea typeface="MiSans"/>
              </a:rPr>
              <a:t>类别：</a:t>
            </a:r>
            <a:r>
              <a:rPr lang="zh-CN" sz="2000"/>
              <a:t>桥梁</a:t>
            </a:r>
            <a:endParaRPr/>
          </a:p>
          <a:p>
            <a:pPr>
              <a:buFont typeface="Arial" charset="0"/>
              <a:buChar char="•"/>
            </a:pPr>
            <a:r>
              <a:rPr lang="zh-CN" sz="2000" b="true">
                <a:latin typeface="MiSans"/>
                <a:ea typeface="MiSans"/>
              </a:rPr>
              <a:t>状态：</a:t>
            </a:r>
            <a:r>
              <a:rPr lang="zh-CN" sz="2000"/>
              <a:t>主网</a:t>
            </a:r>
            <a:endParaRPr/>
          </a:p>
          <a:p>
            <a:pPr>
              <a:buFont typeface="Arial" charset="0"/>
              <a:buChar char="•"/>
            </a:pPr>
            <a:endParaRPr lang="en-US" sz="2000"/>
          </a:p>
          <a:p>
            <a:pPr>
              <a:buFont typeface="Arial" charset="0"/>
              <a:buChar char="•"/>
            </a:pPr>
            <a:r>
              <a:rPr lang="zh-CN" sz="2000" b="true">
                <a:solidFill>
                  <a:srgbClr val="000000">
                    <a:alpha val="100000"/>
                  </a:srgbClr>
                </a:solidFill>
                <a:highlight>
                  <a:srgbClr val="FFFFFF">
                    <a:alpha val="100000"/>
                  </a:srgbClr>
                </a:highlight>
                <a:latin typeface="MiSans"/>
                <a:ea typeface="MiSans"/>
              </a:rPr>
              <a:t>简介：</a:t>
            </a:r>
            <a:r>
              <a:rPr lang="en-US" sz="2000">
                <a:solidFill>
                  <a:srgbClr val="000000">
                    <a:alpha val="100000"/>
                  </a:srgbClr>
                </a:solidFill>
                <a:highlight>
                  <a:srgbClr val="FFFFFF">
                    <a:alpha val="100000"/>
                  </a:srgbClr>
                </a:highlight>
                <a:latin typeface="PingFang"/>
                <a:ea typeface="PingFang"/>
              </a:rPr>
              <a:t> </a:t>
            </a:r>
            <a:r>
              <a:rPr lang="zh-CN" sz="2000" u="sng">
                <a:solidFill>
                  <a:srgbClr val="0066CC">
                    <a:alpha val="100000"/>
                  </a:srgbClr>
                </a:solidFill>
                <a:highlight>
                  <a:srgbClr val="FFFFFF">
                    <a:alpha val="100000"/>
                  </a:srgbClr>
                </a:highlight>
                <a:latin typeface="PingFang"/>
                <a:ea typeface="PingFang"/>
                <a:hlinkClick r:id="rId1"/>
              </a:rPr>
              <a:t>Starkgate 是由</a:t>
            </a:r>
            <a:r>
              <a:rPr lang="en-US" sz="2000" u="sng">
                <a:solidFill>
                  <a:srgbClr val="0066CC">
                    <a:alpha val="100000"/>
                  </a:srgbClr>
                </a:solidFill>
                <a:highlight>
                  <a:srgbClr val="FFFFFF">
                    <a:alpha val="100000"/>
                  </a:srgbClr>
                </a:highlight>
                <a:latin typeface="PingFang"/>
                <a:ea typeface="PingFang"/>
                <a:hlinkClick r:id="rId2"/>
              </a:rPr>
              <a:t>StarkWare</a:t>
            </a:r>
            <a:r>
              <a:rPr lang="zh-CN" sz="2000">
                <a:solidFill>
                  <a:srgbClr val="000000">
                    <a:alpha val="100000"/>
                  </a:srgbClr>
                </a:solidFill>
                <a:highlight>
                  <a:srgbClr val="FFFFFF">
                    <a:alpha val="100000"/>
                  </a:srgbClr>
                </a:highlight>
                <a:latin typeface="PingFang"/>
                <a:ea typeface="PingFang"/>
              </a:rPr>
              <a:t>开发的以太坊 ↔ Starknet 代币桥。每个受支持的令牌都与通过 Starknet 的消息传递机制进行通信的 L1 和 L2 桥接合同相关联。这些桥有助于用户使用位于 L1 上的 ETH 和 ERC-20 代币进行交易。这是通过 Starknet Alpha 网络及其基于 STARK 的计算压缩功能完成的。</a:t>
            </a:r>
            <a:endParaRPr/>
          </a:p>
        </p:txBody>
      </p:sp>
      <p:pic>
        <p:nvPicPr>
          <p:cNvPr id="43" name=""/>
          <p:cNvPicPr>
            <a:picLocks noChangeAspect="true"/>
          </p:cNvPicPr>
          <p:nvPr/>
        </p:nvPicPr>
        <p:blipFill>
          <a:blip r:embed="rId3"/>
          <a:stretch>
            <a:fillRect/>
          </a:stretch>
        </p:blipFill>
        <p:spPr>
          <a:xfrm rot="0" flipH="false" flipV="false">
            <a:off x="6096000" y="440432"/>
            <a:ext cx="4557583" cy="2575180"/>
          </a:xfrm>
          <a:prstGeom prst="rect"/>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45" name="标题 1"/>
          <p:cNvSpPr>
            <a:spLocks noGrp="true"/>
          </p:cNvSpPr>
          <p:nvPr>
            <p:ph type="title"/>
          </p:nvPr>
        </p:nvSpPr>
        <p:spPr>
          <a:prstGeom prst="rect">
            <a:avLst/>
          </a:prstGeom>
        </p:spPr>
        <p:txBody>
          <a:bodyPr>
            <a:normAutofit fontScale="100000"/>
          </a:bodyPr>
          <a:lstStyle/>
          <a:p>
            <a:pPr/>
            <a:r>
              <a:rPr lang="en-US" b="true"/>
              <a:t>5.ZKX</a:t>
            </a:r>
            <a:endParaRPr/>
          </a:p>
        </p:txBody>
      </p:sp>
      <p:sp>
        <p:nvSpPr>
          <p:cNvPr id="46"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sz="2000" b="true">
                <a:solidFill>
                  <a:srgbClr val="000000">
                    <a:alpha val="100000"/>
                  </a:srgbClr>
                </a:solidFill>
                <a:highlight>
                  <a:srgbClr val="FFFFFF">
                    <a:alpha val="100000"/>
                  </a:srgbClr>
                </a:highlight>
                <a:latin typeface="MiSans"/>
                <a:ea typeface="MiSans"/>
              </a:rPr>
              <a:t>类别</a:t>
            </a:r>
            <a:r>
              <a:rPr lang="zh-CN" sz="2000">
                <a:solidFill>
                  <a:srgbClr val="000000">
                    <a:alpha val="100000"/>
                  </a:srgbClr>
                </a:solidFill>
                <a:highlight>
                  <a:srgbClr val="FFFFFF">
                    <a:alpha val="100000"/>
                  </a:srgbClr>
                </a:highlight>
                <a:latin typeface="PingFang"/>
                <a:ea typeface="PingFang"/>
              </a:rPr>
              <a:t>：DeFi（衍生品期货合约）</a:t>
            </a:r>
            <a:endParaRPr/>
          </a:p>
          <a:p>
            <a:pPr algn="thaiDist">
              <a:buFont typeface="Arial" charset="0"/>
              <a:buChar char="•"/>
            </a:pPr>
            <a:r>
              <a:rPr lang="zh-CN" sz="2000" b="true">
                <a:solidFill>
                  <a:srgbClr val="000000">
                    <a:alpha val="100000"/>
                  </a:srgbClr>
                </a:solidFill>
                <a:highlight>
                  <a:srgbClr val="FFFFFF">
                    <a:alpha val="100000"/>
                  </a:srgbClr>
                </a:highlight>
                <a:latin typeface="MiSans"/>
                <a:ea typeface="MiSans"/>
              </a:rPr>
              <a:t>状态：</a:t>
            </a:r>
            <a:r>
              <a:rPr lang="zh-CN" sz="2000">
                <a:solidFill>
                  <a:srgbClr val="000000">
                    <a:alpha val="100000"/>
                  </a:srgbClr>
                </a:solidFill>
                <a:highlight>
                  <a:srgbClr val="FFFFFF">
                    <a:alpha val="100000"/>
                  </a:srgbClr>
                </a:highlight>
                <a:latin typeface="PingFang"/>
                <a:ea typeface="PingFang"/>
              </a:rPr>
              <a:t>测试网</a:t>
            </a:r>
            <a:endParaRPr/>
          </a:p>
          <a:p>
            <a:pPr algn="thaiDist">
              <a:buFont typeface="Arial" charset="0"/>
              <a:buChar char="•"/>
            </a:pPr>
            <a:endParaRPr lang="en-US" sz="2000">
              <a:solidFill>
                <a:srgbClr val="000000">
                  <a:alpha val="100000"/>
                </a:srgbClr>
              </a:solidFill>
              <a:highlight>
                <a:srgbClr val="FFFFFF">
                  <a:alpha val="100000"/>
                </a:srgbClr>
              </a:highlight>
              <a:latin typeface="PingFang"/>
              <a:ea typeface="PingFang"/>
            </a:endParaRPr>
          </a:p>
          <a:p>
            <a:pPr algn="thaiDist">
              <a:buFont typeface="Arial" charset="0"/>
              <a:buChar char="•"/>
            </a:pPr>
            <a:r>
              <a:rPr lang="zh-CN" sz="2000" b="true">
                <a:solidFill>
                  <a:srgbClr val="000000">
                    <a:alpha val="100000"/>
                  </a:srgbClr>
                </a:solidFill>
                <a:highlight>
                  <a:srgbClr val="FFFFFF">
                    <a:alpha val="100000"/>
                  </a:srgbClr>
                </a:highlight>
                <a:latin typeface="MiSans"/>
                <a:ea typeface="MiSans"/>
              </a:rPr>
              <a:t>简介：</a:t>
            </a:r>
            <a:r>
              <a:rPr lang="en-US" sz="2000">
                <a:solidFill>
                  <a:srgbClr val="000000">
                    <a:alpha val="100000"/>
                  </a:srgbClr>
                </a:solidFill>
                <a:highlight>
                  <a:srgbClr val="FFFFFF">
                    <a:alpha val="100000"/>
                  </a:srgbClr>
                </a:highlight>
                <a:latin typeface="PingFang"/>
                <a:ea typeface="PingFang"/>
              </a:rPr>
              <a:t> </a:t>
            </a:r>
            <a:r>
              <a:rPr lang="en-US" sz="2000" u="sng">
                <a:solidFill>
                  <a:srgbClr val="0066CC">
                    <a:alpha val="100000"/>
                  </a:srgbClr>
                </a:solidFill>
                <a:highlight>
                  <a:srgbClr val="FFFFFF">
                    <a:alpha val="100000"/>
                  </a:srgbClr>
                </a:highlight>
                <a:latin typeface="PingFang"/>
                <a:ea typeface="PingFang"/>
                <a:hlinkClick r:id="rId1"/>
              </a:rPr>
              <a:t>ZKX</a:t>
            </a:r>
            <a:r>
              <a:rPr lang="zh-CN" sz="2000">
                <a:solidFill>
                  <a:srgbClr val="000000">
                    <a:alpha val="100000"/>
                  </a:srgbClr>
                </a:solidFill>
                <a:highlight>
                  <a:srgbClr val="FFFFFF">
                    <a:alpha val="100000"/>
                  </a:srgbClr>
                </a:highlight>
                <a:latin typeface="PingFang"/>
                <a:ea typeface="PingFang"/>
              </a:rPr>
              <a:t>是</a:t>
            </a:r>
            <a:r>
              <a:rPr lang="zh-CN" sz="2000" b="true">
                <a:solidFill>
                  <a:srgbClr val="000000">
                    <a:alpha val="100000"/>
                  </a:srgbClr>
                </a:solidFill>
                <a:highlight>
                  <a:srgbClr val="FFFFFF">
                    <a:alpha val="100000"/>
                  </a:srgbClr>
                </a:highlight>
                <a:latin typeface="MiSans"/>
                <a:ea typeface="MiSans"/>
              </a:rPr>
              <a:t>Starknet 上第一个</a:t>
            </a:r>
            <a:r>
              <a:rPr lang="en-US" sz="2000">
                <a:solidFill>
                  <a:srgbClr val="000000">
                    <a:alpha val="100000"/>
                  </a:srgbClr>
                </a:solidFill>
                <a:highlight>
                  <a:srgbClr val="FFFFFF">
                    <a:alpha val="100000"/>
                  </a:srgbClr>
                </a:highlight>
                <a:latin typeface="PingFang"/>
                <a:ea typeface="PingFang"/>
              </a:rPr>
              <a:t> </a:t>
            </a:r>
            <a:r>
              <a:rPr lang="zh-CN" sz="2000" b="true">
                <a:solidFill>
                  <a:srgbClr val="000000">
                    <a:alpha val="100000"/>
                  </a:srgbClr>
                </a:solidFill>
                <a:highlight>
                  <a:srgbClr val="FFFFFF">
                    <a:alpha val="100000"/>
                  </a:srgbClr>
                </a:highlight>
                <a:latin typeface="MiSans"/>
                <a:ea typeface="MiSans"/>
              </a:rPr>
              <a:t>具有自我托管和真正社区治理的永续期货交易所。</a:t>
            </a:r>
            <a:r>
              <a:rPr lang="zh-CN" sz="2000">
                <a:solidFill>
                  <a:srgbClr val="000000">
                    <a:alpha val="100000"/>
                  </a:srgbClr>
                </a:solidFill>
                <a:highlight>
                  <a:srgbClr val="FFFFFF">
                    <a:alpha val="100000"/>
                  </a:srgbClr>
                </a:highlight>
                <a:latin typeface="PingFang"/>
                <a:ea typeface="PingFang"/>
              </a:rPr>
              <a:t>该协议旨在通过去中心化节点网络和提升的交易体验提供进一步的可扩展性，并为 Starknet 和以太坊上的任何用户提供永久掉期和衍生品。ZKX 的使命是通过向任何地方的任何人提供产品，使获得全球收益的途径民主化。22 年 7 月，ZKX 从 StarkWare、Amber Group、Huobi、Crypto.com 等支持者那里筹集了</a:t>
            </a:r>
            <a:r>
              <a:rPr lang="zh-CN" sz="2000" u="sng">
                <a:solidFill>
                  <a:srgbClr val="0066CC">
                    <a:alpha val="100000"/>
                  </a:srgbClr>
                </a:solidFill>
                <a:highlight>
                  <a:srgbClr val="FFFFFF">
                    <a:alpha val="100000"/>
                  </a:srgbClr>
                </a:highlight>
                <a:latin typeface="PingFang"/>
                <a:ea typeface="PingFang"/>
                <a:hlinkClick r:id="rId2"/>
              </a:rPr>
              <a:t>450 万美元的种子资金</a:t>
            </a:r>
            <a:r>
              <a:rPr lang="zh-CN" sz="2000">
                <a:solidFill>
                  <a:srgbClr val="000000">
                    <a:alpha val="100000"/>
                  </a:srgbClr>
                </a:solidFill>
                <a:highlight>
                  <a:srgbClr val="FFFFFF">
                    <a:alpha val="100000"/>
                  </a:srgbClr>
                </a:highlight>
                <a:latin typeface="PingFang"/>
                <a:ea typeface="PingFang"/>
              </a:rPr>
              <a:t>。</a:t>
            </a:r>
            <a:endParaRPr/>
          </a:p>
        </p:txBody>
      </p:sp>
      <p:pic>
        <p:nvPicPr>
          <p:cNvPr id="47" name=""/>
          <p:cNvPicPr>
            <a:picLocks noChangeAspect="true"/>
          </p:cNvPicPr>
          <p:nvPr/>
        </p:nvPicPr>
        <p:blipFill>
          <a:blip r:embed="rId3"/>
          <a:stretch>
            <a:fillRect/>
          </a:stretch>
        </p:blipFill>
        <p:spPr>
          <a:xfrm rot="0" flipH="false" flipV="false">
            <a:off x="6203092" y="284130"/>
            <a:ext cx="4812757" cy="2710889"/>
          </a:xfrm>
          <a:prstGeom prst="rect"/>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49" name="标题 1"/>
          <p:cNvSpPr>
            <a:spLocks noGrp="true"/>
          </p:cNvSpPr>
          <p:nvPr>
            <p:ph type="title"/>
          </p:nvPr>
        </p:nvSpPr>
        <p:spPr>
          <a:prstGeom prst="rect">
            <a:avLst/>
          </a:prstGeom>
        </p:spPr>
        <p:txBody>
          <a:bodyPr>
            <a:normAutofit fontScale="100000"/>
          </a:bodyPr>
          <a:lstStyle/>
          <a:p>
            <a:pPr/>
            <a:r>
              <a:rPr lang="en-US" b="true"/>
              <a:t>6.zkLend</a:t>
            </a:r>
            <a:endParaRPr/>
          </a:p>
        </p:txBody>
      </p:sp>
      <p:sp>
        <p:nvSpPr>
          <p:cNvPr id="50" name="内容占位符 2"/>
          <p:cNvSpPr>
            <a:spLocks noGrp="true"/>
          </p:cNvSpPr>
          <p:nvPr>
            <p:ph idx="1"/>
          </p:nvPr>
        </p:nvSpPr>
        <p:spPr>
          <a:prstGeom prst="rect">
            <a:avLst/>
          </a:prstGeom>
        </p:spPr>
        <p:txBody>
          <a:bodyPr>
            <a:normAutofit fontScale="100000"/>
          </a:bodyPr>
          <a:lstStyle/>
          <a:p>
            <a:pPr>
              <a:buFont typeface="Arial" charset="0"/>
              <a:buChar char="•"/>
            </a:pPr>
            <a:r>
              <a:rPr lang="zh-CN" sz="2000" b="true">
                <a:latin typeface="MiSans"/>
                <a:ea typeface="MiSans"/>
              </a:rPr>
              <a:t>类别：</a:t>
            </a:r>
            <a:r>
              <a:rPr lang="zh-CN" sz="2000"/>
              <a:t>DeFi( 借贷）</a:t>
            </a:r>
            <a:endParaRPr/>
          </a:p>
          <a:p>
            <a:pPr>
              <a:buFont typeface="Arial" charset="0"/>
              <a:buChar char="•"/>
            </a:pPr>
            <a:r>
              <a:rPr lang="zh-CN" sz="2000" b="true">
                <a:latin typeface="MiSans"/>
                <a:ea typeface="MiSans"/>
              </a:rPr>
              <a:t>状态：</a:t>
            </a:r>
            <a:r>
              <a:rPr lang="zh-CN" sz="2000"/>
              <a:t>测试网</a:t>
            </a:r>
            <a:endParaRPr/>
          </a:p>
          <a:p>
            <a:pPr marL="0" indent="0">
              <a:buNone/>
            </a:pPr>
            <a:endParaRPr lang="en-US" sz="2000"/>
          </a:p>
          <a:p>
            <a:pPr>
              <a:buFont typeface="Arial" charset="0"/>
              <a:buChar char="•"/>
            </a:pPr>
            <a:r>
              <a:rPr lang="zh-CN" sz="2000" b="true">
                <a:latin typeface="MiSans"/>
                <a:ea typeface="MiSans"/>
              </a:rPr>
              <a:t>简介：</a:t>
            </a:r>
            <a:r>
              <a:rPr lang="en-US" sz="2000" u="sng">
                <a:solidFill>
                  <a:srgbClr val="0066CC">
                    <a:alpha val="100000"/>
                  </a:srgbClr>
                </a:solidFill>
                <a:hlinkClick r:id="rId1"/>
              </a:rPr>
              <a:t>zkLend</a:t>
            </a:r>
            <a:r>
              <a:rPr lang="zh-CN" sz="2000"/>
              <a:t>是一个建立在 Starknet 上的L2 货币市场协议，结合了 zk-rollup 可扩展性、卓越的交易速度和成本节约与以太坊的安全性。该协议提供了双重解决方案：针对机构客户的以许可和合规为中心的解决方案，以及针对 DeFi 用户的无许可服务——所有这些都不会牺牲去中心化。</a:t>
            </a:r>
            <a:endParaRPr/>
          </a:p>
        </p:txBody>
      </p:sp>
      <p:pic>
        <p:nvPicPr>
          <p:cNvPr id="51" name=""/>
          <p:cNvPicPr>
            <a:picLocks noChangeAspect="true"/>
          </p:cNvPicPr>
          <p:nvPr/>
        </p:nvPicPr>
        <p:blipFill>
          <a:blip r:embed="rId2"/>
          <a:stretch>
            <a:fillRect/>
          </a:stretch>
        </p:blipFill>
        <p:spPr>
          <a:xfrm rot="0" flipH="false" flipV="false">
            <a:off x="5410200" y="419870"/>
            <a:ext cx="4780004" cy="2692440"/>
          </a:xfrm>
          <a:prstGeom prst="rect"/>
        </p:spPr>
      </p:pic>
    </p:spTree>
  </p:cSl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cp="http://schemas.openxmlformats.org/package/2006/metadata/core-properties" xmlns:dcmitype="http://purl.org/dc/dcmitype/" xmlns:dc="http://purl.org/dc/elements/1.1/" xmlns:dcterms="http://purl.org/dc/terms/">
  <dcterms:created xsi:type="dcterms:W3CDTF">2023-12-01T20:52:21Z</dcterms:created>
  <dcterms:modified xsi:type="dcterms:W3CDTF">2023-12-01T20:52:21Z</dcterms:modified>
</cp:coreProperties>
</file>