
<file path=[Content_Types].xml><?xml version="1.0" encoding="utf-8"?>
<Types xmlns="http://schemas.openxmlformats.org/package/2006/content-types">
  <Default Extension="png" ContentType="image/png"/>
  <Default Extension="xml" ContentType="application/xml"/>
  <Default Extension="rels" ContentType="application/vnd.openxmlformats-package.relationships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docProps/core.xml" ContentType="application/vnd.openxmlformats-package.core-properti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0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1" Type="http://schemas.openxmlformats.org/package/2006/relationships/metadata/core-properties" Target="docProps/core.xml" /><Relationship Id="rId0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">
  <p:sldMasterIdLst>
    <p:sldMasterId id="2147483648" r:id="rId0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embeddedFontLst/>
  <p:defaultTextStyle>
    <a:defPPr>
      <a:defRPr lang="zh-CN"/>
    </a:defPPr>
    <a:lvl1pPr marL="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/>
    <p:ext uri="{D31A062A-798A-4329-ABDD-BBA856620510}"/>
    <p:ext uri="{FD5EFAAD-0ECE-453E-9831-46B23BE46B34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5610"/>
    <p:restoredTop sz="94624"/>
  </p:normalViewPr>
  <p:slideViewPr>
    <p:cSldViewPr snapToGrid="false" snapToObjects="true">
      <p:cViewPr varScale="true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9" Type="http://schemas.openxmlformats.org/officeDocument/2006/relationships/slide" Target="slides/slide9.xml" /><Relationship Id="rId7" Type="http://schemas.openxmlformats.org/officeDocument/2006/relationships/slide" Target="slides/slide7.xml" /><Relationship Id="rId4" Type="http://schemas.openxmlformats.org/officeDocument/2006/relationships/slide" Target="slides/slide4.xml" /><Relationship Id="rId3" Type="http://schemas.openxmlformats.org/officeDocument/2006/relationships/slide" Target="slides/slide3.xml" /><Relationship Id="rId14" Type="http://schemas.openxmlformats.org/officeDocument/2006/relationships/presProps" Target="presProps.xml" /><Relationship Id="rId10" Type="http://schemas.openxmlformats.org/officeDocument/2006/relationships/slide" Target="slides/slide10.xml" /><Relationship Id="rId2" Type="http://schemas.openxmlformats.org/officeDocument/2006/relationships/slide" Target="slides/slide2.xml" /><Relationship Id="rId1" Type="http://schemas.openxmlformats.org/officeDocument/2006/relationships/slide" Target="slides/slide1.xml" /><Relationship Id="rId11" Type="http://schemas.openxmlformats.org/officeDocument/2006/relationships/slide" Target="slides/slide11.xml" /><Relationship Id="rId12" Type="http://schemas.openxmlformats.org/officeDocument/2006/relationships/slide" Target="slides/slide12.xml" /><Relationship Id="rId0" Type="http://schemas.openxmlformats.org/officeDocument/2006/relationships/slideMaster" Target="slideMasters/slideMaster1.xml" /><Relationship Id="rId5" Type="http://schemas.openxmlformats.org/officeDocument/2006/relationships/slide" Target="slides/slide5.xml" /><Relationship Id="rId13" Type="http://schemas.openxmlformats.org/officeDocument/2006/relationships/slide" Target="slides/slide13.xml" /><Relationship Id="rId8" Type="http://schemas.openxmlformats.org/officeDocument/2006/relationships/slide" Target="slides/slide8.xml" /><Relationship Id="rId15" Type="http://schemas.openxmlformats.org/officeDocument/2006/relationships/tableStyles" Target="tableStyles.xml" /><Relationship Id="rId6" Type="http://schemas.openxmlformats.org/officeDocument/2006/relationships/slide" Target="slides/slide6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pPr/>
            <a:r>
              <a:rPr lang="zh-CN" altLang="zh-CN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62B735B0-1E6B-4AAE-9ED6-3DBCB2AC5596}" type="datetime1">
              <a:rPr/>
              <a:t>2022/12/22</a:t>
            </a:fld>
            <a:endParaRPr lang="zh-CN" alt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365BD4F7-6D2A-43CC-8902-DC42A1A3C6AF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true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67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16D6CCCE-95A5-42F6-9454-C73F14042C7C}" type="datetime1">
              <a:rPr/>
              <a:t>2022/12/22</a:t>
            </a:fld>
            <a:endParaRPr lang="zh-CN" altLang="zh-CN"/>
          </a:p>
        </p:txBody>
      </p:sp>
      <p:sp>
        <p:nvSpPr>
          <p:cNvPr id="68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9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07E4A9A-3FAA-4B6F-9C30-258875663224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6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A5B82C61-D909-45A3-BA4D-6D6580355498}" type="datetime1">
              <a:rPr/>
              <a:t>2022/12/22</a:t>
            </a:fld>
            <a:endParaRPr lang="zh-CN" altLang="zh-CN"/>
          </a:p>
        </p:txBody>
      </p:sp>
      <p:sp>
        <p:nvSpPr>
          <p:cNvPr id="17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18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B127930D-29B7-4288-9CE9-993F76EA5C43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0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5D5F2C82-781A-4EDE-A3EF-3F2438FB9F31}" type="datetime1">
              <a:rPr/>
              <a:t>2022/12/22</a:t>
            </a:fld>
            <a:endParaRPr lang="zh-CN" altLang="zh-CN"/>
          </a:p>
        </p:txBody>
      </p:sp>
      <p:sp>
        <p:nvSpPr>
          <p:cNvPr id="11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B20B6519-0892-4679-8EF4-7E8632D63502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22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1E2E82B7-6B5C-47FC-9723-F06795F43EA6}" type="datetime1">
              <a:rPr/>
              <a:t>2022/12/22</a:t>
            </a:fld>
            <a:endParaRPr lang="zh-CN" altLang="zh-CN"/>
          </a:p>
        </p:txBody>
      </p:sp>
      <p:sp>
        <p:nvSpPr>
          <p:cNvPr id="23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24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AD56D6B1-AEFD-4F94-925D-7C5E06F2D58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8" name="内容占位符 3"/>
          <p:cNvSpPr>
            <a:spLocks noGrp="true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9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4CEC58E8-DACA-4BE6-B257-D83C916C4624}" type="datetime1">
              <a:rPr/>
              <a:t>2022/12/22</a:t>
            </a:fld>
            <a:endParaRPr lang="zh-CN" altLang="zh-CN"/>
          </a:p>
        </p:txBody>
      </p:sp>
      <p:sp>
        <p:nvSpPr>
          <p:cNvPr id="30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31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C1B0D9E3-9611-448B-A185-A82F9C099275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true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6" name="文本占位符 4"/>
          <p:cNvSpPr>
            <a:spLocks noGrp="true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true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8" name="日期占位符 6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603D01A9-6636-4B38-8357-40A6314F4E6C}" type="datetime1">
              <a:rPr/>
              <a:t>2022/12/22</a:t>
            </a:fld>
            <a:endParaRPr lang="zh-CN" altLang="zh-CN"/>
          </a:p>
        </p:txBody>
      </p:sp>
      <p:sp>
        <p:nvSpPr>
          <p:cNvPr id="39" name="页脚占位符 7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0" name="灯片编号占位符 8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AF7E8E4-B2FE-47E6-8321-B5EB66239D97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43" name="日期占位符 2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948FBD87-ED0B-4F60-AF3B-0E0AD33A4811}" type="datetime1">
              <a:rPr/>
              <a:t>2022/12/22</a:t>
            </a:fld>
            <a:endParaRPr lang="zh-CN" altLang="zh-CN"/>
          </a:p>
        </p:txBody>
      </p:sp>
      <p:sp>
        <p:nvSpPr>
          <p:cNvPr id="44" name="页脚占位符 3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5" name="灯片编号占位符 4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59AC65A2-A02C-4F73-A16B-7FC1AAA003E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BE7DA814-644F-4697-8FE5-46D4A0F5BBB0}" type="datetime1">
              <a:rPr/>
              <a:t>2022/12/22</a:t>
            </a:fld>
            <a:endParaRPr lang="zh-CN" altLang="zh-CN"/>
          </a:p>
        </p:txBody>
      </p:sp>
      <p:sp>
        <p:nvSpPr>
          <p:cNvPr id="48" name="页脚占位符 2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9" name="灯片编号占位符 3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A97BA9F3-60DB-4411-B847-382B77F5D7D6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53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54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56C93E30-C61A-46BA-B565-F0C97AF8078C}" type="datetime1">
              <a:rPr/>
              <a:t>2022/12/22</a:t>
            </a:fld>
            <a:endParaRPr lang="zh-CN" altLang="zh-CN"/>
          </a:p>
        </p:txBody>
      </p:sp>
      <p:sp>
        <p:nvSpPr>
          <p:cNvPr id="55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56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C18F98CF-8B45-4F2C-AA06-936FBB5BFF0F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/>
            <a:endParaRPr lang="zh-CN" altLang="zh-CN"/>
          </a:p>
        </p:txBody>
      </p:sp>
      <p:sp>
        <p:nvSpPr>
          <p:cNvPr id="60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61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7B927E94-0A4D-435C-8398-A30004961C83}" type="datetime1">
              <a:rPr/>
              <a:t>2022/12/22</a:t>
            </a:fld>
            <a:endParaRPr lang="zh-CN" altLang="zh-CN"/>
          </a:p>
        </p:txBody>
      </p:sp>
      <p:sp>
        <p:nvSpPr>
          <p:cNvPr id="62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3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9ECBB5F7-F3A9-4784-AC2B-CDDA8B2C8A5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9" Type="http://schemas.openxmlformats.org/officeDocument/2006/relationships/slideLayout" Target="../slideLayouts/slideLayout10.xml" /><Relationship Id="rId8" Type="http://schemas.openxmlformats.org/officeDocument/2006/relationships/slideLayout" Target="../slideLayouts/slideLayout9.xml" /><Relationship Id="rId10" Type="http://schemas.openxmlformats.org/officeDocument/2006/relationships/slideLayout" Target="../slideLayouts/slideLayout11.xml" /><Relationship Id="rId11" Type="http://schemas.openxmlformats.org/officeDocument/2006/relationships/theme" Target="../theme/theme1.xml" /><Relationship Id="rId0" Type="http://schemas.openxmlformats.org/officeDocument/2006/relationships/slideLayout" Target="../slideLayouts/slideLayout1.xml" /><Relationship Id="rId2" Type="http://schemas.openxmlformats.org/officeDocument/2006/relationships/slideLayout" Target="../slideLayouts/slideLayout3.xml" /><Relationship Id="rId3" Type="http://schemas.openxmlformats.org/officeDocument/2006/relationships/slideLayout" Target="../slideLayouts/slideLayout4.xml" /><Relationship Id="rId4" Type="http://schemas.openxmlformats.org/officeDocument/2006/relationships/slideLayout" Target="../slideLayouts/slideLayout5.xml" /><Relationship Id="rId5" Type="http://schemas.openxmlformats.org/officeDocument/2006/relationships/slideLayout" Target="../slideLayouts/slideLayout6.xml" /><Relationship Id="rId6" Type="http://schemas.openxmlformats.org/officeDocument/2006/relationships/slideLayout" Target="../slideLayouts/slideLayout7.xml" /><Relationship Id="rId1" Type="http://schemas.openxmlformats.org/officeDocument/2006/relationships/slideLayout" Target="../slideLayouts/slideLayout2.xml" /><Relationship Id="rId7" Type="http://schemas.openxmlformats.org/officeDocument/2006/relationships/slideLayout" Target="../slideLayouts/slideLayout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258905A1-66A8-41B4-8500-45B6E353A19E}" type="datetime1">
              <a:rPr/>
              <a:t>2022/12/22</a:t>
            </a:fld>
            <a:endParaRPr lang="zh-CN" alt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1D56F41-8DED-4DE8-A16A-5912936214B6}" type="slidenum">
              <a:r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2.xml" /></Relationships>
</file>

<file path=ppt/slides/_rels/slide1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image" Target="media/image4.png" /><Relationship Id="rId0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/>
            <a:r>
              <a:rPr lang="zh-CN" b="true">
                <a:solidFill>
                  <a:srgbClr val="333333">
                    <a:alpha val="100000"/>
                  </a:srgbClr>
                </a:solidFill>
                <a:latin typeface="DIN"/>
                <a:ea typeface="DIN"/>
              </a:rPr>
              <a:t>什么是POW、POS挖矿？如何挖矿？</a:t>
            </a:r>
            <a:endParaRPr lang="zh-CN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/>
            <a:r>
              <a:rPr lang="en-US"/>
              <a:t>https://qkl.18183.com/cn/bzcoin/1471.html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/>
            <a:r>
              <a:rPr lang="en-US" b="true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 vs. PoS</a:t>
            </a:r>
            <a:endParaRPr/>
          </a:p>
        </p:txBody>
      </p:sp>
      <p:sp>
        <p:nvSpPr>
          <p:cNvPr id="6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工作量证明机制PoW（Proof of Work）：可以想成是算力挖矿，意思就是透过消耗电脑CPU、电量、时间，来译码PoW工作量证明（复杂的数学题目），译码成功的人才能争取新的内存块、获得奖励。</a:t>
            </a:r>
            <a:endParaRPr/>
          </a:p>
          <a:p>
            <a:pPr>
              <a:buFont typeface="Arial" charset="0"/>
              <a:buChar char="•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权益证明机制PoS（Proof of Stake）：可以想成是持币挖矿，意思就是谁的加密货币多（谁的钱多），就有能力去争取新的内存块。</a:t>
            </a:r>
            <a:endParaRPr/>
          </a:p>
        </p:txBody>
      </p:sp>
      <p:pic>
        <p:nvPicPr>
          <p:cNvPr id="7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5577368" y="4166051"/>
            <a:ext cx="5409848" cy="2218037"/>
          </a:xfrm>
          <a:prstGeom prst="rect"/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>
  <p:cSld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工作量证明：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计算工作决定挖掘概率。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矿工通过解决复杂的密码问题获得奖励。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需要强大的挖矿硬件和大量的能源。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PoW是最早创建的共识算法。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权益证明：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质押的金额决定了新区块的有效性。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验证者从网络费用中获得奖励。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不需要专门的硬件和能源。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PoS是PoW的修改和改进版本。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true"/>
          </p:cNvSpPr>
          <p:nvPr>
            <p:ph type="title"/>
          </p:nvPr>
        </p:nvSpPr>
        <p:spPr>
          <a:xfrm rot="0" flipH="false" flipV="false">
            <a:off x="4215714" y="2640828"/>
            <a:ext cx="10515600" cy="1325563"/>
          </a:xfrm>
          <a:prstGeom prst="rect">
            <a:avLst/>
          </a:prstGeom>
        </p:spPr>
        <p:txBody>
          <a:bodyPr>
            <a:normAutofit fontScale="100000"/>
          </a:bodyPr>
          <a:lstStyle/>
          <a:p>
            <a:pPr>
              <a:buNone/>
            </a:pPr>
            <a:r>
              <a:rPr lang="zh-CN"/>
              <a:t>谢谢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797011" y="1166598"/>
            <a:ext cx="10515600" cy="4351338"/>
          </a:xfrm>
          <a:prstGeom prst="rect">
            <a:avLst/>
          </a:prstGeom>
        </p:spPr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要持有加密货币，不外乎经由挖矿或是买卖而持有，目前最夯也最基本的挖矿方式有两种POW、POS，两种挖矿方式是不一样的，一个是拼机器的性能、一个是拼持有币的数量，要从事挖矿的朋友一定要注意想要挖的币是以什么方式进行。</a:t>
            </a:r>
            <a:endParaRPr/>
          </a:p>
        </p:txBody>
      </p:sp>
      <p:pic>
        <p:nvPicPr>
          <p:cNvPr id="16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6338542" y="3676199"/>
            <a:ext cx="3763105" cy="2615358"/>
          </a:xfrm>
          <a:prstGeom prst="rect"/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/>
            <a:r>
              <a:rPr lang="zh-CN" b="true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什么是POW挖矿？</a:t>
            </a:r>
            <a:endParaRPr/>
          </a:p>
        </p:txBody>
      </p:sp>
      <p:sp>
        <p:nvSpPr>
          <p:cNvPr id="1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zh-CN" b="true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POW（英文全名Proof of Work）工作量证明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POW机制是最早出现较早的挖矿方式。这个方式主要看谁的矿机算力高，能分到的币也最多，可以说是劳动致富，多劳者多得！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POW的优点，就是算法简单，容易实现，且节点间无需交换额外的信息即可达成共识，但破坏系统需要投入极大的成本。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POW机制发展至今，算力的提供不再只是CPU了，逐步发展到GPU、FPGA，甚至ASIC矿机。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/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PoW的优点和缺点</a:t>
            </a:r>
            <a:endParaRPr/>
          </a:p>
        </p:txBody>
      </p:sp>
      <p:pic>
        <p:nvPicPr>
          <p:cNvPr id="22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2430163" y="1690688"/>
            <a:ext cx="7331675" cy="4508980"/>
          </a:xfrm>
          <a:prstGeom prst="rect"/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/>
            <a:r>
              <a:rPr lang="zh-CN" b="true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参与pow挖矿的几种方法</a:t>
            </a:r>
            <a:endParaRPr/>
          </a:p>
        </p:txBody>
      </p:sp>
      <p:sp>
        <p:nvSpPr>
          <p:cNvPr id="25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1）云算力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云算力的优势主要是用户门槛低，不需要太多的专业知识，简单易懂。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云算力的缺点也很明显：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1、云算力平台存在倒闭或跑路的风险，所以要选择信誉好的大平台；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2、云算力的性价比较低，而且矿机归平台所有。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总的来说，云算力产品环节少，模式简单，小白用户一看就懂，缺点就是较贵且不能享受矿机增值红利。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838200" y="1104814"/>
            <a:ext cx="10515600" cy="5072148"/>
          </a:xfrm>
          <a:prstGeom prst="rect">
            <a:avLst/>
          </a:prstGeom>
        </p:spPr>
        <p:txBody>
          <a:bodyPr>
            <a:normAutofit fontScale="85000"/>
          </a:bodyPr>
          <a:lstStyle/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2）购买矿机到矿场托管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普通用户参与挖矿的第二种方式为购买矿机到矿场托管。专业的矿场为托管的用户提供专业的矿机运维服务及廉价的电费。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用户自己买矿机找矿场托管，相对来说，成本更低，但对用户也提出了更高的要求：要自己买矿机、签约矿场、可能还会涉及矿机上下架、矿场迁移等，要随时关注矿机运行状况，这些都需用户有丰富的挖矿经验。因为涉及环节多，所以里面大大小小的坑也比较多，比如矿场不按照约定时间开机、以各种理由调高电价、假借停电、修机器等名义挪用用户的矿机挖矿等等。这就需要用户在每个环节都能找到值得信赖、靠谱的合作方。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/>
            <a:r>
              <a:rPr lang="zh-CN" b="true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PoW币挖矿收益如何？</a:t>
            </a:r>
            <a:endParaRPr/>
          </a:p>
        </p:txBody>
      </p:sp>
      <p:sp>
        <p:nvSpPr>
          <p:cNvPr id="30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/>
          </a:bodyPr>
          <a:lstStyle/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W挖矿是一项需要占用大量计算资源、电力成本极高的工作，对于矿工来说，准确计算利润非常重要。在挖矿之前，矿工要根据自己的算力及电费成本等因素，预估挖矿的成本与收益。只有在预估收益高于成本时，才能进行挖矿。</a:t>
            </a:r>
            <a:endParaRPr/>
          </a:p>
          <a:p>
            <a:pPr>
              <a:buFont typeface="Arial" charset="0"/>
              <a:buChar char="•"/>
            </a:pPr>
            <a:r>
              <a:rPr lang="zh-CN" b="true">
                <a:solidFill>
                  <a:srgbClr val="00008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挖矿收益主要来自两个方面：内存块奖励和交易手续费。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对于比特币来说，每个内存块的奖励是12.5个BTC，然而，随着时间的推移，这个数量会不断减少。除此之外，矿工还可以获取网络中的交易手续费。这些手续费一般是付给矿工的，作为矿工加入交易记录的奖励。在一些交易繁忙的时期，矿工可以从交易手续费中获得很高的收益。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/>
            <a:r>
              <a:rPr lang="zh-CN" b="true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什么是POS挖矿？</a:t>
            </a:r>
            <a:endParaRPr/>
          </a:p>
        </p:txBody>
      </p:sp>
      <p:sp>
        <p:nvSpPr>
          <p:cNvPr id="33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zh-CN" b="true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POS（英文全名Proof of Stake）权益证明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POS是POW的一种升级的挖矿方式，以持有币的数量来决定挖矿获得的利润，持有越多，获得越多。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POS是POW的升级版，它的优点也就是改善POW的缺点，在一定程度上缩短了共识达成的时间，不再需要大量消耗能源挖矿。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/>
            <a:r>
              <a:rPr lang="zh-CN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PingFang SC"/>
                <a:ea typeface="PingFang SC"/>
              </a:rPr>
              <a:t>PoS的优点和缺点</a:t>
            </a:r>
            <a:endParaRPr/>
          </a:p>
        </p:txBody>
      </p:sp>
      <p:pic>
        <p:nvPicPr>
          <p:cNvPr id="36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2286000" y="1647739"/>
            <a:ext cx="7620000" cy="4406900"/>
          </a:xfrm>
          <a:prstGeom prst="rect"/>
        </p:spPr>
      </p:pic>
    </p:spTree>
  </p:cSld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cp="http://schemas.openxmlformats.org/package/2006/metadata/core-properties" xmlns:dcmitype="http://purl.org/dc/dcmitype/" xmlns:dc="http://purl.org/dc/elements/1.1/" xmlns:dcterms="http://purl.org/dc/terms/">
  <dcterms:created xsi:type="dcterms:W3CDTF">2023-11-29T22:12:06Z</dcterms:created>
  <dcterms:modified xsi:type="dcterms:W3CDTF">2023-11-29T22:12:06Z</dcterms:modified>
</cp:coreProperties>
</file>