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b11abbd7a6364e32" /><Relationship Type="http://schemas.openxmlformats.org/package/2006/relationships/metadata/core-properties" Target="/docProps/core.xml" Id="R2a8a07c22cf94f26" /><Relationship Type="http://schemas.openxmlformats.org/officeDocument/2006/relationships/extended-properties" Target="/docProps/app.xml" Id="R57aa6cf35fcc4159"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tableStyles" Target="/ppt/tableStyles.xml" Id="rId20" /><Relationship Type="http://schemas.openxmlformats.org/officeDocument/2006/relationships/presProps" Target="/ppt/presProps.xml" Id="rId21" /><Relationship Type="http://schemas.openxmlformats.org/officeDocument/2006/relationships/viewProps" Target="/ppt/viewProps.xml" Id="rId22"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E4E93801-95B4-4096-A440-7F0728B43DFF}"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7FCE371B-B945-4453-863A-CA9048E32D5A}"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8EF3E5F2-F9A5-454F-9582-3677653ED949}"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DC5F907A-CA30-4855-8959-8491CBD62A8C}"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660902E5-2C3D-436C-92AF-EE2BA3E1A4C1}"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71267D18-1CBA-40FF-9229-80A18900E91E}"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FB3CD8CA-DA97-4274-9B44-87326DD8C342}"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C88D03E7-29D4-4A7E-8C84-2A4FBF656C38}"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2337EA38-EA17-4113-B147-5C87C744C459}"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B27FA46A-A812-4310-89DA-97A62483562E}"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055B0B53-9309-4D2B-9821-6F70315A4AE3}"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1E260687-1AF0-4AEB-8B20-B21F47320395}"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211BFBBC-9777-4F7B-8868-925E69823436}"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97E2739A-6580-434D-B09E-ECB09344711E}"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919838E3-8AE6-470E-B22F-0DDDB3A8857D}"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3216C393-45C3-4F6D-95F9-7C3925713058}"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2CC5C0D6-74E6-466D-9F6F-33877C991060}"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18F6B8EB-73ED-4764-B8BE-AF7B0C9B3822}"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55DC6589-8013-4436-9B42-C22D8EB09BD5}"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2133CDAA-8E72-46CC-ADDD-BD5F6EC7F015}"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CEBAD76D-8145-45F3-8EB8-1EBB15DC5289}"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8EC007BC-5230-462C-8A9E-40FDF3047966}"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E3DF8755-1B54-4B9D-B653-23A88059FD2E}"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A3C0F14-3CD6-423F-BB65-70364C2E6B80}"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s://cli.gizatech.xyz/welcome/readme" TargetMode="External"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en-US" altLang="en-US"/>
              <a:t>Giza </a:t>
            </a:r>
            <a:r>
              <a:rPr lang="zh-CN" altLang="zh-CN"/>
              <a:t>与</a:t>
            </a:r>
            <a:r>
              <a:rPr lang="en-US" altLang="en-US"/>
              <a:t> Giza CLI</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prstGeom prst="rect">
            <a:avLst/>
          </a:prstGeom>
        </p:spPr>
        <p:txBody>
          <a:bodyPr/>
          <a:lstStyle/>
          <a:p>
            <a:pPr lvl="0"/>
            <a:r>
              <a:rPr lang="zh-CN" altLang="zh-CN"/>
              <a:t>引用：https://www.gizatech.xyz/blog/giza-cli-a-gateway-to-giza</a:t>
            </a:r>
            <a:endParaRPr lang="zh-CN" altLang="zh-CN"/>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latin typeface="var(--framer-font-family"/>
                <a:ea typeface="var(--framer-font-family"/>
              </a:rPr>
              <a:t>证明生成</a:t>
            </a:r>
            <a:endParaRPr/>
          </a:p>
        </p:txBody>
      </p:sp>
      <p:sp>
        <p:nvSpPr>
          <p:cNvPr id="3" name="内容占位符 2"/>
          <p:cNvSpPr>
            <a:spLocks noGrp="1"/>
          </p:cNvSpPr>
          <p:nvPr>
            <p:ph idx="1"/>
          </p:nvPr>
        </p:nvSpPr>
        <p:spPr>
          <a:prstGeom prst="rect">
            <a:avLst/>
          </a:prstGeom>
        </p:spPr>
        <p:txBody>
          <a:bodyPr>
            <a:normAutofit fontScale="100000"/>
          </a:bodyPr>
          <a:lstStyle/>
          <a:p>
            <a:pPr marL="349758" lvl="0">
              <a:buFont typeface="Arial" charset="0"/>
              <a:buChar char="•"/>
            </a:pPr>
            <a:r>
              <a:rPr lang="zh-CN" altLang="zh-CN" sz="2400">
                <a:latin typeface="var(--framer-font-family"/>
                <a:ea typeface="var(--framer-font-family"/>
              </a:rPr>
              <a:t>一旦模型被转译，您就可以继续生成推理和证明</a:t>
            </a:r>
            <a:endParaRPr/>
          </a:p>
          <a:p>
            <a:pPr marL="349758" lvl="0">
              <a:buFont typeface="Arial" charset="0"/>
              <a:buChar char="•"/>
            </a:pPr>
            <a:r>
              <a:rPr lang="zh-CN" altLang="zh-CN" sz="2400">
                <a:latin typeface="var(--framer-font-family"/>
                <a:ea typeface="var(--framer-font-family"/>
              </a:rPr>
              <a:t>即将推出：未来版本将允许直接在 CLI 中进行本机证明验证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en-US" altLang="en-US" b="1">
                <a:latin typeface="var(--framer-font-family"/>
                <a:ea typeface="var(--framer-font-family"/>
              </a:rPr>
              <a:t>Giza</a:t>
            </a:r>
            <a:r>
              <a:rPr lang="zh-CN" altLang="zh-CN" b="1">
                <a:latin typeface="var(--framer-font-family"/>
                <a:ea typeface="var(--framer-font-family"/>
              </a:rPr>
              <a:t> CLI 入门</a:t>
            </a:r>
            <a:endParaRPr/>
          </a:p>
        </p:txBody>
      </p:sp>
      <p:sp>
        <p:nvSpPr>
          <p:cNvPr id="3" name="内容占位符 2"/>
          <p:cNvSpPr>
            <a:spLocks noGrp="1"/>
          </p:cNvSpPr>
          <p:nvPr>
            <p:ph idx="1"/>
          </p:nvPr>
        </p:nvSpPr>
        <p:spPr>
          <a:prstGeom prst="rect">
            <a:avLst/>
          </a:prstGeom>
        </p:spPr>
        <p:txBody>
          <a:bodyPr/>
          <a:lstStyle/>
          <a:p>
            <a:pPr lvl="0"/>
            <a:r>
              <a:rPr lang="zh-CN" altLang="zh-CN" sz="2000">
                <a:latin typeface="var(--framer-font-family"/>
                <a:ea typeface="var(--framer-font-family"/>
              </a:rPr>
              <a:t>让我们通过一个基本示例来了解 Giza CLI。以下是有关创建用户帐户、登录、检索用户信息和转换模型的快速演练：</a:t>
            </a:r>
            <a:endParaRPr/>
          </a:p>
          <a:p>
            <a:pPr lvl="0"/>
            <a:r>
              <a:rPr lang="zh-CN" altLang="zh-CN" sz="2000">
                <a:latin typeface="var(--framer-font-family"/>
                <a:ea typeface="var(--framer-font-family"/>
              </a:rPr>
              <a:t>首先创建您的吉萨用户帐户。随后验证您的电子邮件以启用登录。很简单：</a:t>
            </a:r>
          </a:p>
        </p:txBody>
      </p:sp>
      <p:pic>
        <p:nvPicPr>
          <p:cNvPr id="5" name=""/>
          <p:cNvPicPr>
            <a:picLocks noChangeAspect="1"/>
          </p:cNvPicPr>
          <p:nvPr/>
        </p:nvPicPr>
        <p:blipFill>
          <a:blip r:embed="rId2"/>
          <a:stretch/>
        </p:blipFill>
        <p:spPr>
          <a:xfrm rot="0" flipH="0" flipV="0">
            <a:off x="4876628" y="3321584"/>
            <a:ext cx="4673257" cy="27299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95895"/>
            <a:ext cx="10515600" cy="5381068"/>
          </a:xfrm>
          <a:prstGeom prst="rect">
            <a:avLst/>
          </a:prstGeom>
        </p:spPr>
        <p:txBody>
          <a:bodyPr/>
          <a:lstStyle/>
          <a:p>
            <a:pPr lvl="0"/>
            <a:r>
              <a:rPr lang="zh-CN" altLang="zh-CN" sz="2000">
                <a:latin typeface="var(--framer-font-family"/>
                <a:ea typeface="var(--framer-font-family"/>
              </a:rPr>
              <a:t>创建并验证后，我们可以登录：</a:t>
            </a:r>
            <a:endParaRPr/>
          </a:p>
        </p:txBody>
      </p:sp>
      <p:pic>
        <p:nvPicPr>
          <p:cNvPr id="5" name=""/>
          <p:cNvPicPr>
            <a:picLocks noChangeAspect="1"/>
          </p:cNvPicPr>
          <p:nvPr/>
        </p:nvPicPr>
        <p:blipFill>
          <a:blip r:embed="rId2"/>
          <a:stretch/>
        </p:blipFill>
        <p:spPr>
          <a:xfrm rot="0" flipH="0" flipV="0">
            <a:off x="2901950" y="1797393"/>
            <a:ext cx="6388100" cy="3695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06193"/>
            <a:ext cx="10515600" cy="5370770"/>
          </a:xfrm>
          <a:prstGeom prst="rect">
            <a:avLst/>
          </a:prstGeom>
        </p:spPr>
        <p:txBody>
          <a:bodyPr/>
          <a:lstStyle/>
          <a:p>
            <a:pPr lvl="0"/>
            <a:r>
              <a:rPr lang="zh-CN" altLang="zh-CN" sz="2400">
                <a:latin typeface="var(--framer-font-family-bold)"/>
                <a:ea typeface="var(--framer-font-family-bold)"/>
              </a:rPr>
              <a:t>检索用户信息</a:t>
            </a:r>
            <a:endParaRPr/>
          </a:p>
          <a:p>
            <a:pPr lvl="0"/>
            <a:r>
              <a:rPr lang="zh-CN" altLang="zh-CN" sz="2400">
                <a:latin typeface="var(--framer-font-family"/>
                <a:ea typeface="var(--framer-font-family"/>
              </a:rPr>
              <a:t>登录后，连接 Giza 并检索您的用户详细信息：</a:t>
            </a:r>
          </a:p>
        </p:txBody>
      </p:sp>
      <p:pic>
        <p:nvPicPr>
          <p:cNvPr id="5" name=""/>
          <p:cNvPicPr>
            <a:picLocks noChangeAspect="1"/>
          </p:cNvPicPr>
          <p:nvPr/>
        </p:nvPicPr>
        <p:blipFill>
          <a:blip r:embed="rId2"/>
          <a:stretch/>
        </p:blipFill>
        <p:spPr>
          <a:xfrm rot="0" flipH="0" flipV="0">
            <a:off x="2901950" y="2440631"/>
            <a:ext cx="6388100" cy="2882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682625"/>
            <a:ext cx="10515600" cy="5494338"/>
          </a:xfrm>
          <a:prstGeom prst="rect">
            <a:avLst/>
          </a:prstGeom>
        </p:spPr>
        <p:txBody>
          <a:bodyPr/>
          <a:lstStyle/>
          <a:p>
            <a:pPr lvl="0"/>
            <a:r>
              <a:rPr lang="zh-CN" altLang="zh-CN" sz="2000"/>
              <a:t>转换你的模型</a:t>
            </a:r>
            <a:endParaRPr/>
          </a:p>
          <a:p>
            <a:pPr lvl="0"/>
            <a:r>
              <a:rPr lang="zh-CN" altLang="zh-CN" sz="2000">
                <a:latin typeface="var(--framer-font-family"/>
                <a:ea typeface="var(--framer-font-family"/>
              </a:rPr>
              <a:t>如果您有 ONNX 模型，Giza 可以使用以下命令将其转换为 Cairo（其他证明语言即将推出）：</a:t>
            </a:r>
          </a:p>
        </p:txBody>
      </p:sp>
      <p:pic>
        <p:nvPicPr>
          <p:cNvPr id="5" name=""/>
          <p:cNvPicPr>
            <a:picLocks noChangeAspect="1"/>
          </p:cNvPicPr>
          <p:nvPr/>
        </p:nvPicPr>
        <p:blipFill>
          <a:blip r:embed="rId2"/>
          <a:stretch/>
        </p:blipFill>
        <p:spPr>
          <a:xfrm rot="0" flipH="0" flipV="0">
            <a:off x="4051815" y="2170443"/>
            <a:ext cx="4984235" cy="38025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734112"/>
            <a:ext cx="10515600" cy="5442852"/>
          </a:xfrm>
          <a:prstGeom prst="rect">
            <a:avLst/>
          </a:prstGeom>
        </p:spPr>
        <p:txBody>
          <a:bodyPr/>
          <a:lstStyle/>
          <a:p>
            <a:pPr lvl="0"/>
            <a:r>
              <a:rPr lang="zh-CN" altLang="zh-CN" sz="2000"/>
              <a:t>证明你的模型</a:t>
            </a:r>
            <a:endParaRPr/>
          </a:p>
          <a:p>
            <a:pPr lvl="0"/>
            <a:r>
              <a:rPr lang="zh-CN" altLang="zh-CN" sz="2000">
                <a:latin typeface="var(--framer-font-family"/>
                <a:ea typeface="var(--framer-font-family"/>
              </a:rPr>
              <a:t>准备好“your_model.cairo”后，使用“scarb build”编译您的程序并生成 .casm.json 文件。随后，使用以下命令生成模型的证明：</a:t>
            </a:r>
          </a:p>
        </p:txBody>
      </p:sp>
      <p:pic>
        <p:nvPicPr>
          <p:cNvPr id="5" name=""/>
          <p:cNvPicPr>
            <a:picLocks noChangeAspect="1"/>
          </p:cNvPicPr>
          <p:nvPr/>
        </p:nvPicPr>
        <p:blipFill>
          <a:blip r:embed="rId2"/>
          <a:stretch/>
        </p:blipFill>
        <p:spPr>
          <a:xfrm rot="0" flipH="0" flipV="0">
            <a:off x="4059194" y="2278807"/>
            <a:ext cx="4073611" cy="38981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00" y="806193"/>
            <a:ext cx="10515600" cy="5370770"/>
          </a:xfrm>
          <a:prstGeom prst="rect">
            <a:avLst/>
          </a:prstGeom>
        </p:spPr>
        <p:txBody>
          <a:bodyPr/>
          <a:lstStyle/>
          <a:p>
            <a:pPr lvl="0"/>
            <a:r>
              <a:rPr lang="zh-CN" altLang="zh-CN" sz="2400"/>
              <a:t>生成的输出是一个名为“</a:t>
            </a:r>
            <a:r>
              <a:rPr lang="en-US" altLang="en-US" sz="2400"/>
              <a:t>zk.proof</a:t>
            </a:r>
            <a:r>
              <a:rPr lang="zh-CN" altLang="zh-CN" sz="2400"/>
              <a:t>”的证明，可用于使用</a:t>
            </a:r>
            <a:r>
              <a:rPr lang="en-US" altLang="en-US" sz="2400"/>
              <a:t> Cairo STARK </a:t>
            </a:r>
            <a:r>
              <a:rPr lang="zh-CN" altLang="zh-CN" sz="2400"/>
              <a:t>验证器进行验证。</a:t>
            </a:r>
            <a:endParaRPr/>
          </a:p>
          <a:p>
            <a:pPr lvl="0"/>
            <a:r>
              <a:rPr lang="en-US" altLang="en-US" sz="2400"/>
              <a:t>Giza CLI </a:t>
            </a:r>
            <a:r>
              <a:rPr lang="zh-CN" altLang="zh-CN" sz="2400"/>
              <a:t>在</a:t>
            </a:r>
            <a:r>
              <a:rPr lang="en-US" altLang="en-US" sz="2400"/>
              <a:t> MIT </a:t>
            </a:r>
            <a:r>
              <a:rPr lang="zh-CN" altLang="zh-CN" sz="2400"/>
              <a:t>许可下开源，体现了我们对开放</a:t>
            </a:r>
            <a:r>
              <a:rPr lang="en-US" altLang="en-US" sz="2400"/>
              <a:t> AI </a:t>
            </a:r>
            <a:r>
              <a:rPr lang="zh-CN" altLang="zh-CN" sz="2400"/>
              <a:t>未来的承诺。查看许可证和源代码以了解更多详细信息。如果您有兴趣做出贡献，请访问我们的贡献者页面。</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latin typeface="var(--framer-font-family"/>
                <a:ea typeface="var(--framer-font-family"/>
              </a:rPr>
              <a:t>结论</a:t>
            </a:r>
            <a:endParaRPr/>
          </a:p>
        </p:txBody>
      </p:sp>
      <p:sp>
        <p:nvSpPr>
          <p:cNvPr id="3" name="内容占位符 2"/>
          <p:cNvSpPr>
            <a:spLocks noGrp="1"/>
          </p:cNvSpPr>
          <p:nvPr>
            <p:ph idx="1"/>
          </p:nvPr>
        </p:nvSpPr>
        <p:spPr>
          <a:prstGeom prst="rect">
            <a:avLst/>
          </a:prstGeom>
        </p:spPr>
        <p:txBody>
          <a:bodyPr>
            <a:normAutofit fontScale="100000"/>
          </a:bodyPr>
          <a:lstStyle/>
          <a:p>
            <a:pPr lvl="0"/>
            <a:r>
              <a:rPr lang="zh-CN" altLang="zh-CN" sz="2000">
                <a:latin typeface="var(--framer-font-family"/>
                <a:ea typeface="var(--framer-font-family"/>
              </a:rPr>
              <a:t>Giza CLI 不仅仅是一个工具：它代表了我们朝着可验证机器学习未来的共同愿景迈出的重要一步。根据我们的路线图，我们通过生态系统中的关键合作奠定了基础，包括 Yearn、Circles 和 Kleros。 CLI 标志着我们从基础阶段转向以社区为中心的公开发布阶段的开始。作为一名开发人员，您是我们使命的核心。使用 CLI，我们将共同开启人工智能的值得信赖的未来。</a:t>
            </a:r>
            <a:endParaRPr/>
          </a:p>
          <a:p>
            <a:pPr marL="0" lvl="0" indent="0">
              <a:buNone/>
            </a:pPr>
            <a:endParaRPr lang="en-US" altLang="en-US" sz="2000">
              <a:latin typeface="var(--framer-font-family"/>
              <a:ea typeface="var(--framer-font-family"/>
            </a:endParaRPr>
          </a:p>
          <a:p>
            <a:pPr marL="0" lvl="0" indent="0">
              <a:buNone/>
            </a:pPr>
            <a:r>
              <a:rPr lang="zh-CN" altLang="zh-CN" sz="2000">
                <a:latin typeface="var(--framer-font-family"/>
                <a:ea typeface="var(--framer-font-family"/>
              </a:rPr>
              <a:t>关于</a:t>
            </a:r>
            <a:r>
              <a:rPr lang="en-US" altLang="en-US" sz="2000">
                <a:latin typeface="var(--framer-font-family"/>
                <a:ea typeface="var(--framer-font-family"/>
              </a:rPr>
              <a:t>Giza CLI </a:t>
            </a:r>
            <a:r>
              <a:rPr lang="zh-CN" altLang="zh-CN" sz="2000">
                <a:latin typeface="var(--framer-font-family"/>
                <a:ea typeface="var(--framer-font-family"/>
              </a:rPr>
              <a:t>可进行进一步学习：</a:t>
            </a:r>
            <a:r>
              <a:rPr lang="zh-CN" altLang="zh-CN" sz="2000">
                <a:latin typeface="var(--framer-font-family"/>
                <a:ea typeface="var(--framer-font-family"/>
                <a:hlinkClick r:id="rId2"/>
              </a:rPr>
              <a:t>https://cli.gizatech.xyz/welcome/readme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介绍</a:t>
            </a:r>
            <a:r>
              <a:rPr lang="en-US" altLang="en-US" b="1">
                <a:solidFill>
                  <a:srgbClr val="404040"/>
                </a:solidFill>
                <a:latin typeface="MicrosoftYaHei Bold"/>
                <a:ea typeface="MicrosoftYaHei Bold"/>
              </a:rPr>
              <a:t>GizaTech.xyz</a:t>
            </a:r>
            <a:r>
              <a:rPr lang="en-US" altLang="en-US"/>
              <a:t> </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404040"/>
                </a:solidFill>
                <a:latin typeface="Arial"/>
                <a:ea typeface="Arial"/>
              </a:rPr>
              <a:t>GizaTech.xyz是基于以太坊层二网络StarkNet打造的机器学习平台Giza的网上中心。StarkNet有助于以太坊处理更多交易，进行更高效的复杂计算。Giza旨在发挥以太坊的可扩展性，通过各种扩容技术，提升以太坊网络的性能，支持更多应用，使其能力更强大、用途更广泛。GizaTech.xyz希望开拓机器学习在区块链上的应用前景，以去中心化、可信任的方式应用人工智能技术，造福社会。</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solidFill>
                  <a:srgbClr val="404040"/>
                </a:solidFill>
                <a:latin typeface="Arial"/>
                <a:ea typeface="Arial"/>
              </a:rPr>
              <a:t>Giza的创新技术与STARK安全性</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404040"/>
                </a:solidFill>
                <a:latin typeface="Arial"/>
                <a:ea typeface="Arial"/>
              </a:rPr>
              <a:t>Giza利用创新的技术，便利机器学习模型在以太坊网络上的应用。建立在以太坊之上，Giza在保持以太坊系统安全易用的同时，扩展了机器学习的能力。为确保机器学习模型的安全高效，Giza采用了称为STARK的强大安全系统。</a:t>
            </a:r>
            <a:endParaRPr/>
          </a:p>
          <a:p>
            <a:pPr lvl="0"/>
            <a:r>
              <a:rPr lang="zh-CN" altLang="zh-CN">
                <a:solidFill>
                  <a:srgbClr val="404040"/>
                </a:solidFill>
                <a:latin typeface="Arial"/>
                <a:ea typeface="Arial"/>
              </a:rPr>
              <a:t>STARK在Giza的运作中发挥关键作用，它有助于在计算过程中保护和维护已部署的机器学习模型的完整性。它使Giza能够安全高效地处理复杂的数学运算，让机器学习模型有效地处理大量计算。在STARK的支持下，Giza旨在为以太坊网络上机器学习任务的部署和执行提供一个安全可靠的环境。</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solidFill>
                  <a:srgbClr val="404040"/>
                </a:solidFill>
                <a:latin typeface="Arial"/>
                <a:ea typeface="Arial"/>
              </a:rPr>
              <a:t>互操作性和轻松部署</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404040"/>
                </a:solidFill>
                <a:latin typeface="Arial"/>
                <a:ea typeface="Arial"/>
              </a:rPr>
              <a:t>Giza旨在通过支持流行的框架或软件平台来简化机器学习模型的部署，这些框架或平台提供了预构建的工具、函数和API(应用程序编程接口)。Giza支持TensorFlow、PyTorch和Scikit-Learn等领先框架。</a:t>
            </a:r>
            <a:endParaRPr/>
          </a:p>
          <a:p>
            <a:pPr lvl="0"/>
            <a:r>
              <a:rPr lang="zh-CN" altLang="zh-CN">
                <a:solidFill>
                  <a:srgbClr val="404040"/>
                </a:solidFill>
                <a:latin typeface="Arial"/>
                <a:ea typeface="Arial"/>
              </a:rPr>
              <a:t>通过支持这些框架，Giza希望消除开发者学习新工具或方法的需要。他们可以利用现有知识，将在TensorFlow、PyTorch或Scikit-Learn中开发的模型集成到Giza平台。这可以简化模型从开发阶段到生产阶段的过渡，从而减少使模型快速高效运行所需的时间和精力。</a:t>
            </a:r>
          </a:p>
          <a:p>
            <a:pPr lvl="0"/>
            <a:r>
              <a:rPr lang="zh-CN" altLang="zh-CN">
                <a:solidFill>
                  <a:srgbClr val="404040"/>
                </a:solidFill>
                <a:latin typeface="Arial"/>
                <a:ea typeface="Arial"/>
              </a:rPr>
              <a:t>总之，Giza追求互操作性和轻松部署，让机器学习实践者可以无障碍地在以太坊网络上实现机器学习模型。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a:t>介绍</a:t>
            </a:r>
            <a:r>
              <a:rPr lang="en-US" altLang="en-US"/>
              <a:t> Giza CLI</a:t>
            </a:r>
            <a:endParaRPr/>
          </a:p>
        </p:txBody>
      </p:sp>
      <p:sp>
        <p:nvSpPr>
          <p:cNvPr id="3" name="内容占位符 2"/>
          <p:cNvSpPr>
            <a:spLocks noGrp="1"/>
          </p:cNvSpPr>
          <p:nvPr>
            <p:ph idx="1"/>
          </p:nvPr>
        </p:nvSpPr>
        <p:spPr>
          <a:prstGeom prst="rect">
            <a:avLst/>
          </a:prstGeom>
        </p:spPr>
        <p:txBody>
          <a:bodyPr/>
          <a:lstStyle/>
          <a:p>
            <a:pPr lvl="0"/>
            <a:r>
              <a:rPr lang="zh-CN" altLang="zh-CN"/>
              <a:t>在“验证，不信任”的时代，问题变成：如何在不可信的环境中保证模型预测？如何保证模型的可验证性，同时关注模型的预测能力？需要什么来帮助机器学习工程师利用密码学将机器学习结果集成到智能合约系统中？</a:t>
            </a:r>
            <a:endParaRPr/>
          </a:p>
          <a:p>
            <a:pPr lvl="0"/>
            <a:r>
              <a:rPr lang="en-US" altLang="en-US">
                <a:latin typeface="var(--framer-font-family"/>
                <a:ea typeface="var(--framer-font-family"/>
              </a:rPr>
              <a:t>Giza </a:t>
            </a:r>
            <a:r>
              <a:rPr lang="zh-CN" altLang="zh-CN">
                <a:latin typeface="var(--framer-font-family"/>
                <a:ea typeface="var(--framer-font-family"/>
              </a:rPr>
              <a:t>推出了 Giza CLI（命令行界面）。它旨在抽象化基于证明的密码学的复杂性，从而能够从简单的 ONNX 模型快速创建可验证的程序，例如 Cairo。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latin typeface="var(--framer-font-family"/>
                <a:ea typeface="var(--framer-font-family"/>
              </a:rPr>
              <a:t>为什么选择</a:t>
            </a:r>
            <a:r>
              <a:rPr lang="en-US" altLang="en-US" b="1">
                <a:latin typeface="var(--framer-font-family"/>
                <a:ea typeface="var(--framer-font-family"/>
              </a:rPr>
              <a:t> Giza CLI</a:t>
            </a:r>
            <a:endParaRPr/>
          </a:p>
        </p:txBody>
      </p:sp>
      <p:sp>
        <p:nvSpPr>
          <p:cNvPr id="3" name="内容占位符 2"/>
          <p:cNvSpPr>
            <a:spLocks noGrp="1"/>
          </p:cNvSpPr>
          <p:nvPr>
            <p:ph idx="1"/>
          </p:nvPr>
        </p:nvSpPr>
        <p:spPr>
          <a:prstGeom prst="rect">
            <a:avLst/>
          </a:prstGeom>
        </p:spPr>
        <p:txBody>
          <a:bodyPr/>
          <a:lstStyle/>
          <a:p>
            <a:pPr lvl="0"/>
            <a:r>
              <a:rPr lang="zh-CN" altLang="zh-CN" sz="2400">
                <a:latin typeface="var(--framer-font-family"/>
                <a:ea typeface="var(--framer-font-family"/>
              </a:rPr>
              <a:t>CLI 作为</a:t>
            </a:r>
            <a:r>
              <a:rPr lang="en-US" altLang="en-US" sz="2400">
                <a:latin typeface="var(--framer-font-family"/>
                <a:ea typeface="var(--framer-font-family"/>
              </a:rPr>
              <a:t>Giza </a:t>
            </a:r>
            <a:r>
              <a:rPr lang="zh-CN" altLang="zh-CN" sz="2400">
                <a:latin typeface="var(--framer-font-family"/>
                <a:ea typeface="var(--framer-font-family"/>
              </a:rPr>
              <a:t>生态系统的主要入口点，简化了资源管理以及与吉萨堆栈的交互。在可验证机器学习这样不断发展的领域中，技术可能很复杂，但作为开发人员与其交互应该是直观的。</a:t>
            </a:r>
            <a:endParaRPr/>
          </a:p>
          <a:p>
            <a:pPr lvl="0"/>
            <a:r>
              <a:rPr lang="zh-CN" altLang="zh-CN" sz="2400">
                <a:latin typeface="var(--framer-font-family"/>
                <a:ea typeface="var(--framer-font-family"/>
              </a:rPr>
              <a:t>CLI 使用户只需几个简单的命令即可管理和部署可验证的模型。您提出您的想法，我们提供工具。随着 Giza 的发展，CLI 也在不断发展。每个新功能都在这里找到对应的功能，确保开发人员始终拥有直观的界面进行交互。</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latin typeface="var(--framer-font-family"/>
                <a:ea typeface="var(--framer-font-family"/>
              </a:rPr>
              <a:t>目前的能力</a:t>
            </a:r>
            <a:endParaRPr/>
          </a:p>
        </p:txBody>
      </p:sp>
      <p:sp>
        <p:nvSpPr>
          <p:cNvPr id="3" name="内容占位符 2"/>
          <p:cNvSpPr>
            <a:spLocks noGrp="1"/>
          </p:cNvSpPr>
          <p:nvPr>
            <p:ph idx="1"/>
          </p:nvPr>
        </p:nvSpPr>
        <p:spPr>
          <a:prstGeom prst="rect">
            <a:avLst/>
          </a:prstGeom>
        </p:spPr>
        <p:txBody>
          <a:bodyPr/>
          <a:lstStyle/>
          <a:p>
            <a:pPr lvl="0"/>
            <a:r>
              <a:rPr lang="en-US" altLang="en-US" sz="2400"/>
              <a:t>Giza CLI </a:t>
            </a:r>
            <a:r>
              <a:rPr lang="zh-CN" altLang="zh-CN" sz="2400"/>
              <a:t>目前支持用户管理、模型管理、转译（将任何</a:t>
            </a:r>
            <a:r>
              <a:rPr lang="en-US" altLang="en-US" sz="2400"/>
              <a:t> ONNX </a:t>
            </a:r>
            <a:r>
              <a:rPr lang="zh-CN" altLang="zh-CN" sz="2400"/>
              <a:t>兼容模型转换为</a:t>
            </a:r>
            <a:r>
              <a:rPr lang="en-US" altLang="en-US" sz="2400"/>
              <a:t> Cairo </a:t>
            </a:r>
            <a:r>
              <a:rPr lang="zh-CN" altLang="zh-CN" sz="2400"/>
              <a:t>等语言的可证明程序的过程）以及证明生成。</a:t>
            </a:r>
            <a:endParaRPr/>
          </a:p>
          <a:p>
            <a:pPr lvl="0"/>
            <a:r>
              <a:rPr lang="zh-CN" altLang="zh-CN" sz="2400"/>
              <a:t>最后一步，用户可以使用选择的证明者（当前为</a:t>
            </a:r>
            <a:r>
              <a:rPr lang="en-US" altLang="en-US" sz="2400"/>
              <a:t> Stark Platinum </a:t>
            </a:r>
            <a:r>
              <a:rPr lang="zh-CN" altLang="zh-CN" sz="2400"/>
              <a:t>证明者）验证从</a:t>
            </a:r>
            <a:r>
              <a:rPr lang="en-US" altLang="en-US" sz="2400"/>
              <a:t> .casm </a:t>
            </a:r>
            <a:r>
              <a:rPr lang="zh-CN" altLang="zh-CN" sz="2400"/>
              <a:t>文件生成的证明。可以通过此链接访问我们证明过程的参考示例。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latin typeface="var(--framer-font-family"/>
                <a:ea typeface="var(--framer-font-family"/>
              </a:rPr>
              <a:t>用户管理</a:t>
            </a:r>
            <a:endParaRPr/>
          </a:p>
        </p:txBody>
      </p:sp>
      <p:sp>
        <p:nvSpPr>
          <p:cNvPr id="3" name="内容占位符 2"/>
          <p:cNvSpPr>
            <a:spLocks noGrp="1"/>
          </p:cNvSpPr>
          <p:nvPr>
            <p:ph idx="1"/>
          </p:nvPr>
        </p:nvSpPr>
        <p:spPr>
          <a:prstGeom prst="rect">
            <a:avLst/>
          </a:prstGeom>
        </p:spPr>
        <p:txBody>
          <a:bodyPr>
            <a:normAutofit fontScale="100000"/>
          </a:bodyPr>
          <a:lstStyle/>
          <a:p>
            <a:pPr marL="349758" lvl="0">
              <a:buFont typeface="Arial" charset="0"/>
              <a:buChar char="•"/>
            </a:pPr>
            <a:r>
              <a:rPr lang="zh-CN" altLang="zh-CN">
                <a:latin typeface="var(--framer-font-family"/>
                <a:ea typeface="var(--framer-font-family"/>
              </a:rPr>
              <a:t>简化账户处理</a:t>
            </a:r>
            <a:endParaRPr/>
          </a:p>
          <a:p>
            <a:pPr marL="349758" lvl="0">
              <a:buFont typeface="Arial" charset="0"/>
              <a:buChar char="•"/>
            </a:pPr>
            <a:r>
              <a:rPr lang="zh-CN" altLang="zh-CN">
                <a:latin typeface="var(--framer-font-family"/>
                <a:ea typeface="var(--framer-font-family"/>
              </a:rPr>
              <a:t>安全的电子邮件验证和密码恢复</a:t>
            </a:r>
          </a:p>
          <a:p>
            <a:pPr marL="349758" lvl="0">
              <a:buFont typeface="Arial" charset="0"/>
              <a:buChar char="•"/>
            </a:pPr>
            <a:r>
              <a:rPr lang="zh-CN" altLang="zh-CN">
                <a:latin typeface="var(--framer-font-family"/>
                <a:ea typeface="var(--framer-font-family"/>
              </a:rPr>
              <a:t>通过简单的命令实现用户友好的体验</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latin typeface="var(--framer-font-family"/>
                <a:ea typeface="var(--framer-font-family"/>
              </a:rPr>
              <a:t>处理模型</a:t>
            </a:r>
            <a:endParaRPr/>
          </a:p>
        </p:txBody>
      </p:sp>
      <p:sp>
        <p:nvSpPr>
          <p:cNvPr id="3" name="内容占位符 2"/>
          <p:cNvSpPr>
            <a:spLocks noGrp="1"/>
          </p:cNvSpPr>
          <p:nvPr>
            <p:ph idx="1"/>
          </p:nvPr>
        </p:nvSpPr>
        <p:spPr>
          <a:prstGeom prst="rect">
            <a:avLst/>
          </a:prstGeom>
        </p:spPr>
        <p:txBody>
          <a:bodyPr>
            <a:normAutofit fontScale="100000"/>
          </a:bodyPr>
          <a:lstStyle/>
          <a:p>
            <a:pPr marL="349758" lvl="0">
              <a:buFont typeface="Arial" charset="0"/>
              <a:buChar char="•"/>
            </a:pPr>
            <a:r>
              <a:rPr lang="zh-CN" altLang="zh-CN" sz="2400">
                <a:latin typeface="var(--framer-font-family"/>
                <a:ea typeface="var(--framer-font-family"/>
              </a:rPr>
              <a:t>轻松从 ONNX 模型转换为 Cairo 和其他可证明的语言</a:t>
            </a:r>
            <a:endParaRPr/>
          </a:p>
          <a:p>
            <a:pPr marL="349758" lvl="0">
              <a:buFont typeface="Arial" charset="0"/>
              <a:buChar char="•"/>
            </a:pPr>
            <a:r>
              <a:rPr lang="zh-CN" altLang="zh-CN" sz="2400">
                <a:latin typeface="var(--framer-font-family"/>
                <a:ea typeface="var(--framer-font-family"/>
              </a:rPr>
              <a:t>在一个地方管理所有模型，无论它们是如何转译的</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