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E4276-782F-2940-A83C-809185D7049C}" type="datetimeFigureOut">
              <a:rPr lang="en-US" smtClean="0"/>
              <a:t>2/6/13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A7BB4-B008-A149-A003-A7598CDF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28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AAFD-A595-034B-BF41-E5BE1BD34C7C}" type="datetimeFigureOut">
              <a:rPr lang="en-US" smtClean="0"/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DF-3CC1-7047-A8F8-F4930913E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AAFD-A595-034B-BF41-E5BE1BD34C7C}" type="datetimeFigureOut">
              <a:rPr lang="en-US" smtClean="0"/>
              <a:t>2/5/13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DF-3CC1-7047-A8F8-F4930913EB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0AAFD-A595-034B-BF41-E5BE1BD34C7C}" type="datetimeFigureOut">
              <a:rPr lang="en-US" smtClean="0"/>
              <a:t>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DF-3CC1-7047-A8F8-F4930913E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0AAFD-A595-034B-BF41-E5BE1BD34C7C}" type="datetimeFigureOut">
              <a:rPr lang="en-US" smtClean="0"/>
              <a:t>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DF-3CC1-7047-A8F8-F4930913EB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0AAFD-A595-034B-BF41-E5BE1BD34C7C}" type="datetimeFigureOut">
              <a:rPr lang="en-US" smtClean="0"/>
              <a:t>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DF-3CC1-7047-A8F8-F4930913EB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AAFD-A595-034B-BF41-E5BE1BD34C7C}" type="datetimeFigureOut">
              <a:rPr lang="en-US" smtClean="0"/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DF-3CC1-7047-A8F8-F4930913E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AAFD-A595-034B-BF41-E5BE1BD34C7C}" type="datetimeFigureOut">
              <a:rPr lang="en-US" smtClean="0"/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DF-3CC1-7047-A8F8-F4930913E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AAFD-A595-034B-BF41-E5BE1BD34C7C}" type="datetimeFigureOut">
              <a:rPr lang="en-US" smtClean="0"/>
              <a:t>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DF-3CC1-7047-A8F8-F4930913EB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AAFD-A595-034B-BF41-E5BE1BD34C7C}" type="datetimeFigureOut">
              <a:rPr lang="en-US" smtClean="0"/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DF-3CC1-7047-A8F8-F4930913E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0AAFD-A595-034B-BF41-E5BE1BD34C7C}" type="datetimeFigureOut">
              <a:rPr lang="en-US" smtClean="0"/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0734BDF-3CC1-7047-A8F8-F4930913E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AAFD-A595-034B-BF41-E5BE1BD34C7C}" type="datetimeFigureOut">
              <a:rPr lang="en-US" smtClean="0"/>
              <a:t>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DF-3CC1-7047-A8F8-F4930913E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AAFD-A595-034B-BF41-E5BE1BD34C7C}" type="datetimeFigureOut">
              <a:rPr lang="en-US" smtClean="0"/>
              <a:t>2/5/13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DF-3CC1-7047-A8F8-F4930913E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AAFD-A595-034B-BF41-E5BE1BD34C7C}" type="datetimeFigureOut">
              <a:rPr lang="en-US" smtClean="0"/>
              <a:t>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DF-3CC1-7047-A8F8-F4930913E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AAFD-A595-034B-BF41-E5BE1BD34C7C}" type="datetimeFigureOut">
              <a:rPr lang="en-US" smtClean="0"/>
              <a:t>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DF-3CC1-7047-A8F8-F4930913E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AAFD-A595-034B-BF41-E5BE1BD34C7C}" type="datetimeFigureOut">
              <a:rPr lang="en-US" smtClean="0"/>
              <a:t>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DF-3CC1-7047-A8F8-F4930913E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AAFD-A595-034B-BF41-E5BE1BD34C7C}" type="datetimeFigureOut">
              <a:rPr lang="en-US" smtClean="0"/>
              <a:t>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DF-3CC1-7047-A8F8-F4930913E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900AAFD-A595-034B-BF41-E5BE1BD34C7C}" type="datetimeFigureOut">
              <a:rPr lang="en-US" smtClean="0"/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0734BDF-3CC1-7047-A8F8-F4930913EB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twitter.com/docs/rate-limiting/1.1" TargetMode="External"/><Relationship Id="rId3" Type="http://schemas.openxmlformats.org/officeDocument/2006/relationships/hyperlink" Target="https://dev.twitter.com/docs/rate-limiting/1.1/limit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arch.twitter.com/search.json?q=blue%20angels&amp;rpp=5&amp;include_entities=true&amp;result_type=mix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03" y="211686"/>
            <a:ext cx="9143999" cy="4295978"/>
          </a:xfrm>
        </p:spPr>
        <p:txBody>
          <a:bodyPr/>
          <a:lstStyle/>
          <a:p>
            <a:r>
              <a:rPr lang="en-US" sz="2400" i="1" dirty="0" smtClean="0"/>
              <a:t>Big Social Data Workshop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Twitter Data:</a:t>
            </a:r>
            <a:br>
              <a:rPr lang="en-US" sz="4800" dirty="0" smtClean="0"/>
            </a:br>
            <a:r>
              <a:rPr lang="en-US" sz="3200" dirty="0" smtClean="0"/>
              <a:t>Connecting, Requesting, Understanding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3200" i="1" dirty="0" err="1" smtClean="0"/>
              <a:t>iConference</a:t>
            </a:r>
            <a:r>
              <a:rPr lang="en-US" sz="3200" i="1" dirty="0" smtClean="0"/>
              <a:t> 2013</a:t>
            </a:r>
            <a:endParaRPr lang="en-US" sz="32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03" y="4752420"/>
            <a:ext cx="9119097" cy="1066800"/>
          </a:xfrm>
        </p:spPr>
        <p:txBody>
          <a:bodyPr/>
          <a:lstStyle/>
          <a:p>
            <a:r>
              <a:rPr lang="en-US" dirty="0" smtClean="0"/>
              <a:t>Alan Black</a:t>
            </a:r>
          </a:p>
          <a:p>
            <a:r>
              <a:rPr lang="en-US" sz="2400" dirty="0" smtClean="0"/>
              <a:t>Drexel University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0420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Response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3"/>
            <a:ext cx="7662864" cy="382952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Arial"/>
                <a:cs typeface="Arial"/>
              </a:rPr>
              <a:t> "profile_image_</a:t>
            </a:r>
            <a:r>
              <a:rPr lang="en-US" dirty="0" err="1">
                <a:latin typeface="Arial"/>
                <a:cs typeface="Arial"/>
              </a:rPr>
              <a:t>url</a:t>
            </a:r>
            <a:r>
              <a:rPr lang="en-US" dirty="0">
                <a:latin typeface="Arial"/>
                <a:cs typeface="Arial"/>
              </a:rPr>
              <a:t>":"http://a3.twimg.com/</a:t>
            </a:r>
            <a:r>
              <a:rPr lang="en-US" dirty="0" err="1">
                <a:latin typeface="Arial"/>
                <a:cs typeface="Arial"/>
              </a:rPr>
              <a:t>profile_images</a:t>
            </a:r>
            <a:r>
              <a:rPr lang="en-US" dirty="0">
                <a:latin typeface="Arial"/>
                <a:cs typeface="Arial"/>
              </a:rPr>
              <a:t>/51584619/SFist07_normal.jpg",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Arial"/>
                <a:cs typeface="Arial"/>
              </a:rPr>
              <a:t>      "source":"&amp;</a:t>
            </a:r>
            <a:r>
              <a:rPr lang="en-US" dirty="0" err="1">
                <a:latin typeface="Arial"/>
                <a:cs typeface="Arial"/>
              </a:rPr>
              <a:t>lt;a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href</a:t>
            </a:r>
            <a:r>
              <a:rPr lang="en-US" dirty="0">
                <a:latin typeface="Arial"/>
                <a:cs typeface="Arial"/>
              </a:rPr>
              <a:t>=&amp;</a:t>
            </a:r>
            <a:r>
              <a:rPr lang="en-US" dirty="0" err="1">
                <a:latin typeface="Arial"/>
                <a:cs typeface="Arial"/>
              </a:rPr>
              <a:t>quot;http</a:t>
            </a:r>
            <a:r>
              <a:rPr lang="en-US" dirty="0">
                <a:latin typeface="Arial"/>
                <a:cs typeface="Arial"/>
              </a:rPr>
              <a:t>://</a:t>
            </a:r>
            <a:r>
              <a:rPr lang="en-US" dirty="0" err="1">
                <a:latin typeface="Arial"/>
                <a:cs typeface="Arial"/>
              </a:rPr>
              <a:t>twitter.com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tweetbutton&amp;quot</a:t>
            </a:r>
            <a:r>
              <a:rPr lang="en-US" dirty="0">
                <a:latin typeface="Arial"/>
                <a:cs typeface="Arial"/>
              </a:rPr>
              <a:t>; </a:t>
            </a:r>
            <a:r>
              <a:rPr lang="en-US" dirty="0" err="1">
                <a:latin typeface="Arial"/>
                <a:cs typeface="Arial"/>
              </a:rPr>
              <a:t>rel</a:t>
            </a:r>
            <a:r>
              <a:rPr lang="en-US" dirty="0">
                <a:latin typeface="Arial"/>
                <a:cs typeface="Arial"/>
              </a:rPr>
              <a:t>=&amp;</a:t>
            </a:r>
            <a:r>
              <a:rPr lang="en-US" dirty="0" err="1">
                <a:latin typeface="Arial"/>
                <a:cs typeface="Arial"/>
              </a:rPr>
              <a:t>quot;nofollow&amp;quot</a:t>
            </a:r>
            <a:r>
              <a:rPr lang="en-US" dirty="0">
                <a:latin typeface="Arial"/>
                <a:cs typeface="Arial"/>
              </a:rPr>
              <a:t>;&amp;</a:t>
            </a:r>
            <a:r>
              <a:rPr lang="en-US" dirty="0" err="1">
                <a:latin typeface="Arial"/>
                <a:cs typeface="Arial"/>
              </a:rPr>
              <a:t>gt;Tweet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Button&amp;lt</a:t>
            </a:r>
            <a:r>
              <a:rPr lang="en-US" dirty="0">
                <a:latin typeface="Arial"/>
                <a:cs typeface="Arial"/>
              </a:rPr>
              <a:t>;/</a:t>
            </a:r>
            <a:r>
              <a:rPr lang="en-US" dirty="0" err="1">
                <a:latin typeface="Arial"/>
                <a:cs typeface="Arial"/>
              </a:rPr>
              <a:t>a&amp;gt</a:t>
            </a:r>
            <a:r>
              <a:rPr lang="en-US" dirty="0">
                <a:latin typeface="Arial"/>
                <a:cs typeface="Arial"/>
              </a:rPr>
              <a:t>;",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Arial"/>
                <a:cs typeface="Arial"/>
              </a:rPr>
              <a:t>      "</a:t>
            </a:r>
            <a:r>
              <a:rPr lang="en-US" dirty="0" err="1">
                <a:latin typeface="Arial"/>
                <a:cs typeface="Arial"/>
              </a:rPr>
              <a:t>text":"Reminder</a:t>
            </a:r>
            <a:r>
              <a:rPr lang="en-US" dirty="0">
                <a:latin typeface="Arial"/>
                <a:cs typeface="Arial"/>
              </a:rPr>
              <a:t>: Blue Angels practice today http://</a:t>
            </a:r>
            <a:r>
              <a:rPr lang="en-US" dirty="0" err="1">
                <a:latin typeface="Arial"/>
                <a:cs typeface="Arial"/>
              </a:rPr>
              <a:t>t.co</a:t>
            </a:r>
            <a:r>
              <a:rPr lang="en-US" dirty="0">
                <a:latin typeface="Arial"/>
                <a:cs typeface="Arial"/>
              </a:rPr>
              <a:t>/L9JXJ2ee",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o-RO" dirty="0">
                <a:latin typeface="Arial"/>
                <a:cs typeface="Arial"/>
              </a:rPr>
              <a:t>      "to_user_id":</a:t>
            </a:r>
            <a:r>
              <a:rPr lang="ro-RO" b="1" dirty="0">
                <a:latin typeface="Arial"/>
                <a:cs typeface="Arial"/>
              </a:rPr>
              <a:t>null</a:t>
            </a:r>
            <a:r>
              <a:rPr lang="ro-RO" dirty="0">
                <a:latin typeface="Arial"/>
                <a:cs typeface="Arial"/>
              </a:rPr>
              <a:t>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o-RO" dirty="0">
                <a:latin typeface="Arial"/>
                <a:cs typeface="Arial"/>
              </a:rPr>
              <a:t>      "to_user_id_str":</a:t>
            </a:r>
            <a:r>
              <a:rPr lang="ro-RO" b="1" dirty="0">
                <a:latin typeface="Arial"/>
                <a:cs typeface="Arial"/>
              </a:rPr>
              <a:t>null</a:t>
            </a:r>
            <a:endParaRPr lang="ro-RO" dirty="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o-RO" dirty="0">
                <a:latin typeface="Arial"/>
                <a:cs typeface="Arial"/>
              </a:rPr>
              <a:t>    }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13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API?</a:t>
            </a:r>
            <a:endParaRPr lang="en-US" dirty="0"/>
          </a:p>
        </p:txBody>
      </p:sp>
      <p:pic>
        <p:nvPicPr>
          <p:cNvPr id="4" name="Picture 3" descr="twitter-bird-blue-on-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3" y="2955449"/>
            <a:ext cx="1960009" cy="1960009"/>
          </a:xfrm>
          <a:prstGeom prst="rect">
            <a:avLst/>
          </a:prstGeom>
        </p:spPr>
      </p:pic>
      <p:pic>
        <p:nvPicPr>
          <p:cNvPr id="5" name="Picture 4" descr="twitter-bird-blue-on-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3" y="4905433"/>
            <a:ext cx="1960009" cy="1960009"/>
          </a:xfrm>
          <a:prstGeom prst="rect">
            <a:avLst/>
          </a:prstGeom>
        </p:spPr>
      </p:pic>
      <p:pic>
        <p:nvPicPr>
          <p:cNvPr id="6" name="Picture 5" descr="blue-clouds-ico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6" t="16003" r="8432" b="25331"/>
          <a:stretch/>
        </p:blipFill>
        <p:spPr>
          <a:xfrm>
            <a:off x="2364782" y="3170921"/>
            <a:ext cx="2363832" cy="1354279"/>
          </a:xfrm>
          <a:prstGeom prst="rect">
            <a:avLst/>
          </a:prstGeom>
        </p:spPr>
      </p:pic>
      <p:pic>
        <p:nvPicPr>
          <p:cNvPr id="7" name="Picture 6" descr="blue-clouds-ico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6" t="16003" r="8432" b="25331"/>
          <a:stretch/>
        </p:blipFill>
        <p:spPr>
          <a:xfrm>
            <a:off x="2364782" y="5018608"/>
            <a:ext cx="2363832" cy="135427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82983" y="3214732"/>
            <a:ext cx="1395647" cy="14240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82984" y="3503953"/>
            <a:ext cx="13956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Software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Arial"/>
                <a:cs typeface="Arial"/>
              </a:rPr>
              <a:t>TweetDeck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82983" y="5129443"/>
            <a:ext cx="1395647" cy="14240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29845" y="5418664"/>
            <a:ext cx="16843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Software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(TwitterZombie)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5" name="Picture 14" descr="rbrb_275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533" y="3164073"/>
            <a:ext cx="1332719" cy="153699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1733286" y="3916586"/>
            <a:ext cx="508611" cy="0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33286" y="5856334"/>
            <a:ext cx="508611" cy="0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821234" y="5856334"/>
            <a:ext cx="508611" cy="0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821234" y="3916586"/>
            <a:ext cx="508611" cy="0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4216" y="3916586"/>
            <a:ext cx="508611" cy="0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19460" y="3418903"/>
            <a:ext cx="115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API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8601" y="5346066"/>
            <a:ext cx="115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API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90979" y="3393999"/>
            <a:ext cx="115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HCI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583" y="2515324"/>
            <a:ext cx="9116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API = Application Programming Interface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6761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 is Big?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4" y="2770094"/>
            <a:ext cx="8162979" cy="3267169"/>
          </a:xfrm>
        </p:spPr>
        <p:txBody>
          <a:bodyPr/>
          <a:lstStyle/>
          <a:p>
            <a:r>
              <a:rPr lang="en-US" dirty="0" smtClean="0"/>
              <a:t>Streaming APIs produce approximately 3,000 TPM (tweets per minute) – Your millage may vary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3,000 tweets/</a:t>
            </a:r>
            <a:r>
              <a:rPr lang="en-US" strike="sngStrike" dirty="0" smtClean="0"/>
              <a:t>min</a:t>
            </a:r>
            <a:r>
              <a:rPr lang="en-US" dirty="0" smtClean="0"/>
              <a:t>. </a:t>
            </a:r>
            <a:r>
              <a:rPr lang="en-US" dirty="0" smtClean="0">
                <a:latin typeface="Arial"/>
                <a:cs typeface="Arial"/>
              </a:rPr>
              <a:t>X</a:t>
            </a:r>
            <a:r>
              <a:rPr lang="en-US" dirty="0" smtClean="0"/>
              <a:t> 60 </a:t>
            </a:r>
            <a:r>
              <a:rPr lang="en-US" strike="sngStrike" dirty="0" smtClean="0"/>
              <a:t>min</a:t>
            </a:r>
            <a:r>
              <a:rPr lang="en-US" dirty="0" smtClean="0"/>
              <a:t>./</a:t>
            </a:r>
            <a:r>
              <a:rPr lang="en-US" strike="sngStrike" dirty="0" smtClean="0"/>
              <a:t>hour</a:t>
            </a:r>
            <a:r>
              <a:rPr lang="en-US" dirty="0" smtClean="0"/>
              <a:t> </a:t>
            </a:r>
            <a:r>
              <a:rPr lang="en-US" dirty="0" smtClean="0">
                <a:latin typeface="Arial"/>
                <a:cs typeface="Arial"/>
              </a:rPr>
              <a:t>X</a:t>
            </a:r>
            <a:r>
              <a:rPr lang="en-US" dirty="0" smtClean="0"/>
              <a:t> 24 </a:t>
            </a:r>
            <a:r>
              <a:rPr lang="en-US" strike="sngStrike" dirty="0" smtClean="0"/>
              <a:t>hour</a:t>
            </a:r>
            <a:r>
              <a:rPr lang="en-US" dirty="0" smtClean="0"/>
              <a:t>/</a:t>
            </a:r>
            <a:r>
              <a:rPr lang="en-US" strike="sngStrike" dirty="0" smtClean="0"/>
              <a:t>day</a:t>
            </a:r>
            <a:r>
              <a:rPr lang="en-US" dirty="0" smtClean="0"/>
              <a:t> </a:t>
            </a:r>
            <a:r>
              <a:rPr lang="en-US" dirty="0">
                <a:latin typeface="Arial"/>
                <a:cs typeface="Arial"/>
              </a:rPr>
              <a:t>X</a:t>
            </a:r>
            <a:r>
              <a:rPr lang="en-US" dirty="0" smtClean="0"/>
              <a:t> 30 </a:t>
            </a:r>
            <a:r>
              <a:rPr lang="en-US" strike="sngStrike" dirty="0" smtClean="0"/>
              <a:t>day</a:t>
            </a:r>
            <a:r>
              <a:rPr lang="en-US" dirty="0" smtClean="0"/>
              <a:t>/mo.</a:t>
            </a:r>
          </a:p>
          <a:p>
            <a:pPr marL="0" indent="0" algn="ctr">
              <a:buNone/>
            </a:pPr>
            <a:r>
              <a:rPr lang="en-US" sz="3600" dirty="0"/>
              <a:t>= </a:t>
            </a:r>
            <a:r>
              <a:rPr lang="en-US" sz="3600" dirty="0" smtClean="0"/>
              <a:t>129,600,000 tweets/month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743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API Authorization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102471"/>
              </p:ext>
            </p:extLst>
          </p:nvPr>
        </p:nvGraphicFramePr>
        <p:xfrm>
          <a:off x="1008565" y="2763703"/>
          <a:ext cx="7072395" cy="14833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357465"/>
                <a:gridCol w="2357465"/>
                <a:gridCol w="2357465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API 1.0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API 1.1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/>
                          <a:cs typeface="Arial"/>
                        </a:rPr>
                        <a:t>Unauthorized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X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/>
                          <a:cs typeface="Arial"/>
                        </a:rPr>
                        <a:t>Basic Authorization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X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X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Arial"/>
                          <a:cs typeface="Arial"/>
                        </a:rPr>
                        <a:t>OAuth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X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08565" y="4712623"/>
            <a:ext cx="7072395" cy="1339103"/>
          </a:xfrm>
        </p:spPr>
        <p:txBody>
          <a:bodyPr>
            <a:normAutofit/>
          </a:bodyPr>
          <a:lstStyle/>
          <a:p>
            <a:r>
              <a:rPr lang="en-US" dirty="0" smtClean="0"/>
              <a:t>Different APIs allow different authorization methods</a:t>
            </a:r>
          </a:p>
          <a:p>
            <a:pPr lvl="1"/>
            <a:r>
              <a:rPr lang="en-US" dirty="0" smtClean="0"/>
              <a:t>Under the 1.1 API, Streaming APIs allow basic or </a:t>
            </a:r>
            <a:r>
              <a:rPr lang="en-US" dirty="0" err="1" smtClean="0"/>
              <a:t>Oauth</a:t>
            </a:r>
            <a:endParaRPr lang="en-US" dirty="0" smtClean="0"/>
          </a:p>
          <a:p>
            <a:pPr lvl="1"/>
            <a:r>
              <a:rPr lang="en-US" dirty="0" smtClean="0"/>
              <a:t>Under the 1.1 API, the search requires </a:t>
            </a:r>
            <a:r>
              <a:rPr lang="en-US" dirty="0" err="1" smtClean="0"/>
              <a:t>Oauth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8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Limits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1954981"/>
            <a:ext cx="7662864" cy="46446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r>
              <a:rPr lang="en-US" dirty="0" smtClean="0"/>
              <a:t>Rate limits control the number of API requests </a:t>
            </a:r>
            <a:r>
              <a:rPr lang="en-US" b="1" dirty="0" smtClean="0"/>
              <a:t>per window</a:t>
            </a:r>
          </a:p>
          <a:p>
            <a:r>
              <a:rPr lang="en-US" dirty="0" smtClean="0"/>
              <a:t>Rate limits are applied in </a:t>
            </a:r>
            <a:r>
              <a:rPr lang="en-US" b="1" dirty="0" smtClean="0"/>
              <a:t>15 minute windows </a:t>
            </a:r>
            <a:r>
              <a:rPr lang="en-US" dirty="0" smtClean="0"/>
              <a:t>that are anchored to time of first connection</a:t>
            </a:r>
          </a:p>
          <a:p>
            <a:r>
              <a:rPr lang="en-US" dirty="0" smtClean="0"/>
              <a:t>Each API request can return up to </a:t>
            </a:r>
            <a:r>
              <a:rPr lang="en-US" b="1" dirty="0" smtClean="0"/>
              <a:t>100 tweets</a:t>
            </a:r>
          </a:p>
          <a:p>
            <a:r>
              <a:rPr lang="en-US" dirty="0" smtClean="0"/>
              <a:t>Examples: Search – 180, Trends – 15, Followers – 15</a:t>
            </a:r>
          </a:p>
          <a:p>
            <a:r>
              <a:rPr lang="en-US" dirty="0" smtClean="0"/>
              <a:t>General Information regarding rate limiting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://dev.twitter.com/docs/rate-limiting/</a:t>
            </a:r>
            <a:r>
              <a:rPr lang="en-US" dirty="0" smtClean="0">
                <a:hlinkClick r:id="rId2"/>
              </a:rPr>
              <a:t>1.1</a:t>
            </a:r>
            <a:endParaRPr lang="en-US" dirty="0" smtClean="0"/>
          </a:p>
          <a:p>
            <a:r>
              <a:rPr lang="en-US" dirty="0" smtClean="0"/>
              <a:t>Specific rate limits for each “Resource family”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://dev.twitter.com/docs/rate-limiting/1.1/</a:t>
            </a:r>
            <a:r>
              <a:rPr lang="en-US" dirty="0" smtClean="0">
                <a:hlinkClick r:id="rId3"/>
              </a:rPr>
              <a:t>limits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306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Requests are made using HTTP</a:t>
            </a:r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>
                <a:latin typeface="Consolas"/>
                <a:cs typeface="Consolas"/>
                <a:hlinkClick r:id="rId2"/>
              </a:rPr>
              <a:t>http</a:t>
            </a:r>
            <a:r>
              <a:rPr lang="en-US" dirty="0">
                <a:latin typeface="Consolas"/>
                <a:cs typeface="Consolas"/>
                <a:hlinkClick r:id="rId2"/>
              </a:rPr>
              <a:t>:</a:t>
            </a:r>
            <a:r>
              <a:rPr lang="en-US" i="1" dirty="0">
                <a:latin typeface="Consolas"/>
                <a:cs typeface="Consolas"/>
                <a:hlinkClick r:id="rId2"/>
              </a:rPr>
              <a:t>//search.twitter.com/search.json?</a:t>
            </a:r>
            <a:r>
              <a:rPr lang="en-US" sz="2800" b="1" i="1" dirty="0">
                <a:latin typeface="Consolas"/>
                <a:cs typeface="Consolas"/>
                <a:hlinkClick r:id="rId2"/>
              </a:rPr>
              <a:t>q=</a:t>
            </a:r>
            <a:r>
              <a:rPr lang="en-US" i="1" dirty="0">
                <a:latin typeface="Consolas"/>
                <a:cs typeface="Consolas"/>
                <a:hlinkClick r:id="rId2"/>
              </a:rPr>
              <a:t>blue%20angels&amp;</a:t>
            </a:r>
            <a:r>
              <a:rPr lang="en-US" sz="2800" b="1" i="1" dirty="0">
                <a:latin typeface="Consolas"/>
                <a:cs typeface="Consolas"/>
                <a:hlinkClick r:id="rId2"/>
              </a:rPr>
              <a:t>rpp=</a:t>
            </a:r>
            <a:r>
              <a:rPr lang="en-US" i="1" dirty="0">
                <a:latin typeface="Consolas"/>
                <a:cs typeface="Consolas"/>
                <a:hlinkClick r:id="rId2"/>
              </a:rPr>
              <a:t>5&amp;</a:t>
            </a:r>
            <a:r>
              <a:rPr lang="en-US" sz="2800" b="1" i="1" dirty="0">
                <a:latin typeface="Consolas"/>
                <a:cs typeface="Consolas"/>
                <a:hlinkClick r:id="rId2"/>
              </a:rPr>
              <a:t>include_entities=</a:t>
            </a:r>
            <a:r>
              <a:rPr lang="en-US" i="1" dirty="0">
                <a:latin typeface="Consolas"/>
                <a:cs typeface="Consolas"/>
                <a:hlinkClick r:id="rId2"/>
              </a:rPr>
              <a:t>true&amp;</a:t>
            </a:r>
            <a:r>
              <a:rPr lang="en-US" sz="2800" b="1" i="1" dirty="0">
                <a:latin typeface="Consolas"/>
                <a:cs typeface="Consolas"/>
                <a:hlinkClick r:id="rId2"/>
              </a:rPr>
              <a:t>result_type=</a:t>
            </a:r>
            <a:r>
              <a:rPr lang="en-US" i="1" dirty="0" smtClean="0">
                <a:latin typeface="Consolas"/>
                <a:cs typeface="Consolas"/>
                <a:hlinkClick r:id="rId2"/>
              </a:rPr>
              <a:t>mixed</a:t>
            </a:r>
            <a:endParaRPr lang="en-US" i="1" dirty="0" smtClean="0">
              <a:latin typeface="Consolas"/>
              <a:cs typeface="Consolas"/>
            </a:endParaRPr>
          </a:p>
          <a:p>
            <a:pPr marL="349250" lvl="1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3492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(Search parameters are enlarged in bold)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3913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Twitter responses are encoded using JSON (JavaScript Object Notation)</a:t>
            </a:r>
          </a:p>
          <a:p>
            <a:r>
              <a:rPr lang="en-US" dirty="0" smtClean="0"/>
              <a:t>JSON is similar to, but more compact than XML</a:t>
            </a:r>
          </a:p>
          <a:p>
            <a:r>
              <a:rPr lang="en-US" dirty="0" smtClean="0"/>
              <a:t>Each tweet (aka “status”) is represented as a JSON object</a:t>
            </a:r>
          </a:p>
          <a:p>
            <a:r>
              <a:rPr lang="en-US" dirty="0" smtClean="0"/>
              <a:t>A tweet’s JSON object is hierarchical</a:t>
            </a:r>
          </a:p>
          <a:p>
            <a:r>
              <a:rPr lang="en-US" dirty="0" smtClean="0"/>
              <a:t>A “tweet” result actually contains </a:t>
            </a:r>
            <a:r>
              <a:rPr lang="en-US" i="1" dirty="0" smtClean="0"/>
              <a:t>much more </a:t>
            </a:r>
            <a:r>
              <a:rPr lang="en-US" dirty="0" smtClean="0"/>
              <a:t>than just the text of the sender’s message!</a:t>
            </a:r>
          </a:p>
          <a:p>
            <a:r>
              <a:rPr lang="en-US" dirty="0" smtClean="0"/>
              <a:t>A tweet JSON object includes information about the sender, metadata like language, time sent, and </a:t>
            </a:r>
            <a:r>
              <a:rPr lang="en-US" i="1" dirty="0" smtClean="0"/>
              <a:t>many other data elements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6078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Response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6857"/>
            <a:ext cx="7945439" cy="508046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Arial"/>
                <a:cs typeface="Arial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Arial"/>
                <a:cs typeface="Arial"/>
              </a:rPr>
              <a:t>      "</a:t>
            </a:r>
            <a:r>
              <a:rPr lang="en-US" dirty="0" err="1">
                <a:latin typeface="Arial"/>
                <a:cs typeface="Arial"/>
              </a:rPr>
              <a:t>created_at":"Thu</a:t>
            </a:r>
            <a:r>
              <a:rPr lang="en-US" dirty="0">
                <a:latin typeface="Arial"/>
                <a:cs typeface="Arial"/>
              </a:rPr>
              <a:t>, 06 Oct 2011 19:36:17 +0000",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Arial"/>
                <a:cs typeface="Arial"/>
              </a:rPr>
              <a:t>      "entities":{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Arial"/>
                <a:cs typeface="Arial"/>
              </a:rPr>
              <a:t>        "</a:t>
            </a:r>
            <a:r>
              <a:rPr lang="en-US" dirty="0" err="1">
                <a:latin typeface="Arial"/>
                <a:cs typeface="Arial"/>
              </a:rPr>
              <a:t>urls</a:t>
            </a:r>
            <a:r>
              <a:rPr lang="en-US" dirty="0">
                <a:latin typeface="Arial"/>
                <a:cs typeface="Arial"/>
              </a:rPr>
              <a:t>":[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Arial"/>
                <a:cs typeface="Arial"/>
              </a:rPr>
              <a:t>         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dirty="0">
                <a:latin typeface="Arial"/>
                <a:cs typeface="Arial"/>
              </a:rPr>
              <a:t>            "</a:t>
            </a:r>
            <a:r>
              <a:rPr lang="nl-NL" dirty="0" err="1">
                <a:latin typeface="Arial"/>
                <a:cs typeface="Arial"/>
              </a:rPr>
              <a:t>url</a:t>
            </a:r>
            <a:r>
              <a:rPr lang="nl-NL" dirty="0">
                <a:latin typeface="Arial"/>
                <a:cs typeface="Arial"/>
              </a:rPr>
              <a:t>":"http://</a:t>
            </a:r>
            <a:r>
              <a:rPr lang="nl-NL" dirty="0" err="1">
                <a:latin typeface="Arial"/>
                <a:cs typeface="Arial"/>
              </a:rPr>
              <a:t>t.co</a:t>
            </a:r>
            <a:r>
              <a:rPr lang="nl-NL" dirty="0">
                <a:latin typeface="Arial"/>
                <a:cs typeface="Arial"/>
              </a:rPr>
              <a:t>/L9JXJ2ee",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cs-CZ" dirty="0">
                <a:latin typeface="Arial"/>
                <a:cs typeface="Arial"/>
              </a:rPr>
              <a:t>            "expanded_</a:t>
            </a:r>
            <a:r>
              <a:rPr lang="cs-CZ" dirty="0" err="1">
                <a:latin typeface="Arial"/>
                <a:cs typeface="Arial"/>
              </a:rPr>
              <a:t>url</a:t>
            </a:r>
            <a:r>
              <a:rPr lang="cs-CZ" dirty="0">
                <a:latin typeface="Arial"/>
                <a:cs typeface="Arial"/>
              </a:rPr>
              <a:t>":"http://</a:t>
            </a:r>
            <a:r>
              <a:rPr lang="cs-CZ" dirty="0" err="1">
                <a:latin typeface="Arial"/>
                <a:cs typeface="Arial"/>
              </a:rPr>
              <a:t>bit.ly</a:t>
            </a:r>
            <a:r>
              <a:rPr lang="cs-CZ" dirty="0">
                <a:latin typeface="Arial"/>
                <a:cs typeface="Arial"/>
              </a:rPr>
              <a:t>/q9fyz9",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Arial"/>
                <a:cs typeface="Arial"/>
              </a:rPr>
              <a:t>            "display_</a:t>
            </a:r>
            <a:r>
              <a:rPr lang="en-US" dirty="0" err="1">
                <a:latin typeface="Arial"/>
                <a:cs typeface="Arial"/>
              </a:rPr>
              <a:t>url</a:t>
            </a:r>
            <a:r>
              <a:rPr lang="en-US" dirty="0">
                <a:latin typeface="Arial"/>
                <a:cs typeface="Arial"/>
              </a:rPr>
              <a:t>":"</a:t>
            </a:r>
            <a:r>
              <a:rPr lang="en-US" dirty="0" err="1">
                <a:latin typeface="Arial"/>
                <a:cs typeface="Arial"/>
              </a:rPr>
              <a:t>bit.ly</a:t>
            </a:r>
            <a:r>
              <a:rPr lang="en-US" dirty="0">
                <a:latin typeface="Arial"/>
                <a:cs typeface="Arial"/>
              </a:rPr>
              <a:t>/q9fyz9",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Arial"/>
                <a:cs typeface="Arial"/>
              </a:rPr>
              <a:t>            "indices":[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Arial"/>
                <a:cs typeface="Arial"/>
              </a:rPr>
              <a:t>              37,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Arial"/>
                <a:cs typeface="Arial"/>
              </a:rPr>
              <a:t>              57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Arial"/>
                <a:cs typeface="Arial"/>
              </a:rPr>
              <a:t>            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Arial"/>
                <a:cs typeface="Arial"/>
              </a:rPr>
              <a:t>      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   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128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Response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03256"/>
            <a:ext cx="7662864" cy="490613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Arial"/>
                <a:cs typeface="Arial"/>
              </a:rPr>
              <a:t> "from_user":"</a:t>
            </a:r>
            <a:r>
              <a:rPr lang="en-US" dirty="0" err="1">
                <a:latin typeface="Arial"/>
                <a:cs typeface="Arial"/>
              </a:rPr>
              <a:t>SFist</a:t>
            </a:r>
            <a:r>
              <a:rPr lang="en-US" dirty="0">
                <a:latin typeface="Arial"/>
                <a:cs typeface="Arial"/>
              </a:rPr>
              <a:t>",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Arial"/>
                <a:cs typeface="Arial"/>
              </a:rPr>
              <a:t>      "from_user_id":14093707,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Arial"/>
                <a:cs typeface="Arial"/>
              </a:rPr>
              <a:t>      "from_user_id_str":"14093707",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o-RO" dirty="0">
                <a:latin typeface="Arial"/>
                <a:cs typeface="Arial"/>
              </a:rPr>
              <a:t>      "geo":</a:t>
            </a:r>
            <a:r>
              <a:rPr lang="ro-RO" b="1" dirty="0">
                <a:latin typeface="Arial"/>
                <a:cs typeface="Arial"/>
              </a:rPr>
              <a:t>null</a:t>
            </a:r>
            <a:r>
              <a:rPr lang="ro-RO" dirty="0">
                <a:latin typeface="Arial"/>
                <a:cs typeface="Arial"/>
              </a:rPr>
              <a:t>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o-RO" dirty="0">
                <a:latin typeface="Arial"/>
                <a:cs typeface="Arial"/>
              </a:rPr>
              <a:t>      "id":122032448266698752,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o-RO" dirty="0">
                <a:latin typeface="Arial"/>
                <a:cs typeface="Arial"/>
              </a:rPr>
              <a:t>      "id_str":"122032448266698752",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o-RO" dirty="0">
                <a:latin typeface="Arial"/>
                <a:cs typeface="Arial"/>
              </a:rPr>
              <a:t>      "iso_language_code":"en",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_tradnl" dirty="0">
                <a:latin typeface="Arial"/>
                <a:cs typeface="Arial"/>
              </a:rPr>
              <a:t>      "</a:t>
            </a:r>
            <a:r>
              <a:rPr lang="es-ES_tradnl" dirty="0" err="1">
                <a:latin typeface="Arial"/>
                <a:cs typeface="Arial"/>
              </a:rPr>
              <a:t>metadata</a:t>
            </a:r>
            <a:r>
              <a:rPr lang="es-ES_tradnl" dirty="0">
                <a:latin typeface="Arial"/>
                <a:cs typeface="Arial"/>
              </a:rPr>
              <a:t>":{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Arial"/>
                <a:cs typeface="Arial"/>
              </a:rPr>
              <a:t>        "recent_retweets":3,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Arial"/>
                <a:cs typeface="Arial"/>
              </a:rPr>
              <a:t>        "</a:t>
            </a:r>
            <a:r>
              <a:rPr lang="en-US" dirty="0" err="1">
                <a:latin typeface="Arial"/>
                <a:cs typeface="Arial"/>
              </a:rPr>
              <a:t>result_type":"popular</a:t>
            </a:r>
            <a:r>
              <a:rPr lang="en-US" dirty="0">
                <a:latin typeface="Arial"/>
                <a:cs typeface="Arial"/>
              </a:rPr>
              <a:t>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Arial"/>
                <a:cs typeface="Arial"/>
              </a:rPr>
              <a:t>      },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Arial"/>
                <a:cs typeface="Arial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884896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1096</TotalTime>
  <Words>588</Words>
  <Application>Microsoft Macintosh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Genesis</vt:lpstr>
      <vt:lpstr>Big Social Data Workshop Twitter Data: Connecting, Requesting, Understanding   iConference 2013</vt:lpstr>
      <vt:lpstr>What is an API?</vt:lpstr>
      <vt:lpstr>How Big is Big?</vt:lpstr>
      <vt:lpstr>Twitter API Authorization</vt:lpstr>
      <vt:lpstr>Rate Limits </vt:lpstr>
      <vt:lpstr>Making a request</vt:lpstr>
      <vt:lpstr>Getting a Response</vt:lpstr>
      <vt:lpstr>JSON Response Example</vt:lpstr>
      <vt:lpstr>JSON Response Example</vt:lpstr>
      <vt:lpstr>JSON Response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Social Data Workshop iConference 2013</dc:title>
  <dc:creator>Alan Black</dc:creator>
  <cp:lastModifiedBy>Alan Black</cp:lastModifiedBy>
  <cp:revision>15</cp:revision>
  <cp:lastPrinted>2013-02-06T19:47:18Z</cp:lastPrinted>
  <dcterms:created xsi:type="dcterms:W3CDTF">2013-02-06T01:46:59Z</dcterms:created>
  <dcterms:modified xsi:type="dcterms:W3CDTF">2013-02-06T20:03:01Z</dcterms:modified>
</cp:coreProperties>
</file>