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8" r:id="rId3"/>
    <p:sldId id="260" r:id="rId4"/>
    <p:sldId id="262" r:id="rId5"/>
    <p:sldId id="275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63" d="100"/>
          <a:sy n="63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7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E7AE2C-2311-4FF4-B840-D04A42B7C95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2FFC88-2F4A-42F0-9935-27EC5241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9C5CB6-63B4-4FA1-BABF-D942900BA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JS API for suspending </a:t>
            </a:r>
            <a:r>
              <a:rPr lang="en-US" sz="6600" dirty="0" err="1">
                <a:solidFill>
                  <a:srgbClr val="FFFFFF"/>
                </a:solidFill>
              </a:rPr>
              <a:t>wasm</a:t>
            </a:r>
            <a:r>
              <a:rPr lang="en-US" sz="6600" dirty="0">
                <a:solidFill>
                  <a:srgbClr val="FFFFFF"/>
                </a:solidFill>
              </a:rPr>
              <a:t> on promises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598C68-2C5E-4076-8DB0-86263E164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904512"/>
            <a:ext cx="8825658" cy="178203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2"/>
                </a:solidFill>
              </a:rPr>
              <a:t>Ross Tate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2"/>
                </a:solidFill>
              </a:rPr>
              <a:t>in collaboration with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2"/>
                </a:solidFill>
              </a:rPr>
              <a:t>Francis McCabe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2"/>
                </a:solidFill>
              </a:rPr>
              <a:t>Luke Wagner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2"/>
                </a:solidFill>
              </a:rPr>
              <a:t>Alon </a:t>
            </a:r>
            <a:r>
              <a:rPr lang="en-US" sz="1100" dirty="0" err="1">
                <a:solidFill>
                  <a:schemeClr val="tx2"/>
                </a:solidFill>
              </a:rPr>
              <a:t>Zakai</a:t>
            </a:r>
            <a:endParaRPr lang="en-US" sz="1100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3E4-981C-41A5-9EE2-C8E7BCE7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Summary of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398E-662B-4456-9E2C-21F0F2DC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962249" cy="3416300"/>
          </a:xfrm>
        </p:spPr>
        <p:txBody>
          <a:bodyPr/>
          <a:lstStyle/>
          <a:p>
            <a:r>
              <a:rPr lang="en-US" dirty="0" err="1"/>
              <a:t>instantiateAsync</a:t>
            </a:r>
            <a:r>
              <a:rPr lang="en-US" dirty="0"/>
              <a:t> wraps whole instance</a:t>
            </a:r>
          </a:p>
          <a:p>
            <a:pPr lvl="1"/>
            <a:r>
              <a:rPr lang="en-US" dirty="0"/>
              <a:t>Problem: too restrictive – does not differentiate synchronous vs asynchronous imports/exports</a:t>
            </a:r>
          </a:p>
          <a:p>
            <a:r>
              <a:rPr lang="en-US" dirty="0"/>
              <a:t>Solution: use Luke’s approach of modifying each import and export individually</a:t>
            </a:r>
          </a:p>
          <a:p>
            <a:pPr lvl="1"/>
            <a:r>
              <a:rPr lang="en-US" dirty="0"/>
              <a:t>New problem: connection between imports and exports is lost</a:t>
            </a:r>
          </a:p>
          <a:p>
            <a:pPr lvl="2"/>
            <a:r>
              <a:rPr lang="en-US" dirty="0"/>
              <a:t>Up to where should a modified import suspend to?</a:t>
            </a:r>
          </a:p>
          <a:p>
            <a:pPr lvl="2"/>
            <a:r>
              <a:rPr lang="en-US" dirty="0"/>
              <a:t>Using “most recent” is a leaky abstraction – loses implementation interchangeability due to accidental handling</a:t>
            </a:r>
          </a:p>
          <a:p>
            <a:r>
              <a:rPr lang="en-US" dirty="0"/>
              <a:t>Solution: introduce construct to explicitly match modifications of imports and exports</a:t>
            </a:r>
          </a:p>
          <a:p>
            <a:pPr lvl="1"/>
            <a:r>
              <a:rPr lang="en-US" dirty="0"/>
              <a:t>Added benefit: easy to implement efficiently due to explicitness</a:t>
            </a:r>
          </a:p>
        </p:txBody>
      </p:sp>
    </p:spTree>
    <p:extLst>
      <p:ext uri="{BB962C8B-B14F-4D97-AF65-F5344CB8AC3E}">
        <p14:creationId xmlns:p14="http://schemas.microsoft.com/office/powerpoint/2010/main" val="254161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E104F-3082-4318-A299-306F3FF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8E4B3-5D39-4E81-8E01-96A14815A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C5510-6F53-444F-BF56-CD116FD3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F6F807-ABFA-4791-93B6-6AA99E7A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7410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interface Suspender {</a:t>
            </a:r>
          </a:p>
          <a:p>
            <a:pPr marL="0" indent="0">
              <a:buNone/>
            </a:pPr>
            <a:r>
              <a:rPr lang="en-US" sz="2400" dirty="0"/>
              <a:t>	constructor();</a:t>
            </a:r>
          </a:p>
          <a:p>
            <a:pPr marL="0" indent="0">
              <a:buNone/>
            </a:pPr>
            <a:r>
              <a:rPr lang="en-US" sz="2400" dirty="0"/>
              <a:t>	Function </a:t>
            </a:r>
            <a:r>
              <a:rPr lang="en-US" sz="2400" dirty="0" err="1"/>
              <a:t>suspendOnReturnedPromise</a:t>
            </a:r>
            <a:r>
              <a:rPr lang="en-US" sz="2400" dirty="0"/>
              <a:t>(Function); // wraps imports</a:t>
            </a:r>
          </a:p>
          <a:p>
            <a:pPr marL="0" indent="0">
              <a:buNone/>
            </a:pPr>
            <a:r>
              <a:rPr lang="en-US" sz="2400" dirty="0"/>
              <a:t>	Function </a:t>
            </a:r>
            <a:r>
              <a:rPr lang="en-US" sz="2400" dirty="0" err="1"/>
              <a:t>returnPromiseOnSuspend</a:t>
            </a:r>
            <a:r>
              <a:rPr lang="en-US" sz="2400" dirty="0"/>
              <a:t>(Function); // wraps exports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6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2E8EC-921F-4643-9FEB-3C6AEA9F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D0C8EC-2AC9-4FC4-A579-E1B5DE9C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244" y="2182758"/>
            <a:ext cx="4825157" cy="576262"/>
          </a:xfrm>
        </p:spPr>
        <p:txBody>
          <a:bodyPr/>
          <a:lstStyle/>
          <a:p>
            <a:r>
              <a:rPr lang="en-US" dirty="0" err="1"/>
              <a:t>demo.wasm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9986D2-6B73-4FAD-8251-61E827E5D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44" y="2759020"/>
            <a:ext cx="4825158" cy="284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(module</a:t>
            </a:r>
          </a:p>
          <a:p>
            <a:pPr marL="0" indent="0">
              <a:buNone/>
            </a:pPr>
            <a:r>
              <a:rPr lang="en-US" dirty="0"/>
              <a:t>    (import "</a:t>
            </a:r>
            <a:r>
              <a:rPr lang="en-US" dirty="0" err="1"/>
              <a:t>js</a:t>
            </a:r>
            <a:r>
              <a:rPr lang="en-US" dirty="0"/>
              <a:t>" “</a:t>
            </a:r>
            <a:r>
              <a:rPr lang="en-US" dirty="0" err="1"/>
              <a:t>syncimp</a:t>
            </a:r>
            <a:r>
              <a:rPr lang="en-US" dirty="0"/>
              <a:t>" (</a:t>
            </a:r>
            <a:r>
              <a:rPr lang="en-US" dirty="0" err="1"/>
              <a:t>func</a:t>
            </a:r>
            <a:r>
              <a:rPr lang="en-US" dirty="0"/>
              <a:t> $</a:t>
            </a:r>
            <a:r>
              <a:rPr lang="en-US" dirty="0" err="1"/>
              <a:t>si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(import "</a:t>
            </a:r>
            <a:r>
              <a:rPr lang="en-US" dirty="0" err="1"/>
              <a:t>js</a:t>
            </a:r>
            <a:r>
              <a:rPr lang="en-US" dirty="0"/>
              <a:t>" “</a:t>
            </a:r>
            <a:r>
              <a:rPr lang="en-US" dirty="0" err="1"/>
              <a:t>asyncimp</a:t>
            </a:r>
            <a:r>
              <a:rPr lang="en-US" dirty="0"/>
              <a:t>" (</a:t>
            </a:r>
            <a:r>
              <a:rPr lang="en-US" dirty="0" err="1"/>
              <a:t>func</a:t>
            </a:r>
            <a:r>
              <a:rPr lang="en-US" dirty="0"/>
              <a:t> $ai (result i32)))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func</a:t>
            </a:r>
            <a:r>
              <a:rPr lang="en-US" dirty="0"/>
              <a:t> $</a:t>
            </a:r>
            <a:r>
              <a:rPr lang="en-US" dirty="0" err="1"/>
              <a:t>init</a:t>
            </a:r>
            <a:r>
              <a:rPr lang="en-US" dirty="0"/>
              <a:t> (call $</a:t>
            </a:r>
            <a:r>
              <a:rPr lang="en-US" dirty="0" err="1"/>
              <a:t>si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(start $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func</a:t>
            </a:r>
            <a:r>
              <a:rPr lang="en-US" dirty="0"/>
              <a:t> (export “main") (result i32) (call $ai))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10235A-E732-4714-AB9E-BA8CBB56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07240" y="2182758"/>
            <a:ext cx="4825159" cy="576262"/>
          </a:xfrm>
        </p:spPr>
        <p:txBody>
          <a:bodyPr/>
          <a:lstStyle/>
          <a:p>
            <a:r>
              <a:rPr lang="en-US" dirty="0"/>
              <a:t>demo.js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9FB82B-6537-42E8-91A5-EDE053FB2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02983" y="2759020"/>
            <a:ext cx="7236663" cy="39334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var suspender = new Suspender();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importObj</a:t>
            </a:r>
            <a:r>
              <a:rPr lang="en-US" dirty="0"/>
              <a:t> = {</a:t>
            </a:r>
            <a:r>
              <a:rPr lang="en-US" dirty="0" err="1"/>
              <a:t>js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syncimp</a:t>
            </a:r>
            <a:r>
              <a:rPr lang="en-US" dirty="0"/>
              <a:t>: () =&gt; console.log("hello,"),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asyncimp</a:t>
            </a:r>
            <a:r>
              <a:rPr lang="en-US" dirty="0"/>
              <a:t>: </a:t>
            </a:r>
            <a:r>
              <a:rPr lang="en-US" dirty="0" err="1"/>
              <a:t>suspender.suspendOnReturnedPromise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	() =&gt; fetch('data.txt').then(res =&gt; </a:t>
            </a:r>
            <a:r>
              <a:rPr lang="en-US" dirty="0" err="1"/>
              <a:t>res.text</a:t>
            </a:r>
            <a:r>
              <a:rPr lang="en-US" dirty="0"/>
              <a:t>()).then(txt =&gt; </a:t>
            </a:r>
            <a:r>
              <a:rPr lang="en-US" dirty="0" err="1"/>
              <a:t>parseFloat</a:t>
            </a:r>
            <a:r>
              <a:rPr lang="en-US" dirty="0"/>
              <a:t>(txt)))</a:t>
            </a:r>
          </a:p>
          <a:p>
            <a:pPr marL="0" indent="0">
              <a:buNone/>
            </a:pPr>
            <a:r>
              <a:rPr lang="en-US" dirty="0"/>
              <a:t>}};</a:t>
            </a:r>
          </a:p>
          <a:p>
            <a:pPr marL="0" indent="0">
              <a:buNone/>
            </a:pPr>
            <a:r>
              <a:rPr lang="en-US" dirty="0"/>
              <a:t>fetch('</a:t>
            </a:r>
            <a:r>
              <a:rPr lang="en-US" dirty="0" err="1"/>
              <a:t>demo.wasm</a:t>
            </a:r>
            <a:r>
              <a:rPr lang="en-US" dirty="0"/>
              <a:t>').then(response =&gt; </a:t>
            </a:r>
            <a:r>
              <a:rPr lang="en-US" dirty="0" err="1"/>
              <a:t>response.arrayBuffer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).then(buffer =&gt; </a:t>
            </a:r>
            <a:r>
              <a:rPr lang="en-US" dirty="0" err="1"/>
              <a:t>WebAssembly.instantiate</a:t>
            </a:r>
            <a:r>
              <a:rPr lang="en-US" dirty="0"/>
              <a:t>(buffer, </a:t>
            </a:r>
            <a:r>
              <a:rPr lang="en-US" dirty="0" err="1"/>
              <a:t>importObj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).then(({module, instance}) =&gt; {</a:t>
            </a:r>
          </a:p>
          <a:p>
            <a:pPr marL="0" indent="0">
              <a:buNone/>
            </a:pPr>
            <a:r>
              <a:rPr lang="en-US" dirty="0"/>
              <a:t>    var main = </a:t>
            </a:r>
            <a:r>
              <a:rPr lang="en-US" dirty="0" err="1"/>
              <a:t>suspender.returnPromiseOnSuspend</a:t>
            </a:r>
            <a:r>
              <a:rPr lang="en-US" dirty="0"/>
              <a:t>(</a:t>
            </a:r>
            <a:r>
              <a:rPr lang="en-US" dirty="0" err="1"/>
              <a:t>instance.exports.main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main();</a:t>
            </a:r>
          </a:p>
          <a:p>
            <a:pPr marL="0" indent="0">
              <a:buNone/>
            </a:pPr>
            <a:r>
              <a:rPr lang="en-US" dirty="0"/>
              <a:t>}).then(num =&gt; ...);</a:t>
            </a:r>
          </a:p>
        </p:txBody>
      </p:sp>
    </p:spTree>
    <p:extLst>
      <p:ext uri="{BB962C8B-B14F-4D97-AF65-F5344CB8AC3E}">
        <p14:creationId xmlns:p14="http://schemas.microsoft.com/office/powerpoint/2010/main" val="4921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830F-FD4F-4707-8E83-D4408F47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EC5CDA-FBCB-4548-9B29-5C917F987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938-CFD5-48CD-91A1-844CB1B1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08AB9-BAB8-4220-B9E7-A18AE8B5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27446" cy="3416300"/>
          </a:xfrm>
        </p:spPr>
        <p:txBody>
          <a:bodyPr>
            <a:normAutofit/>
          </a:bodyPr>
          <a:lstStyle/>
          <a:p>
            <a:r>
              <a:rPr lang="en-US" sz="2400" dirty="0"/>
              <a:t>In one of three states</a:t>
            </a:r>
          </a:p>
          <a:p>
            <a:pPr lvl="1"/>
            <a:r>
              <a:rPr lang="en-US" sz="2000" b="1" dirty="0"/>
              <a:t>Inactive</a:t>
            </a:r>
            <a:r>
              <a:rPr lang="en-US" sz="2000" dirty="0"/>
              <a:t> - not being used at the moment</a:t>
            </a:r>
          </a:p>
          <a:p>
            <a:pPr lvl="1"/>
            <a:r>
              <a:rPr lang="en-US" sz="2000" b="1" dirty="0"/>
              <a:t>Active</a:t>
            </a:r>
            <a:r>
              <a:rPr lang="en-US" sz="2000" dirty="0"/>
              <a:t>[</a:t>
            </a:r>
            <a:r>
              <a:rPr lang="en-US" sz="2000" i="1" dirty="0"/>
              <a:t>caller</a:t>
            </a:r>
            <a:r>
              <a:rPr lang="en-US" sz="2000" dirty="0"/>
              <a:t>] - control is inside the Suspender, with </a:t>
            </a:r>
            <a:r>
              <a:rPr lang="en-US" sz="2000" i="1" dirty="0"/>
              <a:t>caller</a:t>
            </a:r>
            <a:r>
              <a:rPr lang="en-US" sz="2000" dirty="0"/>
              <a:t> being the function that called into the Suspender and is expecting an </a:t>
            </a:r>
            <a:r>
              <a:rPr lang="en-US" sz="2000" dirty="0" err="1"/>
              <a:t>externref</a:t>
            </a:r>
            <a:r>
              <a:rPr lang="en-US" sz="2000" dirty="0"/>
              <a:t> to be returned</a:t>
            </a:r>
          </a:p>
          <a:p>
            <a:pPr lvl="1"/>
            <a:r>
              <a:rPr lang="en-US" sz="2000" b="1" dirty="0"/>
              <a:t>Suspended</a:t>
            </a:r>
            <a:r>
              <a:rPr lang="en-US" sz="2000" dirty="0"/>
              <a:t> - currently waiting for some promise to resolve</a:t>
            </a:r>
          </a:p>
        </p:txBody>
      </p:sp>
    </p:spTree>
    <p:extLst>
      <p:ext uri="{BB962C8B-B14F-4D97-AF65-F5344CB8AC3E}">
        <p14:creationId xmlns:p14="http://schemas.microsoft.com/office/powerpoint/2010/main" val="428293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09C-1344-48DC-B3BF-0F08288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3210" cy="706964"/>
          </a:xfrm>
        </p:spPr>
        <p:txBody>
          <a:bodyPr/>
          <a:lstStyle/>
          <a:p>
            <a:r>
              <a:rPr lang="en-US" dirty="0" err="1"/>
              <a:t>susp.returnPromiseOnSuspend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5D5-B8D2-402C-9902-F5FB4392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24683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Traps if </a:t>
            </a:r>
            <a:r>
              <a:rPr lang="en-US" sz="2000" i="1" dirty="0"/>
              <a:t>susp</a:t>
            </a:r>
            <a:r>
              <a:rPr lang="en-US" sz="2000" dirty="0"/>
              <a:t>'s state is not </a:t>
            </a:r>
            <a:r>
              <a:rPr lang="en-US" sz="2000" b="1" dirty="0"/>
              <a:t>Inactive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Changes </a:t>
            </a:r>
            <a:r>
              <a:rPr lang="en-US" sz="2000" i="1" dirty="0"/>
              <a:t>susp</a:t>
            </a:r>
            <a:r>
              <a:rPr lang="en-US" sz="2000" dirty="0"/>
              <a:t>'s state to </a:t>
            </a:r>
            <a:r>
              <a:rPr lang="en-US" sz="2000" b="1" dirty="0"/>
              <a:t>Active</a:t>
            </a:r>
            <a:r>
              <a:rPr lang="en-US" sz="2000" dirty="0"/>
              <a:t>[</a:t>
            </a:r>
            <a:r>
              <a:rPr lang="en-US" sz="2000" i="1" dirty="0"/>
              <a:t>caller</a:t>
            </a:r>
            <a:r>
              <a:rPr lang="en-US" sz="2000" dirty="0"/>
              <a:t>] (where </a:t>
            </a:r>
            <a:r>
              <a:rPr lang="en-US" sz="2000" i="1" dirty="0"/>
              <a:t>caller</a:t>
            </a:r>
            <a:r>
              <a:rPr lang="en-US" sz="2000" dirty="0"/>
              <a:t> is the current caller)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Calls </a:t>
            </a:r>
            <a:r>
              <a:rPr lang="en-US" sz="2000" i="1" dirty="0" err="1"/>
              <a:t>func</a:t>
            </a:r>
            <a:r>
              <a:rPr lang="en-US" sz="2000" dirty="0"/>
              <a:t>(</a:t>
            </a:r>
            <a:r>
              <a:rPr lang="en-US" sz="2000" i="1" dirty="0" err="1"/>
              <a:t>args</a:t>
            </a:r>
            <a:r>
              <a:rPr lang="en-US" sz="2000" dirty="0"/>
              <a:t>) (coercing </a:t>
            </a:r>
            <a:r>
              <a:rPr lang="en-US" sz="2000" i="1" dirty="0" err="1"/>
              <a:t>args</a:t>
            </a:r>
            <a:r>
              <a:rPr lang="en-US" sz="2000" dirty="0"/>
              <a:t> as necessary)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Asserts that </a:t>
            </a:r>
            <a:r>
              <a:rPr lang="en-US" sz="2000" i="1" dirty="0"/>
              <a:t>susp</a:t>
            </a:r>
            <a:r>
              <a:rPr lang="en-US" sz="2000" dirty="0"/>
              <a:t>'s state is </a:t>
            </a:r>
            <a:r>
              <a:rPr lang="en-US" sz="2000" b="1" dirty="0"/>
              <a:t>Active</a:t>
            </a:r>
            <a:r>
              <a:rPr lang="en-US" sz="2000" dirty="0"/>
              <a:t>[</a:t>
            </a:r>
            <a:r>
              <a:rPr lang="en-US" sz="2000" i="1" dirty="0"/>
              <a:t>caller'</a:t>
            </a:r>
            <a:r>
              <a:rPr lang="en-US" sz="2000" dirty="0"/>
              <a:t>] for some </a:t>
            </a:r>
            <a:r>
              <a:rPr lang="en-US" sz="2000" i="1" dirty="0"/>
              <a:t>caller'</a:t>
            </a:r>
            <a:r>
              <a:rPr lang="en-US" sz="2000" dirty="0"/>
              <a:t> (should be guaranteed)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Changes </a:t>
            </a:r>
            <a:r>
              <a:rPr lang="en-US" sz="2000" i="1" dirty="0"/>
              <a:t>susp</a:t>
            </a:r>
            <a:r>
              <a:rPr lang="en-US" sz="2000" dirty="0"/>
              <a:t>'s state to </a:t>
            </a:r>
            <a:r>
              <a:rPr lang="en-US" sz="2000" b="1" dirty="0"/>
              <a:t>Inactive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Returns the value returned by </a:t>
            </a:r>
            <a:r>
              <a:rPr lang="en-US" sz="2000" i="1" dirty="0" err="1"/>
              <a:t>func</a:t>
            </a:r>
            <a:r>
              <a:rPr lang="en-US" sz="2000" dirty="0"/>
              <a:t> to </a:t>
            </a:r>
            <a:r>
              <a:rPr lang="en-US" sz="2000" i="1" dirty="0"/>
              <a:t>caller'</a:t>
            </a:r>
            <a:r>
              <a:rPr lang="en-US" sz="2000" dirty="0"/>
              <a:t> (coercing as necessary)</a:t>
            </a:r>
          </a:p>
        </p:txBody>
      </p:sp>
    </p:spTree>
    <p:extLst>
      <p:ext uri="{BB962C8B-B14F-4D97-AF65-F5344CB8AC3E}">
        <p14:creationId xmlns:p14="http://schemas.microsoft.com/office/powerpoint/2010/main" val="14639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FCB3-965A-4451-BB7D-E6253C06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97360" cy="706964"/>
          </a:xfrm>
        </p:spPr>
        <p:txBody>
          <a:bodyPr/>
          <a:lstStyle/>
          <a:p>
            <a:r>
              <a:rPr lang="en-US" dirty="0" err="1"/>
              <a:t>susp.suspendOnReturnedPromis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C536-56C5-40F7-9F1C-6DCE6F58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96026" cy="3995420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Traps if </a:t>
            </a:r>
            <a:r>
              <a:rPr lang="en-US" i="1" dirty="0"/>
              <a:t>susp</a:t>
            </a:r>
            <a:r>
              <a:rPr lang="en-US" dirty="0"/>
              <a:t>'s state is not </a:t>
            </a:r>
            <a:r>
              <a:rPr lang="en-US" b="1" dirty="0"/>
              <a:t>Active</a:t>
            </a:r>
            <a:r>
              <a:rPr lang="en-US" dirty="0"/>
              <a:t>[</a:t>
            </a:r>
            <a:r>
              <a:rPr lang="en-US" i="1" dirty="0"/>
              <a:t>caller</a:t>
            </a:r>
            <a:r>
              <a:rPr lang="en-US" dirty="0"/>
              <a:t>] for some </a:t>
            </a:r>
            <a:r>
              <a:rPr lang="en-US" i="1" dirty="0"/>
              <a:t>caller</a:t>
            </a:r>
          </a:p>
          <a:p>
            <a:pPr>
              <a:buFont typeface="+mj-lt"/>
              <a:buAutoNum type="arabicPeriod"/>
            </a:pPr>
            <a:r>
              <a:rPr lang="en-US" dirty="0"/>
              <a:t>Changes </a:t>
            </a:r>
            <a:r>
              <a:rPr lang="en-US" i="1" dirty="0"/>
              <a:t>susp</a:t>
            </a:r>
            <a:r>
              <a:rPr lang="en-US" dirty="0"/>
              <a:t>'s state to </a:t>
            </a:r>
            <a:r>
              <a:rPr lang="en-US" b="1" dirty="0"/>
              <a:t>Suspended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Calls </a:t>
            </a:r>
            <a:r>
              <a:rPr lang="en-US" i="1" dirty="0" err="1"/>
              <a:t>func</a:t>
            </a:r>
            <a:r>
              <a:rPr lang="en-US" dirty="0"/>
              <a:t>(</a:t>
            </a:r>
            <a:r>
              <a:rPr lang="en-US" i="1" dirty="0" err="1"/>
              <a:t>args</a:t>
            </a:r>
            <a:r>
              <a:rPr lang="en-US" dirty="0"/>
              <a:t>) (coercing </a:t>
            </a:r>
            <a:r>
              <a:rPr lang="en-US" i="1" dirty="0" err="1"/>
              <a:t>args</a:t>
            </a:r>
            <a:r>
              <a:rPr lang="en-US" dirty="0"/>
              <a:t> as necessary)</a:t>
            </a:r>
          </a:p>
          <a:p>
            <a:pPr>
              <a:buFont typeface="+mj-lt"/>
              <a:buAutoNum type="arabicPeriod"/>
            </a:pPr>
            <a:r>
              <a:rPr lang="en-US" dirty="0"/>
              <a:t>If the value returned is not a Promise, then changes </a:t>
            </a:r>
            <a:r>
              <a:rPr lang="en-US" i="1" dirty="0"/>
              <a:t>susp</a:t>
            </a:r>
            <a:r>
              <a:rPr lang="en-US" dirty="0"/>
              <a:t>'s state to </a:t>
            </a:r>
            <a:r>
              <a:rPr lang="en-US" b="1" dirty="0"/>
              <a:t>Active</a:t>
            </a:r>
            <a:r>
              <a:rPr lang="en-US" dirty="0"/>
              <a:t>[</a:t>
            </a:r>
            <a:r>
              <a:rPr lang="en-US" i="1" dirty="0"/>
              <a:t>caller</a:t>
            </a:r>
            <a:r>
              <a:rPr lang="en-US" dirty="0"/>
              <a:t>] and returns (coerced) value</a:t>
            </a:r>
          </a:p>
          <a:p>
            <a:pPr>
              <a:buFont typeface="+mj-lt"/>
              <a:buAutoNum type="arabicPeriod"/>
            </a:pPr>
            <a:r>
              <a:rPr lang="en-US" dirty="0"/>
              <a:t>Lets </a:t>
            </a:r>
            <a:r>
              <a:rPr lang="en-US" i="1" dirty="0"/>
              <a:t>frames</a:t>
            </a:r>
            <a:r>
              <a:rPr lang="en-US" dirty="0"/>
              <a:t> be the stack frames since </a:t>
            </a:r>
            <a:r>
              <a:rPr lang="en-US" i="1" dirty="0"/>
              <a:t>caller</a:t>
            </a:r>
          </a:p>
          <a:p>
            <a:pPr>
              <a:buFont typeface="+mj-lt"/>
              <a:buAutoNum type="arabicPeriod"/>
            </a:pPr>
            <a:r>
              <a:rPr lang="en-US" dirty="0"/>
              <a:t>Traps if there are any non-</a:t>
            </a:r>
            <a:r>
              <a:rPr lang="en-US" dirty="0" err="1"/>
              <a:t>suspendable</a:t>
            </a:r>
            <a:r>
              <a:rPr lang="en-US" dirty="0"/>
              <a:t> (e.g. JS) frames in </a:t>
            </a:r>
            <a:r>
              <a:rPr lang="en-US" i="1" dirty="0"/>
              <a:t>frames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Returns the result of calling </a:t>
            </a:r>
            <a:r>
              <a:rPr lang="en-US" i="1" dirty="0"/>
              <a:t>then(</a:t>
            </a:r>
            <a:r>
              <a:rPr lang="en-US" i="1" dirty="0" err="1"/>
              <a:t>onFulfilled</a:t>
            </a:r>
            <a:r>
              <a:rPr lang="en-US" i="1" dirty="0"/>
              <a:t>, </a:t>
            </a:r>
            <a:r>
              <a:rPr lang="en-US" i="1" dirty="0" err="1"/>
              <a:t>onRejected</a:t>
            </a:r>
            <a:r>
              <a:rPr lang="en-US" i="1" dirty="0"/>
              <a:t>)</a:t>
            </a:r>
            <a:r>
              <a:rPr lang="en-US" dirty="0"/>
              <a:t> on the returned Promise with functions </a:t>
            </a:r>
            <a:r>
              <a:rPr lang="en-US" i="1" dirty="0" err="1"/>
              <a:t>onFulfilled</a:t>
            </a:r>
            <a:r>
              <a:rPr lang="en-US" dirty="0"/>
              <a:t> and </a:t>
            </a:r>
            <a:r>
              <a:rPr lang="en-US" i="1" dirty="0" err="1"/>
              <a:t>onRejected</a:t>
            </a:r>
            <a:r>
              <a:rPr lang="en-US" dirty="0"/>
              <a:t> that do the following: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Asserts that </a:t>
            </a:r>
            <a:r>
              <a:rPr lang="en-US" i="1" dirty="0"/>
              <a:t>susp</a:t>
            </a:r>
            <a:r>
              <a:rPr lang="en-US" dirty="0"/>
              <a:t>'s state is </a:t>
            </a:r>
            <a:r>
              <a:rPr lang="en-US" b="1" dirty="0"/>
              <a:t>Suspended</a:t>
            </a:r>
            <a:r>
              <a:rPr lang="en-US" dirty="0"/>
              <a:t> (should be guaranteed)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Changes </a:t>
            </a:r>
            <a:r>
              <a:rPr lang="en-US" i="1" dirty="0"/>
              <a:t>susp</a:t>
            </a:r>
            <a:r>
              <a:rPr lang="en-US" dirty="0"/>
              <a:t>'s state to </a:t>
            </a:r>
            <a:r>
              <a:rPr lang="en-US" b="1" dirty="0"/>
              <a:t>Active</a:t>
            </a:r>
            <a:r>
              <a:rPr lang="en-US" dirty="0"/>
              <a:t>[</a:t>
            </a:r>
            <a:r>
              <a:rPr lang="en-US" i="1" dirty="0"/>
              <a:t>caller'</a:t>
            </a:r>
            <a:r>
              <a:rPr lang="en-US" dirty="0"/>
              <a:t>], where </a:t>
            </a:r>
            <a:r>
              <a:rPr lang="en-US" i="1" dirty="0"/>
              <a:t>caller'</a:t>
            </a:r>
            <a:r>
              <a:rPr lang="en-US" dirty="0"/>
              <a:t> is the caller of </a:t>
            </a:r>
            <a:r>
              <a:rPr lang="en-US" i="1" dirty="0" err="1"/>
              <a:t>onFulfilled</a:t>
            </a:r>
            <a:r>
              <a:rPr lang="en-US" dirty="0"/>
              <a:t>/</a:t>
            </a:r>
            <a:r>
              <a:rPr lang="en-US" i="1" dirty="0" err="1"/>
              <a:t>onRejected</a:t>
            </a:r>
            <a:endParaRPr lang="en-US" i="1" dirty="0"/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In the case of </a:t>
            </a:r>
            <a:r>
              <a:rPr lang="en-US" i="1" dirty="0" err="1"/>
              <a:t>onFulfilled</a:t>
            </a:r>
            <a:r>
              <a:rPr lang="en-US" dirty="0"/>
              <a:t>, returns the (coerced) given value to </a:t>
            </a:r>
            <a:r>
              <a:rPr lang="en-US" i="1" dirty="0"/>
              <a:t>frames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In the case of </a:t>
            </a:r>
            <a:r>
              <a:rPr lang="en-US" i="1" dirty="0" err="1"/>
              <a:t>onRejected</a:t>
            </a:r>
            <a:r>
              <a:rPr lang="en-US" dirty="0"/>
              <a:t>, throws the (coerced) given value up to </a:t>
            </a:r>
            <a:r>
              <a:rPr lang="en-US" i="1" dirty="0"/>
              <a:t>frames</a:t>
            </a:r>
            <a:r>
              <a:rPr lang="en-US" dirty="0"/>
              <a:t> as an exception</a:t>
            </a:r>
          </a:p>
        </p:txBody>
      </p:sp>
    </p:spTree>
    <p:extLst>
      <p:ext uri="{BB962C8B-B14F-4D97-AF65-F5344CB8AC3E}">
        <p14:creationId xmlns:p14="http://schemas.microsoft.com/office/powerpoint/2010/main" val="19398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32723-0B25-427E-9BB5-0CB1644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Two-Pronged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C134E-82E6-4855-AED3-62C179FFE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API for Async/Await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04EF6-14B7-4004-940A-92321154A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change to </a:t>
            </a:r>
            <a:r>
              <a:rPr lang="en-US" dirty="0" err="1"/>
              <a:t>wasm</a:t>
            </a:r>
            <a:endParaRPr lang="en-US" dirty="0"/>
          </a:p>
          <a:p>
            <a:r>
              <a:rPr lang="en-US" dirty="0"/>
              <a:t>Only changes JS API</a:t>
            </a:r>
          </a:p>
          <a:p>
            <a:r>
              <a:rPr lang="en-US" dirty="0"/>
              <a:t>Solely supports interop with JS’s async/await paradigm</a:t>
            </a:r>
          </a:p>
          <a:p>
            <a:r>
              <a:rPr lang="en-US" dirty="0"/>
              <a:t>Ships first and soon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E554B6-EE9D-4B3C-8710-51EC2F533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Wasm</a:t>
            </a:r>
            <a:r>
              <a:rPr lang="en-US" dirty="0"/>
              <a:t> for First-Class Stacks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AD5AEA-1CD5-41BE-9652-29B075EE87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err="1"/>
              <a:t>wasm</a:t>
            </a:r>
            <a:endParaRPr lang="en-US" dirty="0"/>
          </a:p>
          <a:p>
            <a:r>
              <a:rPr lang="en-US" dirty="0"/>
              <a:t>No change to JS API???</a:t>
            </a:r>
          </a:p>
          <a:p>
            <a:r>
              <a:rPr lang="en-US" dirty="0"/>
              <a:t>Supports language/runtime features utilizing stacks</a:t>
            </a:r>
          </a:p>
          <a:p>
            <a:r>
              <a:rPr lang="en-US" dirty="0"/>
              <a:t>Ships second</a:t>
            </a:r>
          </a:p>
        </p:txBody>
      </p:sp>
    </p:spTree>
    <p:extLst>
      <p:ext uri="{BB962C8B-B14F-4D97-AF65-F5344CB8AC3E}">
        <p14:creationId xmlns:p14="http://schemas.microsoft.com/office/powerpoint/2010/main" val="11881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F186F5-E07B-4C70-B944-FEE39D14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4A2D03-58E6-4320-8ADA-970F1B41B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Rationale</a:t>
            </a:r>
          </a:p>
        </p:txBody>
      </p:sp>
    </p:spTree>
    <p:extLst>
      <p:ext uri="{BB962C8B-B14F-4D97-AF65-F5344CB8AC3E}">
        <p14:creationId xmlns:p14="http://schemas.microsoft.com/office/powerpoint/2010/main" val="400064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4150-5340-4B3F-A94F-394FA307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Usage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D1FB-8DCD-4DD1-802F-816E78EE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08830" cy="3696323"/>
          </a:xfrm>
        </p:spPr>
        <p:txBody>
          <a:bodyPr/>
          <a:lstStyle/>
          <a:p>
            <a:r>
              <a:rPr lang="en-US" dirty="0"/>
              <a:t>Two classes of exports</a:t>
            </a:r>
          </a:p>
          <a:p>
            <a:pPr lvl="1"/>
            <a:r>
              <a:rPr lang="en-US" dirty="0"/>
              <a:t>“asynchronous” exports like main, which call “asynchronous” imports</a:t>
            </a:r>
          </a:p>
          <a:p>
            <a:pPr lvl="1"/>
            <a:r>
              <a:rPr lang="en-US" dirty="0"/>
              <a:t>“shallow” exports, such as getters/setters/malloc, that call no (asynchronous) imports</a:t>
            </a:r>
          </a:p>
          <a:p>
            <a:r>
              <a:rPr lang="en-US" dirty="0"/>
              <a:t>Imports</a:t>
            </a:r>
          </a:p>
          <a:p>
            <a:pPr lvl="1"/>
            <a:r>
              <a:rPr lang="en-US" dirty="0"/>
              <a:t>“asynchronous” imports call async JS functions or “asynchronous” exports of </a:t>
            </a:r>
            <a:r>
              <a:rPr lang="en-US" b="1" dirty="0"/>
              <a:t>other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call “shallow” exports of </a:t>
            </a:r>
            <a:r>
              <a:rPr lang="en-US" b="1" dirty="0"/>
              <a:t>same</a:t>
            </a:r>
            <a:r>
              <a:rPr lang="en-US" dirty="0"/>
              <a:t> module</a:t>
            </a:r>
          </a:p>
          <a:p>
            <a:r>
              <a:rPr lang="en-US" dirty="0"/>
              <a:t>Forwards-compatibility</a:t>
            </a:r>
          </a:p>
          <a:p>
            <a:pPr lvl="1"/>
            <a:r>
              <a:rPr lang="en-US" dirty="0"/>
              <a:t>“asynchronous” imports that call “asynchronous” exports of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“multi-suspension” exports – multiple promises live at a time for same </a:t>
            </a:r>
            <a:r>
              <a:rPr lang="en-US" dirty="0" err="1"/>
              <a:t>wasm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08107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2FD8-97E0-4C84-BC49-9E55ACE7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Tradeoffs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C63F27-2419-43D8-BC78-DAA02D6FFF79}"/>
              </a:ext>
            </a:extLst>
          </p:cNvPr>
          <p:cNvSpPr/>
          <p:nvPr/>
        </p:nvSpPr>
        <p:spPr>
          <a:xfrm>
            <a:off x="3567201" y="2603500"/>
            <a:ext cx="1907713" cy="805460"/>
          </a:xfrm>
          <a:custGeom>
            <a:avLst/>
            <a:gdLst>
              <a:gd name="connsiteX0" fmla="*/ 0 w 1907713"/>
              <a:gd name="connsiteY0" fmla="*/ 80546 h 805460"/>
              <a:gd name="connsiteX1" fmla="*/ 80546 w 1907713"/>
              <a:gd name="connsiteY1" fmla="*/ 0 h 805460"/>
              <a:gd name="connsiteX2" fmla="*/ 1827167 w 1907713"/>
              <a:gd name="connsiteY2" fmla="*/ 0 h 805460"/>
              <a:gd name="connsiteX3" fmla="*/ 1907713 w 1907713"/>
              <a:gd name="connsiteY3" fmla="*/ 80546 h 805460"/>
              <a:gd name="connsiteX4" fmla="*/ 1907713 w 1907713"/>
              <a:gd name="connsiteY4" fmla="*/ 724914 h 805460"/>
              <a:gd name="connsiteX5" fmla="*/ 1827167 w 1907713"/>
              <a:gd name="connsiteY5" fmla="*/ 805460 h 805460"/>
              <a:gd name="connsiteX6" fmla="*/ 80546 w 1907713"/>
              <a:gd name="connsiteY6" fmla="*/ 805460 h 805460"/>
              <a:gd name="connsiteX7" fmla="*/ 0 w 1907713"/>
              <a:gd name="connsiteY7" fmla="*/ 724914 h 805460"/>
              <a:gd name="connsiteX8" fmla="*/ 0 w 1907713"/>
              <a:gd name="connsiteY8" fmla="*/ 80546 h 80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7713" h="805460">
                <a:moveTo>
                  <a:pt x="0" y="80546"/>
                </a:moveTo>
                <a:cubicBezTo>
                  <a:pt x="0" y="36062"/>
                  <a:pt x="36062" y="0"/>
                  <a:pt x="80546" y="0"/>
                </a:cubicBezTo>
                <a:lnTo>
                  <a:pt x="1827167" y="0"/>
                </a:lnTo>
                <a:cubicBezTo>
                  <a:pt x="1871651" y="0"/>
                  <a:pt x="1907713" y="36062"/>
                  <a:pt x="1907713" y="80546"/>
                </a:cubicBezTo>
                <a:lnTo>
                  <a:pt x="1907713" y="724914"/>
                </a:lnTo>
                <a:cubicBezTo>
                  <a:pt x="1907713" y="769398"/>
                  <a:pt x="1871651" y="805460"/>
                  <a:pt x="1827167" y="805460"/>
                </a:cubicBezTo>
                <a:lnTo>
                  <a:pt x="80546" y="805460"/>
                </a:lnTo>
                <a:cubicBezTo>
                  <a:pt x="36062" y="805460"/>
                  <a:pt x="0" y="769398"/>
                  <a:pt x="0" y="724914"/>
                </a:cubicBezTo>
                <a:lnTo>
                  <a:pt x="0" y="80546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361" tIns="88361" rIns="88361" bIns="88361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 err="1"/>
              <a:t>bindAsync</a:t>
            </a:r>
            <a:endParaRPr lang="en-US" sz="1700" kern="1200" dirty="0"/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 err="1"/>
              <a:t>async:true</a:t>
            </a:r>
            <a:endParaRPr lang="en-US" sz="17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2272D7-4AB8-49BF-A734-54A2F2B77F99}"/>
              </a:ext>
            </a:extLst>
          </p:cNvPr>
          <p:cNvSpPr/>
          <p:nvPr/>
        </p:nvSpPr>
        <p:spPr>
          <a:xfrm>
            <a:off x="5661398" y="2603500"/>
            <a:ext cx="1907713" cy="805460"/>
          </a:xfrm>
          <a:custGeom>
            <a:avLst/>
            <a:gdLst>
              <a:gd name="connsiteX0" fmla="*/ 0 w 1907713"/>
              <a:gd name="connsiteY0" fmla="*/ 80546 h 805460"/>
              <a:gd name="connsiteX1" fmla="*/ 80546 w 1907713"/>
              <a:gd name="connsiteY1" fmla="*/ 0 h 805460"/>
              <a:gd name="connsiteX2" fmla="*/ 1827167 w 1907713"/>
              <a:gd name="connsiteY2" fmla="*/ 0 h 805460"/>
              <a:gd name="connsiteX3" fmla="*/ 1907713 w 1907713"/>
              <a:gd name="connsiteY3" fmla="*/ 80546 h 805460"/>
              <a:gd name="connsiteX4" fmla="*/ 1907713 w 1907713"/>
              <a:gd name="connsiteY4" fmla="*/ 724914 h 805460"/>
              <a:gd name="connsiteX5" fmla="*/ 1827167 w 1907713"/>
              <a:gd name="connsiteY5" fmla="*/ 805460 h 805460"/>
              <a:gd name="connsiteX6" fmla="*/ 80546 w 1907713"/>
              <a:gd name="connsiteY6" fmla="*/ 805460 h 805460"/>
              <a:gd name="connsiteX7" fmla="*/ 0 w 1907713"/>
              <a:gd name="connsiteY7" fmla="*/ 724914 h 805460"/>
              <a:gd name="connsiteX8" fmla="*/ 0 w 1907713"/>
              <a:gd name="connsiteY8" fmla="*/ 80546 h 80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7713" h="805460">
                <a:moveTo>
                  <a:pt x="0" y="80546"/>
                </a:moveTo>
                <a:cubicBezTo>
                  <a:pt x="0" y="36062"/>
                  <a:pt x="36062" y="0"/>
                  <a:pt x="80546" y="0"/>
                </a:cubicBezTo>
                <a:lnTo>
                  <a:pt x="1827167" y="0"/>
                </a:lnTo>
                <a:cubicBezTo>
                  <a:pt x="1871651" y="0"/>
                  <a:pt x="1907713" y="36062"/>
                  <a:pt x="1907713" y="80546"/>
                </a:cubicBezTo>
                <a:lnTo>
                  <a:pt x="1907713" y="724914"/>
                </a:lnTo>
                <a:cubicBezTo>
                  <a:pt x="1907713" y="769398"/>
                  <a:pt x="1871651" y="805460"/>
                  <a:pt x="1827167" y="805460"/>
                </a:cubicBezTo>
                <a:lnTo>
                  <a:pt x="80546" y="805460"/>
                </a:lnTo>
                <a:cubicBezTo>
                  <a:pt x="36062" y="805460"/>
                  <a:pt x="0" y="769398"/>
                  <a:pt x="0" y="724914"/>
                </a:cubicBezTo>
                <a:lnTo>
                  <a:pt x="0" y="80546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361" tIns="88361" rIns="88361" bIns="88361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 err="1"/>
              <a:t>instantiateAsync</a:t>
            </a:r>
            <a:endParaRPr lang="en-US" sz="1700" kern="120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3D73ED3-10F6-4118-B068-C6DE491C2066}"/>
              </a:ext>
            </a:extLst>
          </p:cNvPr>
          <p:cNvSpPr/>
          <p:nvPr/>
        </p:nvSpPr>
        <p:spPr>
          <a:xfrm>
            <a:off x="5266108" y="6026706"/>
            <a:ext cx="604095" cy="604095"/>
          </a:xfrm>
          <a:prstGeom prst="triangle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2F715-AC45-4E4E-95E1-81DB9CEA865E}"/>
              </a:ext>
            </a:extLst>
          </p:cNvPr>
          <p:cNvSpPr/>
          <p:nvPr/>
        </p:nvSpPr>
        <p:spPr>
          <a:xfrm>
            <a:off x="3755870" y="5773792"/>
            <a:ext cx="3624571" cy="244859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AF2FC5-C741-4F5B-88B8-A2976C8155FE}"/>
              </a:ext>
            </a:extLst>
          </p:cNvPr>
          <p:cNvSpPr/>
          <p:nvPr/>
        </p:nvSpPr>
        <p:spPr>
          <a:xfrm>
            <a:off x="5890340" y="4713806"/>
            <a:ext cx="1449828" cy="1030989"/>
          </a:xfrm>
          <a:custGeom>
            <a:avLst/>
            <a:gdLst>
              <a:gd name="connsiteX0" fmla="*/ 0 w 1449828"/>
              <a:gd name="connsiteY0" fmla="*/ 171835 h 1030989"/>
              <a:gd name="connsiteX1" fmla="*/ 171835 w 1449828"/>
              <a:gd name="connsiteY1" fmla="*/ 0 h 1030989"/>
              <a:gd name="connsiteX2" fmla="*/ 1277993 w 1449828"/>
              <a:gd name="connsiteY2" fmla="*/ 0 h 1030989"/>
              <a:gd name="connsiteX3" fmla="*/ 1449828 w 1449828"/>
              <a:gd name="connsiteY3" fmla="*/ 171835 h 1030989"/>
              <a:gd name="connsiteX4" fmla="*/ 1449828 w 1449828"/>
              <a:gd name="connsiteY4" fmla="*/ 859154 h 1030989"/>
              <a:gd name="connsiteX5" fmla="*/ 1277993 w 1449828"/>
              <a:gd name="connsiteY5" fmla="*/ 1030989 h 1030989"/>
              <a:gd name="connsiteX6" fmla="*/ 171835 w 1449828"/>
              <a:gd name="connsiteY6" fmla="*/ 1030989 h 1030989"/>
              <a:gd name="connsiteX7" fmla="*/ 0 w 1449828"/>
              <a:gd name="connsiteY7" fmla="*/ 859154 h 1030989"/>
              <a:gd name="connsiteX8" fmla="*/ 0 w 1449828"/>
              <a:gd name="connsiteY8" fmla="*/ 171835 h 10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828" h="1030989">
                <a:moveTo>
                  <a:pt x="0" y="171835"/>
                </a:moveTo>
                <a:cubicBezTo>
                  <a:pt x="0" y="76933"/>
                  <a:pt x="76933" y="0"/>
                  <a:pt x="171835" y="0"/>
                </a:cubicBezTo>
                <a:lnTo>
                  <a:pt x="1277993" y="0"/>
                </a:lnTo>
                <a:cubicBezTo>
                  <a:pt x="1372895" y="0"/>
                  <a:pt x="1449828" y="76933"/>
                  <a:pt x="1449828" y="171835"/>
                </a:cubicBezTo>
                <a:lnTo>
                  <a:pt x="1449828" y="859154"/>
                </a:lnTo>
                <a:cubicBezTo>
                  <a:pt x="1449828" y="954056"/>
                  <a:pt x="1372895" y="1030989"/>
                  <a:pt x="1277993" y="1030989"/>
                </a:cubicBezTo>
                <a:lnTo>
                  <a:pt x="171835" y="1030989"/>
                </a:lnTo>
                <a:cubicBezTo>
                  <a:pt x="76933" y="1030989"/>
                  <a:pt x="0" y="954056"/>
                  <a:pt x="0" y="859154"/>
                </a:cubicBezTo>
                <a:lnTo>
                  <a:pt x="0" y="17183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79" tIns="107479" rIns="107479" bIns="10747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Guarantees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9528B2A-2DE6-4B42-865B-3A3F96D0F977}"/>
              </a:ext>
            </a:extLst>
          </p:cNvPr>
          <p:cNvSpPr/>
          <p:nvPr/>
        </p:nvSpPr>
        <p:spPr>
          <a:xfrm>
            <a:off x="5890340" y="3634489"/>
            <a:ext cx="1449828" cy="1030989"/>
          </a:xfrm>
          <a:custGeom>
            <a:avLst/>
            <a:gdLst>
              <a:gd name="connsiteX0" fmla="*/ 0 w 1449828"/>
              <a:gd name="connsiteY0" fmla="*/ 171835 h 1030989"/>
              <a:gd name="connsiteX1" fmla="*/ 171835 w 1449828"/>
              <a:gd name="connsiteY1" fmla="*/ 0 h 1030989"/>
              <a:gd name="connsiteX2" fmla="*/ 1277993 w 1449828"/>
              <a:gd name="connsiteY2" fmla="*/ 0 h 1030989"/>
              <a:gd name="connsiteX3" fmla="*/ 1449828 w 1449828"/>
              <a:gd name="connsiteY3" fmla="*/ 171835 h 1030989"/>
              <a:gd name="connsiteX4" fmla="*/ 1449828 w 1449828"/>
              <a:gd name="connsiteY4" fmla="*/ 859154 h 1030989"/>
              <a:gd name="connsiteX5" fmla="*/ 1277993 w 1449828"/>
              <a:gd name="connsiteY5" fmla="*/ 1030989 h 1030989"/>
              <a:gd name="connsiteX6" fmla="*/ 171835 w 1449828"/>
              <a:gd name="connsiteY6" fmla="*/ 1030989 h 1030989"/>
              <a:gd name="connsiteX7" fmla="*/ 0 w 1449828"/>
              <a:gd name="connsiteY7" fmla="*/ 859154 h 1030989"/>
              <a:gd name="connsiteX8" fmla="*/ 0 w 1449828"/>
              <a:gd name="connsiteY8" fmla="*/ 171835 h 10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828" h="1030989">
                <a:moveTo>
                  <a:pt x="0" y="171835"/>
                </a:moveTo>
                <a:cubicBezTo>
                  <a:pt x="0" y="76933"/>
                  <a:pt x="76933" y="0"/>
                  <a:pt x="171835" y="0"/>
                </a:cubicBezTo>
                <a:lnTo>
                  <a:pt x="1277993" y="0"/>
                </a:lnTo>
                <a:cubicBezTo>
                  <a:pt x="1372895" y="0"/>
                  <a:pt x="1449828" y="76933"/>
                  <a:pt x="1449828" y="171835"/>
                </a:cubicBezTo>
                <a:lnTo>
                  <a:pt x="1449828" y="859154"/>
                </a:lnTo>
                <a:cubicBezTo>
                  <a:pt x="1449828" y="954056"/>
                  <a:pt x="1372895" y="1030989"/>
                  <a:pt x="1277993" y="1030989"/>
                </a:cubicBezTo>
                <a:lnTo>
                  <a:pt x="171835" y="1030989"/>
                </a:lnTo>
                <a:cubicBezTo>
                  <a:pt x="76933" y="1030989"/>
                  <a:pt x="0" y="954056"/>
                  <a:pt x="0" y="859154"/>
                </a:cubicBezTo>
                <a:lnTo>
                  <a:pt x="0" y="17183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79" tIns="107479" rIns="107479" bIns="10747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Performance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6F0BDC-6365-4315-BA08-BA4F2110B5C7}"/>
              </a:ext>
            </a:extLst>
          </p:cNvPr>
          <p:cNvSpPr/>
          <p:nvPr/>
        </p:nvSpPr>
        <p:spPr>
          <a:xfrm>
            <a:off x="3796143" y="4713806"/>
            <a:ext cx="1449828" cy="1030989"/>
          </a:xfrm>
          <a:custGeom>
            <a:avLst/>
            <a:gdLst>
              <a:gd name="connsiteX0" fmla="*/ 0 w 1449828"/>
              <a:gd name="connsiteY0" fmla="*/ 171835 h 1030989"/>
              <a:gd name="connsiteX1" fmla="*/ 171835 w 1449828"/>
              <a:gd name="connsiteY1" fmla="*/ 0 h 1030989"/>
              <a:gd name="connsiteX2" fmla="*/ 1277993 w 1449828"/>
              <a:gd name="connsiteY2" fmla="*/ 0 h 1030989"/>
              <a:gd name="connsiteX3" fmla="*/ 1449828 w 1449828"/>
              <a:gd name="connsiteY3" fmla="*/ 171835 h 1030989"/>
              <a:gd name="connsiteX4" fmla="*/ 1449828 w 1449828"/>
              <a:gd name="connsiteY4" fmla="*/ 859154 h 1030989"/>
              <a:gd name="connsiteX5" fmla="*/ 1277993 w 1449828"/>
              <a:gd name="connsiteY5" fmla="*/ 1030989 h 1030989"/>
              <a:gd name="connsiteX6" fmla="*/ 171835 w 1449828"/>
              <a:gd name="connsiteY6" fmla="*/ 1030989 h 1030989"/>
              <a:gd name="connsiteX7" fmla="*/ 0 w 1449828"/>
              <a:gd name="connsiteY7" fmla="*/ 859154 h 1030989"/>
              <a:gd name="connsiteX8" fmla="*/ 0 w 1449828"/>
              <a:gd name="connsiteY8" fmla="*/ 171835 h 10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828" h="1030989">
                <a:moveTo>
                  <a:pt x="0" y="171835"/>
                </a:moveTo>
                <a:cubicBezTo>
                  <a:pt x="0" y="76933"/>
                  <a:pt x="76933" y="0"/>
                  <a:pt x="171835" y="0"/>
                </a:cubicBezTo>
                <a:lnTo>
                  <a:pt x="1277993" y="0"/>
                </a:lnTo>
                <a:cubicBezTo>
                  <a:pt x="1372895" y="0"/>
                  <a:pt x="1449828" y="76933"/>
                  <a:pt x="1449828" y="171835"/>
                </a:cubicBezTo>
                <a:lnTo>
                  <a:pt x="1449828" y="859154"/>
                </a:lnTo>
                <a:cubicBezTo>
                  <a:pt x="1449828" y="954056"/>
                  <a:pt x="1372895" y="1030989"/>
                  <a:pt x="1277993" y="1030989"/>
                </a:cubicBezTo>
                <a:lnTo>
                  <a:pt x="171835" y="1030989"/>
                </a:lnTo>
                <a:cubicBezTo>
                  <a:pt x="76933" y="1030989"/>
                  <a:pt x="0" y="954056"/>
                  <a:pt x="0" y="859154"/>
                </a:cubicBezTo>
                <a:lnTo>
                  <a:pt x="0" y="17183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79" tIns="107479" rIns="107479" bIns="10747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Flexibility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8CFE89-897D-41EC-80BB-A05472E02081}"/>
              </a:ext>
            </a:extLst>
          </p:cNvPr>
          <p:cNvSpPr/>
          <p:nvPr/>
        </p:nvSpPr>
        <p:spPr>
          <a:xfrm>
            <a:off x="3796143" y="3634489"/>
            <a:ext cx="1449828" cy="1030989"/>
          </a:xfrm>
          <a:custGeom>
            <a:avLst/>
            <a:gdLst>
              <a:gd name="connsiteX0" fmla="*/ 0 w 1449828"/>
              <a:gd name="connsiteY0" fmla="*/ 171835 h 1030989"/>
              <a:gd name="connsiteX1" fmla="*/ 171835 w 1449828"/>
              <a:gd name="connsiteY1" fmla="*/ 0 h 1030989"/>
              <a:gd name="connsiteX2" fmla="*/ 1277993 w 1449828"/>
              <a:gd name="connsiteY2" fmla="*/ 0 h 1030989"/>
              <a:gd name="connsiteX3" fmla="*/ 1449828 w 1449828"/>
              <a:gd name="connsiteY3" fmla="*/ 171835 h 1030989"/>
              <a:gd name="connsiteX4" fmla="*/ 1449828 w 1449828"/>
              <a:gd name="connsiteY4" fmla="*/ 859154 h 1030989"/>
              <a:gd name="connsiteX5" fmla="*/ 1277993 w 1449828"/>
              <a:gd name="connsiteY5" fmla="*/ 1030989 h 1030989"/>
              <a:gd name="connsiteX6" fmla="*/ 171835 w 1449828"/>
              <a:gd name="connsiteY6" fmla="*/ 1030989 h 1030989"/>
              <a:gd name="connsiteX7" fmla="*/ 0 w 1449828"/>
              <a:gd name="connsiteY7" fmla="*/ 859154 h 1030989"/>
              <a:gd name="connsiteX8" fmla="*/ 0 w 1449828"/>
              <a:gd name="connsiteY8" fmla="*/ 171835 h 10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9828" h="1030989">
                <a:moveTo>
                  <a:pt x="0" y="171835"/>
                </a:moveTo>
                <a:cubicBezTo>
                  <a:pt x="0" y="76933"/>
                  <a:pt x="76933" y="0"/>
                  <a:pt x="171835" y="0"/>
                </a:cubicBezTo>
                <a:lnTo>
                  <a:pt x="1277993" y="0"/>
                </a:lnTo>
                <a:cubicBezTo>
                  <a:pt x="1372895" y="0"/>
                  <a:pt x="1449828" y="76933"/>
                  <a:pt x="1449828" y="171835"/>
                </a:cubicBezTo>
                <a:lnTo>
                  <a:pt x="1449828" y="859154"/>
                </a:lnTo>
                <a:cubicBezTo>
                  <a:pt x="1449828" y="954056"/>
                  <a:pt x="1372895" y="1030989"/>
                  <a:pt x="1277993" y="1030989"/>
                </a:cubicBezTo>
                <a:lnTo>
                  <a:pt x="171835" y="1030989"/>
                </a:lnTo>
                <a:cubicBezTo>
                  <a:pt x="76933" y="1030989"/>
                  <a:pt x="0" y="954056"/>
                  <a:pt x="0" y="859154"/>
                </a:cubicBezTo>
                <a:lnTo>
                  <a:pt x="0" y="17183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479" tIns="107479" rIns="107479" bIns="10747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Ergonomics</a:t>
            </a:r>
          </a:p>
        </p:txBody>
      </p:sp>
    </p:spTree>
    <p:extLst>
      <p:ext uri="{BB962C8B-B14F-4D97-AF65-F5344CB8AC3E}">
        <p14:creationId xmlns:p14="http://schemas.microsoft.com/office/powerpoint/2010/main" val="22754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3836-5024-4591-90F2-954718C1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0A9F-C70F-4D2A-ADBE-3F83B57F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60045" cy="3926326"/>
          </a:xfrm>
        </p:spPr>
        <p:txBody>
          <a:bodyPr/>
          <a:lstStyle/>
          <a:p>
            <a:r>
              <a:rPr lang="en-US" dirty="0" err="1"/>
              <a:t>Wasm</a:t>
            </a:r>
            <a:r>
              <a:rPr lang="en-US" dirty="0"/>
              <a:t> programs often have a shadow stack</a:t>
            </a:r>
          </a:p>
          <a:p>
            <a:r>
              <a:rPr lang="en-US" dirty="0"/>
              <a:t>(Properly implemented) shadow stack is guaranteed to be aligned with </a:t>
            </a:r>
            <a:r>
              <a:rPr lang="en-US" dirty="0" err="1"/>
              <a:t>wasm</a:t>
            </a:r>
            <a:r>
              <a:rPr lang="en-US" dirty="0"/>
              <a:t> stack</a:t>
            </a:r>
          </a:p>
          <a:p>
            <a:pPr lvl="1"/>
            <a:r>
              <a:rPr lang="en-US" dirty="0"/>
              <a:t>At least so far</a:t>
            </a:r>
          </a:p>
          <a:p>
            <a:r>
              <a:rPr lang="en-US" dirty="0"/>
              <a:t>But suspending </a:t>
            </a:r>
            <a:r>
              <a:rPr lang="en-US" dirty="0" err="1"/>
              <a:t>wasm</a:t>
            </a:r>
            <a:r>
              <a:rPr lang="en-US" dirty="0"/>
              <a:t> stack does not suspend the shadow stack</a:t>
            </a:r>
          </a:p>
          <a:p>
            <a:pPr lvl="1"/>
            <a:r>
              <a:rPr lang="en-US" dirty="0"/>
              <a:t>An imported function can return without exports it called having returned</a:t>
            </a:r>
          </a:p>
          <a:p>
            <a:pPr lvl="1"/>
            <a:r>
              <a:rPr lang="en-US" dirty="0"/>
              <a:t>Can cause shadow stack to become misaligned</a:t>
            </a:r>
          </a:p>
          <a:p>
            <a:pPr lvl="1"/>
            <a:r>
              <a:rPr lang="en-US" dirty="0"/>
              <a:t>More generally violates program invariants that were previously guaranteed</a:t>
            </a:r>
          </a:p>
          <a:p>
            <a:r>
              <a:rPr lang="en-US" dirty="0" err="1"/>
              <a:t>instantiateAsync</a:t>
            </a:r>
            <a:r>
              <a:rPr lang="en-US" dirty="0"/>
              <a:t> prevented this by wrapping </a:t>
            </a:r>
            <a:r>
              <a:rPr lang="en-US" b="1" dirty="0"/>
              <a:t>all</a:t>
            </a:r>
            <a:r>
              <a:rPr lang="en-US" dirty="0"/>
              <a:t> exports and imports</a:t>
            </a:r>
          </a:p>
          <a:p>
            <a:pPr lvl="1"/>
            <a:r>
              <a:rPr lang="en-US" dirty="0"/>
              <a:t>But this was too restrictive, particularly for calling “shallow” getters/setter exports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377C8347-BDBA-440D-A810-24AE770A7D27}"/>
              </a:ext>
            </a:extLst>
          </p:cNvPr>
          <p:cNvSpPr/>
          <p:nvPr/>
        </p:nvSpPr>
        <p:spPr>
          <a:xfrm>
            <a:off x="576031" y="1020858"/>
            <a:ext cx="612583" cy="612583"/>
          </a:xfrm>
          <a:prstGeom prst="noSmoking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28A6-EBD4-4DD2-A505-B91BB2EE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JS-</a:t>
            </a:r>
            <a:r>
              <a:rPr lang="en-US" dirty="0" err="1"/>
              <a:t>Wasm</a:t>
            </a:r>
            <a:r>
              <a:rPr lang="en-US" dirty="0"/>
              <a:t> Interchangeability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AB11-C798-4F54-BC36-913AAB0C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10339559" cy="3892667"/>
          </a:xfrm>
        </p:spPr>
        <p:txBody>
          <a:bodyPr/>
          <a:lstStyle/>
          <a:p>
            <a:r>
              <a:rPr lang="en-US" dirty="0"/>
              <a:t>Many functions implementable in both </a:t>
            </a:r>
            <a:r>
              <a:rPr lang="en-US" dirty="0" err="1"/>
              <a:t>wasm</a:t>
            </a:r>
            <a:r>
              <a:rPr lang="en-US" dirty="0"/>
              <a:t> and JS</a:t>
            </a:r>
          </a:p>
          <a:p>
            <a:pPr lvl="1"/>
            <a:r>
              <a:rPr lang="en-US" dirty="0"/>
              <a:t>But only </a:t>
            </a:r>
            <a:r>
              <a:rPr lang="en-US" dirty="0" err="1"/>
              <a:t>wasm</a:t>
            </a:r>
            <a:r>
              <a:rPr lang="en-US" dirty="0"/>
              <a:t> functions will be </a:t>
            </a:r>
            <a:r>
              <a:rPr lang="en-US" dirty="0" err="1"/>
              <a:t>suspendable</a:t>
            </a:r>
            <a:endParaRPr lang="en-US" dirty="0"/>
          </a:p>
          <a:p>
            <a:r>
              <a:rPr lang="en-US" dirty="0"/>
              <a:t>Trapping on suspend with JS frame on stack introduces semantic difference</a:t>
            </a:r>
          </a:p>
          <a:p>
            <a:pPr lvl="1"/>
            <a:r>
              <a:rPr lang="en-US" dirty="0"/>
              <a:t>Even for functions that otherwise are identical in </a:t>
            </a:r>
            <a:r>
              <a:rPr lang="en-US" dirty="0" err="1"/>
              <a:t>wasm</a:t>
            </a:r>
            <a:r>
              <a:rPr lang="en-US" dirty="0"/>
              <a:t> vs. JS</a:t>
            </a:r>
          </a:p>
          <a:p>
            <a:r>
              <a:rPr lang="en-US" dirty="0" err="1"/>
              <a:t>instantiateAsync</a:t>
            </a:r>
            <a:r>
              <a:rPr lang="en-US" dirty="0"/>
              <a:t> prevented exposing semantic difference</a:t>
            </a:r>
          </a:p>
          <a:p>
            <a:pPr lvl="1"/>
            <a:r>
              <a:rPr lang="en-US" dirty="0"/>
              <a:t>Ensured every “suspension” event had a “matching” handler with no JS frames in between</a:t>
            </a:r>
          </a:p>
          <a:p>
            <a:r>
              <a:rPr lang="en-US" dirty="0"/>
              <a:t>Too restrictive</a:t>
            </a:r>
          </a:p>
          <a:p>
            <a:pPr lvl="1"/>
            <a:r>
              <a:rPr lang="en-US" dirty="0"/>
              <a:t>No type information to distinguish “asynchronous” exports from “shallow” exports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CE21854-5DE3-4CE7-BFFF-2195CBFE3157}"/>
              </a:ext>
            </a:extLst>
          </p:cNvPr>
          <p:cNvSpPr/>
          <p:nvPr/>
        </p:nvSpPr>
        <p:spPr>
          <a:xfrm>
            <a:off x="576031" y="1020858"/>
            <a:ext cx="612583" cy="612583"/>
          </a:xfrm>
          <a:prstGeom prst="noSmoking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74E9-0632-42F5-A2C3-03141EE1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JS-</a:t>
            </a:r>
            <a:r>
              <a:rPr lang="en-US" dirty="0" err="1"/>
              <a:t>wasm</a:t>
            </a:r>
            <a:r>
              <a:rPr lang="en-US" dirty="0"/>
              <a:t> cross-call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EF40-45DA-445C-B1C3-0938E913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36879" cy="3416300"/>
          </a:xfrm>
        </p:spPr>
        <p:txBody>
          <a:bodyPr/>
          <a:lstStyle/>
          <a:p>
            <a:r>
              <a:rPr lang="en-US" dirty="0"/>
              <a:t>Currently no stack switch when </a:t>
            </a:r>
            <a:r>
              <a:rPr lang="en-US" dirty="0" err="1"/>
              <a:t>wasm</a:t>
            </a:r>
            <a:r>
              <a:rPr lang="en-US" dirty="0"/>
              <a:t> calls JS</a:t>
            </a:r>
          </a:p>
          <a:p>
            <a:r>
              <a:rPr lang="en-US" dirty="0"/>
              <a:t>If </a:t>
            </a:r>
            <a:r>
              <a:rPr lang="en-US" dirty="0" err="1"/>
              <a:t>wasm</a:t>
            </a:r>
            <a:r>
              <a:rPr lang="en-US" dirty="0"/>
              <a:t> can run on separate stack, then calls to JS might have to stack switch</a:t>
            </a:r>
          </a:p>
          <a:p>
            <a:r>
              <a:rPr lang="en-US" dirty="0" err="1"/>
              <a:t>instantiateAsync</a:t>
            </a:r>
            <a:r>
              <a:rPr lang="en-US" dirty="0"/>
              <a:t> prevented changes to JS calls by wrapping </a:t>
            </a:r>
            <a:r>
              <a:rPr lang="en-US" b="1" dirty="0"/>
              <a:t>all</a:t>
            </a:r>
            <a:r>
              <a:rPr lang="en-US" dirty="0"/>
              <a:t> imports</a:t>
            </a:r>
          </a:p>
          <a:p>
            <a:pPr lvl="1"/>
            <a:r>
              <a:rPr lang="en-US" dirty="0"/>
              <a:t>Non-async </a:t>
            </a:r>
            <a:r>
              <a:rPr lang="en-US" dirty="0" err="1"/>
              <a:t>wasm</a:t>
            </a:r>
            <a:r>
              <a:rPr lang="en-US" dirty="0"/>
              <a:t> still calls to JS as before</a:t>
            </a:r>
          </a:p>
          <a:p>
            <a:pPr lvl="1"/>
            <a:r>
              <a:rPr lang="en-US" dirty="0"/>
              <a:t>Async </a:t>
            </a:r>
            <a:r>
              <a:rPr lang="en-US" dirty="0" err="1"/>
              <a:t>wasm’s</a:t>
            </a:r>
            <a:r>
              <a:rPr lang="en-US" dirty="0"/>
              <a:t> import wrapper performs the stack switch</a:t>
            </a:r>
          </a:p>
          <a:p>
            <a:r>
              <a:rPr lang="en-US" dirty="0"/>
              <a:t>Too difficult to ensure</a:t>
            </a:r>
          </a:p>
          <a:p>
            <a:pPr lvl="1"/>
            <a:r>
              <a:rPr lang="en-US" dirty="0"/>
              <a:t>Requires way to ensure all imports are wrapped (</a:t>
            </a:r>
            <a:r>
              <a:rPr lang="en-US" dirty="0" err="1"/>
              <a:t>wasm</a:t>
            </a:r>
            <a:r>
              <a:rPr lang="en-US" dirty="0"/>
              <a:t>-ESM and </a:t>
            </a:r>
            <a:r>
              <a:rPr lang="en-US" dirty="0" err="1"/>
              <a:t>funcrefs</a:t>
            </a:r>
            <a:r>
              <a:rPr lang="en-US" dirty="0"/>
              <a:t> are particularly difficult)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FC976F48-E8ED-42DF-91F3-ED9755D00004}"/>
              </a:ext>
            </a:extLst>
          </p:cNvPr>
          <p:cNvSpPr/>
          <p:nvPr/>
        </p:nvSpPr>
        <p:spPr>
          <a:xfrm>
            <a:off x="576031" y="1020858"/>
            <a:ext cx="612583" cy="612583"/>
          </a:xfrm>
          <a:prstGeom prst="noSmoking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8E0-ED6C-4742-AFBE-DA541BA0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Interchangeability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843E-4241-4FDC-B69F-3654C379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21753" cy="3416300"/>
          </a:xfrm>
        </p:spPr>
        <p:txBody>
          <a:bodyPr/>
          <a:lstStyle/>
          <a:p>
            <a:r>
              <a:rPr lang="en-US" dirty="0" err="1"/>
              <a:t>instantiateAsync</a:t>
            </a:r>
            <a:r>
              <a:rPr lang="en-US" dirty="0"/>
              <a:t> just generates a </a:t>
            </a:r>
            <a:r>
              <a:rPr lang="en-US" dirty="0" err="1"/>
              <a:t>wasm</a:t>
            </a:r>
            <a:r>
              <a:rPr lang="en-US" dirty="0"/>
              <a:t> program that handles promises</a:t>
            </a:r>
          </a:p>
          <a:p>
            <a:r>
              <a:rPr lang="en-US" dirty="0" err="1"/>
              <a:t>externref</a:t>
            </a:r>
            <a:r>
              <a:rPr lang="en-US" dirty="0"/>
              <a:t> already enables </a:t>
            </a:r>
            <a:r>
              <a:rPr lang="en-US" dirty="0" err="1"/>
              <a:t>wasm</a:t>
            </a:r>
            <a:r>
              <a:rPr lang="en-US" dirty="0"/>
              <a:t> programs to do so</a:t>
            </a:r>
          </a:p>
          <a:p>
            <a:pPr lvl="1"/>
            <a:r>
              <a:rPr lang="en-US" dirty="0"/>
              <a:t>Continuation-passing-style compilation to </a:t>
            </a:r>
            <a:r>
              <a:rPr lang="en-US" dirty="0" err="1"/>
              <a:t>wasm</a:t>
            </a:r>
            <a:r>
              <a:rPr lang="en-US" dirty="0"/>
              <a:t> can easily handle promises</a:t>
            </a:r>
          </a:p>
          <a:p>
            <a:pPr lvl="1"/>
            <a:r>
              <a:rPr lang="en-US" dirty="0" err="1"/>
              <a:t>Wasm</a:t>
            </a:r>
            <a:r>
              <a:rPr lang="en-US" dirty="0"/>
              <a:t>-to-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transpiler</a:t>
            </a:r>
            <a:r>
              <a:rPr lang="en-US" dirty="0"/>
              <a:t> can add efficient promise-handling functionality</a:t>
            </a:r>
          </a:p>
          <a:p>
            <a:r>
              <a:rPr lang="en-US" dirty="0" err="1"/>
              <a:t>instantiateAsync</a:t>
            </a:r>
            <a:r>
              <a:rPr lang="en-US" dirty="0"/>
              <a:t> is completely interchangeable with other implementation strategies</a:t>
            </a:r>
          </a:p>
          <a:p>
            <a:pPr lvl="1"/>
            <a:r>
              <a:rPr lang="en-US" dirty="0"/>
              <a:t>Strong implementation abstraction</a:t>
            </a:r>
          </a:p>
          <a:p>
            <a:pPr lvl="1"/>
            <a:r>
              <a:rPr lang="en-US" dirty="0"/>
              <a:t>Requires every “suspension” event to have at most one applicable “matching” handler</a:t>
            </a:r>
          </a:p>
          <a:p>
            <a:pPr lvl="1"/>
            <a:r>
              <a:rPr lang="en-US" dirty="0"/>
              <a:t>Easy to ensure</a:t>
            </a:r>
          </a:p>
        </p:txBody>
      </p:sp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E1500957-FDC5-43C8-AC76-6A38A44A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281" y="773937"/>
            <a:ext cx="1106424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8318</TotalTime>
  <Words>1103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JS API for suspending wasm on promises</vt:lpstr>
      <vt:lpstr>Two-Pronged Plan</vt:lpstr>
      <vt:lpstr>Considerations</vt:lpstr>
      <vt:lpstr>Understanding Usage Scenarios</vt:lpstr>
      <vt:lpstr>Balancing Tradeoffs</vt:lpstr>
      <vt:lpstr>Preserving Invariants</vt:lpstr>
      <vt:lpstr>JS-Wasm Interchangeability</vt:lpstr>
      <vt:lpstr>JS-wasm cross-call implementation</vt:lpstr>
      <vt:lpstr>Implementation Interchangeability</vt:lpstr>
      <vt:lpstr>High-Level Summary of Rationale</vt:lpstr>
      <vt:lpstr>Syntax</vt:lpstr>
      <vt:lpstr>JS API</vt:lpstr>
      <vt:lpstr>Example Usage</vt:lpstr>
      <vt:lpstr>Semantics</vt:lpstr>
      <vt:lpstr>Suspender</vt:lpstr>
      <vt:lpstr>susp.returnPromiseOnSuspend(func)(args)</vt:lpstr>
      <vt:lpstr>susp.suspendOnReturnedPromis(func)(args)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API for suspending wasm on promises</dc:title>
  <dc:creator>Ross Tate</dc:creator>
  <cp:lastModifiedBy>Ross Tate</cp:lastModifiedBy>
  <cp:revision>38</cp:revision>
  <dcterms:created xsi:type="dcterms:W3CDTF">2021-06-22T18:25:49Z</dcterms:created>
  <dcterms:modified xsi:type="dcterms:W3CDTF">2021-06-28T15:59:34Z</dcterms:modified>
</cp:coreProperties>
</file>