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4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6B82-36CA-40EA-89F0-81DA7837FB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0FB-680F-44B2-B109-7B2B02DA4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2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6B82-36CA-40EA-89F0-81DA7837FB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0FB-680F-44B2-B109-7B2B02DA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6B82-36CA-40EA-89F0-81DA7837FB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0FB-680F-44B2-B109-7B2B02DA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7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6B82-36CA-40EA-89F0-81DA7837FB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0FB-680F-44B2-B109-7B2B02DA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3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6B82-36CA-40EA-89F0-81DA7837FB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0FB-680F-44B2-B109-7B2B02DA4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3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6B82-36CA-40EA-89F0-81DA7837FB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0FB-680F-44B2-B109-7B2B02DA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2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6B82-36CA-40EA-89F0-81DA7837FB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0FB-680F-44B2-B109-7B2B02DA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6B82-36CA-40EA-89F0-81DA7837FB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0FB-680F-44B2-B109-7B2B02DA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6B82-36CA-40EA-89F0-81DA7837FB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0FB-680F-44B2-B109-7B2B02DA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AB6B82-36CA-40EA-89F0-81DA7837FB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300FB-680F-44B2-B109-7B2B02DA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6B82-36CA-40EA-89F0-81DA7837FB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0FB-680F-44B2-B109-7B2B02DA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7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AB6B82-36CA-40EA-89F0-81DA7837FB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300FB-680F-44B2-B109-7B2B02DA4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8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61DA-F59A-BB9D-5BCF-F8AAD1F16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Linear-Memory</a:t>
            </a:r>
            <a:br>
              <a:rPr lang="en-US" dirty="0"/>
            </a:br>
            <a:r>
              <a:rPr lang="en-US" dirty="0"/>
              <a:t>GC-Root Scanning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A5CE7-67D7-D366-3E3A-3F317ADED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229153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52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D8FE05-023B-309E-4012-C84C481E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A6CE3-A660-4095-8D1B-3A083E5D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C#</a:t>
            </a:r>
          </a:p>
          <a:p>
            <a:r>
              <a:rPr lang="en-US" sz="3600" dirty="0"/>
              <a:t>Erlang</a:t>
            </a:r>
          </a:p>
          <a:p>
            <a:r>
              <a:rPr lang="en-US" sz="3600" dirty="0"/>
              <a:t>Go</a:t>
            </a:r>
          </a:p>
          <a:p>
            <a:r>
              <a:rPr lang="en-US" sz="3600" dirty="0"/>
              <a:t>Julia</a:t>
            </a:r>
          </a:p>
          <a:p>
            <a:r>
              <a:rPr lang="en-US" sz="3600" dirty="0"/>
              <a:t>Racket/Scheme</a:t>
            </a:r>
          </a:p>
        </p:txBody>
      </p:sp>
    </p:spTree>
    <p:extLst>
      <p:ext uri="{BB962C8B-B14F-4D97-AF65-F5344CB8AC3E}">
        <p14:creationId xmlns:p14="http://schemas.microsoft.com/office/powerpoint/2010/main" val="88745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555-DF62-5E4A-3E7B-B4EE5AC2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Request by GC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F0B12B-E2E0-79EF-9C54-86D37694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Provide a means to scan the stack for GC roots in linear memory</a:t>
            </a:r>
          </a:p>
        </p:txBody>
      </p:sp>
    </p:spTree>
    <p:extLst>
      <p:ext uri="{BB962C8B-B14F-4D97-AF65-F5344CB8AC3E}">
        <p14:creationId xmlns:p14="http://schemas.microsoft.com/office/powerpoint/2010/main" val="168346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32A1-239E-2D8D-16E9-53E4D9EF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E79D-AAFF-95C2-F67B-6D33C178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Without </a:t>
            </a:r>
            <a:r>
              <a:rPr lang="en-US" sz="2800" dirty="0"/>
              <a:t>scanning, you need to maintain a shadow stack of GC roots</a:t>
            </a:r>
          </a:p>
          <a:p>
            <a:pPr lvl="1"/>
            <a:r>
              <a:rPr lang="en-US" sz="2400" dirty="0"/>
              <a:t>Requires runtime infrastructure for GC shadow stack(s)</a:t>
            </a:r>
          </a:p>
          <a:p>
            <a:pPr lvl="1"/>
            <a:r>
              <a:rPr lang="en-US" sz="2400" dirty="0"/>
              <a:t>Increases binary size due to frequent extend/update/retract instructions</a:t>
            </a:r>
          </a:p>
          <a:p>
            <a:pPr lvl="1"/>
            <a:r>
              <a:rPr lang="en-US" sz="2400" dirty="0"/>
              <a:t>Hinders run-time performance due to extra (slow) operations</a:t>
            </a:r>
          </a:p>
          <a:p>
            <a:pPr lvl="1"/>
            <a:r>
              <a:rPr lang="en-US" sz="2400" dirty="0"/>
              <a:t>Most effort wasted because GC runs infrequently</a:t>
            </a:r>
          </a:p>
          <a:p>
            <a:r>
              <a:rPr lang="en-US" sz="2600" dirty="0"/>
              <a:t>With scanning, most effort is only done when actually needed</a:t>
            </a:r>
          </a:p>
          <a:p>
            <a:pPr lvl="1"/>
            <a:r>
              <a:rPr lang="en-US" sz="2400" dirty="0"/>
              <a:t>Though there is background overhead for maintaining key invariants</a:t>
            </a:r>
          </a:p>
        </p:txBody>
      </p:sp>
    </p:spTree>
    <p:extLst>
      <p:ext uri="{BB962C8B-B14F-4D97-AF65-F5344CB8AC3E}">
        <p14:creationId xmlns:p14="http://schemas.microsoft.com/office/powerpoint/2010/main" val="330189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5675-5527-453F-1496-81AF0ECE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8C56A-06B6-EA9E-34E7-B87D846F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Provide </a:t>
            </a:r>
            <a:r>
              <a:rPr lang="en-US" sz="2800" i="1" dirty="0"/>
              <a:t>efficient</a:t>
            </a:r>
            <a:r>
              <a:rPr lang="en-US" sz="2800" dirty="0"/>
              <a:t> access to i32/i64 values on the stack that</a:t>
            </a:r>
            <a:br>
              <a:rPr lang="en-US" sz="2800" dirty="0"/>
            </a:br>
            <a:r>
              <a:rPr lang="en-US" sz="2800" dirty="0"/>
              <a:t>represent GC roots </a:t>
            </a:r>
            <a:r>
              <a:rPr lang="en-US" sz="2800" i="1" dirty="0"/>
              <a:t>without</a:t>
            </a:r>
            <a:r>
              <a:rPr lang="en-US" sz="2800" dirty="0"/>
              <a:t> limiting optimizations of locals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Prevent arbitrary access to </a:t>
            </a:r>
            <a:r>
              <a:rPr lang="en-US" sz="2800" i="1" dirty="0"/>
              <a:t>other</a:t>
            </a:r>
            <a:br>
              <a:rPr lang="en-US" sz="2800" dirty="0"/>
            </a:br>
            <a:r>
              <a:rPr lang="en-US" sz="2800" dirty="0"/>
              <a:t>applications’ i32/i64 values on the stack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Make no assumptions about how</a:t>
            </a:r>
            <a:br>
              <a:rPr lang="en-US" sz="2800" dirty="0"/>
            </a:br>
            <a:r>
              <a:rPr lang="en-US" sz="2800" dirty="0"/>
              <a:t> an application implements its GC</a:t>
            </a:r>
          </a:p>
        </p:txBody>
      </p:sp>
    </p:spTree>
    <p:extLst>
      <p:ext uri="{BB962C8B-B14F-4D97-AF65-F5344CB8AC3E}">
        <p14:creationId xmlns:p14="http://schemas.microsoft.com/office/powerpoint/2010/main" val="344336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2292-9344-BAF1-B41C-EF390294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A971D-BFF7-9764-4229-E868C75EC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5760-9951-913D-CB5B-2660E3522E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(memory ...)</a:t>
            </a:r>
          </a:p>
          <a:p>
            <a:r>
              <a:rPr lang="en-US" dirty="0"/>
              <a:t>(local-mark $</a:t>
            </a:r>
            <a:r>
              <a:rPr lang="en-US" dirty="0" err="1"/>
              <a:t>gc_root</a:t>
            </a:r>
            <a:r>
              <a:rPr lang="en-US" dirty="0"/>
              <a:t> i32) </a:t>
            </a:r>
          </a:p>
          <a:p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 $</a:t>
            </a:r>
            <a:r>
              <a:rPr lang="en-US" dirty="0" err="1"/>
              <a:t>mark_gc_root</a:t>
            </a:r>
            <a:r>
              <a:rPr lang="en-US" dirty="0"/>
              <a:t> (param $</a:t>
            </a:r>
            <a:r>
              <a:rPr lang="en-US" dirty="0" err="1"/>
              <a:t>gc_root</a:t>
            </a:r>
            <a:r>
              <a:rPr lang="en-US" dirty="0"/>
              <a:t> i32)</a:t>
            </a:r>
          </a:p>
          <a:p>
            <a:r>
              <a:rPr lang="en-US" dirty="0"/>
              <a:t>    ... ;; instructions for the GC's </a:t>
            </a:r>
            <a:r>
              <a:rPr lang="en-US" dirty="0" err="1"/>
              <a:t>gc</a:t>
            </a:r>
            <a:r>
              <a:rPr lang="en-US" dirty="0"/>
              <a:t>-root-marking process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 $</a:t>
            </a:r>
            <a:r>
              <a:rPr lang="en-US" dirty="0" err="1"/>
              <a:t>scan_for_gc_roots</a:t>
            </a:r>
            <a:endParaRPr lang="en-US" dirty="0"/>
          </a:p>
          <a:p>
            <a:r>
              <a:rPr lang="en-US" dirty="0"/>
              <a:t>    (enumerate-marked-locals $</a:t>
            </a:r>
            <a:r>
              <a:rPr lang="en-US" dirty="0" err="1"/>
              <a:t>gc_root</a:t>
            </a:r>
            <a:r>
              <a:rPr lang="en-US" dirty="0"/>
              <a:t> $</a:t>
            </a:r>
            <a:r>
              <a:rPr lang="en-US" dirty="0" err="1"/>
              <a:t>repeat_with_next_marked_local</a:t>
            </a:r>
            <a:endParaRPr lang="en-US" dirty="0"/>
          </a:p>
          <a:p>
            <a:r>
              <a:rPr lang="en-US" dirty="0"/>
              <a:t>        (call $</a:t>
            </a:r>
            <a:r>
              <a:rPr lang="en-US" dirty="0" err="1"/>
              <a:t>mark_gc_root</a:t>
            </a:r>
            <a:r>
              <a:rPr lang="en-US" dirty="0"/>
              <a:t>) ;; the value of the marked local is on the stack</a:t>
            </a:r>
          </a:p>
          <a:p>
            <a:r>
              <a:rPr lang="en-US" dirty="0"/>
              <a:t>        (</a:t>
            </a:r>
            <a:r>
              <a:rPr lang="en-US" dirty="0" err="1"/>
              <a:t>br</a:t>
            </a:r>
            <a:r>
              <a:rPr lang="en-US" dirty="0"/>
              <a:t> $</a:t>
            </a:r>
            <a:r>
              <a:rPr lang="en-US" dirty="0" err="1"/>
              <a:t>repeat_with_next_marked_local</a:t>
            </a:r>
            <a:r>
              <a:rPr lang="en-US" dirty="0"/>
              <a:t>)</a:t>
            </a:r>
          </a:p>
          <a:p>
            <a:r>
              <a:rPr lang="en-US" dirty="0"/>
              <a:t>    end)</a:t>
            </a:r>
          </a:p>
          <a:p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80FF84-E29F-13AD-F0B1-C56D64621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758CE-7048-0372-7C0B-2D566C78E2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 fontScale="55000" lnSpcReduction="20000"/>
          </a:bodyPr>
          <a:lstStyle/>
          <a:p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 $</a:t>
            </a:r>
            <a:r>
              <a:rPr lang="en-US" dirty="0" err="1"/>
              <a:t>example_method_implementation</a:t>
            </a:r>
            <a:r>
              <a:rPr lang="en-US" dirty="0"/>
              <a:t> (param $</a:t>
            </a:r>
            <a:r>
              <a:rPr lang="en-US" dirty="0" err="1"/>
              <a:t>this_pointer</a:t>
            </a:r>
            <a:r>
              <a:rPr lang="en-US" dirty="0"/>
              <a:t> i32)</a:t>
            </a:r>
          </a:p>
          <a:p>
            <a:r>
              <a:rPr lang="en-US" dirty="0"/>
              <a:t>    (local $</a:t>
            </a:r>
            <a:r>
              <a:rPr lang="en-US" dirty="0" err="1"/>
              <a:t>array_index</a:t>
            </a:r>
            <a:r>
              <a:rPr lang="en-US" dirty="0"/>
              <a:t> i32) (local $</a:t>
            </a:r>
            <a:r>
              <a:rPr lang="en-US" dirty="0" err="1"/>
              <a:t>array_pointer</a:t>
            </a:r>
            <a:r>
              <a:rPr lang="en-US" dirty="0"/>
              <a:t> i32)</a:t>
            </a:r>
          </a:p>
          <a:p>
            <a:r>
              <a:rPr lang="en-US" dirty="0"/>
              <a:t>    (marked-locals $</a:t>
            </a:r>
            <a:r>
              <a:rPr lang="en-US" dirty="0" err="1"/>
              <a:t>gc_root</a:t>
            </a:r>
            <a:r>
              <a:rPr lang="en-US" dirty="0"/>
              <a:t> $</a:t>
            </a:r>
            <a:r>
              <a:rPr lang="en-US" dirty="0" err="1"/>
              <a:t>this_pointer</a:t>
            </a:r>
            <a:r>
              <a:rPr lang="en-US" dirty="0"/>
              <a:t> $</a:t>
            </a:r>
            <a:r>
              <a:rPr lang="en-US" dirty="0" err="1"/>
              <a:t>array_pointer</a:t>
            </a:r>
            <a:r>
              <a:rPr lang="en-US" dirty="0"/>
              <a:t> ;; not $</a:t>
            </a:r>
            <a:r>
              <a:rPr lang="en-US" dirty="0" err="1"/>
              <a:t>array_index</a:t>
            </a:r>
            <a:endParaRPr lang="en-US" dirty="0"/>
          </a:p>
          <a:p>
            <a:r>
              <a:rPr lang="en-US" dirty="0"/>
              <a:t>        ... ;; instructions implementing method body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BB30CFB-E4F6-2D12-3B85-5EC5F3C0C7F4}"/>
              </a:ext>
            </a:extLst>
          </p:cNvPr>
          <p:cNvSpPr/>
          <p:nvPr/>
        </p:nvSpPr>
        <p:spPr>
          <a:xfrm>
            <a:off x="1942353" y="2325345"/>
            <a:ext cx="3113741" cy="513978"/>
          </a:xfrm>
          <a:prstGeom prst="wedgeRectCallout">
            <a:avLst>
              <a:gd name="adj1" fmla="val -34050"/>
              <a:gd name="adj2" fmla="val 62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tag for marking i32 locals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3EBFF31-F74F-EAD5-974D-D4CE748C21F8}"/>
              </a:ext>
            </a:extLst>
          </p:cNvPr>
          <p:cNvSpPr/>
          <p:nvPr/>
        </p:nvSpPr>
        <p:spPr>
          <a:xfrm>
            <a:off x="7067179" y="4641235"/>
            <a:ext cx="3113741" cy="1586255"/>
          </a:xfrm>
          <a:prstGeom prst="wedgeRectCallout">
            <a:avLst>
              <a:gd name="adj1" fmla="val -44223"/>
              <a:gd name="adj2" fmla="val -78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Indicates that the i32 locals $</a:t>
            </a:r>
            <a:r>
              <a:rPr lang="en-US" dirty="0" err="1"/>
              <a:t>this_pointer</a:t>
            </a:r>
            <a:r>
              <a:rPr lang="en-US" dirty="0"/>
              <a:t> and $</a:t>
            </a:r>
            <a:r>
              <a:rPr lang="en-US" dirty="0" err="1"/>
              <a:t>array_pointer</a:t>
            </a:r>
            <a:r>
              <a:rPr lang="en-US" dirty="0"/>
              <a:t> (but not $</a:t>
            </a:r>
            <a:r>
              <a:rPr lang="en-US" dirty="0" err="1"/>
              <a:t>array_index</a:t>
            </a:r>
            <a:r>
              <a:rPr lang="en-US" dirty="0"/>
              <a:t>) should be marked with $</a:t>
            </a:r>
            <a:r>
              <a:rPr lang="en-US" dirty="0" err="1"/>
              <a:t>gc_root</a:t>
            </a:r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C5AD6A8-10B4-1491-E280-ADE4FD1503AE}"/>
              </a:ext>
            </a:extLst>
          </p:cNvPr>
          <p:cNvSpPr/>
          <p:nvPr/>
        </p:nvSpPr>
        <p:spPr>
          <a:xfrm>
            <a:off x="3624723" y="5020744"/>
            <a:ext cx="3113741" cy="1236626"/>
          </a:xfrm>
          <a:prstGeom prst="wedgeRectCallout">
            <a:avLst>
              <a:gd name="adj1" fmla="val -76276"/>
              <a:gd name="adj2" fmla="val -86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 loop, but maintains a pointer into the stack, and executes the body with the next $</a:t>
            </a:r>
            <a:r>
              <a:rPr lang="en-US" dirty="0" err="1"/>
              <a:t>gc_root</a:t>
            </a:r>
            <a:r>
              <a:rPr lang="en-US" dirty="0"/>
              <a:t>-tagged local</a:t>
            </a:r>
          </a:p>
        </p:txBody>
      </p:sp>
    </p:spTree>
    <p:extLst>
      <p:ext uri="{BB962C8B-B14F-4D97-AF65-F5344CB8AC3E}">
        <p14:creationId xmlns:p14="http://schemas.microsoft.com/office/powerpoint/2010/main" val="20283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  <p:bldP spid="4" grpId="0" build="allAtOnce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308A46-C17E-0920-A606-B008D9DD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Moving GC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9BB2B1-D835-460D-4FAE-BD840DC0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(local-mark $</a:t>
            </a:r>
            <a:r>
              <a:rPr lang="en-US" dirty="0" err="1"/>
              <a:t>gc_root</a:t>
            </a:r>
            <a:r>
              <a:rPr lang="en-US" dirty="0"/>
              <a:t> </a:t>
            </a:r>
            <a:r>
              <a:rPr lang="en-US" i="1" dirty="0"/>
              <a:t>mutable</a:t>
            </a:r>
            <a:r>
              <a:rPr lang="en-US" dirty="0"/>
              <a:t> i32)</a:t>
            </a:r>
          </a:p>
          <a:p>
            <a:pPr lvl="1"/>
            <a:r>
              <a:rPr lang="en-US" dirty="0"/>
              <a:t>The label in </a:t>
            </a:r>
            <a:r>
              <a:rPr lang="en-US" dirty="0" err="1"/>
              <a:t>enumerate_marked_locals</a:t>
            </a:r>
            <a:r>
              <a:rPr lang="en-US" dirty="0"/>
              <a:t> takes the new i32 value to replace the tagged local with</a:t>
            </a:r>
          </a:p>
        </p:txBody>
      </p:sp>
    </p:spTree>
    <p:extLst>
      <p:ext uri="{BB962C8B-B14F-4D97-AF65-F5344CB8AC3E}">
        <p14:creationId xmlns:p14="http://schemas.microsoft.com/office/powerpoint/2010/main" val="310115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D6A0-F7CD-16B4-76A4-4692E279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Concurrent GC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095B2-526F-43B0-6B5C-F8BCCC43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err="1"/>
              <a:t>fiber.enumerate_marked_locals</a:t>
            </a:r>
            <a:r>
              <a:rPr lang="en-US" sz="2400" dirty="0"/>
              <a:t> $</a:t>
            </a:r>
            <a:r>
              <a:rPr lang="en-US" sz="2400" dirty="0" err="1"/>
              <a:t>gc_root</a:t>
            </a:r>
            <a:r>
              <a:rPr lang="en-US" sz="2400" dirty="0"/>
              <a:t> </a:t>
            </a:r>
            <a:r>
              <a:rPr lang="en-US" sz="2400" dirty="0" err="1"/>
              <a:t>instr</a:t>
            </a:r>
            <a:r>
              <a:rPr lang="en-US" sz="2400" dirty="0"/>
              <a:t>* end : [</a:t>
            </a:r>
            <a:r>
              <a:rPr lang="en-US" sz="2400" dirty="0" err="1"/>
              <a:t>fiberref</a:t>
            </a:r>
            <a:r>
              <a:rPr lang="en-US" sz="2400" dirty="0"/>
              <a:t>] -&gt; []</a:t>
            </a:r>
          </a:p>
          <a:p>
            <a:pPr lvl="1"/>
            <a:r>
              <a:rPr lang="en-US" sz="2000" dirty="0"/>
              <a:t>Like </a:t>
            </a:r>
            <a:r>
              <a:rPr lang="en-US" sz="2000" dirty="0" err="1"/>
              <a:t>enumerate_marked_locals</a:t>
            </a:r>
            <a:r>
              <a:rPr lang="en-US" sz="2000" dirty="0"/>
              <a:t>, except body is run with tagged locals in the given fiber.</a:t>
            </a:r>
          </a:p>
        </p:txBody>
      </p:sp>
    </p:spTree>
    <p:extLst>
      <p:ext uri="{BB962C8B-B14F-4D97-AF65-F5344CB8AC3E}">
        <p14:creationId xmlns:p14="http://schemas.microsoft.com/office/powerpoint/2010/main" val="222997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92798E-218A-3D7B-161F-9AE63545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FBD67-58CB-A2BF-C393-49D14F6D4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1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0888-AE8F-9985-8876-7BA42225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for Phase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1F4-EB72-608D-3C08-76A1BAF66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67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1062</TotalTime>
  <Words>470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Linear-Memory GC-Root Scanning</vt:lpstr>
      <vt:lpstr>Frequent Request by GC Languages</vt:lpstr>
      <vt:lpstr>Why?</vt:lpstr>
      <vt:lpstr>Challenges</vt:lpstr>
      <vt:lpstr>Illustrative Example</vt:lpstr>
      <vt:lpstr>Extension: Moving GC</vt:lpstr>
      <vt:lpstr>Extension: Concurrent GC</vt:lpstr>
      <vt:lpstr>Questions?</vt:lpstr>
      <vt:lpstr>Poll for Phase 1</vt:lpstr>
      <vt:lpstr>PowerPoint Presentation</vt:lpstr>
      <vt:lpstr>Interested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Linear-Memory GC-Root Scanning</dc:title>
  <dc:creator>Ross Tate</dc:creator>
  <cp:lastModifiedBy>Ross Tate</cp:lastModifiedBy>
  <cp:revision>29</cp:revision>
  <dcterms:created xsi:type="dcterms:W3CDTF">2022-10-06T20:14:22Z</dcterms:created>
  <dcterms:modified xsi:type="dcterms:W3CDTF">2022-10-24T15:14:17Z</dcterms:modified>
</cp:coreProperties>
</file>