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81" r:id="rId7"/>
    <p:sldId id="282" r:id="rId8"/>
    <p:sldId id="283" r:id="rId9"/>
    <p:sldId id="284" r:id="rId10"/>
    <p:sldId id="290" r:id="rId11"/>
    <p:sldId id="287" r:id="rId12"/>
    <p:sldId id="286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Stack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67F7-D1BA-4A04-9610-08D51D40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D602-F590-4AE5-A151-168597C98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867150"/>
          </a:xfrm>
        </p:spPr>
        <p:txBody>
          <a:bodyPr/>
          <a:lstStyle/>
          <a:p>
            <a:r>
              <a:rPr lang="en-US" dirty="0"/>
              <a:t>Maintain dictionary of most recent marks (within </a:t>
            </a:r>
            <a:r>
              <a:rPr lang="en-US" dirty="0" err="1"/>
              <a:t>stacklet</a:t>
            </a:r>
            <a:r>
              <a:rPr lang="en-US" dirty="0"/>
              <a:t>) at root of </a:t>
            </a:r>
            <a:r>
              <a:rPr lang="en-US" dirty="0" err="1"/>
              <a:t>stacklet</a:t>
            </a:r>
            <a:endParaRPr lang="en-US" dirty="0"/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Fastish updates</a:t>
            </a:r>
          </a:p>
          <a:p>
            <a:pPr lvl="1"/>
            <a:r>
              <a:rPr lang="en-US" dirty="0"/>
              <a:t>Fastish lookups</a:t>
            </a:r>
          </a:p>
          <a:p>
            <a:pPr lvl="1"/>
            <a:r>
              <a:rPr lang="en-US" dirty="0"/>
              <a:t>Stack-frame cleanup requires restoring dictionary</a:t>
            </a:r>
          </a:p>
          <a:p>
            <a:pPr lvl="1"/>
            <a:r>
              <a:rPr lang="en-US" dirty="0"/>
              <a:t>Assumes cheap way to find root of current </a:t>
            </a:r>
            <a:r>
              <a:rPr lang="en-US" dirty="0" err="1"/>
              <a:t>stacklet</a:t>
            </a:r>
            <a:r>
              <a:rPr lang="en-US" dirty="0"/>
              <a:t> from current stack pointer</a:t>
            </a:r>
          </a:p>
          <a:p>
            <a:pPr lvl="1"/>
            <a:r>
              <a:rPr lang="en-US" dirty="0"/>
              <a:t>Good when variable is accessed frequently, but wasteful when variable is not accessed</a:t>
            </a:r>
          </a:p>
          <a:p>
            <a:pPr lvl="1"/>
            <a:r>
              <a:rPr lang="en-US" dirty="0"/>
              <a:t>“Eager” strategy</a:t>
            </a:r>
          </a:p>
        </p:txBody>
      </p:sp>
    </p:spTree>
    <p:extLst>
      <p:ext uri="{BB962C8B-B14F-4D97-AF65-F5344CB8AC3E}">
        <p14:creationId xmlns:p14="http://schemas.microsoft.com/office/powerpoint/2010/main" val="334659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863E-9DDF-4A16-A959-CBA096E4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F224-E27A-4A50-9868-B107B68F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implementation strategies</a:t>
            </a:r>
          </a:p>
          <a:p>
            <a:pPr lvl="1"/>
            <a:r>
              <a:rPr lang="en-US" dirty="0"/>
              <a:t>each with different pros and cons, each best suited for different situations</a:t>
            </a:r>
          </a:p>
          <a:p>
            <a:pPr lvl="1"/>
            <a:r>
              <a:rPr lang="en-US" dirty="0"/>
              <a:t>the application, not the engine, knows which is best</a:t>
            </a:r>
          </a:p>
          <a:p>
            <a:r>
              <a:rPr lang="en-US" dirty="0"/>
              <a:t>Dynamic scoping is not a low-level primitive</a:t>
            </a:r>
          </a:p>
          <a:p>
            <a:r>
              <a:rPr lang="en-US" dirty="0"/>
              <a:t>Stack marking is a low-level primitive</a:t>
            </a:r>
          </a:p>
          <a:p>
            <a:pPr lvl="1"/>
            <a:r>
              <a:rPr lang="en-US" dirty="0"/>
              <a:t>two variants: “eager” and “lazy”</a:t>
            </a:r>
          </a:p>
          <a:p>
            <a:pPr lvl="1"/>
            <a:r>
              <a:rPr lang="en-US" dirty="0"/>
              <a:t>useful (necessary?) for dynamic scoping that </a:t>
            </a:r>
            <a:r>
              <a:rPr lang="en-US" dirty="0" err="1"/>
              <a:t>interops</a:t>
            </a:r>
            <a:r>
              <a:rPr lang="en-US" dirty="0"/>
              <a:t> well with foreign calls and </a:t>
            </a:r>
            <a:r>
              <a:rPr lang="en-US" dirty="0" err="1"/>
              <a:t>stacklets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DA5C8A-F692-4805-92AF-0656C640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699357"/>
          </a:xfrm>
        </p:spPr>
        <p:txBody>
          <a:bodyPr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dirty="0"/>
              <a:t>Goal</a:t>
            </a:r>
            <a:br>
              <a:rPr lang="en-US" dirty="0"/>
            </a:br>
            <a:r>
              <a:rPr lang="en-US" dirty="0"/>
              <a:t>Requirement</a:t>
            </a:r>
            <a:br>
              <a:rPr lang="en-US" dirty="0"/>
            </a:br>
            <a:r>
              <a:rPr lang="en-US" dirty="0"/>
              <a:t>Mechanism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49AA7-8EB5-4ABA-B50C-6141C908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Dynamic scoping would be the goal that we want </a:t>
            </a:r>
            <a:r>
              <a:rPr lang="en-US" dirty="0" err="1">
                <a:solidFill>
                  <a:schemeClr val="tx1"/>
                </a:solidFill>
              </a:rPr>
              <a:t>WebAssembly</a:t>
            </a:r>
            <a:r>
              <a:rPr lang="en-US" dirty="0">
                <a:solidFill>
                  <a:schemeClr val="tx1"/>
                </a:solidFill>
              </a:rPr>
              <a:t> to support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Interop with foreign systems and composition with future extensions would be 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Stack marking would be the mechanism that we actually add to </a:t>
            </a:r>
            <a:r>
              <a:rPr lang="en-US" dirty="0" err="1">
                <a:solidFill>
                  <a:schemeClr val="tx1"/>
                </a:solidFill>
              </a:rPr>
              <a:t>Webassembly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FC8F-C134-41F5-9F7D-FC6710D0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Flag: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63C8-348E-420A-AC53-201EC0E2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adding dynamic scoping directly to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Question you would encounter: how should it interact with </a:t>
            </a:r>
            <a:r>
              <a:rPr lang="en-US" dirty="0" err="1"/>
              <a:t>stacklet</a:t>
            </a:r>
            <a:r>
              <a:rPr lang="en-US" dirty="0"/>
              <a:t> rearrangement?</a:t>
            </a:r>
          </a:p>
          <a:p>
            <a:pPr lvl="1"/>
            <a:r>
              <a:rPr lang="en-US" dirty="0"/>
              <a:t>Should the dynamic scope update or not?</a:t>
            </a:r>
          </a:p>
          <a:p>
            <a:pPr lvl="1"/>
            <a:r>
              <a:rPr lang="en-US" dirty="0"/>
              <a:t>That is a policy decision!</a:t>
            </a:r>
          </a:p>
          <a:p>
            <a:pPr lvl="1"/>
            <a:r>
              <a:rPr lang="en-US" dirty="0"/>
              <a:t>This suggests you are adding a high-level feature rather than a low-level mechanism</a:t>
            </a:r>
          </a:p>
          <a:p>
            <a:pPr lvl="1"/>
            <a:r>
              <a:rPr lang="en-US" dirty="0"/>
              <a:t>Break the feature down into parts</a:t>
            </a:r>
          </a:p>
        </p:txBody>
      </p:sp>
    </p:spTree>
    <p:extLst>
      <p:ext uri="{BB962C8B-B14F-4D97-AF65-F5344CB8AC3E}">
        <p14:creationId xmlns:p14="http://schemas.microsoft.com/office/powerpoint/2010/main" val="375652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1ACD9E-6285-491D-863C-6CB7D7D0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Dynamic Scoping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B9F93-794B-4155-BA8B-9C3D889F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343" y="1112685"/>
            <a:ext cx="3603220" cy="463263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43750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652A2-1714-4A7D-8A24-27DA1C22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Scoped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7878A-E40E-42B1-9FF4-7D54F5AA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dynamically scoped variable “indentation : int”</a:t>
            </a:r>
          </a:p>
          <a:p>
            <a:r>
              <a:rPr lang="en-US" dirty="0"/>
              <a:t>fun print-indented(s : Statement) {</a:t>
            </a:r>
            <a:br>
              <a:rPr lang="en-US" dirty="0"/>
            </a:br>
            <a:r>
              <a:rPr lang="en-US" dirty="0"/>
              <a:t>    match s with</a:t>
            </a:r>
            <a:br>
              <a:rPr lang="en-US" dirty="0"/>
            </a:br>
            <a:r>
              <a:rPr lang="en-US" dirty="0"/>
              <a:t>    | while-loop </a:t>
            </a:r>
            <a:r>
              <a:rPr lang="en-US" dirty="0" err="1"/>
              <a:t>eguard</a:t>
            </a:r>
            <a:r>
              <a:rPr lang="en-US" dirty="0"/>
              <a:t> </a:t>
            </a:r>
            <a:r>
              <a:rPr lang="en-US" dirty="0" err="1"/>
              <a:t>sbody</a:t>
            </a:r>
            <a:r>
              <a:rPr lang="en-US" dirty="0"/>
              <a:t> =&gt; </a:t>
            </a:r>
            <a:r>
              <a:rPr lang="en-US" dirty="0" err="1"/>
              <a:t>println</a:t>
            </a:r>
            <a:r>
              <a:rPr lang="en-US" dirty="0"/>
              <a:t>-indented(“while (” + format(</a:t>
            </a:r>
            <a:r>
              <a:rPr lang="en-US" dirty="0" err="1"/>
              <a:t>eguard</a:t>
            </a:r>
            <a:r>
              <a:rPr lang="en-US" dirty="0"/>
              <a:t>) + “) {”);</a:t>
            </a:r>
            <a:br>
              <a:rPr lang="en-US" dirty="0"/>
            </a:br>
            <a:r>
              <a:rPr lang="en-US" dirty="0"/>
              <a:t>                                                   { indentation++; print-indented(</a:t>
            </a:r>
            <a:r>
              <a:rPr lang="en-US" dirty="0" err="1"/>
              <a:t>sbody</a:t>
            </a:r>
            <a:r>
              <a:rPr lang="en-US" dirty="0"/>
              <a:t>); } </a:t>
            </a:r>
            <a:br>
              <a:rPr lang="en-US" dirty="0"/>
            </a:br>
            <a:r>
              <a:rPr lang="en-US" dirty="0"/>
              <a:t>                                                   </a:t>
            </a:r>
            <a:r>
              <a:rPr lang="en-US" dirty="0" err="1"/>
              <a:t>println</a:t>
            </a:r>
            <a:r>
              <a:rPr lang="en-US" dirty="0"/>
              <a:t>-indented(“}”);</a:t>
            </a:r>
            <a:br>
              <a:rPr lang="en-US" dirty="0"/>
            </a:br>
            <a:r>
              <a:rPr lang="en-US" dirty="0"/>
              <a:t>…}</a:t>
            </a:r>
          </a:p>
          <a:p>
            <a:r>
              <a:rPr lang="en-US" dirty="0" err="1"/>
              <a:t>println</a:t>
            </a:r>
            <a:r>
              <a:rPr lang="en-US" dirty="0"/>
              <a:t>-indented(s : String) { </a:t>
            </a:r>
            <a:r>
              <a:rPr lang="en-US" dirty="0" err="1"/>
              <a:t>println</a:t>
            </a:r>
            <a:r>
              <a:rPr lang="en-US" dirty="0"/>
              <a:t>(“\t” * indentation + s); }</a:t>
            </a:r>
          </a:p>
        </p:txBody>
      </p:sp>
    </p:spTree>
    <p:extLst>
      <p:ext uri="{BB962C8B-B14F-4D97-AF65-F5344CB8AC3E}">
        <p14:creationId xmlns:p14="http://schemas.microsoft.com/office/powerpoint/2010/main" val="7486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8EC7-D69E-44AA-8E4C-BBF49CD7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5E1E-47FD-48BB-A7E9-D93209E8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mutable global variable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Very fast updates</a:t>
            </a:r>
          </a:p>
          <a:p>
            <a:pPr lvl="1"/>
            <a:r>
              <a:rPr lang="en-US" dirty="0"/>
              <a:t>Very fast lookups</a:t>
            </a:r>
          </a:p>
          <a:p>
            <a:pPr lvl="1"/>
            <a:r>
              <a:rPr lang="en-US" dirty="0"/>
              <a:t>Does not work with multiple threads</a:t>
            </a:r>
          </a:p>
          <a:p>
            <a:pPr lvl="1"/>
            <a:r>
              <a:rPr lang="en-US" dirty="0"/>
              <a:t>Correctness relies on unwinding</a:t>
            </a:r>
          </a:p>
        </p:txBody>
      </p:sp>
    </p:spTree>
    <p:extLst>
      <p:ext uri="{BB962C8B-B14F-4D97-AF65-F5344CB8AC3E}">
        <p14:creationId xmlns:p14="http://schemas.microsoft.com/office/powerpoint/2010/main" val="409961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EC24-FB49-4B0B-94B7-63CFE3C2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94CD-6C9F-4673-8D6B-9625DB80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a mutable dictionary of dynamically-scoped variables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Fastish updates</a:t>
            </a:r>
          </a:p>
          <a:p>
            <a:pPr lvl="1"/>
            <a:r>
              <a:rPr lang="en-US" dirty="0"/>
              <a:t>Fast lookups</a:t>
            </a:r>
          </a:p>
          <a:p>
            <a:pPr lvl="1"/>
            <a:r>
              <a:rPr lang="en-US" dirty="0"/>
              <a:t>Correctness relies on unwinding</a:t>
            </a:r>
          </a:p>
          <a:p>
            <a:pPr lvl="1"/>
            <a:r>
              <a:rPr lang="en-US" dirty="0"/>
              <a:t>Works with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25392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3D01-9E6B-4B89-AED3-CF2371C6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674C-4D23-4437-9AA3-041171E7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an immutable dictionary of dynamically-scoped variables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 err="1"/>
              <a:t>Slowish</a:t>
            </a:r>
            <a:r>
              <a:rPr lang="en-US" dirty="0"/>
              <a:t> updates</a:t>
            </a:r>
          </a:p>
          <a:p>
            <a:pPr lvl="1"/>
            <a:r>
              <a:rPr lang="en-US" dirty="0"/>
              <a:t>Medium-speed lookups</a:t>
            </a:r>
          </a:p>
          <a:p>
            <a:pPr lvl="1"/>
            <a:r>
              <a:rPr lang="en-US" dirty="0"/>
              <a:t>Robust with respect to unwinding</a:t>
            </a:r>
          </a:p>
          <a:p>
            <a:pPr lvl="1"/>
            <a:r>
              <a:rPr lang="en-US" dirty="0"/>
              <a:t>Works with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2811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2490-3CA0-4638-A2CB-6CA0BAA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C342-DC43-4E28-B4F1-CBBAB568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837048" cy="4067676"/>
          </a:xfrm>
        </p:spPr>
        <p:txBody>
          <a:bodyPr/>
          <a:lstStyle/>
          <a:p>
            <a:r>
              <a:rPr lang="en-US" dirty="0"/>
              <a:t>Interop with host (e.g. JS)</a:t>
            </a:r>
          </a:p>
          <a:p>
            <a:pPr lvl="1"/>
            <a:r>
              <a:rPr lang="en-US" dirty="0"/>
              <a:t>calls from JS will not provide dynamic-scoping dictionary</a:t>
            </a:r>
          </a:p>
          <a:p>
            <a:pPr lvl="1"/>
            <a:r>
              <a:rPr lang="en-US" dirty="0"/>
              <a:t>closures given to JS will contain dictionary at time of closure-creation, not closure-invocation</a:t>
            </a:r>
          </a:p>
          <a:p>
            <a:pPr lvl="1"/>
            <a:r>
              <a:rPr lang="en-US" dirty="0"/>
              <a:t>same problem with interoperating with other applications</a:t>
            </a:r>
          </a:p>
          <a:p>
            <a:r>
              <a:rPr lang="en-US" dirty="0"/>
              <a:t>Extensions for algebraic effects or first-class stacks</a:t>
            </a:r>
          </a:p>
          <a:p>
            <a:pPr lvl="1"/>
            <a:r>
              <a:rPr lang="en-US" dirty="0"/>
              <a:t>stack is a linked-list of “</a:t>
            </a:r>
            <a:r>
              <a:rPr lang="en-US" dirty="0" err="1"/>
              <a:t>stacklets</a:t>
            </a:r>
            <a:r>
              <a:rPr lang="en-US" dirty="0"/>
              <a:t>” (where code clearly indicates </a:t>
            </a:r>
            <a:r>
              <a:rPr lang="en-US" dirty="0" err="1"/>
              <a:t>stacklet</a:t>
            </a:r>
            <a:r>
              <a:rPr lang="en-US" dirty="0"/>
              <a:t> boundaries)</a:t>
            </a:r>
          </a:p>
          <a:p>
            <a:pPr lvl="1"/>
            <a:r>
              <a:rPr lang="en-US" dirty="0" err="1"/>
              <a:t>stacklets</a:t>
            </a:r>
            <a:r>
              <a:rPr lang="en-US" dirty="0"/>
              <a:t> can be removed, added, rearranged, and so on</a:t>
            </a:r>
          </a:p>
          <a:p>
            <a:pPr lvl="1"/>
            <a:r>
              <a:rPr lang="en-US" dirty="0"/>
              <a:t>common for lookups of dynamically-scoped variables to reflect such changes to the stack</a:t>
            </a:r>
          </a:p>
        </p:txBody>
      </p:sp>
    </p:spTree>
    <p:extLst>
      <p:ext uri="{BB962C8B-B14F-4D97-AF65-F5344CB8AC3E}">
        <p14:creationId xmlns:p14="http://schemas.microsoft.com/office/powerpoint/2010/main" val="37554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8F6B-5AFC-4034-83C3-AC30E4DE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 with Stack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990-C6EC-430B-8CCB-1A35455D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35592"/>
          </a:xfrm>
        </p:spPr>
        <p:txBody>
          <a:bodyPr/>
          <a:lstStyle/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The stack is your dynamic scope</a:t>
            </a:r>
          </a:p>
          <a:p>
            <a:pPr lvl="1"/>
            <a:r>
              <a:rPr lang="en-US" dirty="0"/>
              <a:t>For variable updates: mark the </a:t>
            </a:r>
            <a:r>
              <a:rPr lang="en-US" i="1" dirty="0" err="1"/>
              <a:t>stacklet</a:t>
            </a:r>
            <a:r>
              <a:rPr lang="en-US" dirty="0"/>
              <a:t> with bindings of dynamically scoped variables</a:t>
            </a:r>
          </a:p>
          <a:p>
            <a:pPr lvl="1"/>
            <a:r>
              <a:rPr lang="en-US" dirty="0"/>
              <a:t>For variable lookups: search the </a:t>
            </a:r>
            <a:r>
              <a:rPr lang="en-US" i="1" dirty="0"/>
              <a:t>stack</a:t>
            </a:r>
            <a:r>
              <a:rPr lang="en-US" dirty="0"/>
              <a:t> for closest mark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Works with foreign interop (marks are on stack before foreign stack frames)</a:t>
            </a:r>
          </a:p>
          <a:p>
            <a:pPr lvl="1"/>
            <a:r>
              <a:rPr lang="en-US" dirty="0"/>
              <a:t>Works with rearrangeable </a:t>
            </a:r>
            <a:r>
              <a:rPr lang="en-US" dirty="0" err="1"/>
              <a:t>stacklets</a:t>
            </a:r>
            <a:r>
              <a:rPr lang="en-US" dirty="0"/>
              <a:t> (marks move with their </a:t>
            </a:r>
            <a:r>
              <a:rPr lang="en-US" dirty="0" err="1"/>
              <a:t>stacklets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Requires treating stack as an inspectable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10784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FD4B-4023-4E50-A619-9EFE0D3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6216-63C0-4137-93E6-72455926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55382"/>
          </a:xfrm>
        </p:spPr>
        <p:txBody>
          <a:bodyPr/>
          <a:lstStyle/>
          <a:p>
            <a:r>
              <a:rPr lang="en-US" dirty="0"/>
              <a:t>Use code ranges to indicate which return addresses are marked</a:t>
            </a:r>
          </a:p>
          <a:p>
            <a:pPr lvl="1"/>
            <a:r>
              <a:rPr lang="en-US" dirty="0"/>
              <a:t>Check the associated stack frame to get the value of the mark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Nearly free updates (only cost is constraint on register allocation)</a:t>
            </a:r>
          </a:p>
          <a:p>
            <a:pPr lvl="1"/>
            <a:r>
              <a:rPr lang="en-US" dirty="0"/>
              <a:t>Very slow lookups</a:t>
            </a:r>
          </a:p>
          <a:p>
            <a:pPr lvl="1"/>
            <a:r>
              <a:rPr lang="en-US" dirty="0"/>
              <a:t>Stack-frame cleanup is free</a:t>
            </a:r>
          </a:p>
          <a:p>
            <a:pPr lvl="1"/>
            <a:r>
              <a:rPr lang="en-US" dirty="0"/>
              <a:t>Good when variable is not likely to be used, bad when variable is likely to be used</a:t>
            </a:r>
          </a:p>
          <a:p>
            <a:pPr lvl="1"/>
            <a:r>
              <a:rPr lang="en-US" dirty="0"/>
              <a:t>“Lazy” strategy</a:t>
            </a:r>
          </a:p>
        </p:txBody>
      </p:sp>
    </p:spTree>
    <p:extLst>
      <p:ext uri="{BB962C8B-B14F-4D97-AF65-F5344CB8AC3E}">
        <p14:creationId xmlns:p14="http://schemas.microsoft.com/office/powerpoint/2010/main" val="2528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614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Stack Mechanisms</vt:lpstr>
      <vt:lpstr>Dynamic Scoping</vt:lpstr>
      <vt:lpstr>Dynamically Scoped Variables</vt:lpstr>
      <vt:lpstr>Implementation Strategy #1</vt:lpstr>
      <vt:lpstr>Implementation Strategy #2</vt:lpstr>
      <vt:lpstr>Implementation Strategy #3</vt:lpstr>
      <vt:lpstr>WebAssembly Challenges</vt:lpstr>
      <vt:lpstr>Dynamic Scoping with Stack Marking</vt:lpstr>
      <vt:lpstr>Implementation Strategy #4</vt:lpstr>
      <vt:lpstr>Implementation Strategy #5</vt:lpstr>
      <vt:lpstr>Dynamic Scoping</vt:lpstr>
      <vt:lpstr>Goal Requirement Mechanism</vt:lpstr>
      <vt:lpstr>Red Flag: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Low-Level Stacks</dc:title>
  <dc:creator>Ross Everett Tate</dc:creator>
  <cp:lastModifiedBy>Ross Everett Tate</cp:lastModifiedBy>
  <cp:revision>40</cp:revision>
  <dcterms:created xsi:type="dcterms:W3CDTF">2020-10-29T14:24:46Z</dcterms:created>
  <dcterms:modified xsi:type="dcterms:W3CDTF">2020-10-30T17:57:17Z</dcterms:modified>
</cp:coreProperties>
</file>