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71" r:id="rId19"/>
    <p:sldId id="275" r:id="rId20"/>
    <p:sldId id="274" r:id="rId21"/>
    <p:sldId id="287" r:id="rId22"/>
    <p:sldId id="276" r:id="rId23"/>
    <p:sldId id="277" r:id="rId24"/>
    <p:sldId id="278" r:id="rId25"/>
    <p:sldId id="279" r:id="rId26"/>
    <p:sldId id="281" r:id="rId27"/>
    <p:sldId id="284" r:id="rId28"/>
    <p:sldId id="280" r:id="rId29"/>
    <p:sldId id="282" r:id="rId30"/>
    <p:sldId id="283" r:id="rId31"/>
    <p:sldId id="286" r:id="rId32"/>
    <p:sldId id="28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19" autoAdjust="0"/>
  </p:normalViewPr>
  <p:slideViewPr>
    <p:cSldViewPr snapToGrid="0">
      <p:cViewPr varScale="1">
        <p:scale>
          <a:sx n="71" d="100"/>
          <a:sy n="71" d="100"/>
        </p:scale>
        <p:origin x="4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Supporting Multicore </a:t>
            </a:r>
            <a:r>
              <a:rPr lang="en-US" dirty="0" err="1"/>
              <a:t>OCaml</a:t>
            </a:r>
            <a:r>
              <a:rPr lang="en-US" dirty="0"/>
              <a:t> Effects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Ross Tate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B011E-73EE-4FB5-AC57-AE5ACAA29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continue/discontinue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F349B-5DD5-44F5-9378-7CD0578EE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continue</a:t>
            </a:r>
          </a:p>
          <a:p>
            <a:pPr lvl="1"/>
            <a:r>
              <a:rPr lang="en-US" sz="2100" dirty="0"/>
              <a:t>Set the current stack as the parent of the appropriate stack</a:t>
            </a:r>
          </a:p>
          <a:p>
            <a:pPr lvl="1"/>
            <a:r>
              <a:rPr lang="en-US" sz="2100" dirty="0"/>
              <a:t>Switch to the appropriate stack with the given value</a:t>
            </a:r>
          </a:p>
          <a:p>
            <a:r>
              <a:rPr lang="en-US" sz="2400" dirty="0"/>
              <a:t>discontinue</a:t>
            </a:r>
          </a:p>
          <a:p>
            <a:pPr lvl="1"/>
            <a:r>
              <a:rPr lang="en-US" sz="2100" dirty="0"/>
              <a:t>Set the current stack as the parent of the appropriate stack</a:t>
            </a:r>
          </a:p>
          <a:p>
            <a:pPr lvl="1"/>
            <a:r>
              <a:rPr lang="en-US" sz="2100" dirty="0"/>
              <a:t>Switch to the appropriate stack and throw the given exception</a:t>
            </a:r>
          </a:p>
        </p:txBody>
      </p:sp>
    </p:spTree>
    <p:extLst>
      <p:ext uri="{BB962C8B-B14F-4D97-AF65-F5344CB8AC3E}">
        <p14:creationId xmlns:p14="http://schemas.microsoft.com/office/powerpoint/2010/main" val="231246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AED09-C42C-4109-8247-230365611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perform (handled)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D99D3-8ABB-412C-BCE6-DE68D9A88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Let stack be the current stack</a:t>
            </a:r>
          </a:p>
          <a:p>
            <a:r>
              <a:rPr lang="en-US" sz="2400" dirty="0"/>
              <a:t>while stack is not null and does not have a matching handler</a:t>
            </a:r>
          </a:p>
          <a:p>
            <a:pPr lvl="1"/>
            <a:r>
              <a:rPr lang="en-US" sz="2100" dirty="0"/>
              <a:t>Let stack be stack’s parent</a:t>
            </a:r>
          </a:p>
          <a:p>
            <a:r>
              <a:rPr lang="en-US" sz="2400" dirty="0"/>
              <a:t>If stack is not null</a:t>
            </a:r>
          </a:p>
          <a:p>
            <a:pPr lvl="1"/>
            <a:r>
              <a:rPr lang="en-US" sz="2100" dirty="0"/>
              <a:t>Switch to and clear stack’s parent and call the appropriate handler with the given payload on that stack (using the pair of stack and the current stack as the continuation)</a:t>
            </a:r>
          </a:p>
        </p:txBody>
      </p:sp>
    </p:spTree>
    <p:extLst>
      <p:ext uri="{BB962C8B-B14F-4D97-AF65-F5344CB8AC3E}">
        <p14:creationId xmlns:p14="http://schemas.microsoft.com/office/powerpoint/2010/main" val="64201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29FB7-E454-42B5-AF4F-35B5E8FF8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perform (unhandled)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5020D-A56A-4DDA-B04C-CDD24BE1C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… Otherwise</a:t>
            </a:r>
          </a:p>
          <a:p>
            <a:pPr lvl="1"/>
            <a:r>
              <a:rPr lang="en-US" sz="2000" dirty="0"/>
              <a:t>Store current stack’s parent and handlers in local frame</a:t>
            </a:r>
          </a:p>
          <a:p>
            <a:pPr lvl="1"/>
            <a:r>
              <a:rPr lang="en-US" sz="2000" dirty="0"/>
              <a:t>Clear current stack’s parent and handlers</a:t>
            </a:r>
          </a:p>
          <a:p>
            <a:pPr lvl="1"/>
            <a:r>
              <a:rPr lang="en-US" sz="2000" dirty="0"/>
              <a:t>Call default handler for the given effect with given payload</a:t>
            </a:r>
          </a:p>
          <a:p>
            <a:pPr lvl="1"/>
            <a:r>
              <a:rPr lang="en-US" sz="2000" dirty="0"/>
              <a:t>Restore current stack’s parent and handlers from local</a:t>
            </a:r>
          </a:p>
        </p:txBody>
      </p:sp>
    </p:spTree>
    <p:extLst>
      <p:ext uri="{BB962C8B-B14F-4D97-AF65-F5344CB8AC3E}">
        <p14:creationId xmlns:p14="http://schemas.microsoft.com/office/powerpoint/2010/main" val="316799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7BBCE7D-9876-467D-B9CC-6FB0874DA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33" y="1552397"/>
            <a:ext cx="7231784" cy="36540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0" kern="12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Supporting Multicore </a:t>
            </a:r>
            <a:r>
              <a:rPr lang="en-US" sz="5400" b="0" kern="1200" cap="all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Ocaml</a:t>
            </a:r>
            <a:br>
              <a:rPr lang="en-US" sz="5400" b="0" kern="12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5400" b="0" kern="12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Using</a:t>
            </a:r>
            <a:br>
              <a:rPr lang="en-US" sz="5400" b="0" kern="12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5400" b="0" kern="12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Algebraic Effects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71AEB48-F9FF-4DB7-9625-FEDF8FA18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9871" y="1552397"/>
            <a:ext cx="3610575" cy="365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32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7581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AFBEFA-7505-40E2-9CAA-4F1B85E7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Representation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F473AB-8395-4B75-9E6D-A465BE05F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eff is lowered to ref (struct </a:t>
            </a:r>
            <a:r>
              <a:rPr lang="en-US" sz="2400" dirty="0" err="1"/>
              <a:t>dataref</a:t>
            </a:r>
            <a:r>
              <a:rPr lang="en-US" sz="2400" dirty="0"/>
              <a:t>)</a:t>
            </a:r>
          </a:p>
          <a:p>
            <a:pPr lvl="1"/>
            <a:r>
              <a:rPr lang="en-US" sz="2100" dirty="0"/>
              <a:t>The </a:t>
            </a:r>
            <a:r>
              <a:rPr lang="en-US" sz="2100" dirty="0" err="1"/>
              <a:t>dataref</a:t>
            </a:r>
            <a:r>
              <a:rPr lang="en-US" sz="2100" dirty="0"/>
              <a:t> is the effect’s tag (every effect also has an associated </a:t>
            </a:r>
            <a:r>
              <a:rPr lang="en-US" sz="2100" dirty="0" err="1"/>
              <a:t>rtt</a:t>
            </a:r>
            <a:r>
              <a:rPr lang="en-US" sz="2100" dirty="0"/>
              <a:t>)</a:t>
            </a:r>
          </a:p>
          <a:p>
            <a:r>
              <a:rPr lang="en-US" sz="2400" dirty="0"/>
              <a:t>continuation is lowered to ref (struct (ref $handlers) (</a:t>
            </a:r>
            <a:r>
              <a:rPr lang="en-US" sz="2400" dirty="0" err="1"/>
              <a:t>cont</a:t>
            </a:r>
            <a:r>
              <a:rPr lang="en-US" sz="2400" dirty="0"/>
              <a:t> ([</a:t>
            </a:r>
            <a:r>
              <a:rPr lang="en-US" sz="2400" dirty="0" err="1"/>
              <a:t>eqref</a:t>
            </a:r>
            <a:r>
              <a:rPr lang="en-US" sz="2400" dirty="0"/>
              <a:t>] -&gt; [</a:t>
            </a:r>
            <a:r>
              <a:rPr lang="en-US" sz="2400" dirty="0" err="1"/>
              <a:t>eqref</a:t>
            </a:r>
            <a:r>
              <a:rPr lang="en-US" sz="2400" dirty="0"/>
              <a:t>])))</a:t>
            </a:r>
          </a:p>
          <a:p>
            <a:pPr lvl="1"/>
            <a:r>
              <a:rPr lang="en-US" sz="2100" dirty="0"/>
              <a:t>Where $handlers describes the (internal) data structure for effect handlers, e.g. </a:t>
            </a:r>
            <a:r>
              <a:rPr lang="en-US" sz="2100" dirty="0" err="1"/>
              <a:t>hashmap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28708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464D28-F8B1-4645-9ED7-9AB3EA845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3B92FF-DE0F-441F-9DFC-76379D947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effect $</a:t>
            </a:r>
            <a:r>
              <a:rPr lang="en-US" sz="2400" dirty="0" err="1"/>
              <a:t>ocaml_eff</a:t>
            </a:r>
            <a:r>
              <a:rPr lang="en-US" sz="2400" dirty="0"/>
              <a:t> : [(ref (struct </a:t>
            </a:r>
            <a:r>
              <a:rPr lang="en-US" sz="2400" dirty="0" err="1"/>
              <a:t>dataref</a:t>
            </a:r>
            <a:r>
              <a:rPr lang="en-US" sz="2400" dirty="0"/>
              <a:t>))] -&gt; [</a:t>
            </a:r>
            <a:r>
              <a:rPr lang="en-US" sz="2400" dirty="0" err="1"/>
              <a:t>eqref</a:t>
            </a:r>
            <a:r>
              <a:rPr lang="en-US" sz="2400" dirty="0"/>
              <a:t>]</a:t>
            </a:r>
          </a:p>
          <a:p>
            <a:pPr lvl="1"/>
            <a:r>
              <a:rPr lang="en-US" sz="2000" dirty="0"/>
              <a:t>Need a single effect to support first-class effect handlers</a:t>
            </a:r>
          </a:p>
        </p:txBody>
      </p:sp>
    </p:spTree>
    <p:extLst>
      <p:ext uri="{BB962C8B-B14F-4D97-AF65-F5344CB8AC3E}">
        <p14:creationId xmlns:p14="http://schemas.microsoft.com/office/powerpoint/2010/main" val="350439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015FF-A1BE-4A99-AC24-B19FDB5D6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Perform (Handled)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FE755-6FF0-498D-8DD3-240290D2F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suspend $</a:t>
            </a:r>
            <a:r>
              <a:rPr lang="en-US" sz="2400" dirty="0" err="1"/>
              <a:t>ocaml_eff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714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52AB2-CDFF-439D-A1E3-2A9089F26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Continue [Presented Version]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1A670-0063-4890-8217-23B659AE8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18560"/>
            <a:ext cx="11029615" cy="4779563"/>
          </a:xfrm>
        </p:spPr>
        <p:txBody>
          <a:bodyPr anchor="t">
            <a:normAutofit fontScale="55000" lnSpcReduction="20000"/>
          </a:bodyPr>
          <a:lstStyle/>
          <a:p>
            <a:pPr marL="0" indent="0">
              <a:buNone/>
            </a:pPr>
            <a:r>
              <a:rPr lang="en-US" sz="2400" dirty="0"/>
              <a:t>(local $k (ref (struct (ref $handlers)) (</a:t>
            </a:r>
            <a:r>
              <a:rPr lang="en-US" sz="2400" dirty="0" err="1"/>
              <a:t>cont</a:t>
            </a:r>
            <a:r>
              <a:rPr lang="en-US" sz="2400" dirty="0"/>
              <a:t> ([</a:t>
            </a:r>
            <a:r>
              <a:rPr lang="en-US" sz="2400" dirty="0" err="1"/>
              <a:t>eqref</a:t>
            </a:r>
            <a:r>
              <a:rPr lang="en-US" sz="2400" dirty="0"/>
              <a:t>] -&gt; [</a:t>
            </a:r>
            <a:r>
              <a:rPr lang="en-US" sz="2400" dirty="0" err="1"/>
              <a:t>eqref</a:t>
            </a:r>
            <a:r>
              <a:rPr lang="en-US" sz="2400" dirty="0"/>
              <a:t>]))))			(local $v </a:t>
            </a:r>
            <a:r>
              <a:rPr lang="en-US" sz="2400" dirty="0" err="1"/>
              <a:t>eqref</a:t>
            </a:r>
            <a:r>
              <a:rPr lang="en-US" sz="2400" dirty="0"/>
              <a:t>)							;; the given inputs</a:t>
            </a:r>
          </a:p>
          <a:p>
            <a:pPr marL="0" indent="0">
              <a:buNone/>
            </a:pPr>
            <a:r>
              <a:rPr lang="en-US" sz="2400" dirty="0"/>
              <a:t>(local $</a:t>
            </a:r>
            <a:r>
              <a:rPr lang="en-US" sz="2400" dirty="0" err="1"/>
              <a:t>hs</a:t>
            </a:r>
            <a:r>
              <a:rPr lang="en-US" sz="2400" dirty="0"/>
              <a:t> (ref $handlers))		(local $c (ref (</a:t>
            </a:r>
            <a:r>
              <a:rPr lang="en-US" sz="2400" dirty="0" err="1"/>
              <a:t>cont</a:t>
            </a:r>
            <a:r>
              <a:rPr lang="en-US" sz="2400" dirty="0"/>
              <a:t> ([</a:t>
            </a:r>
            <a:r>
              <a:rPr lang="en-US" sz="2400" dirty="0" err="1"/>
              <a:t>eqref</a:t>
            </a:r>
            <a:r>
              <a:rPr lang="en-US" sz="2400" dirty="0"/>
              <a:t>] -&gt; [</a:t>
            </a:r>
            <a:r>
              <a:rPr lang="en-US" sz="2400" dirty="0" err="1"/>
              <a:t>eqref</a:t>
            </a:r>
            <a:r>
              <a:rPr lang="en-US" sz="2400" dirty="0"/>
              <a:t>])))		(local $h (ref $handler))		(local $e (ref (struct </a:t>
            </a:r>
            <a:r>
              <a:rPr lang="en-US" sz="2400" dirty="0" err="1"/>
              <a:t>dataref</a:t>
            </a:r>
            <a:r>
              <a:rPr lang="en-US" sz="2400" dirty="0"/>
              <a:t>))) ;; temporaries</a:t>
            </a:r>
          </a:p>
          <a:p>
            <a:pPr marL="0" indent="0">
              <a:buNone/>
            </a:pPr>
            <a:r>
              <a:rPr lang="en-US" sz="2400" dirty="0"/>
              <a:t>(</a:t>
            </a:r>
            <a:r>
              <a:rPr lang="en-US" sz="2400" dirty="0" err="1"/>
              <a:t>local.set</a:t>
            </a:r>
            <a:r>
              <a:rPr lang="en-US" sz="2400" dirty="0"/>
              <a:t> $</a:t>
            </a:r>
            <a:r>
              <a:rPr lang="en-US" sz="2400" dirty="0" err="1"/>
              <a:t>hs</a:t>
            </a:r>
            <a:r>
              <a:rPr lang="en-US" sz="2400" dirty="0"/>
              <a:t> (</a:t>
            </a:r>
            <a:r>
              <a:rPr lang="en-US" sz="2400" dirty="0" err="1"/>
              <a:t>struct.get</a:t>
            </a:r>
            <a:r>
              <a:rPr lang="en-US" sz="2400" dirty="0"/>
              <a:t> 0 (</a:t>
            </a:r>
            <a:r>
              <a:rPr lang="en-US" sz="2400" dirty="0" err="1"/>
              <a:t>local.get</a:t>
            </a:r>
            <a:r>
              <a:rPr lang="en-US" sz="2400" dirty="0"/>
              <a:t> $k))) (</a:t>
            </a:r>
            <a:r>
              <a:rPr lang="en-US" sz="2400" dirty="0" err="1"/>
              <a:t>local.set</a:t>
            </a:r>
            <a:r>
              <a:rPr lang="en-US" sz="2400" dirty="0"/>
              <a:t> $c (</a:t>
            </a:r>
            <a:r>
              <a:rPr lang="en-US" sz="2400" dirty="0" err="1"/>
              <a:t>struct.get</a:t>
            </a:r>
            <a:r>
              <a:rPr lang="en-US" sz="2400" dirty="0"/>
              <a:t> 1 (</a:t>
            </a:r>
            <a:r>
              <a:rPr lang="en-US" sz="2400" dirty="0" err="1"/>
              <a:t>local.get</a:t>
            </a:r>
            <a:r>
              <a:rPr lang="en-US" sz="2400" dirty="0"/>
              <a:t> $k)))</a:t>
            </a:r>
          </a:p>
          <a:p>
            <a:pPr marL="0" indent="0">
              <a:buNone/>
            </a:pPr>
            <a:r>
              <a:rPr lang="en-US" sz="2400" dirty="0"/>
              <a:t>(block $done ([] -&gt; [</a:t>
            </a:r>
            <a:r>
              <a:rPr lang="en-US" sz="2400" dirty="0" err="1"/>
              <a:t>eqref</a:t>
            </a:r>
            <a:r>
              <a:rPr lang="en-US" sz="2400" dirty="0"/>
              <a:t>])</a:t>
            </a:r>
          </a:p>
          <a:p>
            <a:pPr marL="0" indent="0">
              <a:buNone/>
            </a:pPr>
            <a:r>
              <a:rPr lang="en-US" sz="2400" dirty="0"/>
              <a:t>	(loop $retry ([] -&gt; [</a:t>
            </a:r>
            <a:r>
              <a:rPr lang="en-US" sz="2400" dirty="0" err="1"/>
              <a:t>eqref</a:t>
            </a:r>
            <a:r>
              <a:rPr lang="en-US" sz="2400" dirty="0"/>
              <a:t>])</a:t>
            </a:r>
          </a:p>
          <a:p>
            <a:pPr marL="0" indent="0">
              <a:buNone/>
            </a:pPr>
            <a:r>
              <a:rPr lang="en-US" sz="2400" dirty="0"/>
              <a:t>		(block $suspended ([] -&gt; [(ref (struct </a:t>
            </a:r>
            <a:r>
              <a:rPr lang="en-US" sz="2400" dirty="0" err="1"/>
              <a:t>dataref</a:t>
            </a:r>
            <a:r>
              <a:rPr lang="en-US" sz="2400" dirty="0"/>
              <a:t>)) (</a:t>
            </a:r>
            <a:r>
              <a:rPr lang="en-US" sz="2400" dirty="0" err="1"/>
              <a:t>cont</a:t>
            </a:r>
            <a:r>
              <a:rPr lang="en-US" sz="2400" dirty="0"/>
              <a:t> ([</a:t>
            </a:r>
            <a:r>
              <a:rPr lang="en-US" sz="2400" dirty="0" err="1"/>
              <a:t>eqref</a:t>
            </a:r>
            <a:r>
              <a:rPr lang="en-US" sz="2400" dirty="0"/>
              <a:t>] -&gt; [</a:t>
            </a:r>
            <a:r>
              <a:rPr lang="en-US" sz="2400" dirty="0" err="1"/>
              <a:t>eqref</a:t>
            </a:r>
            <a:r>
              <a:rPr lang="en-US" sz="2400" dirty="0"/>
              <a:t>]))])</a:t>
            </a:r>
          </a:p>
          <a:p>
            <a:pPr marL="0" indent="0">
              <a:buNone/>
            </a:pPr>
            <a:r>
              <a:rPr lang="en-US" sz="2400" dirty="0"/>
              <a:t>			(resume (tag $</a:t>
            </a:r>
            <a:r>
              <a:rPr lang="en-US" sz="2400" dirty="0" err="1"/>
              <a:t>ocaml_eff</a:t>
            </a:r>
            <a:r>
              <a:rPr lang="en-US" sz="2400" dirty="0"/>
              <a:t> $suspended) (</a:t>
            </a:r>
            <a:r>
              <a:rPr lang="en-US" sz="2400" dirty="0" err="1"/>
              <a:t>local.get</a:t>
            </a:r>
            <a:r>
              <a:rPr lang="en-US" sz="2400" dirty="0"/>
              <a:t> $v) (</a:t>
            </a:r>
            <a:r>
              <a:rPr lang="en-US" sz="2400" dirty="0" err="1"/>
              <a:t>local.get</a:t>
            </a:r>
            <a:r>
              <a:rPr lang="en-US" sz="2400" dirty="0"/>
              <a:t> $c)) ;; </a:t>
            </a:r>
            <a:r>
              <a:rPr lang="en-US" sz="2400" dirty="0" err="1"/>
              <a:t>eqref</a:t>
            </a:r>
            <a:r>
              <a:rPr lang="en-US" sz="2400" dirty="0"/>
              <a:t> put onto the stack</a:t>
            </a:r>
          </a:p>
          <a:p>
            <a:pPr marL="0" indent="0">
              <a:buNone/>
            </a:pPr>
            <a:r>
              <a:rPr lang="en-US" sz="2400" dirty="0"/>
              <a:t>			(</a:t>
            </a:r>
            <a:r>
              <a:rPr lang="en-US" sz="2400" dirty="0" err="1"/>
              <a:t>br</a:t>
            </a:r>
            <a:r>
              <a:rPr lang="en-US" sz="2400" dirty="0"/>
              <a:t> $done) ;; </a:t>
            </a:r>
            <a:r>
              <a:rPr lang="en-US" sz="2400" dirty="0" err="1"/>
              <a:t>eqref</a:t>
            </a:r>
            <a:r>
              <a:rPr lang="en-US" sz="2400" dirty="0"/>
              <a:t> already on the stack</a:t>
            </a:r>
          </a:p>
          <a:p>
            <a:pPr marL="0" indent="0">
              <a:buNone/>
            </a:pPr>
            <a:r>
              <a:rPr lang="en-US" sz="2400" dirty="0"/>
              <a:t>		)</a:t>
            </a:r>
          </a:p>
          <a:p>
            <a:pPr marL="0" indent="0">
              <a:buNone/>
            </a:pPr>
            <a:r>
              <a:rPr lang="en-US" sz="2400" dirty="0"/>
              <a:t>		(</a:t>
            </a:r>
            <a:r>
              <a:rPr lang="en-US" sz="2400" dirty="0" err="1"/>
              <a:t>local.set</a:t>
            </a:r>
            <a:r>
              <a:rPr lang="en-US" sz="2400" dirty="0"/>
              <a:t> $c) ;; continuation was on the stack</a:t>
            </a:r>
          </a:p>
          <a:p>
            <a:pPr marL="0" indent="0">
              <a:buNone/>
            </a:pPr>
            <a:r>
              <a:rPr lang="en-US" sz="2400" dirty="0"/>
              <a:t>		(</a:t>
            </a:r>
            <a:r>
              <a:rPr lang="en-US" sz="2400" dirty="0" err="1"/>
              <a:t>local.set</a:t>
            </a:r>
            <a:r>
              <a:rPr lang="en-US" sz="2400" dirty="0"/>
              <a:t> $e) ;; effect was on the stack</a:t>
            </a:r>
          </a:p>
          <a:p>
            <a:pPr marL="0" indent="0">
              <a:buNone/>
            </a:pPr>
            <a:r>
              <a:rPr lang="en-US" sz="2400" dirty="0"/>
              <a:t>		(</a:t>
            </a:r>
            <a:r>
              <a:rPr lang="en-US" sz="2400" dirty="0" err="1"/>
              <a:t>local.set</a:t>
            </a:r>
            <a:r>
              <a:rPr lang="en-US" sz="2400" dirty="0"/>
              <a:t> $h (call $</a:t>
            </a:r>
            <a:r>
              <a:rPr lang="en-US" sz="2400" dirty="0" err="1"/>
              <a:t>get_handler</a:t>
            </a:r>
            <a:r>
              <a:rPr lang="en-US" sz="2400" dirty="0"/>
              <a:t> (</a:t>
            </a:r>
            <a:r>
              <a:rPr lang="en-US" sz="2400" dirty="0" err="1"/>
              <a:t>local.get</a:t>
            </a:r>
            <a:r>
              <a:rPr lang="en-US" sz="2400" dirty="0"/>
              <a:t> $</a:t>
            </a:r>
            <a:r>
              <a:rPr lang="en-US" sz="2400" dirty="0" err="1"/>
              <a:t>hs</a:t>
            </a:r>
            <a:r>
              <a:rPr lang="en-US" sz="2400" dirty="0"/>
              <a:t>) (</a:t>
            </a:r>
            <a:r>
              <a:rPr lang="en-US" sz="2400" dirty="0" err="1"/>
              <a:t>struct.get</a:t>
            </a:r>
            <a:r>
              <a:rPr lang="en-US" sz="2400" dirty="0"/>
              <a:t> 0 (</a:t>
            </a:r>
            <a:r>
              <a:rPr lang="en-US" sz="2400" dirty="0" err="1"/>
              <a:t>local.get</a:t>
            </a:r>
            <a:r>
              <a:rPr lang="en-US" sz="2400" dirty="0"/>
              <a:t> $e))))</a:t>
            </a:r>
          </a:p>
          <a:p>
            <a:pPr marL="0" indent="0">
              <a:buNone/>
            </a:pPr>
            <a:r>
              <a:rPr lang="en-US" sz="2400" dirty="0"/>
              <a:t>		(</a:t>
            </a:r>
            <a:r>
              <a:rPr lang="en-US" sz="2400" dirty="0" err="1"/>
              <a:t>br_if</a:t>
            </a:r>
            <a:r>
              <a:rPr lang="en-US" sz="2400" dirty="0"/>
              <a:t> $retry (</a:t>
            </a:r>
            <a:r>
              <a:rPr lang="en-US" sz="2400" dirty="0" err="1"/>
              <a:t>ref.is_null</a:t>
            </a:r>
            <a:r>
              <a:rPr lang="en-US" sz="2400" dirty="0"/>
              <a:t> $h))</a:t>
            </a:r>
          </a:p>
          <a:p>
            <a:pPr marL="0" indent="0">
              <a:buNone/>
            </a:pPr>
            <a:r>
              <a:rPr lang="en-US" sz="2400" dirty="0"/>
              <a:t>		(call $</a:t>
            </a:r>
            <a:r>
              <a:rPr lang="en-US" sz="2400" dirty="0" err="1"/>
              <a:t>call_handler</a:t>
            </a:r>
            <a:r>
              <a:rPr lang="en-US" sz="2400" dirty="0"/>
              <a:t> (</a:t>
            </a:r>
            <a:r>
              <a:rPr lang="en-US" sz="2400" dirty="0" err="1"/>
              <a:t>local.get</a:t>
            </a:r>
            <a:r>
              <a:rPr lang="en-US" sz="2400" dirty="0"/>
              <a:t> $h) (</a:t>
            </a:r>
            <a:r>
              <a:rPr lang="en-US" sz="2400" dirty="0" err="1"/>
              <a:t>local.get</a:t>
            </a:r>
            <a:r>
              <a:rPr lang="en-US" sz="2400" dirty="0"/>
              <a:t> $e) (</a:t>
            </a:r>
            <a:r>
              <a:rPr lang="en-US" sz="2400" dirty="0" err="1"/>
              <a:t>local.get</a:t>
            </a:r>
            <a:r>
              <a:rPr lang="en-US" sz="2400" dirty="0"/>
              <a:t> $handlers) (</a:t>
            </a:r>
            <a:r>
              <a:rPr lang="en-US" sz="2400" dirty="0" err="1"/>
              <a:t>local.get</a:t>
            </a:r>
            <a:r>
              <a:rPr lang="en-US" sz="2400" dirty="0"/>
              <a:t> $c)) ;; </a:t>
            </a:r>
            <a:r>
              <a:rPr lang="en-US" sz="2400" dirty="0" err="1"/>
              <a:t>eqref</a:t>
            </a:r>
            <a:r>
              <a:rPr lang="en-US" sz="2400" dirty="0"/>
              <a:t> put onto the stack</a:t>
            </a:r>
          </a:p>
          <a:p>
            <a:pPr marL="0" indent="0">
              <a:buNone/>
            </a:pPr>
            <a:r>
              <a:rPr lang="en-US" sz="2400" dirty="0"/>
              <a:t>	)</a:t>
            </a:r>
          </a:p>
          <a:p>
            <a:pPr marL="0" indent="0">
              <a:buNone/>
            </a:pPr>
            <a:r>
              <a:rPr lang="en-US" sz="2400" dirty="0"/>
              <a:t>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22EF4A8-5790-4C11-84F5-AFC9FDB4001B}"/>
              </a:ext>
            </a:extLst>
          </p:cNvPr>
          <p:cNvSpPr/>
          <p:nvPr/>
        </p:nvSpPr>
        <p:spPr>
          <a:xfrm>
            <a:off x="7376908" y="4282327"/>
            <a:ext cx="3663210" cy="124130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Performs a stack switch just to find out that this stack did not need to be switched to.</a:t>
            </a:r>
          </a:p>
        </p:txBody>
      </p:sp>
    </p:spTree>
    <p:extLst>
      <p:ext uri="{BB962C8B-B14F-4D97-AF65-F5344CB8AC3E}">
        <p14:creationId xmlns:p14="http://schemas.microsoft.com/office/powerpoint/2010/main" val="271276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52AB2-CDFF-439D-A1E3-2A9089F26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Continue [Corrected Version]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1A670-0063-4890-8217-23B659AE8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18560"/>
            <a:ext cx="11029615" cy="4779563"/>
          </a:xfrm>
        </p:spPr>
        <p:txBody>
          <a:bodyPr anchor="t">
            <a:normAutofit fontScale="40000" lnSpcReduction="20000"/>
          </a:bodyPr>
          <a:lstStyle/>
          <a:p>
            <a:pPr marL="0" indent="0">
              <a:buNone/>
            </a:pPr>
            <a:r>
              <a:rPr lang="en-US" sz="2400" dirty="0"/>
              <a:t>(local $k (ref (struct (ref $handlers)) (</a:t>
            </a:r>
            <a:r>
              <a:rPr lang="en-US" sz="2400" dirty="0" err="1"/>
              <a:t>cont</a:t>
            </a:r>
            <a:r>
              <a:rPr lang="en-US" sz="2400" dirty="0"/>
              <a:t> ([</a:t>
            </a:r>
            <a:r>
              <a:rPr lang="en-US" sz="2400" dirty="0" err="1"/>
              <a:t>eqref</a:t>
            </a:r>
            <a:r>
              <a:rPr lang="en-US" sz="2400" dirty="0"/>
              <a:t>] -&gt; [</a:t>
            </a:r>
            <a:r>
              <a:rPr lang="en-US" sz="2400" dirty="0" err="1"/>
              <a:t>eqref</a:t>
            </a:r>
            <a:r>
              <a:rPr lang="en-US" sz="2400" dirty="0"/>
              <a:t>]))))				(local $v </a:t>
            </a:r>
            <a:r>
              <a:rPr lang="en-US" sz="2400" dirty="0" err="1"/>
              <a:t>eqref</a:t>
            </a:r>
            <a:r>
              <a:rPr lang="en-US" sz="2400" dirty="0"/>
              <a:t>)						</a:t>
            </a:r>
            <a:r>
              <a:rPr lang="en-US" sz="2400"/>
              <a:t>	;; </a:t>
            </a:r>
            <a:r>
              <a:rPr lang="en-US" sz="2400" dirty="0"/>
              <a:t>the given inputs</a:t>
            </a:r>
          </a:p>
          <a:p>
            <a:pPr marL="0" indent="0">
              <a:buNone/>
            </a:pPr>
            <a:r>
              <a:rPr lang="en-US" sz="2400" dirty="0"/>
              <a:t>(local $</a:t>
            </a:r>
            <a:r>
              <a:rPr lang="en-US" sz="2400" dirty="0" err="1"/>
              <a:t>hs</a:t>
            </a:r>
            <a:r>
              <a:rPr lang="en-US" sz="2400" dirty="0"/>
              <a:t> (ref $handlers))		(local $c (ref (</a:t>
            </a:r>
            <a:r>
              <a:rPr lang="en-US" sz="2400" dirty="0" err="1"/>
              <a:t>cont</a:t>
            </a:r>
            <a:r>
              <a:rPr lang="en-US" sz="2400" dirty="0"/>
              <a:t> ([</a:t>
            </a:r>
            <a:r>
              <a:rPr lang="en-US" sz="2400" dirty="0" err="1"/>
              <a:t>eqref</a:t>
            </a:r>
            <a:r>
              <a:rPr lang="en-US" sz="2400" dirty="0"/>
              <a:t>] -&gt; [</a:t>
            </a:r>
            <a:r>
              <a:rPr lang="en-US" sz="2400" dirty="0" err="1"/>
              <a:t>eqref</a:t>
            </a:r>
            <a:r>
              <a:rPr lang="en-US" sz="2400" dirty="0"/>
              <a:t>])))		(local $h (ref $handler))		(local $e (ref (struct </a:t>
            </a:r>
            <a:r>
              <a:rPr lang="en-US" sz="2400" dirty="0" err="1"/>
              <a:t>dataref</a:t>
            </a:r>
            <a:r>
              <a:rPr lang="en-US" sz="2400" dirty="0"/>
              <a:t>)))	;; temporaries</a:t>
            </a:r>
          </a:p>
          <a:p>
            <a:pPr marL="0" indent="0">
              <a:buNone/>
            </a:pPr>
            <a:r>
              <a:rPr lang="en-US" sz="2400" dirty="0"/>
              <a:t>(</a:t>
            </a:r>
            <a:r>
              <a:rPr lang="en-US" sz="2400" dirty="0" err="1"/>
              <a:t>local.set</a:t>
            </a:r>
            <a:r>
              <a:rPr lang="en-US" sz="2400" dirty="0"/>
              <a:t> $</a:t>
            </a:r>
            <a:r>
              <a:rPr lang="en-US" sz="2400" dirty="0" err="1"/>
              <a:t>hs</a:t>
            </a:r>
            <a:r>
              <a:rPr lang="en-US" sz="2400" dirty="0"/>
              <a:t> (</a:t>
            </a:r>
            <a:r>
              <a:rPr lang="en-US" sz="2400" dirty="0" err="1"/>
              <a:t>struct.get</a:t>
            </a:r>
            <a:r>
              <a:rPr lang="en-US" sz="2400" dirty="0"/>
              <a:t> 0 (</a:t>
            </a:r>
            <a:r>
              <a:rPr lang="en-US" sz="2400" dirty="0" err="1"/>
              <a:t>local.get</a:t>
            </a:r>
            <a:r>
              <a:rPr lang="en-US" sz="2400" dirty="0"/>
              <a:t> $k))) (</a:t>
            </a:r>
            <a:r>
              <a:rPr lang="en-US" sz="2400" dirty="0" err="1"/>
              <a:t>local.set</a:t>
            </a:r>
            <a:r>
              <a:rPr lang="en-US" sz="2400" dirty="0"/>
              <a:t> $c (</a:t>
            </a:r>
            <a:r>
              <a:rPr lang="en-US" sz="2400" dirty="0" err="1"/>
              <a:t>struct.get</a:t>
            </a:r>
            <a:r>
              <a:rPr lang="en-US" sz="2400" dirty="0"/>
              <a:t> 1 (</a:t>
            </a:r>
            <a:r>
              <a:rPr lang="en-US" sz="2400" dirty="0" err="1"/>
              <a:t>local.get</a:t>
            </a:r>
            <a:r>
              <a:rPr lang="en-US" sz="2400" dirty="0"/>
              <a:t> $k)))</a:t>
            </a:r>
          </a:p>
          <a:p>
            <a:pPr marL="0" indent="0">
              <a:buNone/>
            </a:pPr>
            <a:r>
              <a:rPr lang="en-US" sz="2400" dirty="0"/>
              <a:t>(block $done ([] -&gt; [</a:t>
            </a:r>
            <a:r>
              <a:rPr lang="en-US" sz="2400" dirty="0" err="1"/>
              <a:t>eqref</a:t>
            </a:r>
            <a:r>
              <a:rPr lang="en-US" sz="2400" dirty="0"/>
              <a:t>])</a:t>
            </a:r>
          </a:p>
          <a:p>
            <a:pPr marL="0" indent="0">
              <a:buNone/>
            </a:pPr>
            <a:r>
              <a:rPr lang="en-US" sz="2400" dirty="0"/>
              <a:t>	(loop $retry ([] -&gt; [</a:t>
            </a:r>
            <a:r>
              <a:rPr lang="en-US" sz="2400" dirty="0" err="1"/>
              <a:t>eqref</a:t>
            </a:r>
            <a:r>
              <a:rPr lang="en-US" sz="2400" dirty="0"/>
              <a:t>])</a:t>
            </a:r>
          </a:p>
          <a:p>
            <a:pPr marL="0" indent="0">
              <a:buNone/>
            </a:pPr>
            <a:r>
              <a:rPr lang="en-US" sz="2400" dirty="0"/>
              <a:t>		(block $suspended ([] -&gt; [(ref (struct </a:t>
            </a:r>
            <a:r>
              <a:rPr lang="en-US" sz="2400" dirty="0" err="1"/>
              <a:t>dataref</a:t>
            </a:r>
            <a:r>
              <a:rPr lang="en-US" sz="2400" dirty="0"/>
              <a:t>)) (</a:t>
            </a:r>
            <a:r>
              <a:rPr lang="en-US" sz="2400" dirty="0" err="1"/>
              <a:t>cont</a:t>
            </a:r>
            <a:r>
              <a:rPr lang="en-US" sz="2400" dirty="0"/>
              <a:t> ([</a:t>
            </a:r>
            <a:r>
              <a:rPr lang="en-US" sz="2400" dirty="0" err="1"/>
              <a:t>eqref</a:t>
            </a:r>
            <a:r>
              <a:rPr lang="en-US" sz="2400" dirty="0"/>
              <a:t>] -&gt; [</a:t>
            </a:r>
            <a:r>
              <a:rPr lang="en-US" sz="2400" dirty="0" err="1"/>
              <a:t>eqref</a:t>
            </a:r>
            <a:r>
              <a:rPr lang="en-US" sz="2400" dirty="0"/>
              <a:t>]))])</a:t>
            </a:r>
          </a:p>
          <a:p>
            <a:pPr marL="0" indent="0">
              <a:buNone/>
            </a:pPr>
            <a:r>
              <a:rPr lang="en-US" sz="2400" dirty="0"/>
              <a:t>			(resume (tag $</a:t>
            </a:r>
            <a:r>
              <a:rPr lang="en-US" sz="2400" dirty="0" err="1"/>
              <a:t>ocaml_eff</a:t>
            </a:r>
            <a:r>
              <a:rPr lang="en-US" sz="2400" dirty="0"/>
              <a:t> $suspended) (</a:t>
            </a:r>
            <a:r>
              <a:rPr lang="en-US" sz="2400" dirty="0" err="1"/>
              <a:t>local.get</a:t>
            </a:r>
            <a:r>
              <a:rPr lang="en-US" sz="2400" dirty="0"/>
              <a:t> $v) (</a:t>
            </a:r>
            <a:r>
              <a:rPr lang="en-US" sz="2400" dirty="0" err="1"/>
              <a:t>local.get</a:t>
            </a:r>
            <a:r>
              <a:rPr lang="en-US" sz="2400" dirty="0"/>
              <a:t> $c)) ;; </a:t>
            </a:r>
            <a:r>
              <a:rPr lang="en-US" sz="2400" dirty="0" err="1"/>
              <a:t>eqref</a:t>
            </a:r>
            <a:r>
              <a:rPr lang="en-US" sz="2400" dirty="0"/>
              <a:t> put onto the stack</a:t>
            </a:r>
          </a:p>
          <a:p>
            <a:pPr marL="0" indent="0">
              <a:buNone/>
            </a:pPr>
            <a:r>
              <a:rPr lang="en-US" sz="2400" dirty="0"/>
              <a:t>			(</a:t>
            </a:r>
            <a:r>
              <a:rPr lang="en-US" sz="2400" dirty="0" err="1"/>
              <a:t>br</a:t>
            </a:r>
            <a:r>
              <a:rPr lang="en-US" sz="2400" dirty="0"/>
              <a:t> $done) ;; </a:t>
            </a:r>
            <a:r>
              <a:rPr lang="en-US" sz="2400" dirty="0" err="1"/>
              <a:t>eqref</a:t>
            </a:r>
            <a:r>
              <a:rPr lang="en-US" sz="2400" dirty="0"/>
              <a:t> already on the stack</a:t>
            </a:r>
          </a:p>
          <a:p>
            <a:pPr marL="0" indent="0">
              <a:buNone/>
            </a:pPr>
            <a:r>
              <a:rPr lang="en-US" sz="2400" dirty="0"/>
              <a:t>		)</a:t>
            </a:r>
          </a:p>
          <a:p>
            <a:pPr marL="0" indent="0">
              <a:buNone/>
            </a:pPr>
            <a:r>
              <a:rPr lang="en-US" sz="2400" dirty="0"/>
              <a:t>		(</a:t>
            </a:r>
            <a:r>
              <a:rPr lang="en-US" sz="2400" dirty="0" err="1"/>
              <a:t>local.set</a:t>
            </a:r>
            <a:r>
              <a:rPr lang="en-US" sz="2400" dirty="0"/>
              <a:t> $c) ;; continuation was on the stack</a:t>
            </a:r>
          </a:p>
          <a:p>
            <a:pPr marL="0" indent="0">
              <a:buNone/>
            </a:pPr>
            <a:r>
              <a:rPr lang="en-US" sz="2400" dirty="0"/>
              <a:t>		(</a:t>
            </a:r>
            <a:r>
              <a:rPr lang="en-US" sz="2400" dirty="0" err="1"/>
              <a:t>local.set</a:t>
            </a:r>
            <a:r>
              <a:rPr lang="en-US" sz="2400" dirty="0"/>
              <a:t> $e) ;; effect was on the stack</a:t>
            </a:r>
          </a:p>
          <a:p>
            <a:pPr marL="0" indent="0">
              <a:buNone/>
            </a:pPr>
            <a:r>
              <a:rPr lang="en-US" sz="2400" dirty="0"/>
              <a:t>		(</a:t>
            </a:r>
            <a:r>
              <a:rPr lang="en-US" sz="2400" dirty="0" err="1"/>
              <a:t>local.set</a:t>
            </a:r>
            <a:r>
              <a:rPr lang="en-US" sz="2400" dirty="0"/>
              <a:t> $h (call $</a:t>
            </a:r>
            <a:r>
              <a:rPr lang="en-US" sz="2400" dirty="0" err="1"/>
              <a:t>get_handler</a:t>
            </a:r>
            <a:r>
              <a:rPr lang="en-US" sz="2400" dirty="0"/>
              <a:t> (</a:t>
            </a:r>
            <a:r>
              <a:rPr lang="en-US" sz="2400" dirty="0" err="1"/>
              <a:t>local.get</a:t>
            </a:r>
            <a:r>
              <a:rPr lang="en-US" sz="2400" dirty="0"/>
              <a:t> $</a:t>
            </a:r>
            <a:r>
              <a:rPr lang="en-US" sz="2400" dirty="0" err="1"/>
              <a:t>hs</a:t>
            </a:r>
            <a:r>
              <a:rPr lang="en-US" sz="2400" dirty="0"/>
              <a:t>) (</a:t>
            </a:r>
            <a:r>
              <a:rPr lang="en-US" sz="2400" dirty="0" err="1"/>
              <a:t>struct.get</a:t>
            </a:r>
            <a:r>
              <a:rPr lang="en-US" sz="2400" dirty="0"/>
              <a:t> 0 (</a:t>
            </a:r>
            <a:r>
              <a:rPr lang="en-US" sz="2400" dirty="0" err="1"/>
              <a:t>local.get</a:t>
            </a:r>
            <a:r>
              <a:rPr lang="en-US" sz="2400" dirty="0"/>
              <a:t> $e))))</a:t>
            </a:r>
          </a:p>
          <a:p>
            <a:pPr marL="0" indent="0">
              <a:buNone/>
            </a:pPr>
            <a:r>
              <a:rPr lang="en-US" sz="2400" dirty="0"/>
              <a:t>		(if (</a:t>
            </a:r>
            <a:r>
              <a:rPr lang="en-US" sz="2400" dirty="0" err="1"/>
              <a:t>ref.is_null</a:t>
            </a:r>
            <a:r>
              <a:rPr lang="en-US" sz="2400" dirty="0"/>
              <a:t> $h)</a:t>
            </a:r>
          </a:p>
          <a:p>
            <a:pPr marL="0" indent="0">
              <a:buNone/>
            </a:pPr>
            <a:r>
              <a:rPr lang="en-US" sz="2400" dirty="0"/>
              <a:t>			(suspend $</a:t>
            </a:r>
            <a:r>
              <a:rPr lang="en-US" sz="2400" dirty="0" err="1"/>
              <a:t>ocaml_eff</a:t>
            </a:r>
            <a:r>
              <a:rPr lang="en-US" sz="2400" dirty="0"/>
              <a:t> (</a:t>
            </a:r>
            <a:r>
              <a:rPr lang="en-US" sz="2400" dirty="0" err="1"/>
              <a:t>local.get</a:t>
            </a:r>
            <a:r>
              <a:rPr lang="en-US" sz="2400" dirty="0"/>
              <a:t> $e)) ;; </a:t>
            </a:r>
            <a:r>
              <a:rPr lang="en-US" sz="2400" dirty="0" err="1"/>
              <a:t>eqref</a:t>
            </a:r>
            <a:r>
              <a:rPr lang="en-US" sz="2400" dirty="0"/>
              <a:t> put onto stack</a:t>
            </a:r>
          </a:p>
          <a:p>
            <a:pPr marL="0" indent="0">
              <a:buNone/>
            </a:pPr>
            <a:r>
              <a:rPr lang="en-US" sz="2400" dirty="0"/>
              <a:t>			(</a:t>
            </a:r>
            <a:r>
              <a:rPr lang="en-US" sz="2400" dirty="0" err="1"/>
              <a:t>local.set</a:t>
            </a:r>
            <a:r>
              <a:rPr lang="en-US" sz="2400" dirty="0"/>
              <a:t> $v) ;; </a:t>
            </a:r>
            <a:r>
              <a:rPr lang="en-US" sz="2400" dirty="0" err="1"/>
              <a:t>eqref</a:t>
            </a:r>
            <a:r>
              <a:rPr lang="en-US" sz="2400" dirty="0"/>
              <a:t> was on the stack</a:t>
            </a:r>
          </a:p>
          <a:p>
            <a:pPr marL="0" indent="0">
              <a:buNone/>
            </a:pPr>
            <a:r>
              <a:rPr lang="en-US" sz="2400" dirty="0"/>
              <a:t>			(</a:t>
            </a:r>
            <a:r>
              <a:rPr lang="en-US" sz="2400" dirty="0" err="1"/>
              <a:t>br</a:t>
            </a:r>
            <a:r>
              <a:rPr lang="en-US" sz="2400" dirty="0"/>
              <a:t> $retry)</a:t>
            </a:r>
          </a:p>
          <a:p>
            <a:pPr marL="0" indent="0">
              <a:buNone/>
            </a:pPr>
            <a:r>
              <a:rPr lang="en-US" sz="2400" dirty="0"/>
              <a:t>		else</a:t>
            </a:r>
          </a:p>
          <a:p>
            <a:pPr marL="0" indent="0">
              <a:buNone/>
            </a:pPr>
            <a:r>
              <a:rPr lang="en-US" sz="2400" dirty="0"/>
              <a:t>			(call $</a:t>
            </a:r>
            <a:r>
              <a:rPr lang="en-US" sz="2400" dirty="0" err="1"/>
              <a:t>call_handler</a:t>
            </a:r>
            <a:r>
              <a:rPr lang="en-US" sz="2400" dirty="0"/>
              <a:t> (</a:t>
            </a:r>
            <a:r>
              <a:rPr lang="en-US" sz="2400" dirty="0" err="1"/>
              <a:t>local.get</a:t>
            </a:r>
            <a:r>
              <a:rPr lang="en-US" sz="2400" dirty="0"/>
              <a:t> $h) (</a:t>
            </a:r>
            <a:r>
              <a:rPr lang="en-US" sz="2400" dirty="0" err="1"/>
              <a:t>local.get</a:t>
            </a:r>
            <a:r>
              <a:rPr lang="en-US" sz="2400" dirty="0"/>
              <a:t> $e) (</a:t>
            </a:r>
            <a:r>
              <a:rPr lang="en-US" sz="2400" dirty="0" err="1"/>
              <a:t>local.get</a:t>
            </a:r>
            <a:r>
              <a:rPr lang="en-US" sz="2400" dirty="0"/>
              <a:t> $handlers) (</a:t>
            </a:r>
            <a:r>
              <a:rPr lang="en-US" sz="2400" dirty="0" err="1"/>
              <a:t>local.get</a:t>
            </a:r>
            <a:r>
              <a:rPr lang="en-US" sz="2400" dirty="0"/>
              <a:t> $c)) ;; </a:t>
            </a:r>
            <a:r>
              <a:rPr lang="en-US" sz="2400" dirty="0" err="1"/>
              <a:t>eqref</a:t>
            </a:r>
            <a:r>
              <a:rPr lang="en-US" sz="2400" dirty="0"/>
              <a:t> put onto the stack</a:t>
            </a:r>
          </a:p>
          <a:p>
            <a:pPr marL="0" indent="0">
              <a:buNone/>
            </a:pPr>
            <a:r>
              <a:rPr lang="en-US" sz="2400" dirty="0"/>
              <a:t>)	)	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22EF4A8-5790-4C11-84F5-AFC9FDB4001B}"/>
              </a:ext>
            </a:extLst>
          </p:cNvPr>
          <p:cNvSpPr/>
          <p:nvPr/>
        </p:nvSpPr>
        <p:spPr>
          <a:xfrm>
            <a:off x="7376908" y="4282327"/>
            <a:ext cx="3663210" cy="124130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Performs a stack switch just to find out that this stack did not need to be switched to.</a:t>
            </a:r>
          </a:p>
        </p:txBody>
      </p:sp>
    </p:spTree>
    <p:extLst>
      <p:ext uri="{BB962C8B-B14F-4D97-AF65-F5344CB8AC3E}">
        <p14:creationId xmlns:p14="http://schemas.microsoft.com/office/powerpoint/2010/main" val="102748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58123-A42D-4680-8EE0-38D53F8D1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discontinue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491BC-8FDD-48F0-B63F-06701CCEB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Cannot be done with existing instruction set</a:t>
            </a:r>
          </a:p>
          <a:p>
            <a:pPr lvl="1"/>
            <a:r>
              <a:rPr lang="en-US" sz="2100" dirty="0" err="1"/>
              <a:t>resume_throw</a:t>
            </a:r>
            <a:r>
              <a:rPr lang="en-US" sz="2100" dirty="0"/>
              <a:t> does not allow </a:t>
            </a:r>
            <a:r>
              <a:rPr lang="en-US" sz="2100" dirty="0" err="1"/>
              <a:t>resumer</a:t>
            </a:r>
            <a:r>
              <a:rPr lang="en-US" sz="2100" dirty="0"/>
              <a:t> to handle effects</a:t>
            </a:r>
          </a:p>
          <a:p>
            <a:r>
              <a:rPr lang="en-US" sz="2400" dirty="0"/>
              <a:t>Fix by adding </a:t>
            </a:r>
            <a:r>
              <a:rPr lang="en-US" sz="2400" dirty="0" err="1"/>
              <a:t>resume_throw_with_handler</a:t>
            </a:r>
            <a:endParaRPr lang="en-US" sz="2400" dirty="0"/>
          </a:p>
          <a:p>
            <a:pPr lvl="1"/>
            <a:r>
              <a:rPr lang="en-US" sz="2100" dirty="0"/>
              <a:t>can only propagate </a:t>
            </a:r>
            <a:r>
              <a:rPr lang="en-US" sz="2100" dirty="0" err="1"/>
              <a:t>OCaml</a:t>
            </a:r>
            <a:r>
              <a:rPr lang="en-US" sz="2100" dirty="0"/>
              <a:t> exceptions (not foreign exceptions)</a:t>
            </a:r>
          </a:p>
        </p:txBody>
      </p:sp>
    </p:spTree>
    <p:extLst>
      <p:ext uri="{BB962C8B-B14F-4D97-AF65-F5344CB8AC3E}">
        <p14:creationId xmlns:p14="http://schemas.microsoft.com/office/powerpoint/2010/main" val="92157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F3AB0F-F6F9-46E8-AF13-EA9BCFAD2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33" y="1552397"/>
            <a:ext cx="7231784" cy="36540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0" kern="1200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Language Feature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34976-FA9C-4906-A33C-5D785F575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9871" y="1552397"/>
            <a:ext cx="3610575" cy="365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32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9271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893A4-4197-4D13-A9CF-FD7D07998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perform (unhandled)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9867A-85B9-4A0D-8648-363C66ECB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339667" cy="3634486"/>
          </a:xfrm>
        </p:spPr>
        <p:txBody>
          <a:bodyPr>
            <a:normAutofit/>
          </a:bodyPr>
          <a:lstStyle/>
          <a:p>
            <a:r>
              <a:rPr lang="en-US" sz="2400" dirty="0"/>
              <a:t>Cannot be done straightforwardly</a:t>
            </a:r>
          </a:p>
          <a:p>
            <a:pPr lvl="1"/>
            <a:r>
              <a:rPr lang="en-US" sz="2100" dirty="0"/>
              <a:t>(suspend $</a:t>
            </a:r>
            <a:r>
              <a:rPr lang="en-US" sz="2100" dirty="0" err="1"/>
              <a:t>ocaml_eff</a:t>
            </a:r>
            <a:r>
              <a:rPr lang="en-US" sz="2100" dirty="0"/>
              <a:t>) traps if no handler is found</a:t>
            </a:r>
          </a:p>
          <a:p>
            <a:r>
              <a:rPr lang="en-US" sz="2400" dirty="0"/>
              <a:t>All entry points must allocate a continuation and resume it with “default” handler</a:t>
            </a:r>
          </a:p>
          <a:p>
            <a:pPr lvl="1"/>
            <a:r>
              <a:rPr lang="en-US" sz="2100" dirty="0"/>
              <a:t>That “default” handler must allocate a continuation to run the effect-specific default handler on and likewise resume it with the “default” handler</a:t>
            </a:r>
          </a:p>
          <a:p>
            <a:pPr lvl="2"/>
            <a:r>
              <a:rPr lang="en-US" sz="2000" dirty="0"/>
              <a:t>Requires recursion, as well as </a:t>
            </a:r>
            <a:r>
              <a:rPr lang="en-US" sz="2000" dirty="0" err="1"/>
              <a:t>resume_throw_with_handler</a:t>
            </a:r>
            <a:r>
              <a:rPr lang="en-US" sz="2000" dirty="0"/>
              <a:t> for propagating </a:t>
            </a:r>
            <a:r>
              <a:rPr lang="en-US" sz="2000" dirty="0" err="1"/>
              <a:t>OCaml</a:t>
            </a:r>
            <a:r>
              <a:rPr lang="en-US" sz="2000" dirty="0"/>
              <a:t> exceptions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3C4074C-3C6F-44CD-999C-58C12B63D17A}"/>
              </a:ext>
            </a:extLst>
          </p:cNvPr>
          <p:cNvSpPr/>
          <p:nvPr/>
        </p:nvSpPr>
        <p:spPr>
          <a:xfrm>
            <a:off x="3297870" y="5715254"/>
            <a:ext cx="4957676" cy="98681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Default handlers were specifically designed to avoid the need to allocate stacks.</a:t>
            </a:r>
          </a:p>
        </p:txBody>
      </p:sp>
    </p:spTree>
    <p:extLst>
      <p:ext uri="{BB962C8B-B14F-4D97-AF65-F5344CB8AC3E}">
        <p14:creationId xmlns:p14="http://schemas.microsoft.com/office/powerpoint/2010/main" val="114830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B9BA3-1A2C-4ECC-9A78-1AA38931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match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DB371-F16A-48D5-B8DD-16BC43F45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Allocate a ref $handlers appropriately</a:t>
            </a:r>
          </a:p>
          <a:p>
            <a:r>
              <a:rPr lang="en-US" sz="2400" dirty="0"/>
              <a:t>Allocate a </a:t>
            </a:r>
            <a:r>
              <a:rPr lang="en-US" sz="2400" dirty="0" err="1"/>
              <a:t>cont</a:t>
            </a:r>
            <a:r>
              <a:rPr lang="en-US" sz="2400" dirty="0"/>
              <a:t> with the function for the expr (with unbound variables)</a:t>
            </a:r>
          </a:p>
          <a:p>
            <a:r>
              <a:rPr lang="en-US" sz="2400" dirty="0"/>
              <a:t>Resume the </a:t>
            </a:r>
            <a:r>
              <a:rPr lang="en-US" sz="2400" dirty="0" err="1"/>
              <a:t>cont</a:t>
            </a:r>
            <a:r>
              <a:rPr lang="en-US" sz="2400" dirty="0"/>
              <a:t> with the value of those variables</a:t>
            </a:r>
          </a:p>
          <a:p>
            <a:pPr lvl="1"/>
            <a:r>
              <a:rPr lang="en-US" sz="2100" dirty="0"/>
              <a:t>Using a handler that then enters the same loop as the implementation of continue</a:t>
            </a:r>
          </a:p>
        </p:txBody>
      </p:sp>
    </p:spTree>
    <p:extLst>
      <p:ext uri="{BB962C8B-B14F-4D97-AF65-F5344CB8AC3E}">
        <p14:creationId xmlns:p14="http://schemas.microsoft.com/office/powerpoint/2010/main" val="206294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00E461-F4A4-4EB5-92DC-7604DDD1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33" y="1552397"/>
            <a:ext cx="7231784" cy="36540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0" kern="12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Supporting Multicore </a:t>
            </a:r>
            <a:r>
              <a:rPr lang="en-US" sz="5400" b="0" kern="1200" cap="all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Ocaml</a:t>
            </a:r>
            <a:r>
              <a:rPr lang="en-US" sz="5400" b="0" kern="12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using</a:t>
            </a:r>
            <a:br>
              <a:rPr lang="en-US" sz="5400" b="0" kern="12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5400" b="0" kern="12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First-Class Stacks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1B4713-3079-4F8B-8F4A-DCEA0C3C5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9871" y="1552397"/>
            <a:ext cx="3610575" cy="365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32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7342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F2ACCA-A7D9-4750-BE59-D4D6A6C9E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326184-48EB-4AC1-A3D2-F423EBC02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653817" cy="3634486"/>
          </a:xfrm>
        </p:spPr>
        <p:txBody>
          <a:bodyPr>
            <a:normAutofit/>
          </a:bodyPr>
          <a:lstStyle/>
          <a:p>
            <a:r>
              <a:rPr lang="en-US" sz="2400" dirty="0" err="1"/>
              <a:t>OCaml</a:t>
            </a:r>
            <a:r>
              <a:rPr lang="en-US" sz="2400" dirty="0"/>
              <a:t> stacks have a bunch of fields at the root for stack-specific data</a:t>
            </a:r>
          </a:p>
          <a:p>
            <a:r>
              <a:rPr lang="en-US" sz="2400" dirty="0" err="1"/>
              <a:t>stack_extend</a:t>
            </a:r>
            <a:r>
              <a:rPr lang="en-US" sz="2400" dirty="0"/>
              <a:t> $</a:t>
            </a:r>
            <a:r>
              <a:rPr lang="en-US" sz="2400" dirty="0" err="1"/>
              <a:t>struct_type</a:t>
            </a:r>
            <a:r>
              <a:rPr lang="en-US" sz="2100" dirty="0"/>
              <a:t> </a:t>
            </a:r>
            <a:r>
              <a:rPr lang="en-US" sz="2400" dirty="0"/>
              <a:t>$</a:t>
            </a:r>
            <a:r>
              <a:rPr lang="en-US" sz="2400" dirty="0" err="1"/>
              <a:t>label_type</a:t>
            </a:r>
            <a:r>
              <a:rPr lang="en-US" sz="2400" dirty="0"/>
              <a:t> $</a:t>
            </a:r>
            <a:r>
              <a:rPr lang="en-US" sz="2400" dirty="0" err="1"/>
              <a:t>label_type</a:t>
            </a:r>
            <a:r>
              <a:rPr lang="en-US" sz="2400" dirty="0"/>
              <a:t>+</a:t>
            </a:r>
            <a:endParaRPr lang="en-US" sz="2100" dirty="0"/>
          </a:p>
          <a:p>
            <a:pPr lvl="1"/>
            <a:r>
              <a:rPr lang="en-US" sz="2100" dirty="0"/>
              <a:t>Defines a new stack type with fields from the specified struct type</a:t>
            </a:r>
          </a:p>
          <a:p>
            <a:pPr lvl="1"/>
            <a:r>
              <a:rPr lang="en-US" sz="2100" dirty="0"/>
              <a:t>The first label type is its return type</a:t>
            </a:r>
          </a:p>
          <a:p>
            <a:pPr lvl="1"/>
            <a:r>
              <a:rPr lang="en-US" sz="2100" dirty="0"/>
              <a:t>The remaining label types are its resumption types</a:t>
            </a:r>
          </a:p>
          <a:p>
            <a:pPr lvl="1"/>
            <a:r>
              <a:rPr lang="en-US" sz="2100" dirty="0"/>
              <a:t>Stacks are either mounted (onto some parent) or suspended (no parent but labels defined)</a:t>
            </a:r>
          </a:p>
          <a:p>
            <a:r>
              <a:rPr lang="en-US" sz="2400" dirty="0"/>
              <a:t>$</a:t>
            </a:r>
            <a:r>
              <a:rPr lang="en-US" sz="2400" dirty="0" err="1"/>
              <a:t>ocaml_stack</a:t>
            </a:r>
            <a:r>
              <a:rPr lang="en-US" sz="2400" dirty="0"/>
              <a:t> = </a:t>
            </a:r>
            <a:r>
              <a:rPr lang="en-US" sz="2400" dirty="0" err="1"/>
              <a:t>stack_extend</a:t>
            </a:r>
            <a:r>
              <a:rPr lang="en-US" sz="2400" dirty="0"/>
              <a:t> (struct (ref $</a:t>
            </a:r>
            <a:r>
              <a:rPr lang="en-US" sz="2400" dirty="0" err="1"/>
              <a:t>ocaml_stack</a:t>
            </a:r>
            <a:r>
              <a:rPr lang="en-US" sz="2400" dirty="0"/>
              <a:t>) (ref $handlers)) [</a:t>
            </a:r>
            <a:r>
              <a:rPr lang="en-US" sz="2400" dirty="0" err="1"/>
              <a:t>eqref</a:t>
            </a:r>
            <a:r>
              <a:rPr lang="en-US" sz="2400" dirty="0"/>
              <a:t>] [</a:t>
            </a:r>
            <a:r>
              <a:rPr lang="en-US" sz="2400" dirty="0" err="1"/>
              <a:t>eqref</a:t>
            </a:r>
            <a:r>
              <a:rPr lang="en-US" sz="2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8759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4D560-4AA2-4710-A96E-02818E9BB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0608D-D1ED-4CFF-9ED1-2315C347E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continuation lowers to ref (struct (ref $</a:t>
            </a:r>
            <a:r>
              <a:rPr lang="en-US" sz="2400" dirty="0" err="1"/>
              <a:t>ocaml_stack</a:t>
            </a:r>
            <a:r>
              <a:rPr lang="en-US" sz="2400" dirty="0"/>
              <a:t>) (ref $</a:t>
            </a:r>
            <a:r>
              <a:rPr lang="en-US" sz="2400" dirty="0" err="1"/>
              <a:t>ocaml_stack</a:t>
            </a:r>
            <a:r>
              <a:rPr lang="en-US" sz="2400" dirty="0"/>
              <a:t>)))</a:t>
            </a:r>
          </a:p>
          <a:p>
            <a:pPr lvl="1"/>
            <a:r>
              <a:rPr lang="en-US" sz="2100" dirty="0"/>
              <a:t>The first is the stack in need of a parent</a:t>
            </a:r>
          </a:p>
          <a:p>
            <a:pPr lvl="1"/>
            <a:r>
              <a:rPr lang="en-US" sz="2100" dirty="0"/>
              <a:t>The second is the stack waiting to be resumed</a:t>
            </a:r>
          </a:p>
        </p:txBody>
      </p:sp>
    </p:spTree>
    <p:extLst>
      <p:ext uri="{BB962C8B-B14F-4D97-AF65-F5344CB8AC3E}">
        <p14:creationId xmlns:p14="http://schemas.microsoft.com/office/powerpoint/2010/main" val="127794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043E08-68C2-4430-AA55-B30CEF4AB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E4293E-83D4-4CB9-B628-14E2FCF8D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3"/>
            <a:ext cx="11029615" cy="4222621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err="1"/>
              <a:t>stack.current</a:t>
            </a:r>
            <a:endParaRPr lang="en-US" sz="2400" dirty="0"/>
          </a:p>
          <a:p>
            <a:pPr lvl="1"/>
            <a:r>
              <a:rPr lang="en-US" sz="2100" dirty="0"/>
              <a:t>Returns a reference to (the root of) the current stack</a:t>
            </a:r>
          </a:p>
          <a:p>
            <a:pPr lvl="1"/>
            <a:r>
              <a:rPr lang="en-US" sz="2100" dirty="0"/>
              <a:t>Null if the current stack is not allowed to be switched away from</a:t>
            </a:r>
          </a:p>
          <a:p>
            <a:pPr lvl="1"/>
            <a:r>
              <a:rPr lang="en-US" sz="2100" dirty="0"/>
              <a:t>Function signature (typically) defines the type of the current stack (if switchable)</a:t>
            </a:r>
          </a:p>
          <a:p>
            <a:r>
              <a:rPr lang="en-US" sz="2400" dirty="0" err="1"/>
              <a:t>stack.switch</a:t>
            </a:r>
            <a:r>
              <a:rPr lang="en-US" sz="2400" dirty="0"/>
              <a:t> index $label+</a:t>
            </a:r>
          </a:p>
          <a:p>
            <a:pPr lvl="1"/>
            <a:r>
              <a:rPr lang="en-US" sz="2100" dirty="0"/>
              <a:t>Transfers control to the target stack via the label at the specified index</a:t>
            </a:r>
          </a:p>
          <a:p>
            <a:pPr lvl="1"/>
            <a:r>
              <a:rPr lang="en-US" sz="2100" dirty="0"/>
              <a:t>The target stack must have the same return type as the current stack</a:t>
            </a:r>
          </a:p>
          <a:p>
            <a:pPr lvl="1"/>
            <a:r>
              <a:rPr lang="en-US" sz="2100" dirty="0"/>
              <a:t>Transfers mounting point, making current stack suspended and the target stack mounted</a:t>
            </a:r>
          </a:p>
          <a:p>
            <a:pPr lvl="1"/>
            <a:r>
              <a:rPr lang="en-US" sz="2100" dirty="0"/>
              <a:t>The labels are the resumption points for the current suspended stack</a:t>
            </a:r>
          </a:p>
          <a:p>
            <a:r>
              <a:rPr lang="en-US" sz="2400" dirty="0" err="1"/>
              <a:t>stack.switch_call</a:t>
            </a:r>
            <a:r>
              <a:rPr lang="en-US" sz="2400" dirty="0"/>
              <a:t> $</a:t>
            </a:r>
            <a:r>
              <a:rPr lang="en-US" sz="2400" dirty="0" err="1"/>
              <a:t>func</a:t>
            </a:r>
            <a:r>
              <a:rPr lang="en-US" sz="2400" dirty="0"/>
              <a:t> index $label+</a:t>
            </a:r>
          </a:p>
          <a:p>
            <a:pPr lvl="1"/>
            <a:r>
              <a:rPr lang="en-US" sz="2100" dirty="0"/>
              <a:t>Transfers like </a:t>
            </a:r>
            <a:r>
              <a:rPr lang="en-US" sz="2100" dirty="0" err="1"/>
              <a:t>stack.switch</a:t>
            </a:r>
            <a:r>
              <a:rPr lang="en-US" sz="2100" dirty="0"/>
              <a:t>, except it calls $</a:t>
            </a:r>
            <a:r>
              <a:rPr lang="en-US" sz="2100" dirty="0" err="1"/>
              <a:t>func</a:t>
            </a:r>
            <a:r>
              <a:rPr lang="en-US" sz="2100" dirty="0"/>
              <a:t> (with </a:t>
            </a:r>
            <a:r>
              <a:rPr lang="en-US" sz="2100" dirty="0" err="1"/>
              <a:t>args</a:t>
            </a:r>
            <a:r>
              <a:rPr lang="en-US" sz="2100" dirty="0"/>
              <a:t> from value stack) on the target stack with the label at the specified index as the call’s return address</a:t>
            </a:r>
          </a:p>
        </p:txBody>
      </p:sp>
    </p:spTree>
    <p:extLst>
      <p:ext uri="{BB962C8B-B14F-4D97-AF65-F5344CB8AC3E}">
        <p14:creationId xmlns:p14="http://schemas.microsoft.com/office/powerpoint/2010/main" val="77068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929BE-37DA-47C7-A970-73EB24806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perform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E1DBB-9CFA-4AAF-8890-311DB2C31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967124"/>
          </a:xfrm>
        </p:spPr>
        <p:txBody>
          <a:bodyPr anchor="t">
            <a:normAutofit fontScale="62500" lnSpcReduction="20000"/>
          </a:bodyPr>
          <a:lstStyle/>
          <a:p>
            <a:pPr marL="0" indent="0">
              <a:buNone/>
            </a:pPr>
            <a:r>
              <a:rPr lang="en-US" sz="2400" dirty="0"/>
              <a:t>$current, $stack := </a:t>
            </a:r>
            <a:r>
              <a:rPr lang="en-US" sz="2400" dirty="0" err="1"/>
              <a:t>stack.current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while ($stack != null) {</a:t>
            </a:r>
          </a:p>
          <a:p>
            <a:pPr marL="0" indent="0">
              <a:buNone/>
            </a:pPr>
            <a:r>
              <a:rPr lang="en-US" sz="2400" dirty="0"/>
              <a:t>	$handlers := </a:t>
            </a:r>
            <a:r>
              <a:rPr lang="en-US" sz="2400" dirty="0" err="1"/>
              <a:t>struct.get</a:t>
            </a:r>
            <a:r>
              <a:rPr lang="en-US" sz="2400" dirty="0"/>
              <a:t> 1 (</a:t>
            </a:r>
            <a:r>
              <a:rPr lang="en-US" sz="2400" dirty="0" err="1"/>
              <a:t>local.get</a:t>
            </a:r>
            <a:r>
              <a:rPr lang="en-US" sz="2400" dirty="0"/>
              <a:t> $stack)</a:t>
            </a:r>
          </a:p>
          <a:p>
            <a:pPr marL="0" indent="0">
              <a:buNone/>
            </a:pPr>
            <a:r>
              <a:rPr lang="en-US" sz="2400" dirty="0"/>
              <a:t>	$handler := call $</a:t>
            </a:r>
            <a:r>
              <a:rPr lang="en-US" sz="2400" dirty="0" err="1"/>
              <a:t>get_handler</a:t>
            </a:r>
            <a:r>
              <a:rPr lang="en-US" sz="2400" dirty="0"/>
              <a:t> (</a:t>
            </a:r>
            <a:r>
              <a:rPr lang="en-US" sz="2400" dirty="0" err="1"/>
              <a:t>locals.get</a:t>
            </a:r>
            <a:r>
              <a:rPr lang="en-US" sz="2400" dirty="0"/>
              <a:t> $handlers $eff)</a:t>
            </a:r>
          </a:p>
          <a:p>
            <a:pPr marL="0" indent="0">
              <a:buNone/>
            </a:pPr>
            <a:r>
              <a:rPr lang="en-US" sz="2400" dirty="0"/>
              <a:t>	$parent := </a:t>
            </a:r>
            <a:r>
              <a:rPr lang="en-US" sz="2400" dirty="0" err="1"/>
              <a:t>struct.get</a:t>
            </a:r>
            <a:r>
              <a:rPr lang="en-US" sz="2400" dirty="0"/>
              <a:t> 0 (</a:t>
            </a:r>
            <a:r>
              <a:rPr lang="en-US" sz="2400" dirty="0" err="1"/>
              <a:t>local.get</a:t>
            </a:r>
            <a:r>
              <a:rPr lang="en-US" sz="2400" dirty="0"/>
              <a:t> $stack)</a:t>
            </a:r>
          </a:p>
          <a:p>
            <a:pPr marL="0" indent="0">
              <a:buNone/>
            </a:pPr>
            <a:r>
              <a:rPr lang="en-US" sz="2400" dirty="0"/>
              <a:t>	if ($handler != null) {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struct.set</a:t>
            </a:r>
            <a:r>
              <a:rPr lang="en-US" sz="2400" dirty="0"/>
              <a:t> 0 (</a:t>
            </a:r>
            <a:r>
              <a:rPr lang="en-US" sz="2400" dirty="0" err="1"/>
              <a:t>ref.null</a:t>
            </a:r>
            <a:r>
              <a:rPr lang="en-US" sz="2400" dirty="0"/>
              <a:t> $</a:t>
            </a:r>
            <a:r>
              <a:rPr lang="en-US" sz="2400" dirty="0" err="1"/>
              <a:t>ocaml_stack</a:t>
            </a:r>
            <a:r>
              <a:rPr lang="en-US" sz="2400" dirty="0"/>
              <a:t>) $stack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stack.switch_call</a:t>
            </a:r>
            <a:r>
              <a:rPr lang="en-US" sz="2400" dirty="0"/>
              <a:t> $</a:t>
            </a:r>
            <a:r>
              <a:rPr lang="en-US" sz="2400" dirty="0" err="1"/>
              <a:t>call_handler</a:t>
            </a:r>
            <a:r>
              <a:rPr lang="en-US" sz="2400" dirty="0"/>
              <a:t> 0 $</a:t>
            </a:r>
            <a:r>
              <a:rPr lang="en-US" sz="2400" dirty="0" err="1"/>
              <a:t>performed_label</a:t>
            </a:r>
            <a:r>
              <a:rPr lang="en-US" sz="2400" dirty="0"/>
              <a:t> (</a:t>
            </a:r>
            <a:r>
              <a:rPr lang="en-US" sz="2400" dirty="0" err="1"/>
              <a:t>locals.get</a:t>
            </a:r>
            <a:r>
              <a:rPr lang="en-US" sz="2400" dirty="0"/>
              <a:t> $handler $eff $stack $current $parent)</a:t>
            </a:r>
          </a:p>
          <a:p>
            <a:pPr marL="0" indent="0">
              <a:buNone/>
            </a:pPr>
            <a:r>
              <a:rPr lang="en-US" sz="2400" dirty="0"/>
              <a:t>	} ;; else $handler is null</a:t>
            </a:r>
          </a:p>
          <a:p>
            <a:pPr marL="0" indent="0">
              <a:buNone/>
            </a:pPr>
            <a:r>
              <a:rPr lang="en-US" sz="2400" dirty="0"/>
              <a:t>	$stack := $parent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 err="1"/>
              <a:t>stack.conceal</a:t>
            </a:r>
            <a:r>
              <a:rPr lang="en-US" sz="2400" dirty="0"/>
              <a:t> { ;; makes the current stack unswitchable, so that </a:t>
            </a:r>
            <a:r>
              <a:rPr lang="en-US" sz="2400" dirty="0" err="1"/>
              <a:t>stack.current</a:t>
            </a:r>
            <a:r>
              <a:rPr lang="en-US" sz="2400" dirty="0"/>
              <a:t> returns null within this block</a:t>
            </a:r>
          </a:p>
          <a:p>
            <a:pPr marL="0" indent="0">
              <a:buNone/>
            </a:pPr>
            <a:r>
              <a:rPr lang="en-US" sz="2400" dirty="0"/>
              <a:t>	call $</a:t>
            </a:r>
            <a:r>
              <a:rPr lang="en-US" sz="2400" dirty="0" err="1"/>
              <a:t>call_default_handler</a:t>
            </a:r>
            <a:r>
              <a:rPr lang="en-US" sz="2400" dirty="0"/>
              <a:t> (</a:t>
            </a:r>
            <a:r>
              <a:rPr lang="en-US" sz="2400" dirty="0" err="1"/>
              <a:t>local.get</a:t>
            </a:r>
            <a:r>
              <a:rPr lang="en-US" sz="2400" dirty="0"/>
              <a:t> $eff) ;; puts an </a:t>
            </a:r>
            <a:r>
              <a:rPr lang="en-US" sz="2400" dirty="0" err="1"/>
              <a:t>eqref</a:t>
            </a:r>
            <a:r>
              <a:rPr lang="en-US" sz="2400" dirty="0"/>
              <a:t> onto the stack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/>
              <a:t>$</a:t>
            </a:r>
            <a:r>
              <a:rPr lang="en-US" sz="2400" dirty="0" err="1"/>
              <a:t>performed_label</a:t>
            </a:r>
            <a:r>
              <a:rPr lang="en-US" sz="2400" dirty="0"/>
              <a:t>: ;; has label type [</a:t>
            </a:r>
            <a:r>
              <a:rPr lang="en-US" sz="2400" dirty="0" err="1"/>
              <a:t>eqref</a:t>
            </a:r>
            <a:r>
              <a:rPr lang="en-US" sz="2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2703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3500E-5948-4643-BD43-1DCB57827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95D56-65EF-466B-93FC-C9684CEBE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44301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$root := </a:t>
            </a:r>
            <a:r>
              <a:rPr lang="en-US" sz="2400" dirty="0" err="1"/>
              <a:t>struct.get</a:t>
            </a:r>
            <a:r>
              <a:rPr lang="en-US" sz="2400" dirty="0"/>
              <a:t> 0 (</a:t>
            </a:r>
            <a:r>
              <a:rPr lang="en-US" sz="2400" dirty="0" err="1"/>
              <a:t>local.get</a:t>
            </a:r>
            <a:r>
              <a:rPr lang="en-US" sz="2400" dirty="0"/>
              <a:t> $k)</a:t>
            </a:r>
          </a:p>
          <a:p>
            <a:pPr marL="0" indent="0">
              <a:buNone/>
            </a:pPr>
            <a:r>
              <a:rPr lang="en-US" sz="2400" dirty="0"/>
              <a:t>$leaf := </a:t>
            </a:r>
            <a:r>
              <a:rPr lang="en-US" sz="2400" dirty="0" err="1"/>
              <a:t>struct.get</a:t>
            </a:r>
            <a:r>
              <a:rPr lang="en-US" sz="2400" dirty="0"/>
              <a:t> 1 (</a:t>
            </a:r>
            <a:r>
              <a:rPr lang="en-US" sz="2400" dirty="0" err="1"/>
              <a:t>local.get</a:t>
            </a:r>
            <a:r>
              <a:rPr lang="en-US" sz="2400" dirty="0"/>
              <a:t> $k)</a:t>
            </a:r>
          </a:p>
          <a:p>
            <a:pPr marL="0" indent="0">
              <a:buNone/>
            </a:pPr>
            <a:r>
              <a:rPr lang="en-US" sz="2400" dirty="0"/>
              <a:t>$current := </a:t>
            </a:r>
            <a:r>
              <a:rPr lang="en-US" sz="2400" dirty="0" err="1"/>
              <a:t>stack.current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if ($current != null) 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struct.set</a:t>
            </a:r>
            <a:r>
              <a:rPr lang="en-US" sz="2400" dirty="0"/>
              <a:t> 0 (</a:t>
            </a:r>
            <a:r>
              <a:rPr lang="en-US" sz="2400" dirty="0" err="1"/>
              <a:t>local.get</a:t>
            </a:r>
            <a:r>
              <a:rPr lang="en-US" sz="2400" dirty="0"/>
              <a:t> $current) (</a:t>
            </a:r>
            <a:r>
              <a:rPr lang="en-US" sz="2400" dirty="0" err="1"/>
              <a:t>local.get</a:t>
            </a:r>
            <a:r>
              <a:rPr lang="en-US" sz="2400" dirty="0"/>
              <a:t> $root) ;; set $root’s parent to $current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stack.switch</a:t>
            </a:r>
            <a:r>
              <a:rPr lang="en-US" sz="2400" dirty="0"/>
              <a:t> 0 $</a:t>
            </a:r>
            <a:r>
              <a:rPr lang="en-US" sz="2400" dirty="0" err="1"/>
              <a:t>continued_label</a:t>
            </a:r>
            <a:r>
              <a:rPr lang="en-US" sz="2400" dirty="0"/>
              <a:t> (</a:t>
            </a:r>
            <a:r>
              <a:rPr lang="en-US" sz="2400" dirty="0" err="1"/>
              <a:t>local.get</a:t>
            </a:r>
            <a:r>
              <a:rPr lang="en-US" sz="2400" dirty="0"/>
              <a:t> $v) (</a:t>
            </a:r>
            <a:r>
              <a:rPr lang="en-US" sz="2400" dirty="0" err="1"/>
              <a:t>local.get</a:t>
            </a:r>
            <a:r>
              <a:rPr lang="en-US" sz="2400" dirty="0"/>
              <a:t> $leaf)</a:t>
            </a:r>
          </a:p>
          <a:p>
            <a:pPr marL="0" indent="0">
              <a:buNone/>
            </a:pPr>
            <a:r>
              <a:rPr lang="en-US" sz="2400" dirty="0"/>
              <a:t>} ;; else $current is null</a:t>
            </a:r>
          </a:p>
          <a:p>
            <a:pPr marL="0" indent="0">
              <a:buNone/>
            </a:pPr>
            <a:r>
              <a:rPr lang="en-US" sz="2400" dirty="0" err="1"/>
              <a:t>stack.mount</a:t>
            </a:r>
            <a:r>
              <a:rPr lang="en-US" sz="2400" dirty="0"/>
              <a:t> 0 (</a:t>
            </a:r>
            <a:r>
              <a:rPr lang="en-US" sz="2400" dirty="0" err="1"/>
              <a:t>local.get</a:t>
            </a:r>
            <a:r>
              <a:rPr lang="en-US" sz="2400" dirty="0"/>
              <a:t> $v) (</a:t>
            </a:r>
            <a:r>
              <a:rPr lang="en-US" sz="2400" dirty="0" err="1"/>
              <a:t>local.get</a:t>
            </a:r>
            <a:r>
              <a:rPr lang="en-US" sz="2400" dirty="0"/>
              <a:t> $leaf) ;; sets the given stack to return to this point</a:t>
            </a:r>
          </a:p>
          <a:p>
            <a:pPr marL="0" indent="0">
              <a:buNone/>
            </a:pPr>
            <a:r>
              <a:rPr lang="en-US" sz="2400" dirty="0"/>
              <a:t>$</a:t>
            </a:r>
            <a:r>
              <a:rPr lang="en-US" sz="2400" dirty="0" err="1"/>
              <a:t>continued_label</a:t>
            </a:r>
            <a:r>
              <a:rPr lang="en-US" sz="2400" dirty="0"/>
              <a:t>: ;; has label type [</a:t>
            </a:r>
            <a:r>
              <a:rPr lang="en-US" sz="2400" dirty="0" err="1"/>
              <a:t>eqref</a:t>
            </a:r>
            <a:r>
              <a:rPr lang="en-US" sz="2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61839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3500E-5948-4643-BD43-1DCB57827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discontinue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95D56-65EF-466B-93FC-C9684CEBE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44301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$root := </a:t>
            </a:r>
            <a:r>
              <a:rPr lang="en-US" sz="2400" dirty="0" err="1"/>
              <a:t>struct.get</a:t>
            </a:r>
            <a:r>
              <a:rPr lang="en-US" sz="2400" dirty="0"/>
              <a:t> 0 (</a:t>
            </a:r>
            <a:r>
              <a:rPr lang="en-US" sz="2400" dirty="0" err="1"/>
              <a:t>local.get</a:t>
            </a:r>
            <a:r>
              <a:rPr lang="en-US" sz="2400" dirty="0"/>
              <a:t> $k)</a:t>
            </a:r>
          </a:p>
          <a:p>
            <a:pPr marL="0" indent="0">
              <a:buNone/>
            </a:pPr>
            <a:r>
              <a:rPr lang="en-US" sz="2400" dirty="0"/>
              <a:t>$leaf := </a:t>
            </a:r>
            <a:r>
              <a:rPr lang="en-US" sz="2400" dirty="0" err="1"/>
              <a:t>struct.get</a:t>
            </a:r>
            <a:r>
              <a:rPr lang="en-US" sz="2400" dirty="0"/>
              <a:t> 1 (</a:t>
            </a:r>
            <a:r>
              <a:rPr lang="en-US" sz="2400" dirty="0" err="1"/>
              <a:t>local.get</a:t>
            </a:r>
            <a:r>
              <a:rPr lang="en-US" sz="2400" dirty="0"/>
              <a:t> $k)</a:t>
            </a:r>
          </a:p>
          <a:p>
            <a:pPr marL="0" indent="0">
              <a:buNone/>
            </a:pPr>
            <a:r>
              <a:rPr lang="en-US" sz="2400" dirty="0"/>
              <a:t>$current := </a:t>
            </a:r>
            <a:r>
              <a:rPr lang="en-US" sz="2400" dirty="0" err="1"/>
              <a:t>stack.current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if ($current != null) 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struct.set</a:t>
            </a:r>
            <a:r>
              <a:rPr lang="en-US" sz="2400" dirty="0"/>
              <a:t> 0 (</a:t>
            </a:r>
            <a:r>
              <a:rPr lang="en-US" sz="2400" dirty="0" err="1"/>
              <a:t>local.get</a:t>
            </a:r>
            <a:r>
              <a:rPr lang="en-US" sz="2400" dirty="0"/>
              <a:t> $current) (</a:t>
            </a:r>
            <a:r>
              <a:rPr lang="en-US" sz="2400" dirty="0" err="1"/>
              <a:t>local.get</a:t>
            </a:r>
            <a:r>
              <a:rPr lang="en-US" sz="2400" dirty="0"/>
              <a:t> $root) ;; set $root’s parent to $current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stack.switch_call</a:t>
            </a:r>
            <a:r>
              <a:rPr lang="en-US" sz="2400" dirty="0"/>
              <a:t> $</a:t>
            </a:r>
            <a:r>
              <a:rPr lang="en-US" sz="2400" dirty="0" err="1"/>
              <a:t>ocaml_throw</a:t>
            </a:r>
            <a:r>
              <a:rPr lang="en-US" sz="2400" dirty="0"/>
              <a:t> 0 $</a:t>
            </a:r>
            <a:r>
              <a:rPr lang="en-US" sz="2400" dirty="0" err="1"/>
              <a:t>continued_label</a:t>
            </a:r>
            <a:r>
              <a:rPr lang="en-US" sz="2400" dirty="0"/>
              <a:t> (</a:t>
            </a:r>
            <a:r>
              <a:rPr lang="en-US" sz="2400" dirty="0" err="1"/>
              <a:t>local.get</a:t>
            </a:r>
            <a:r>
              <a:rPr lang="en-US" sz="2400" dirty="0"/>
              <a:t> $</a:t>
            </a:r>
            <a:r>
              <a:rPr lang="en-US" sz="2400" dirty="0" err="1"/>
              <a:t>exn</a:t>
            </a:r>
            <a:r>
              <a:rPr lang="en-US" sz="2400" dirty="0"/>
              <a:t>) (</a:t>
            </a:r>
            <a:r>
              <a:rPr lang="en-US" sz="2400" dirty="0" err="1"/>
              <a:t>local.get</a:t>
            </a:r>
            <a:r>
              <a:rPr lang="en-US" sz="2400" dirty="0"/>
              <a:t> $leaf)</a:t>
            </a:r>
          </a:p>
          <a:p>
            <a:pPr marL="0" indent="0">
              <a:buNone/>
            </a:pPr>
            <a:r>
              <a:rPr lang="en-US" sz="2400" dirty="0"/>
              <a:t>} ;; else $current is null</a:t>
            </a:r>
          </a:p>
          <a:p>
            <a:pPr marL="0" indent="0">
              <a:buNone/>
            </a:pPr>
            <a:r>
              <a:rPr lang="en-US" sz="2400" dirty="0" err="1"/>
              <a:t>stack.mount_call</a:t>
            </a:r>
            <a:r>
              <a:rPr lang="en-US" sz="2400" dirty="0"/>
              <a:t> $</a:t>
            </a:r>
            <a:r>
              <a:rPr lang="en-US" sz="2400" dirty="0" err="1"/>
              <a:t>ocaml_throw</a:t>
            </a:r>
            <a:r>
              <a:rPr lang="en-US" sz="2400" dirty="0"/>
              <a:t> 0 (</a:t>
            </a:r>
            <a:r>
              <a:rPr lang="en-US" sz="2400" dirty="0" err="1"/>
              <a:t>local.get</a:t>
            </a:r>
            <a:r>
              <a:rPr lang="en-US" sz="2400" dirty="0"/>
              <a:t> $</a:t>
            </a:r>
            <a:r>
              <a:rPr lang="en-US" sz="2400" dirty="0" err="1"/>
              <a:t>exn</a:t>
            </a:r>
            <a:r>
              <a:rPr lang="en-US" sz="2400" dirty="0"/>
              <a:t>) (</a:t>
            </a:r>
            <a:r>
              <a:rPr lang="en-US" sz="2400" dirty="0" err="1"/>
              <a:t>local.get</a:t>
            </a:r>
            <a:r>
              <a:rPr lang="en-US" sz="2400" dirty="0"/>
              <a:t> $leaf)</a:t>
            </a:r>
          </a:p>
          <a:p>
            <a:pPr marL="0" indent="0">
              <a:buNone/>
            </a:pPr>
            <a:r>
              <a:rPr lang="en-US" sz="2400" dirty="0"/>
              <a:t>$</a:t>
            </a:r>
            <a:r>
              <a:rPr lang="en-US" sz="2400" dirty="0" err="1"/>
              <a:t>continued_label</a:t>
            </a:r>
            <a:r>
              <a:rPr lang="en-US" sz="2400" dirty="0"/>
              <a:t>: ;; has label type [</a:t>
            </a:r>
            <a:r>
              <a:rPr lang="en-US" sz="2400" dirty="0" err="1"/>
              <a:t>eqref</a:t>
            </a:r>
            <a:r>
              <a:rPr lang="en-US" sz="2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8385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360A2-60BF-454B-9D9A-6750EFD9F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63B74-E7DB-4B49-95AE-BE97E509E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All instructions are constant time</a:t>
            </a:r>
          </a:p>
          <a:p>
            <a:r>
              <a:rPr lang="en-US" sz="2400" dirty="0"/>
              <a:t>Ensures both composition and (strong) abstraction</a:t>
            </a:r>
          </a:p>
          <a:p>
            <a:r>
              <a:rPr lang="en-US" sz="2400" dirty="0"/>
              <a:t>Instructions were designed prior to considering Multicore </a:t>
            </a:r>
            <a:r>
              <a:rPr lang="en-US" sz="2400" dirty="0" err="1"/>
              <a:t>OCaml</a:t>
            </a:r>
            <a:endParaRPr lang="en-US" sz="2400" dirty="0"/>
          </a:p>
          <a:p>
            <a:pPr lvl="1"/>
            <a:r>
              <a:rPr lang="en-US" sz="2100" dirty="0"/>
              <a:t>no changes were necessary to accommodate full feature set</a:t>
            </a:r>
          </a:p>
          <a:p>
            <a:pPr lvl="1"/>
            <a:r>
              <a:rPr lang="en-US" sz="2100" dirty="0"/>
              <a:t>Additional optimizations like for tail-resumptive handlers also already supported</a:t>
            </a:r>
            <a:endParaRPr lang="en-US" sz="2400" dirty="0"/>
          </a:p>
          <a:p>
            <a:r>
              <a:rPr lang="en-US" sz="2400" dirty="0"/>
              <a:t>Admits a convenient and efficient JS API</a:t>
            </a:r>
          </a:p>
          <a:p>
            <a:pPr lvl="1"/>
            <a:r>
              <a:rPr lang="en-US" sz="2100" dirty="0"/>
              <a:t>Except that all exceptions must be converted between JS and $</a:t>
            </a:r>
            <a:r>
              <a:rPr lang="en-US" sz="2100" dirty="0" err="1"/>
              <a:t>ocaml_exn</a:t>
            </a:r>
            <a:r>
              <a:rPr lang="en-US" sz="2100" dirty="0"/>
              <a:t> at boundary</a:t>
            </a:r>
          </a:p>
        </p:txBody>
      </p:sp>
    </p:spTree>
    <p:extLst>
      <p:ext uri="{BB962C8B-B14F-4D97-AF65-F5344CB8AC3E}">
        <p14:creationId xmlns:p14="http://schemas.microsoft.com/office/powerpoint/2010/main" val="206695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8D4220-44C3-481E-9188-59A35007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an Effect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D6F040-CF0E-4F20-BB98-86AF71DEE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effect Foo : </a:t>
            </a:r>
            <a:r>
              <a:rPr lang="en-US" sz="2400" dirty="0" err="1"/>
              <a:t>input_type</a:t>
            </a:r>
            <a:r>
              <a:rPr lang="en-US" sz="2400" dirty="0"/>
              <a:t> -&gt; </a:t>
            </a:r>
            <a:r>
              <a:rPr lang="en-US" sz="2400" dirty="0" err="1"/>
              <a:t>output_type</a:t>
            </a:r>
            <a:br>
              <a:rPr lang="en-US" sz="2400" dirty="0"/>
            </a:br>
            <a:r>
              <a:rPr lang="en-US" sz="2400" dirty="0"/>
              <a:t>	with function Foo (input : </a:t>
            </a:r>
            <a:r>
              <a:rPr lang="en-US" sz="2400" dirty="0" err="1"/>
              <a:t>input_type</a:t>
            </a:r>
            <a:r>
              <a:rPr lang="en-US" sz="2400" dirty="0"/>
              <a:t>) : </a:t>
            </a:r>
            <a:r>
              <a:rPr lang="en-US" sz="2400" dirty="0" err="1"/>
              <a:t>output_type</a:t>
            </a:r>
            <a:r>
              <a:rPr lang="en-US" sz="2400" dirty="0"/>
              <a:t> = </a:t>
            </a:r>
            <a:r>
              <a:rPr lang="en-US" sz="2400" dirty="0" err="1"/>
              <a:t>output_expr</a:t>
            </a:r>
            <a:endParaRPr lang="en-US" sz="2400" dirty="0"/>
          </a:p>
          <a:p>
            <a:pPr lvl="1"/>
            <a:r>
              <a:rPr lang="en-US" sz="2400" dirty="0"/>
              <a:t>Foo is now a constructor with input </a:t>
            </a:r>
            <a:r>
              <a:rPr lang="en-US" sz="2400" dirty="0" err="1"/>
              <a:t>input_type</a:t>
            </a:r>
            <a:r>
              <a:rPr lang="en-US" sz="2400" dirty="0"/>
              <a:t> and output (</a:t>
            </a:r>
            <a:r>
              <a:rPr lang="en-US" sz="2400" dirty="0" err="1"/>
              <a:t>output_type</a:t>
            </a:r>
            <a:r>
              <a:rPr lang="en-US" sz="2400" dirty="0"/>
              <a:t> eff)</a:t>
            </a:r>
          </a:p>
          <a:p>
            <a:pPr lvl="1"/>
            <a:r>
              <a:rPr lang="en-US" sz="2400" dirty="0" err="1"/>
              <a:t>output_expr</a:t>
            </a:r>
            <a:r>
              <a:rPr lang="en-US" sz="2400" dirty="0"/>
              <a:t> is the “default” handler</a:t>
            </a:r>
          </a:p>
          <a:p>
            <a:pPr lvl="2"/>
            <a:r>
              <a:rPr lang="en-US" sz="2300" dirty="0"/>
              <a:t>If no default handler is specified, it is simply “raise Unhandled ()”</a:t>
            </a:r>
          </a:p>
        </p:txBody>
      </p:sp>
    </p:spTree>
    <p:extLst>
      <p:ext uri="{BB962C8B-B14F-4D97-AF65-F5344CB8AC3E}">
        <p14:creationId xmlns:p14="http://schemas.microsoft.com/office/powerpoint/2010/main" val="272896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E8B01-48AE-4F35-8E7A-1B2D1F98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Performing an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14763-9E39-4CA3-AC32-A0FB3FF71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perform : </a:t>
            </a:r>
            <a:r>
              <a:rPr lang="el-G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sz="2400" dirty="0"/>
              <a:t> eff -&gt; </a:t>
            </a:r>
            <a:r>
              <a:rPr lang="el-G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endParaRPr lang="en-US" sz="2400" dirty="0"/>
          </a:p>
          <a:p>
            <a:pPr lvl="1"/>
            <a:r>
              <a:rPr lang="en-US" sz="2100" dirty="0"/>
              <a:t>Gives the (</a:t>
            </a:r>
            <a:r>
              <a:rPr lang="el-GR" sz="2100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sz="2100" dirty="0"/>
              <a:t> eff) to the closest dynamically-scoped enclosing matching handler to get an </a:t>
            </a:r>
            <a:r>
              <a:rPr lang="el-GR" sz="2100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endParaRPr lang="en-US" sz="2100" dirty="0"/>
          </a:p>
          <a:p>
            <a:pPr lvl="1"/>
            <a:r>
              <a:rPr lang="en-US" sz="2100" dirty="0"/>
              <a:t>If there is no such handler, call the default handler function</a:t>
            </a:r>
          </a:p>
          <a:p>
            <a:pPr lvl="2"/>
            <a:r>
              <a:rPr lang="en-US" sz="2000" dirty="0"/>
              <a:t>If that raises an exception, propagate that exception to the call to “perform”</a:t>
            </a:r>
          </a:p>
          <a:p>
            <a:pPr lvl="2"/>
            <a:r>
              <a:rPr lang="en-US" sz="2000" dirty="0"/>
              <a:t>Or if that performs an effect, handle it as if it had no enclosing handler</a:t>
            </a:r>
          </a:p>
          <a:p>
            <a:pPr lvl="2"/>
            <a:r>
              <a:rPr lang="en-US" sz="2000" dirty="0"/>
              <a:t>(These are designed to avoid allocating stacks for unhandled effects and default handlers.)</a:t>
            </a:r>
          </a:p>
        </p:txBody>
      </p:sp>
    </p:spTree>
    <p:extLst>
      <p:ext uri="{BB962C8B-B14F-4D97-AF65-F5344CB8AC3E}">
        <p14:creationId xmlns:p14="http://schemas.microsoft.com/office/powerpoint/2010/main" val="161969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483DC-80E2-4CC8-AC05-43BCB2266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an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E4267-53C3-4A9D-A7E3-A64700638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match expr with v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→</a:t>
            </a:r>
            <a:r>
              <a:rPr lang="en-US" sz="2400" dirty="0"/>
              <a:t> returner | exception e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→</a:t>
            </a:r>
            <a:r>
              <a:rPr lang="en-US" sz="2400" dirty="0"/>
              <a:t> catcher | effect e k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→</a:t>
            </a:r>
            <a:r>
              <a:rPr lang="en-US" sz="2400" dirty="0"/>
              <a:t> handler</a:t>
            </a:r>
          </a:p>
          <a:p>
            <a:pPr lvl="1"/>
            <a:r>
              <a:rPr lang="en-US" sz="2100" dirty="0"/>
              <a:t>Types</a:t>
            </a:r>
          </a:p>
          <a:p>
            <a:pPr lvl="2"/>
            <a:r>
              <a:rPr lang="en-US" sz="2000" dirty="0"/>
              <a:t>expr : </a:t>
            </a:r>
            <a:r>
              <a:rPr lang="el-G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endParaRPr lang="en-US" sz="2000" dirty="0"/>
          </a:p>
          <a:p>
            <a:pPr lvl="2"/>
            <a:r>
              <a:rPr lang="en-US" sz="2000" dirty="0"/>
              <a:t>v : </a:t>
            </a:r>
            <a:r>
              <a:rPr lang="el-G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sz="2000" dirty="0"/>
              <a:t>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⊢</a:t>
            </a:r>
            <a:r>
              <a:rPr lang="en-US" sz="2000" dirty="0"/>
              <a:t> returner : </a:t>
            </a:r>
            <a:r>
              <a:rPr lang="el-G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2"/>
            <a:r>
              <a:rPr lang="en-US" sz="2000" dirty="0"/>
              <a:t>e : </a:t>
            </a:r>
            <a:r>
              <a:rPr lang="en-US" sz="2000" dirty="0" err="1"/>
              <a:t>exn</a:t>
            </a:r>
            <a:r>
              <a:rPr lang="en-US" sz="2000" dirty="0"/>
              <a:t>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⊢</a:t>
            </a:r>
            <a:r>
              <a:rPr lang="en-US" sz="2000" dirty="0"/>
              <a:t> catcher : </a:t>
            </a:r>
            <a:r>
              <a:rPr lang="el-G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endParaRPr lang="en-US" sz="2000" dirty="0"/>
          </a:p>
          <a:p>
            <a:pPr lvl="2"/>
            <a:r>
              <a:rPr lang="el-G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γ</a:t>
            </a:r>
            <a:r>
              <a:rPr lang="en-US" sz="2000" dirty="0"/>
              <a:t> | e : </a:t>
            </a:r>
            <a:r>
              <a:rPr lang="el-G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γ</a:t>
            </a:r>
            <a:r>
              <a:rPr lang="en-US" sz="2000" dirty="0"/>
              <a:t> eff, k : (</a:t>
            </a:r>
            <a:r>
              <a:rPr lang="el-G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γ</a:t>
            </a:r>
            <a:r>
              <a:rPr lang="en-US" sz="2000" dirty="0"/>
              <a:t>, </a:t>
            </a:r>
            <a:r>
              <a:rPr lang="el-G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000" dirty="0"/>
              <a:t>) continuation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⊢</a:t>
            </a:r>
            <a:r>
              <a:rPr lang="en-US" sz="2000" dirty="0"/>
              <a:t> handler : </a:t>
            </a:r>
            <a:r>
              <a:rPr lang="el-G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endParaRPr lang="en-US" sz="2000" dirty="0"/>
          </a:p>
          <a:p>
            <a:pPr lvl="1"/>
            <a:r>
              <a:rPr lang="en-US" sz="2100" dirty="0"/>
              <a:t>the continuation k is enclosed by this match (deep semantics for algebraic effects)</a:t>
            </a:r>
          </a:p>
          <a:p>
            <a:pPr lvl="1"/>
            <a:r>
              <a:rPr lang="en-US" sz="2100" dirty="0"/>
              <a:t>performs and raises done by returner/catcher/handler are not enclosed by this match</a:t>
            </a:r>
          </a:p>
        </p:txBody>
      </p:sp>
    </p:spTree>
    <p:extLst>
      <p:ext uri="{BB962C8B-B14F-4D97-AF65-F5344CB8AC3E}">
        <p14:creationId xmlns:p14="http://schemas.microsoft.com/office/powerpoint/2010/main" val="17991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CF91-9CDA-43A5-9B4B-AF1A7FBF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Continuations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7FC48-B3A4-416B-911F-36947D442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continue : (</a:t>
            </a:r>
            <a:r>
              <a:rPr lang="el-G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sz="2400" dirty="0"/>
              <a:t>, </a:t>
            </a:r>
            <a:r>
              <a:rPr lang="el-G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400" dirty="0"/>
              <a:t>) continuation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→</a:t>
            </a:r>
            <a:r>
              <a:rPr lang="en-US" sz="2400" dirty="0"/>
              <a:t> </a:t>
            </a:r>
            <a:r>
              <a:rPr lang="el-G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sz="2400" dirty="0"/>
              <a:t>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→</a:t>
            </a:r>
            <a:r>
              <a:rPr lang="en-US" sz="2400" dirty="0"/>
              <a:t> </a:t>
            </a:r>
            <a:r>
              <a:rPr lang="el-G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endParaRPr lang="en-US" sz="2400" dirty="0"/>
          </a:p>
          <a:p>
            <a:pPr lvl="1"/>
            <a:r>
              <a:rPr lang="en-US" sz="2000" dirty="0"/>
              <a:t>Runs the continuation within current dynamic scope resuming it with the given value</a:t>
            </a:r>
          </a:p>
          <a:p>
            <a:r>
              <a:rPr lang="en-US" sz="2400" dirty="0"/>
              <a:t>discontinue : (</a:t>
            </a:r>
            <a:r>
              <a:rPr lang="el-G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sz="2400" dirty="0"/>
              <a:t>, </a:t>
            </a:r>
            <a:r>
              <a:rPr lang="el-G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400" dirty="0"/>
              <a:t>) continuation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→</a:t>
            </a:r>
            <a:r>
              <a:rPr lang="en-US" sz="2400" dirty="0"/>
              <a:t> </a:t>
            </a:r>
            <a:r>
              <a:rPr lang="en-US" sz="2400" dirty="0" err="1"/>
              <a:t>exn</a:t>
            </a:r>
            <a:r>
              <a:rPr lang="en-US" sz="2400" dirty="0"/>
              <a:t>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→</a:t>
            </a:r>
            <a:r>
              <a:rPr lang="en-US" sz="2400" dirty="0"/>
              <a:t> </a:t>
            </a:r>
            <a:r>
              <a:rPr lang="el-G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endParaRPr lang="en-US" sz="2400" dirty="0"/>
          </a:p>
          <a:p>
            <a:pPr lvl="1"/>
            <a:r>
              <a:rPr lang="en-US" sz="2000" dirty="0"/>
              <a:t>Runs the continuation within current dynamic scope by throwing the given exception within it</a:t>
            </a:r>
          </a:p>
        </p:txBody>
      </p:sp>
    </p:spTree>
    <p:extLst>
      <p:ext uri="{BB962C8B-B14F-4D97-AF65-F5344CB8AC3E}">
        <p14:creationId xmlns:p14="http://schemas.microsoft.com/office/powerpoint/2010/main" val="151370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56F3E5-8319-425A-90C5-7DAE9CFF9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32" y="1552397"/>
            <a:ext cx="8450635" cy="36540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0" kern="12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Native Implementation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01F44E-F583-4ECD-83D5-A6A7B5934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9871" y="1552397"/>
            <a:ext cx="3610575" cy="365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32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2248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A6A978-D8CD-4516-9860-5829B5EFB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Representation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97A266-5AE4-473F-8A5B-BF2CCC0E5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610808" cy="3634486"/>
          </a:xfrm>
        </p:spPr>
        <p:txBody>
          <a:bodyPr>
            <a:normAutofit fontScale="92500" lnSpcReduction="20000"/>
          </a:bodyPr>
          <a:lstStyle/>
          <a:p>
            <a:r>
              <a:rPr lang="el-G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sz="2400" dirty="0"/>
              <a:t> eff</a:t>
            </a:r>
          </a:p>
          <a:p>
            <a:pPr lvl="1"/>
            <a:r>
              <a:rPr lang="en-US" sz="2000" dirty="0"/>
              <a:t>Just an object with a tag identifying the effect name and a corresponding payload</a:t>
            </a:r>
          </a:p>
          <a:p>
            <a:r>
              <a:rPr lang="en-US" sz="2300" dirty="0"/>
              <a:t>(</a:t>
            </a:r>
            <a:r>
              <a:rPr lang="el-GR" sz="2300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sz="2300" dirty="0"/>
              <a:t>, </a:t>
            </a:r>
            <a:r>
              <a:rPr lang="el-GR" sz="2300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300" dirty="0"/>
              <a:t>) continuation</a:t>
            </a:r>
          </a:p>
          <a:p>
            <a:pPr lvl="1"/>
            <a:r>
              <a:rPr lang="en-US" sz="2000" dirty="0"/>
              <a:t>A pair of stacks, one set to resume with an </a:t>
            </a:r>
            <a:r>
              <a:rPr lang="el-G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sz="2000" dirty="0"/>
              <a:t> value and one needing a parent expecting a </a:t>
            </a:r>
            <a:r>
              <a:rPr lang="el-G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000" dirty="0"/>
              <a:t> value</a:t>
            </a:r>
          </a:p>
          <a:p>
            <a:pPr lvl="1"/>
            <a:r>
              <a:rPr lang="en-US" sz="2000" dirty="0"/>
              <a:t>The former is an ancestor of the latter</a:t>
            </a:r>
          </a:p>
          <a:p>
            <a:r>
              <a:rPr lang="en-US" sz="2300" dirty="0"/>
              <a:t>Stacks</a:t>
            </a:r>
          </a:p>
          <a:p>
            <a:pPr lvl="1"/>
            <a:r>
              <a:rPr lang="en-US" sz="2000" dirty="0"/>
              <a:t>At the root of every stack is a parent to return to (which is null if the stack is suspended)</a:t>
            </a:r>
          </a:p>
          <a:p>
            <a:pPr lvl="1"/>
            <a:r>
              <a:rPr lang="en-US" sz="2000" dirty="0"/>
              <a:t>At the root of the stack is a handler dictionary and a generic handler (each possibly null)</a:t>
            </a:r>
          </a:p>
          <a:p>
            <a:pPr lvl="2"/>
            <a:r>
              <a:rPr lang="en-US" sz="1900" dirty="0"/>
              <a:t>The dictionary is for the common case where the match names specific effects</a:t>
            </a:r>
          </a:p>
        </p:txBody>
      </p:sp>
    </p:spTree>
    <p:extLst>
      <p:ext uri="{BB962C8B-B14F-4D97-AF65-F5344CB8AC3E}">
        <p14:creationId xmlns:p14="http://schemas.microsoft.com/office/powerpoint/2010/main" val="136127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D1BD3-FEA2-4E5A-9FFE-07445D7D9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Match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77B1F-0067-4027-82A7-A6D1DA853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Create a new stack</a:t>
            </a:r>
          </a:p>
          <a:p>
            <a:pPr lvl="1"/>
            <a:r>
              <a:rPr lang="en-US" sz="2100" dirty="0"/>
              <a:t>with expr as its first frame</a:t>
            </a:r>
          </a:p>
          <a:p>
            <a:pPr lvl="1"/>
            <a:r>
              <a:rPr lang="en-US" sz="2100" dirty="0"/>
              <a:t>with the current stack as its parent</a:t>
            </a:r>
          </a:p>
          <a:p>
            <a:pPr lvl="1"/>
            <a:r>
              <a:rPr lang="en-US" sz="2100" dirty="0"/>
              <a:t>with the appropriate handler dictionary and/or generic handler</a:t>
            </a:r>
          </a:p>
          <a:p>
            <a:r>
              <a:rPr lang="en-US" sz="2400" dirty="0"/>
              <a:t>Switch to the new stack</a:t>
            </a:r>
          </a:p>
        </p:txBody>
      </p:sp>
    </p:spTree>
    <p:extLst>
      <p:ext uri="{BB962C8B-B14F-4D97-AF65-F5344CB8AC3E}">
        <p14:creationId xmlns:p14="http://schemas.microsoft.com/office/powerpoint/2010/main" val="278624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{621D0195-9FF5-49EB-B8E2-7861C513B86E}tf33552983_win32</Template>
  <TotalTime>7620</TotalTime>
  <Words>2523</Words>
  <Application>Microsoft Office PowerPoint</Application>
  <PresentationFormat>Widescreen</PresentationFormat>
  <Paragraphs>201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Cambria Math</vt:lpstr>
      <vt:lpstr>Franklin Gothic Book</vt:lpstr>
      <vt:lpstr>Franklin Gothic Demi</vt:lpstr>
      <vt:lpstr>Wingdings 2</vt:lpstr>
      <vt:lpstr>DividendVTI</vt:lpstr>
      <vt:lpstr>Supporting Multicore OCaml Effects</vt:lpstr>
      <vt:lpstr>Language Feature</vt:lpstr>
      <vt:lpstr>Declaring an Effect</vt:lpstr>
      <vt:lpstr>Performing an Effect</vt:lpstr>
      <vt:lpstr>Handling an Effect</vt:lpstr>
      <vt:lpstr>Using Continuations</vt:lpstr>
      <vt:lpstr>Native Implementation</vt:lpstr>
      <vt:lpstr>Value Representation</vt:lpstr>
      <vt:lpstr>Implementing Match</vt:lpstr>
      <vt:lpstr>Implementing continue/discontinue</vt:lpstr>
      <vt:lpstr>Implementing perform (handled)</vt:lpstr>
      <vt:lpstr>Implementing perform (unhandled)</vt:lpstr>
      <vt:lpstr>Supporting Multicore Ocaml Using Algebraic Effects</vt:lpstr>
      <vt:lpstr>Value Representation</vt:lpstr>
      <vt:lpstr>Effects</vt:lpstr>
      <vt:lpstr>Implementing Perform (Handled)</vt:lpstr>
      <vt:lpstr>Implementing Continue [Presented Version]</vt:lpstr>
      <vt:lpstr>Implementing Continue [Corrected Version]</vt:lpstr>
      <vt:lpstr>Implementing discontinue</vt:lpstr>
      <vt:lpstr>Implementing perform (unhandled)</vt:lpstr>
      <vt:lpstr>Implementing match</vt:lpstr>
      <vt:lpstr>Supporting Multicore Ocaml using First-Class Stacks</vt:lpstr>
      <vt:lpstr>Types</vt:lpstr>
      <vt:lpstr>Value Representation</vt:lpstr>
      <vt:lpstr>Instructions</vt:lpstr>
      <vt:lpstr>Implementing perform</vt:lpstr>
      <vt:lpstr>Implementing continue</vt:lpstr>
      <vt:lpstr>Implementing discontinue</vt:lpstr>
      <vt:lpstr>Design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Supporting Multicore Ocaml Effects</dc:title>
  <dc:creator>Ross Tate</dc:creator>
  <cp:lastModifiedBy>Ross Tate</cp:lastModifiedBy>
  <cp:revision>80</cp:revision>
  <dcterms:created xsi:type="dcterms:W3CDTF">2021-11-17T16:46:11Z</dcterms:created>
  <dcterms:modified xsi:type="dcterms:W3CDTF">2021-11-30T01:21:06Z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