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8" r:id="rId7"/>
    <p:sldId id="261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A5E0-1C6D-4E1F-B92E-A2D64C63C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EECBD-875F-4AC4-83B6-FD5A892C1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80ACC-35FC-41AE-B332-6A1B7E04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8BD-588A-4D07-8A51-259D08F0432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46FEE-05BD-40D3-9BD6-2E580931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62458-C037-4D2A-962C-DB924F24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1118-2DC2-4D11-A746-C05970AC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95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76AE-438F-4552-B8FA-A79FCB00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27435-38BF-42D8-ABA7-B6D8A364B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D6E04-B94E-4475-9BDC-3D52F64D0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8BD-588A-4D07-8A51-259D08F0432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34B65-1598-46FE-B46C-D37BB827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CFF4D-91FD-48CD-A598-00A8036D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1118-2DC2-4D11-A746-C05970AC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06A01-B593-4323-B6C8-3E549C6C9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B48E1-268E-45F8-988F-074ED1EAE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68DE1-AAB2-4302-B780-111D1E52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8BD-588A-4D07-8A51-259D08F0432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CA238-6F30-4B1E-BD68-6BC15350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FDD8F-D864-4648-BD02-62902C95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1118-2DC2-4D11-A746-C05970AC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0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B0FB-742B-4FFF-853D-FA7C0B93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FEE6-61EB-42A2-A0A3-6985FD680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F9244-159F-498D-AA9D-45DB7A36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8BD-588A-4D07-8A51-259D08F0432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3F277-DD05-4C89-83C8-B7EE1515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55D69-73B8-44B0-8C66-0828C906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1118-2DC2-4D11-A746-C05970AC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9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0909-FD66-45A5-8C6A-BDEED5B1F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80C3E-49EA-4821-9A7E-1715AE843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E68E3-0B91-42FF-99AE-982D9C0E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8BD-588A-4D07-8A51-259D08F0432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C4A09-03FA-46C4-BEB1-0A977E60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CF73B-C7B6-4372-B087-28EF5FB0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1118-2DC2-4D11-A746-C05970AC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9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6CEB-492E-41F0-8500-7BF124C6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EDF99-DD2B-4F83-A8DC-E39892FAB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57BCC-476E-4FEE-80A1-E949F30C3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7B6BA-7619-4341-978A-EE32AA085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8BD-588A-4D07-8A51-259D08F0432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D4A45-D7EB-4C65-9328-25DF1E51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8A1C7-0D9D-40E1-BE4F-8A90FE46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1118-2DC2-4D11-A746-C05970AC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6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BAA9-7E10-4B93-9396-0CEA2A30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23D79-530E-43BA-AAC8-AC0FDBA83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2DA62-D51B-4C90-A06B-359684C12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577D9-A183-4FC2-8F10-ED99A10F4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59CEA2-9E64-4B45-98DD-D0A9CA958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B64DE-67BD-41FE-AD6E-A629E01A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8BD-588A-4D07-8A51-259D08F0432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31E47-0A0E-4616-957D-E410191B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B2A04-906B-4EC7-874C-1F3A9460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1118-2DC2-4D11-A746-C05970AC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7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AE63-6E4B-407D-8843-D2B843D5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1ACBA-CD50-4EFC-9E99-EA1B028B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8BD-588A-4D07-8A51-259D08F0432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5400C-4C9A-460C-9DD1-A4A649C14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F2002-3F06-4A60-BD53-3865846B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1118-2DC2-4D11-A746-C05970AC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4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FBC312-CDF6-4C26-B3B1-473EABA0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8BD-588A-4D07-8A51-259D08F0432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699A3-A72B-4081-AD54-4ABBECAB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881B6-6EA8-41DE-B635-196CC691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1118-2DC2-4D11-A746-C05970AC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3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5508-C22B-4305-A040-4CE1CE8A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E4C73-6740-48E5-9115-3C9D4A937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FE90A-B6C5-4F85-AC75-E42F2874B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20DC7-BA79-49B7-9495-C30CE3B4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8BD-588A-4D07-8A51-259D08F0432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30DBE-86DB-4D48-ABD6-BE366F86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85AE7-0505-4E57-8FDF-BAE07DA6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1118-2DC2-4D11-A746-C05970AC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3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8106-176F-4C59-837E-6EC5DF9E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8AE9B-B228-4B5B-8BFB-3655B242E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DEC49-DB2D-4A94-B3DD-FB98B15FD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E8099-A08C-419F-A093-65CB1DC35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8BD-588A-4D07-8A51-259D08F0432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BC509-401E-4EE1-BE77-B7B8F4926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4394F-E806-4F94-8D91-38234E0D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31118-2DC2-4D11-A746-C05970AC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1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DB7FF-0B12-43FE-8970-3843764AC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82F1F-73CD-477F-ABB0-2D32CC164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ABC9F-F9C0-4E61-B48D-CFB10D1B7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A08BD-588A-4D07-8A51-259D08F0432E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D48B0-094E-49FC-A934-22CBA57DA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278F3-7AFF-4BBE-B5F4-CC23E9872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31118-2DC2-4D11-A746-C05970AC5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AAE609-C327-4952-BB48-254E9015A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93178" y="681628"/>
            <a:ext cx="1562267" cy="1172973"/>
            <a:chOff x="7493121" y="1000124"/>
            <a:chExt cx="1562267" cy="1172973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94F06CAB-1C7B-4E12-B1B8-5F7067FDA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48448472-893D-4CE9-9024-B0F79813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3F485F-A2FF-41AE-A9F7-2F8783069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414" y="1270007"/>
            <a:ext cx="5845097" cy="4317987"/>
          </a:xfrm>
        </p:spPr>
        <p:txBody>
          <a:bodyPr anchor="ctr">
            <a:norm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</a:rPr>
              <a:t>Why to Remove Subtyping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073EB-63A9-43C6-8034-77FA66E55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2278" y="2251873"/>
            <a:ext cx="3681454" cy="2354256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Ross Tate</a:t>
            </a:r>
          </a:p>
        </p:txBody>
      </p:sp>
    </p:spTree>
    <p:extLst>
      <p:ext uri="{BB962C8B-B14F-4D97-AF65-F5344CB8AC3E}">
        <p14:creationId xmlns:p14="http://schemas.microsoft.com/office/powerpoint/2010/main" val="336691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1329-5802-4061-B766-726C9C74E46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53331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Only existing practical technique</a:t>
            </a:r>
          </a:p>
          <a:p>
            <a:pPr marL="0" indent="0" algn="ctr">
              <a:buNone/>
            </a:pPr>
            <a:r>
              <a:rPr lang="en-US" sz="4800" dirty="0"/>
              <a:t>for eliminating superfluous casts</a:t>
            </a:r>
          </a:p>
          <a:p>
            <a:pPr marL="0" indent="0" algn="ctr">
              <a:buNone/>
            </a:pPr>
            <a:r>
              <a:rPr lang="en-US" sz="4800" dirty="0"/>
              <a:t>is incompatible with proposed subtyping</a:t>
            </a:r>
          </a:p>
        </p:txBody>
      </p:sp>
    </p:spTree>
    <p:extLst>
      <p:ext uri="{BB962C8B-B14F-4D97-AF65-F5344CB8AC3E}">
        <p14:creationId xmlns:p14="http://schemas.microsoft.com/office/powerpoint/2010/main" val="56564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19D17-439A-4C1D-876D-C14EEF36F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Restricts Implementations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75649-9A05-49DE-A308-F51FB13B9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782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C8F632-1034-49D6-9B22-9D0C34DB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Needlessly Unifies Representations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B9E81D-AA3D-45C5-84F5-991DB6CAF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Should code pointers be same as WASI capabilities?</a:t>
            </a:r>
          </a:p>
          <a:p>
            <a:pPr lvl="1"/>
            <a:r>
              <a:rPr lang="en-US" sz="3200" dirty="0" err="1"/>
              <a:t>funcrefs</a:t>
            </a:r>
            <a:r>
              <a:rPr lang="en-US" sz="3200" dirty="0"/>
              <a:t> may or may not be closures</a:t>
            </a:r>
          </a:p>
          <a:p>
            <a:pPr lvl="1"/>
            <a:r>
              <a:rPr lang="en-US" sz="3200" dirty="0"/>
              <a:t>WASI capabilities might just be (abstract) integer handles</a:t>
            </a:r>
          </a:p>
          <a:p>
            <a:r>
              <a:rPr lang="en-US" sz="3600" dirty="0"/>
              <a:t>Should </a:t>
            </a:r>
            <a:r>
              <a:rPr lang="en-US" sz="3600" dirty="0" err="1"/>
              <a:t>anyrefs</a:t>
            </a:r>
            <a:r>
              <a:rPr lang="en-US" sz="3600" dirty="0"/>
              <a:t> always have a run-time (type) tag?</a:t>
            </a:r>
          </a:p>
          <a:p>
            <a:pPr lvl="1"/>
            <a:r>
              <a:rPr lang="en-US" sz="3200" dirty="0"/>
              <a:t>Distinguishing own refs from other modules’ refs</a:t>
            </a:r>
            <a:br>
              <a:rPr lang="en-US" sz="3200" dirty="0"/>
            </a:br>
            <a:r>
              <a:rPr lang="en-US" sz="3200" dirty="0"/>
              <a:t>is important for correctness (no unintended coincidences)</a:t>
            </a:r>
          </a:p>
          <a:p>
            <a:pPr lvl="1"/>
            <a:r>
              <a:rPr lang="en-US" sz="3200" dirty="0"/>
              <a:t>Should </a:t>
            </a:r>
            <a:r>
              <a:rPr lang="en-US" sz="3200" dirty="0" err="1"/>
              <a:t>funcrefs</a:t>
            </a:r>
            <a:r>
              <a:rPr lang="en-US" sz="3200" dirty="0"/>
              <a:t> be tagged? If so, how?</a:t>
            </a:r>
          </a:p>
        </p:txBody>
      </p:sp>
    </p:spTree>
    <p:extLst>
      <p:ext uri="{BB962C8B-B14F-4D97-AF65-F5344CB8AC3E}">
        <p14:creationId xmlns:p14="http://schemas.microsoft.com/office/powerpoint/2010/main" val="362698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1FCEDF-430A-4300-AAED-137BE102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6. No One Else Does This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FC33E-D9F2-40B3-BDD4-92EE33BC2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For a good reason?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514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1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3">
            <a:extLst>
              <a:ext uri="{FF2B5EF4-FFF2-40B4-BE49-F238E27FC236}">
                <a16:creationId xmlns:a16="http://schemas.microsoft.com/office/drawing/2014/main" id="{09BE6F6B-19BD-443C-8FB0-FA45F13F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9505" cy="6857542"/>
          </a:xfrm>
          <a:custGeom>
            <a:avLst/>
            <a:gdLst>
              <a:gd name="connsiteX0" fmla="*/ 0 w 7539505"/>
              <a:gd name="connsiteY0" fmla="*/ 0 h 6857542"/>
              <a:gd name="connsiteX1" fmla="*/ 6392832 w 7539505"/>
              <a:gd name="connsiteY1" fmla="*/ 0 h 6857542"/>
              <a:gd name="connsiteX2" fmla="*/ 6405479 w 7539505"/>
              <a:gd name="connsiteY2" fmla="*/ 31774 h 6857542"/>
              <a:gd name="connsiteX3" fmla="*/ 7460487 w 7539505"/>
              <a:gd name="connsiteY3" fmla="*/ 2682457 h 6857542"/>
              <a:gd name="connsiteX4" fmla="*/ 7460487 w 7539505"/>
              <a:gd name="connsiteY4" fmla="*/ 3752208 h 6857542"/>
              <a:gd name="connsiteX5" fmla="*/ 6302983 w 7539505"/>
              <a:gd name="connsiteY5" fmla="*/ 6660411 h 6857542"/>
              <a:gd name="connsiteX6" fmla="*/ 6224521 w 7539505"/>
              <a:gd name="connsiteY6" fmla="*/ 6857542 h 6857542"/>
              <a:gd name="connsiteX7" fmla="*/ 0 w 7539505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9505" h="6857542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D6A648-80B4-4CEB-9866-0D37B3F81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033" y="1487285"/>
            <a:ext cx="5573478" cy="28779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to Implement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0C35BC-D3DC-4621-A602-400D93BFB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158" y="4434276"/>
            <a:ext cx="5271714" cy="1453825"/>
          </a:xfrm>
        </p:spPr>
        <p:txBody>
          <a:bodyPr anchor="t">
            <a:normAutofit/>
          </a:bodyPr>
          <a:lstStyle/>
          <a:p>
            <a:pPr algn="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E9D773-7FEB-49A7-9CC0-76B8FC895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38E76DE4-15F2-442B-A21D-7E4E54A01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1AE5C0EE-AE74-4F67-BE75-9859C73C4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" name="Graphic 7" descr="Help">
            <a:extLst>
              <a:ext uri="{FF2B5EF4-FFF2-40B4-BE49-F238E27FC236}">
                <a16:creationId xmlns:a16="http://schemas.microsoft.com/office/drawing/2014/main" id="{9D28AAC8-10AA-4E4A-A6BA-FD62CE3C8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0538" y="1779403"/>
            <a:ext cx="3344638" cy="334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78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BCD7-06EA-4285-A8B4-1852DF76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Required Change in Code Bases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7B92B-87F5-444C-9109-36A7C84DD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bool </a:t>
            </a:r>
            <a:r>
              <a:rPr lang="en-US" sz="4000" dirty="0" err="1"/>
              <a:t>is_subtype_of</a:t>
            </a:r>
            <a:r>
              <a:rPr lang="en-US" sz="4000" dirty="0"/>
              <a:t>(type t1, type t2) {</a:t>
            </a:r>
          </a:p>
          <a:p>
            <a:pPr marL="0" indent="0">
              <a:buNone/>
            </a:pPr>
            <a:r>
              <a:rPr lang="en-US" sz="4000" dirty="0"/>
              <a:t>	/*</a:t>
            </a:r>
          </a:p>
          <a:p>
            <a:pPr marL="0" indent="0">
              <a:buNone/>
            </a:pPr>
            <a:r>
              <a:rPr lang="en-US" sz="4000" dirty="0"/>
              <a:t>	…</a:t>
            </a:r>
          </a:p>
          <a:p>
            <a:pPr marL="0" indent="0">
              <a:buNone/>
            </a:pPr>
            <a:r>
              <a:rPr lang="en-US" sz="4000" dirty="0"/>
              <a:t>	*/ return </a:t>
            </a:r>
            <a:r>
              <a:rPr lang="en-US" sz="4000" dirty="0" err="1"/>
              <a:t>is_equal_to</a:t>
            </a:r>
            <a:r>
              <a:rPr lang="en-US" sz="4000" dirty="0"/>
              <a:t>(t1, t2);</a:t>
            </a:r>
          </a:p>
          <a:p>
            <a:pPr marL="0" indent="0">
              <a:buNone/>
            </a:pPr>
            <a:r>
              <a:rPr lang="en-US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282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12985-E46D-4268-AEF3-957A290B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That’s All It Takes To</a:t>
            </a:r>
          </a:p>
        </p:txBody>
      </p:sp>
      <p:cxnSp>
        <p:nvCxnSpPr>
          <p:cNvPr id="35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49A346A-9A53-4F4F-B794-4DF2ADC9A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Not ship a feature with no established uses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Better serve external references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Avoid many complications for </a:t>
            </a:r>
            <a:r>
              <a:rPr lang="en-US" sz="3200" dirty="0" err="1"/>
              <a:t>WebAssembly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Keep path open for making </a:t>
            </a:r>
            <a:r>
              <a:rPr lang="en-US" sz="3200" dirty="0" err="1"/>
              <a:t>wasm</a:t>
            </a:r>
            <a:r>
              <a:rPr lang="en-US" sz="3200" dirty="0"/>
              <a:t> more efficient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Permit more flexible </a:t>
            </a:r>
            <a:r>
              <a:rPr lang="en-US" sz="3200" dirty="0" err="1"/>
              <a:t>wasm</a:t>
            </a:r>
            <a:r>
              <a:rPr lang="en-US" sz="3200" dirty="0"/>
              <a:t> implementations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Heed advice of related systems and experts</a:t>
            </a:r>
          </a:p>
        </p:txBody>
      </p:sp>
    </p:spTree>
    <p:extLst>
      <p:ext uri="{BB962C8B-B14F-4D97-AF65-F5344CB8AC3E}">
        <p14:creationId xmlns:p14="http://schemas.microsoft.com/office/powerpoint/2010/main" val="325058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F04DD8-C81C-404A-A62F-4AD5FCA5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No Established Use Cases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48C34-841C-4DEC-B417-C7534ABBF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99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68B06-24E1-4804-9028-57899380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Counter to Primary 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2F95C-795D-4BDE-81C1-7365ACD47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External References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618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3E9B0C-FE97-479F-928B-51908A1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anyref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6D1D-B071-42A2-A4D5-5DBA9888F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Primary Purpose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9E47C-4B54-422A-A0B0-743F40E6D0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avoid making assumptions about what a specific reference type in situations where you can't or don't need to know</a:t>
            </a:r>
          </a:p>
          <a:p>
            <a:r>
              <a:rPr lang="en-US" dirty="0"/>
              <a:t>i.e. external references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CEC6B9-6107-405B-8ECC-B3F0573F5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Subtyping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877BC7-B1E0-4DD8-9025-B0F855EE08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Makes assumptions about the specific reference type</a:t>
            </a:r>
          </a:p>
          <a:p>
            <a:r>
              <a:rPr lang="en-US" dirty="0"/>
              <a:t>WASI cannot assume all </a:t>
            </a:r>
            <a:r>
              <a:rPr lang="en-US" dirty="0" err="1"/>
              <a:t>anyrefs</a:t>
            </a:r>
            <a:r>
              <a:rPr lang="en-US" dirty="0"/>
              <a:t> are capabilities (even if those are the only external references)</a:t>
            </a:r>
          </a:p>
          <a:p>
            <a:r>
              <a:rPr lang="en-US" dirty="0"/>
              <a:t>Browsers cannot assume all </a:t>
            </a:r>
            <a:r>
              <a:rPr lang="en-US" dirty="0" err="1"/>
              <a:t>anyrefs</a:t>
            </a:r>
            <a:r>
              <a:rPr lang="en-US" dirty="0"/>
              <a:t> are JS/DOM values (even if they are the only external refs)</a:t>
            </a:r>
          </a:p>
        </p:txBody>
      </p:sp>
    </p:spTree>
    <p:extLst>
      <p:ext uri="{BB962C8B-B14F-4D97-AF65-F5344CB8AC3E}">
        <p14:creationId xmlns:p14="http://schemas.microsoft.com/office/powerpoint/2010/main" val="82660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ED4ED87-86CB-426D-A758-AA8AEAE4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Subtyping is notorious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E13155-77CB-4F40-83E8-4DAC7B45A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It complicates </a:t>
            </a:r>
            <a:r>
              <a:rPr lang="en-US" sz="2400" i="1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everything</a:t>
            </a:r>
            <a:r>
              <a:rPr lang="en-US" sz="2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 if not done right</a:t>
            </a:r>
            <a:endParaRPr lang="en-US" sz="2400" i="1" kern="1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29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Subtyping in Industry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05779FD-AB0E-4B5A-BCD8-4BD0033016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29878" y="4190998"/>
            <a:ext cx="1676400" cy="1676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A5CA29A-639F-45FF-BD62-2B920AE445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0339" y="4190998"/>
            <a:ext cx="1031321" cy="167639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965C7EF-A7D9-41E7-9ABF-FABD3547E0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8450" y="2129392"/>
            <a:ext cx="1819257" cy="1680606"/>
          </a:xfrm>
          <a:prstGeom prst="rect">
            <a:avLst/>
          </a:prstGeom>
        </p:spPr>
      </p:pic>
      <p:pic>
        <p:nvPicPr>
          <p:cNvPr id="1030" name="Picture 6" descr="Java Logo Vector">
            <a:extLst>
              <a:ext uri="{FF2B5EF4-FFF2-40B4-BE49-F238E27FC236}">
                <a16:creationId xmlns:a16="http://schemas.microsoft.com/office/drawing/2014/main" id="{23CB435E-0D18-4F60-B905-865EFB2EE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524" y="2133598"/>
            <a:ext cx="1240536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FFB8BCA-2B66-4487-9658-120D01C2A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29" y="2129392"/>
            <a:ext cx="1680606" cy="168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C181142-DCF4-434A-85A3-8E8BB3CDA4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78696" y="3809998"/>
            <a:ext cx="2342534" cy="234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1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1D5AE-1DA7-417A-8DBC-98448412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Imposes Casting Burden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5E910-70D4-42F6-83A5-3D5193680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28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C75460-1854-47C9-9415-47FDD0A7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Superfluous Casts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D4387E-18E0-4425-A021-BAAA21757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3200" dirty="0"/>
              <a:t>GC proposal(s) require superfluous* casts</a:t>
            </a:r>
          </a:p>
          <a:p>
            <a:pPr lvl="1"/>
            <a:r>
              <a:rPr lang="en-US" sz="2800" dirty="0"/>
              <a:t>*only necessary to make </a:t>
            </a:r>
            <a:r>
              <a:rPr lang="en-US" sz="2800" dirty="0" err="1"/>
              <a:t>wasm</a:t>
            </a:r>
            <a:r>
              <a:rPr lang="en-US" sz="2800" dirty="0"/>
              <a:t> type-check</a:t>
            </a:r>
          </a:p>
          <a:p>
            <a:r>
              <a:rPr lang="en-US" sz="3200" dirty="0"/>
              <a:t>Virtual methods and closures often have to cast “this”</a:t>
            </a:r>
          </a:p>
          <a:p>
            <a:r>
              <a:rPr lang="en-US" sz="3200" dirty="0"/>
              <a:t>DaCapo Benchmark Suite for Java (2009)</a:t>
            </a:r>
          </a:p>
          <a:p>
            <a:pPr lvl="1"/>
            <a:r>
              <a:rPr lang="en-US" sz="2800" dirty="0"/>
              <a:t>Over 100 million superfluous casts due to virtual methods</a:t>
            </a:r>
          </a:p>
          <a:p>
            <a:pPr lvl="1"/>
            <a:r>
              <a:rPr lang="en-US" sz="2800" dirty="0"/>
              <a:t>4 casts per microsecond (on basic desktop in 2017)</a:t>
            </a:r>
          </a:p>
        </p:txBody>
      </p:sp>
    </p:spTree>
    <p:extLst>
      <p:ext uri="{BB962C8B-B14F-4D97-AF65-F5344CB8AC3E}">
        <p14:creationId xmlns:p14="http://schemas.microsoft.com/office/powerpoint/2010/main" val="374914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DCDC-5F7E-4DA9-A3AA-23ED4634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Casts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F577F-7E99-445C-BD6A-8F5D624A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(Double[] doubles)</a:t>
            </a:r>
          </a:p>
          <a:p>
            <a:pPr lvl="1"/>
            <a:r>
              <a:rPr lang="en-US" dirty="0"/>
              <a:t>double sum = 0.0; for (Double d : doubles) {sum += </a:t>
            </a:r>
            <a:r>
              <a:rPr lang="en-US" dirty="0" err="1"/>
              <a:t>d.doubleValue</a:t>
            </a:r>
            <a:r>
              <a:rPr lang="en-US" dirty="0"/>
              <a:t>();}</a:t>
            </a:r>
          </a:p>
          <a:p>
            <a:pPr lvl="1"/>
            <a:r>
              <a:rPr lang="en-US" dirty="0"/>
              <a:t>1 superfluous cast to Double per iteration (assuming </a:t>
            </a:r>
            <a:r>
              <a:rPr lang="en-US" dirty="0" err="1"/>
              <a:t>doubleValue</a:t>
            </a:r>
            <a:r>
              <a:rPr lang="en-US" dirty="0"/>
              <a:t> is </a:t>
            </a:r>
            <a:r>
              <a:rPr lang="en-US" dirty="0" err="1"/>
              <a:t>inlined</a:t>
            </a:r>
            <a:r>
              <a:rPr lang="en-US" dirty="0"/>
              <a:t>)</a:t>
            </a:r>
          </a:p>
          <a:p>
            <a:r>
              <a:rPr lang="en-US" dirty="0"/>
              <a:t>C# (double[] doubles)</a:t>
            </a:r>
          </a:p>
          <a:p>
            <a:pPr lvl="1"/>
            <a:r>
              <a:rPr lang="en-US" dirty="0"/>
              <a:t>double sum = 0.0; foreach (double d in doubles) { sum += d; }</a:t>
            </a:r>
          </a:p>
          <a:p>
            <a:pPr lvl="1"/>
            <a:r>
              <a:rPr lang="en-US" dirty="0"/>
              <a:t>1 superfluous cast per iteration</a:t>
            </a:r>
          </a:p>
          <a:p>
            <a:r>
              <a:rPr lang="en-US" dirty="0" err="1"/>
              <a:t>OCaml</a:t>
            </a:r>
            <a:r>
              <a:rPr lang="en-US" dirty="0"/>
              <a:t> (doubles : float list)</a:t>
            </a:r>
          </a:p>
          <a:p>
            <a:pPr lvl="1"/>
            <a:r>
              <a:rPr lang="en-US" dirty="0" err="1"/>
              <a:t>List.fold_left</a:t>
            </a:r>
            <a:r>
              <a:rPr lang="en-US" dirty="0"/>
              <a:t> (+.) 0.0 doubles;;</a:t>
            </a:r>
          </a:p>
          <a:p>
            <a:pPr lvl="1"/>
            <a:r>
              <a:rPr lang="en-US" dirty="0"/>
              <a:t>2 superfluous casts per iteration (only 1 if everything </a:t>
            </a:r>
            <a:r>
              <a:rPr lang="en-US" dirty="0" err="1"/>
              <a:t>inlined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6432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450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Why to Remove Subtyping</vt:lpstr>
      <vt:lpstr>1. No Established Use Cases</vt:lpstr>
      <vt:lpstr>2. Counter to Primary Purpose</vt:lpstr>
      <vt:lpstr>anyref</vt:lpstr>
      <vt:lpstr>3. Subtyping is notorious</vt:lpstr>
      <vt:lpstr>Subtyping in Industry</vt:lpstr>
      <vt:lpstr>4. Imposes Casting Burden</vt:lpstr>
      <vt:lpstr>Superfluous Casts</vt:lpstr>
      <vt:lpstr>More Casts</vt:lpstr>
      <vt:lpstr>PowerPoint Presentation</vt:lpstr>
      <vt:lpstr>5. Restricts Implementations</vt:lpstr>
      <vt:lpstr>Needlessly Unifies Representations</vt:lpstr>
      <vt:lpstr>6. No One Else Does This</vt:lpstr>
      <vt:lpstr>How to Implement</vt:lpstr>
      <vt:lpstr>Main Required Change in Code Bases</vt:lpstr>
      <vt:lpstr>That’s All It Takes 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Removing Subtyping</dc:title>
  <dc:creator>Ross Everett Tate</dc:creator>
  <cp:lastModifiedBy>Ross Everett Tate</cp:lastModifiedBy>
  <cp:revision>20</cp:revision>
  <dcterms:created xsi:type="dcterms:W3CDTF">2020-03-30T19:48:37Z</dcterms:created>
  <dcterms:modified xsi:type="dcterms:W3CDTF">2020-03-31T16:01:29Z</dcterms:modified>
</cp:coreProperties>
</file>