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254E-E074-4178-B689-D35EF45C0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Deferred Loading</a:t>
            </a:r>
            <a:br>
              <a:rPr lang="en-US" dirty="0"/>
            </a:br>
            <a:r>
              <a:rPr lang="en-US" dirty="0"/>
              <a:t>of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C981-3AD8-4E1B-B1BD-D98DDCA49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115620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DB0B-851D-494F-92D1-47A24B7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A08653-2483-4131-89CC-10EADFB47426}"/>
              </a:ext>
            </a:extLst>
          </p:cNvPr>
          <p:cNvSpPr/>
          <p:nvPr/>
        </p:nvSpPr>
        <p:spPr>
          <a:xfrm>
            <a:off x="682591" y="4843966"/>
            <a:ext cx="9610792" cy="1089499"/>
          </a:xfrm>
          <a:custGeom>
            <a:avLst/>
            <a:gdLst>
              <a:gd name="connsiteX0" fmla="*/ 0 w 9610792"/>
              <a:gd name="connsiteY0" fmla="*/ 108950 h 1089499"/>
              <a:gd name="connsiteX1" fmla="*/ 108950 w 9610792"/>
              <a:gd name="connsiteY1" fmla="*/ 0 h 1089499"/>
              <a:gd name="connsiteX2" fmla="*/ 9501842 w 9610792"/>
              <a:gd name="connsiteY2" fmla="*/ 0 h 1089499"/>
              <a:gd name="connsiteX3" fmla="*/ 9610792 w 9610792"/>
              <a:gd name="connsiteY3" fmla="*/ 108950 h 1089499"/>
              <a:gd name="connsiteX4" fmla="*/ 9610792 w 9610792"/>
              <a:gd name="connsiteY4" fmla="*/ 980549 h 1089499"/>
              <a:gd name="connsiteX5" fmla="*/ 9501842 w 9610792"/>
              <a:gd name="connsiteY5" fmla="*/ 1089499 h 1089499"/>
              <a:gd name="connsiteX6" fmla="*/ 108950 w 9610792"/>
              <a:gd name="connsiteY6" fmla="*/ 1089499 h 1089499"/>
              <a:gd name="connsiteX7" fmla="*/ 0 w 9610792"/>
              <a:gd name="connsiteY7" fmla="*/ 980549 h 1089499"/>
              <a:gd name="connsiteX8" fmla="*/ 0 w 9610792"/>
              <a:gd name="connsiteY8" fmla="*/ 108950 h 10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0792" h="1089499">
                <a:moveTo>
                  <a:pt x="0" y="108950"/>
                </a:moveTo>
                <a:cubicBezTo>
                  <a:pt x="0" y="48779"/>
                  <a:pt x="48779" y="0"/>
                  <a:pt x="108950" y="0"/>
                </a:cubicBezTo>
                <a:lnTo>
                  <a:pt x="9501842" y="0"/>
                </a:lnTo>
                <a:cubicBezTo>
                  <a:pt x="9562013" y="0"/>
                  <a:pt x="9610792" y="48779"/>
                  <a:pt x="9610792" y="108950"/>
                </a:cubicBezTo>
                <a:lnTo>
                  <a:pt x="9610792" y="980549"/>
                </a:lnTo>
                <a:cubicBezTo>
                  <a:pt x="9610792" y="1040720"/>
                  <a:pt x="9562013" y="1089499"/>
                  <a:pt x="9501842" y="1089499"/>
                </a:cubicBezTo>
                <a:lnTo>
                  <a:pt x="108950" y="1089499"/>
                </a:lnTo>
                <a:cubicBezTo>
                  <a:pt x="48779" y="1089499"/>
                  <a:pt x="0" y="1040720"/>
                  <a:pt x="0" y="980549"/>
                </a:cubicBezTo>
                <a:lnTo>
                  <a:pt x="0" y="1089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600" tIns="218600" rIns="218600" bIns="218600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900" kern="1200" dirty="0"/>
              <a:t>Language Runtime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C5A6B0-8355-4464-B65E-7EB27F9B8150}"/>
              </a:ext>
            </a:extLst>
          </p:cNvPr>
          <p:cNvSpPr/>
          <p:nvPr/>
        </p:nvSpPr>
        <p:spPr>
          <a:xfrm>
            <a:off x="682591" y="3591481"/>
            <a:ext cx="2260299" cy="1089499"/>
          </a:xfrm>
          <a:custGeom>
            <a:avLst/>
            <a:gdLst>
              <a:gd name="connsiteX0" fmla="*/ 0 w 2260299"/>
              <a:gd name="connsiteY0" fmla="*/ 108950 h 1089499"/>
              <a:gd name="connsiteX1" fmla="*/ 108950 w 2260299"/>
              <a:gd name="connsiteY1" fmla="*/ 0 h 1089499"/>
              <a:gd name="connsiteX2" fmla="*/ 2151349 w 2260299"/>
              <a:gd name="connsiteY2" fmla="*/ 0 h 1089499"/>
              <a:gd name="connsiteX3" fmla="*/ 2260299 w 2260299"/>
              <a:gd name="connsiteY3" fmla="*/ 108950 h 1089499"/>
              <a:gd name="connsiteX4" fmla="*/ 2260299 w 2260299"/>
              <a:gd name="connsiteY4" fmla="*/ 980549 h 1089499"/>
              <a:gd name="connsiteX5" fmla="*/ 2151349 w 2260299"/>
              <a:gd name="connsiteY5" fmla="*/ 1089499 h 1089499"/>
              <a:gd name="connsiteX6" fmla="*/ 108950 w 2260299"/>
              <a:gd name="connsiteY6" fmla="*/ 1089499 h 1089499"/>
              <a:gd name="connsiteX7" fmla="*/ 0 w 2260299"/>
              <a:gd name="connsiteY7" fmla="*/ 980549 h 1089499"/>
              <a:gd name="connsiteX8" fmla="*/ 0 w 2260299"/>
              <a:gd name="connsiteY8" fmla="*/ 108950 h 10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0299" h="1089499">
                <a:moveTo>
                  <a:pt x="0" y="108950"/>
                </a:moveTo>
                <a:cubicBezTo>
                  <a:pt x="0" y="48779"/>
                  <a:pt x="48779" y="0"/>
                  <a:pt x="108950" y="0"/>
                </a:cubicBezTo>
                <a:lnTo>
                  <a:pt x="2151349" y="0"/>
                </a:lnTo>
                <a:cubicBezTo>
                  <a:pt x="2211520" y="0"/>
                  <a:pt x="2260299" y="48779"/>
                  <a:pt x="2260299" y="108950"/>
                </a:cubicBezTo>
                <a:lnTo>
                  <a:pt x="2260299" y="980549"/>
                </a:lnTo>
                <a:cubicBezTo>
                  <a:pt x="2260299" y="1040720"/>
                  <a:pt x="2211520" y="1089499"/>
                  <a:pt x="2151349" y="1089499"/>
                </a:cubicBezTo>
                <a:lnTo>
                  <a:pt x="108950" y="1089499"/>
                </a:lnTo>
                <a:cubicBezTo>
                  <a:pt x="48779" y="1089499"/>
                  <a:pt x="0" y="1040720"/>
                  <a:pt x="0" y="980549"/>
                </a:cubicBezTo>
                <a:lnTo>
                  <a:pt x="0" y="1089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210" tIns="146210" rIns="146210" bIns="14621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GUI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EE9874-F664-40EA-84FC-CFF9D0BB06F1}"/>
              </a:ext>
            </a:extLst>
          </p:cNvPr>
          <p:cNvSpPr/>
          <p:nvPr/>
        </p:nvSpPr>
        <p:spPr>
          <a:xfrm>
            <a:off x="682591" y="2338996"/>
            <a:ext cx="9610792" cy="1089499"/>
          </a:xfrm>
          <a:custGeom>
            <a:avLst/>
            <a:gdLst>
              <a:gd name="connsiteX0" fmla="*/ 0 w 2260299"/>
              <a:gd name="connsiteY0" fmla="*/ 108950 h 1089499"/>
              <a:gd name="connsiteX1" fmla="*/ 108950 w 2260299"/>
              <a:gd name="connsiteY1" fmla="*/ 0 h 1089499"/>
              <a:gd name="connsiteX2" fmla="*/ 2151349 w 2260299"/>
              <a:gd name="connsiteY2" fmla="*/ 0 h 1089499"/>
              <a:gd name="connsiteX3" fmla="*/ 2260299 w 2260299"/>
              <a:gd name="connsiteY3" fmla="*/ 108950 h 1089499"/>
              <a:gd name="connsiteX4" fmla="*/ 2260299 w 2260299"/>
              <a:gd name="connsiteY4" fmla="*/ 980549 h 1089499"/>
              <a:gd name="connsiteX5" fmla="*/ 2151349 w 2260299"/>
              <a:gd name="connsiteY5" fmla="*/ 1089499 h 1089499"/>
              <a:gd name="connsiteX6" fmla="*/ 108950 w 2260299"/>
              <a:gd name="connsiteY6" fmla="*/ 1089499 h 1089499"/>
              <a:gd name="connsiteX7" fmla="*/ 0 w 2260299"/>
              <a:gd name="connsiteY7" fmla="*/ 980549 h 1089499"/>
              <a:gd name="connsiteX8" fmla="*/ 0 w 2260299"/>
              <a:gd name="connsiteY8" fmla="*/ 108950 h 10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0299" h="1089499">
                <a:moveTo>
                  <a:pt x="0" y="108950"/>
                </a:moveTo>
                <a:cubicBezTo>
                  <a:pt x="0" y="48779"/>
                  <a:pt x="48779" y="0"/>
                  <a:pt x="108950" y="0"/>
                </a:cubicBezTo>
                <a:lnTo>
                  <a:pt x="2151349" y="0"/>
                </a:lnTo>
                <a:cubicBezTo>
                  <a:pt x="2211520" y="0"/>
                  <a:pt x="2260299" y="48779"/>
                  <a:pt x="2260299" y="108950"/>
                </a:cubicBezTo>
                <a:lnTo>
                  <a:pt x="2260299" y="980549"/>
                </a:lnTo>
                <a:cubicBezTo>
                  <a:pt x="2260299" y="1040720"/>
                  <a:pt x="2211520" y="1089499"/>
                  <a:pt x="2151349" y="1089499"/>
                </a:cubicBezTo>
                <a:lnTo>
                  <a:pt x="108950" y="1089499"/>
                </a:lnTo>
                <a:cubicBezTo>
                  <a:pt x="48779" y="1089499"/>
                  <a:pt x="0" y="1040720"/>
                  <a:pt x="0" y="980549"/>
                </a:cubicBezTo>
                <a:lnTo>
                  <a:pt x="0" y="1089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210" tIns="146210" rIns="146210" bIns="14621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900" kern="1200" dirty="0"/>
              <a:t>Main (Image-Editing Software)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C73B3D-D273-4929-933A-219030DFB7AD}"/>
              </a:ext>
            </a:extLst>
          </p:cNvPr>
          <p:cNvSpPr/>
          <p:nvPr/>
        </p:nvSpPr>
        <p:spPr>
          <a:xfrm>
            <a:off x="3132756" y="3591481"/>
            <a:ext cx="2260299" cy="1089499"/>
          </a:xfrm>
          <a:custGeom>
            <a:avLst/>
            <a:gdLst>
              <a:gd name="connsiteX0" fmla="*/ 0 w 2260299"/>
              <a:gd name="connsiteY0" fmla="*/ 108950 h 1089499"/>
              <a:gd name="connsiteX1" fmla="*/ 108950 w 2260299"/>
              <a:gd name="connsiteY1" fmla="*/ 0 h 1089499"/>
              <a:gd name="connsiteX2" fmla="*/ 2151349 w 2260299"/>
              <a:gd name="connsiteY2" fmla="*/ 0 h 1089499"/>
              <a:gd name="connsiteX3" fmla="*/ 2260299 w 2260299"/>
              <a:gd name="connsiteY3" fmla="*/ 108950 h 1089499"/>
              <a:gd name="connsiteX4" fmla="*/ 2260299 w 2260299"/>
              <a:gd name="connsiteY4" fmla="*/ 980549 h 1089499"/>
              <a:gd name="connsiteX5" fmla="*/ 2151349 w 2260299"/>
              <a:gd name="connsiteY5" fmla="*/ 1089499 h 1089499"/>
              <a:gd name="connsiteX6" fmla="*/ 108950 w 2260299"/>
              <a:gd name="connsiteY6" fmla="*/ 1089499 h 1089499"/>
              <a:gd name="connsiteX7" fmla="*/ 0 w 2260299"/>
              <a:gd name="connsiteY7" fmla="*/ 980549 h 1089499"/>
              <a:gd name="connsiteX8" fmla="*/ 0 w 2260299"/>
              <a:gd name="connsiteY8" fmla="*/ 108950 h 10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0299" h="1089499">
                <a:moveTo>
                  <a:pt x="0" y="108950"/>
                </a:moveTo>
                <a:cubicBezTo>
                  <a:pt x="0" y="48779"/>
                  <a:pt x="48779" y="0"/>
                  <a:pt x="108950" y="0"/>
                </a:cubicBezTo>
                <a:lnTo>
                  <a:pt x="2151349" y="0"/>
                </a:lnTo>
                <a:cubicBezTo>
                  <a:pt x="2211520" y="0"/>
                  <a:pt x="2260299" y="48779"/>
                  <a:pt x="2260299" y="108950"/>
                </a:cubicBezTo>
                <a:lnTo>
                  <a:pt x="2260299" y="980549"/>
                </a:lnTo>
                <a:cubicBezTo>
                  <a:pt x="2260299" y="1040720"/>
                  <a:pt x="2211520" y="1089499"/>
                  <a:pt x="2151349" y="1089499"/>
                </a:cubicBezTo>
                <a:lnTo>
                  <a:pt x="108950" y="1089499"/>
                </a:lnTo>
                <a:cubicBezTo>
                  <a:pt x="48779" y="1089499"/>
                  <a:pt x="0" y="1040720"/>
                  <a:pt x="0" y="980549"/>
                </a:cubicBezTo>
                <a:lnTo>
                  <a:pt x="0" y="1089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210" tIns="146210" rIns="146210" bIns="14621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Image Decoders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61155A-8DBB-42A5-85DB-F101F591CEC5}"/>
              </a:ext>
            </a:extLst>
          </p:cNvPr>
          <p:cNvSpPr/>
          <p:nvPr/>
        </p:nvSpPr>
        <p:spPr>
          <a:xfrm>
            <a:off x="5582920" y="3591481"/>
            <a:ext cx="2260299" cy="1089499"/>
          </a:xfrm>
          <a:custGeom>
            <a:avLst/>
            <a:gdLst>
              <a:gd name="connsiteX0" fmla="*/ 0 w 2260299"/>
              <a:gd name="connsiteY0" fmla="*/ 108950 h 1089499"/>
              <a:gd name="connsiteX1" fmla="*/ 108950 w 2260299"/>
              <a:gd name="connsiteY1" fmla="*/ 0 h 1089499"/>
              <a:gd name="connsiteX2" fmla="*/ 2151349 w 2260299"/>
              <a:gd name="connsiteY2" fmla="*/ 0 h 1089499"/>
              <a:gd name="connsiteX3" fmla="*/ 2260299 w 2260299"/>
              <a:gd name="connsiteY3" fmla="*/ 108950 h 1089499"/>
              <a:gd name="connsiteX4" fmla="*/ 2260299 w 2260299"/>
              <a:gd name="connsiteY4" fmla="*/ 980549 h 1089499"/>
              <a:gd name="connsiteX5" fmla="*/ 2151349 w 2260299"/>
              <a:gd name="connsiteY5" fmla="*/ 1089499 h 1089499"/>
              <a:gd name="connsiteX6" fmla="*/ 108950 w 2260299"/>
              <a:gd name="connsiteY6" fmla="*/ 1089499 h 1089499"/>
              <a:gd name="connsiteX7" fmla="*/ 0 w 2260299"/>
              <a:gd name="connsiteY7" fmla="*/ 980549 h 1089499"/>
              <a:gd name="connsiteX8" fmla="*/ 0 w 2260299"/>
              <a:gd name="connsiteY8" fmla="*/ 108950 h 10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0299" h="1089499">
                <a:moveTo>
                  <a:pt x="0" y="108950"/>
                </a:moveTo>
                <a:cubicBezTo>
                  <a:pt x="0" y="48779"/>
                  <a:pt x="48779" y="0"/>
                  <a:pt x="108950" y="0"/>
                </a:cubicBezTo>
                <a:lnTo>
                  <a:pt x="2151349" y="0"/>
                </a:lnTo>
                <a:cubicBezTo>
                  <a:pt x="2211520" y="0"/>
                  <a:pt x="2260299" y="48779"/>
                  <a:pt x="2260299" y="108950"/>
                </a:cubicBezTo>
                <a:lnTo>
                  <a:pt x="2260299" y="980549"/>
                </a:lnTo>
                <a:cubicBezTo>
                  <a:pt x="2260299" y="1040720"/>
                  <a:pt x="2211520" y="1089499"/>
                  <a:pt x="2151349" y="1089499"/>
                </a:cubicBezTo>
                <a:lnTo>
                  <a:pt x="108950" y="1089499"/>
                </a:lnTo>
                <a:cubicBezTo>
                  <a:pt x="48779" y="1089499"/>
                  <a:pt x="0" y="1040720"/>
                  <a:pt x="0" y="980549"/>
                </a:cubicBezTo>
                <a:lnTo>
                  <a:pt x="0" y="1089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210" tIns="146210" rIns="146210" bIns="14621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Image Processing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14A635-0CE9-4006-9660-9695DF80CC82}"/>
              </a:ext>
            </a:extLst>
          </p:cNvPr>
          <p:cNvSpPr/>
          <p:nvPr/>
        </p:nvSpPr>
        <p:spPr>
          <a:xfrm>
            <a:off x="8033084" y="3591481"/>
            <a:ext cx="2260299" cy="1089499"/>
          </a:xfrm>
          <a:custGeom>
            <a:avLst/>
            <a:gdLst>
              <a:gd name="connsiteX0" fmla="*/ 0 w 2260299"/>
              <a:gd name="connsiteY0" fmla="*/ 108950 h 1089499"/>
              <a:gd name="connsiteX1" fmla="*/ 108950 w 2260299"/>
              <a:gd name="connsiteY1" fmla="*/ 0 h 1089499"/>
              <a:gd name="connsiteX2" fmla="*/ 2151349 w 2260299"/>
              <a:gd name="connsiteY2" fmla="*/ 0 h 1089499"/>
              <a:gd name="connsiteX3" fmla="*/ 2260299 w 2260299"/>
              <a:gd name="connsiteY3" fmla="*/ 108950 h 1089499"/>
              <a:gd name="connsiteX4" fmla="*/ 2260299 w 2260299"/>
              <a:gd name="connsiteY4" fmla="*/ 980549 h 1089499"/>
              <a:gd name="connsiteX5" fmla="*/ 2151349 w 2260299"/>
              <a:gd name="connsiteY5" fmla="*/ 1089499 h 1089499"/>
              <a:gd name="connsiteX6" fmla="*/ 108950 w 2260299"/>
              <a:gd name="connsiteY6" fmla="*/ 1089499 h 1089499"/>
              <a:gd name="connsiteX7" fmla="*/ 0 w 2260299"/>
              <a:gd name="connsiteY7" fmla="*/ 980549 h 1089499"/>
              <a:gd name="connsiteX8" fmla="*/ 0 w 2260299"/>
              <a:gd name="connsiteY8" fmla="*/ 108950 h 10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0299" h="1089499">
                <a:moveTo>
                  <a:pt x="0" y="108950"/>
                </a:moveTo>
                <a:cubicBezTo>
                  <a:pt x="0" y="48779"/>
                  <a:pt x="48779" y="0"/>
                  <a:pt x="108950" y="0"/>
                </a:cubicBezTo>
                <a:lnTo>
                  <a:pt x="2151349" y="0"/>
                </a:lnTo>
                <a:cubicBezTo>
                  <a:pt x="2211520" y="0"/>
                  <a:pt x="2260299" y="48779"/>
                  <a:pt x="2260299" y="108950"/>
                </a:cubicBezTo>
                <a:lnTo>
                  <a:pt x="2260299" y="980549"/>
                </a:lnTo>
                <a:cubicBezTo>
                  <a:pt x="2260299" y="1040720"/>
                  <a:pt x="2211520" y="1089499"/>
                  <a:pt x="2151349" y="1089499"/>
                </a:cubicBezTo>
                <a:lnTo>
                  <a:pt x="108950" y="1089499"/>
                </a:lnTo>
                <a:cubicBezTo>
                  <a:pt x="48779" y="1089499"/>
                  <a:pt x="0" y="1040720"/>
                  <a:pt x="0" y="980549"/>
                </a:cubicBezTo>
                <a:lnTo>
                  <a:pt x="0" y="10895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210" tIns="146210" rIns="146210" bIns="14621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Image Encoders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400D8AF-2A58-43E7-AF75-37007DA1BF90}"/>
              </a:ext>
            </a:extLst>
          </p:cNvPr>
          <p:cNvSpPr/>
          <p:nvPr/>
        </p:nvSpPr>
        <p:spPr>
          <a:xfrm>
            <a:off x="1514650" y="3236864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158FE83-DD03-4C0B-A2EB-D65D8A39D304}"/>
              </a:ext>
            </a:extLst>
          </p:cNvPr>
          <p:cNvSpPr/>
          <p:nvPr/>
        </p:nvSpPr>
        <p:spPr>
          <a:xfrm>
            <a:off x="1514650" y="4487592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AE96CE1-39FF-4A53-90B2-155B77ECEA49}"/>
              </a:ext>
            </a:extLst>
          </p:cNvPr>
          <p:cNvSpPr/>
          <p:nvPr/>
        </p:nvSpPr>
        <p:spPr>
          <a:xfrm>
            <a:off x="3939025" y="3235986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B6E846B-BB1C-4217-82A4-6026EFCBD4A6}"/>
              </a:ext>
            </a:extLst>
          </p:cNvPr>
          <p:cNvSpPr/>
          <p:nvPr/>
        </p:nvSpPr>
        <p:spPr>
          <a:xfrm>
            <a:off x="3939025" y="4486714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AD6853A-99B9-4BC1-B4DC-76101740608B}"/>
              </a:ext>
            </a:extLst>
          </p:cNvPr>
          <p:cNvSpPr/>
          <p:nvPr/>
        </p:nvSpPr>
        <p:spPr>
          <a:xfrm>
            <a:off x="6371270" y="3235986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EBD95A4-FE4A-4196-93D8-A3A06D9C446C}"/>
              </a:ext>
            </a:extLst>
          </p:cNvPr>
          <p:cNvSpPr/>
          <p:nvPr/>
        </p:nvSpPr>
        <p:spPr>
          <a:xfrm>
            <a:off x="6371270" y="4486714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ACFA5E-AC79-4882-AFD6-ECB9EF150C6B}"/>
              </a:ext>
            </a:extLst>
          </p:cNvPr>
          <p:cNvSpPr/>
          <p:nvPr/>
        </p:nvSpPr>
        <p:spPr>
          <a:xfrm>
            <a:off x="8821434" y="3229498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6E02647-8C54-4A1F-BE37-8096D9D517C2}"/>
              </a:ext>
            </a:extLst>
          </p:cNvPr>
          <p:cNvSpPr/>
          <p:nvPr/>
        </p:nvSpPr>
        <p:spPr>
          <a:xfrm>
            <a:off x="8821434" y="4480226"/>
            <a:ext cx="656349" cy="54976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8BC7D95D-FD4B-4F0F-A9A5-033621445013}"/>
              </a:ext>
            </a:extLst>
          </p:cNvPr>
          <p:cNvSpPr/>
          <p:nvPr/>
        </p:nvSpPr>
        <p:spPr>
          <a:xfrm rot="16200000">
            <a:off x="-649068" y="3969775"/>
            <a:ext cx="2574823" cy="332907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Needed Immediately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C7D28FB2-FC15-4ECE-8F76-BEA5F3E482D6}"/>
              </a:ext>
            </a:extLst>
          </p:cNvPr>
          <p:cNvSpPr/>
          <p:nvPr/>
        </p:nvSpPr>
        <p:spPr>
          <a:xfrm rot="16200000">
            <a:off x="2772397" y="3968537"/>
            <a:ext cx="820418" cy="332907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B912AE0E-51BA-44B5-BC3F-61F51553A7DF}"/>
              </a:ext>
            </a:extLst>
          </p:cNvPr>
          <p:cNvSpPr/>
          <p:nvPr/>
        </p:nvSpPr>
        <p:spPr>
          <a:xfrm rot="16200000">
            <a:off x="5233980" y="3968537"/>
            <a:ext cx="820418" cy="332907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BDA4F44A-EDCD-4071-BA22-2D54C011D9DA}"/>
              </a:ext>
            </a:extLst>
          </p:cNvPr>
          <p:cNvSpPr/>
          <p:nvPr/>
        </p:nvSpPr>
        <p:spPr>
          <a:xfrm rot="16200000">
            <a:off x="7707601" y="3968538"/>
            <a:ext cx="820418" cy="332907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</a:t>
            </a:r>
          </a:p>
        </p:txBody>
      </p:sp>
    </p:spTree>
    <p:extLst>
      <p:ext uri="{BB962C8B-B14F-4D97-AF65-F5344CB8AC3E}">
        <p14:creationId xmlns:p14="http://schemas.microsoft.com/office/powerpoint/2010/main" val="20986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A75-2DEE-4A9F-8CDA-29B0B107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E8CF-ECBD-472C-A5B2-DAD8B2FC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Deferred loading of</a:t>
            </a:r>
          </a:p>
          <a:p>
            <a:pPr lvl="1"/>
            <a:r>
              <a:rPr lang="en-US" sz="2800" dirty="0"/>
              <a:t>Functionality (e.g. function definitions)</a:t>
            </a:r>
          </a:p>
          <a:p>
            <a:pPr lvl="1"/>
            <a:r>
              <a:rPr lang="en-US" sz="2800" dirty="0"/>
              <a:t>Data (and initialization)</a:t>
            </a:r>
          </a:p>
          <a:p>
            <a:pPr lvl="1"/>
            <a:r>
              <a:rPr lang="en-US" sz="2800" dirty="0"/>
              <a:t>Accessors (e.g. field offsets)</a:t>
            </a:r>
          </a:p>
          <a:p>
            <a:pPr lvl="1"/>
            <a:r>
              <a:rPr lang="en-US" sz="2800" dirty="0"/>
              <a:t>Types (e.g. struct definitions) </a:t>
            </a:r>
            <a:r>
              <a:rPr lang="en-US" sz="2800" dirty="0">
                <a:sym typeface="Wingdings" panose="05000000000000000000" pitchFamily="2" charset="2"/>
              </a:rPr>
              <a:t> today’s focus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7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354-6A55-440B-9B1A-3618CB27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BB3A7-3F73-409C-9C2E-B3C8B5BCA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package early;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later.Bar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Foo {</a:t>
            </a:r>
          </a:p>
          <a:p>
            <a:pPr marL="0" indent="0">
              <a:buNone/>
            </a:pPr>
            <a:r>
              <a:rPr lang="en-US" dirty="0"/>
              <a:t>    private Bar b;</a:t>
            </a:r>
          </a:p>
          <a:p>
            <a:pPr marL="0" indent="0">
              <a:buNone/>
            </a:pPr>
            <a:r>
              <a:rPr lang="en-US" dirty="0"/>
              <a:t>    public Foo() { b = null; }</a:t>
            </a:r>
          </a:p>
          <a:p>
            <a:pPr marL="0" indent="0">
              <a:buNone/>
            </a:pPr>
            <a:r>
              <a:rPr lang="en-US" dirty="0"/>
              <a:t>    public Bar </a:t>
            </a:r>
            <a:r>
              <a:rPr lang="en-US" dirty="0" err="1"/>
              <a:t>getb</a:t>
            </a:r>
            <a:r>
              <a:rPr lang="en-US" dirty="0"/>
              <a:t>() { return </a:t>
            </a:r>
            <a:r>
              <a:rPr lang="en-US" dirty="0" err="1"/>
              <a:t>this.b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setb</a:t>
            </a:r>
            <a:r>
              <a:rPr lang="en-US" dirty="0"/>
              <a:t>(Bar b) { </a:t>
            </a:r>
            <a:r>
              <a:rPr lang="en-US" dirty="0" err="1"/>
              <a:t>this.b</a:t>
            </a:r>
            <a:r>
              <a:rPr lang="en-US" dirty="0"/>
              <a:t> = b;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12F4D-F1AE-4C6E-91F1-FEF67E42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5479654" cy="3599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Desire</a:t>
            </a:r>
          </a:p>
          <a:p>
            <a:pPr lvl="1"/>
            <a:r>
              <a:rPr lang="en-US" dirty="0"/>
              <a:t>Load Foo early</a:t>
            </a:r>
          </a:p>
          <a:p>
            <a:pPr lvl="1"/>
            <a:r>
              <a:rPr lang="en-US" dirty="0"/>
              <a:t>Load Bar later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Definition of Foo’s type uses Bar’s type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Foo’s code does not use Bar’s type’s definition</a:t>
            </a:r>
          </a:p>
          <a:p>
            <a:pPr lvl="1"/>
            <a:r>
              <a:rPr lang="en-US" dirty="0"/>
              <a:t>Foo’s code preserves Bar’s invariants</a:t>
            </a:r>
          </a:p>
        </p:txBody>
      </p:sp>
    </p:spTree>
    <p:extLst>
      <p:ext uri="{BB962C8B-B14F-4D97-AF65-F5344CB8AC3E}">
        <p14:creationId xmlns:p14="http://schemas.microsoft.com/office/powerpoint/2010/main" val="16066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25F-A51E-4153-BD10-78537D01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6AD2-E1AD-4D91-B20C-23241ACF8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041972"/>
            <a:ext cx="4698358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package early;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later.Bar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Foo {</a:t>
            </a:r>
          </a:p>
          <a:p>
            <a:pPr marL="0" indent="0">
              <a:buNone/>
            </a:pPr>
            <a:r>
              <a:rPr lang="en-US" sz="1100" dirty="0"/>
              <a:t>    private Bar b;</a:t>
            </a:r>
          </a:p>
          <a:p>
            <a:pPr marL="0" indent="0">
              <a:buNone/>
            </a:pPr>
            <a:r>
              <a:rPr lang="en-US" sz="1100" dirty="0"/>
              <a:t>    public Foo() { b = null; }</a:t>
            </a:r>
          </a:p>
          <a:p>
            <a:pPr marL="0" indent="0">
              <a:buNone/>
            </a:pPr>
            <a:r>
              <a:rPr lang="en-US" sz="1100" dirty="0"/>
              <a:t>    public Bar </a:t>
            </a:r>
            <a:r>
              <a:rPr lang="en-US" sz="1100" dirty="0" err="1"/>
              <a:t>getb</a:t>
            </a:r>
            <a:r>
              <a:rPr lang="en-US" sz="1100" dirty="0"/>
              <a:t>() { return </a:t>
            </a:r>
            <a:r>
              <a:rPr lang="en-US" sz="1100" dirty="0" err="1"/>
              <a:t>this.b</a:t>
            </a:r>
            <a:r>
              <a:rPr lang="en-US" sz="1100" dirty="0"/>
              <a:t>; }</a:t>
            </a:r>
          </a:p>
          <a:p>
            <a:pPr marL="0" indent="0">
              <a:buNone/>
            </a:pPr>
            <a:r>
              <a:rPr lang="en-US" sz="1100" dirty="0"/>
              <a:t>    public void </a:t>
            </a:r>
            <a:r>
              <a:rPr lang="en-US" sz="1100" dirty="0" err="1"/>
              <a:t>setb</a:t>
            </a:r>
            <a:r>
              <a:rPr lang="en-US" sz="1100" dirty="0"/>
              <a:t>(Bar b) { </a:t>
            </a:r>
            <a:r>
              <a:rPr lang="en-US" sz="1100" dirty="0" err="1"/>
              <a:t>this.b</a:t>
            </a:r>
            <a:r>
              <a:rPr lang="en-US" sz="1100" dirty="0"/>
              <a:t> = b;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B560-6E26-4A8B-84CB-5D4E4B95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636" y="2041972"/>
            <a:ext cx="7485363" cy="4816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(module $Foo</a:t>
            </a:r>
          </a:p>
          <a:p>
            <a:pPr marL="0" indent="0">
              <a:buNone/>
            </a:pPr>
            <a:r>
              <a:rPr lang="en-US" sz="1100" dirty="0"/>
              <a:t>    (type $Bar (import “later” "Bar"))</a:t>
            </a:r>
          </a:p>
          <a:p>
            <a:pPr marL="0" indent="0">
              <a:buNone/>
            </a:pPr>
            <a:r>
              <a:rPr lang="en-US" sz="1100" dirty="0"/>
              <a:t>    (type $Foo (struct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vtable</a:t>
            </a:r>
            <a:r>
              <a:rPr lang="en-US" sz="1100" dirty="0"/>
              <a:t> (ref $</a:t>
            </a:r>
            <a:r>
              <a:rPr lang="en-US" sz="1100" dirty="0" err="1"/>
              <a:t>FooVTable</a:t>
            </a:r>
            <a:r>
              <a:rPr lang="en-US" sz="1100" dirty="0"/>
              <a:t>))</a:t>
            </a:r>
          </a:p>
          <a:p>
            <a:pPr marL="0" indent="0">
              <a:buNone/>
            </a:pPr>
            <a:r>
              <a:rPr lang="en-US" sz="1100" dirty="0"/>
              <a:t>            (field $b (mut (ref null $Bar)))</a:t>
            </a:r>
          </a:p>
          <a:p>
            <a:pPr marL="0" indent="0">
              <a:buNone/>
            </a:pPr>
            <a:r>
              <a:rPr lang="en-US" sz="1100" dirty="0"/>
              <a:t>    ))</a:t>
            </a:r>
          </a:p>
          <a:p>
            <a:pPr marL="0" indent="0">
              <a:buNone/>
            </a:pPr>
            <a:r>
              <a:rPr lang="en-US" sz="1100" dirty="0"/>
              <a:t>    (type $</a:t>
            </a:r>
            <a:r>
              <a:rPr lang="en-US" sz="1100" dirty="0" err="1"/>
              <a:t>FooVTable</a:t>
            </a:r>
            <a:r>
              <a:rPr lang="en-US" sz="1100" dirty="0"/>
              <a:t> (struct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getb</a:t>
            </a:r>
            <a:r>
              <a:rPr lang="en-US" sz="1100" dirty="0"/>
              <a:t> (</a:t>
            </a:r>
            <a:r>
              <a:rPr lang="en-US" sz="1100" dirty="0" err="1"/>
              <a:t>func</a:t>
            </a:r>
            <a:r>
              <a:rPr lang="en-US" sz="1100" dirty="0"/>
              <a:t> (param $this (ref $Foo)) (result (ref null $Bar))))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setb</a:t>
            </a:r>
            <a:r>
              <a:rPr lang="en-US" sz="1100" dirty="0"/>
              <a:t> (</a:t>
            </a:r>
            <a:r>
              <a:rPr lang="en-US" sz="1100" dirty="0" err="1"/>
              <a:t>func</a:t>
            </a:r>
            <a:r>
              <a:rPr lang="en-US" sz="1100" dirty="0"/>
              <a:t> (param $this (ref $Foo)) (param $b (ref null $Bar))))</a:t>
            </a:r>
          </a:p>
          <a:p>
            <a:pPr marL="0" indent="0">
              <a:buNone/>
            </a:pPr>
            <a:r>
              <a:rPr lang="en-US" sz="1100" dirty="0"/>
              <a:t>    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(export "__</a:t>
            </a:r>
            <a:r>
              <a:rPr lang="en-US" sz="1100" dirty="0" err="1"/>
              <a:t>new_Foo</a:t>
            </a:r>
            <a:r>
              <a:rPr lang="en-US" sz="1100" dirty="0"/>
              <a:t>") (result (ref $Foo)) (</a:t>
            </a:r>
            <a:r>
              <a:rPr lang="en-US" sz="1100" dirty="0" err="1"/>
              <a:t>struct.new</a:t>
            </a:r>
            <a:r>
              <a:rPr lang="en-US" sz="1100" dirty="0"/>
              <a:t> $Foo (</a:t>
            </a:r>
            <a:r>
              <a:rPr lang="en-US" sz="1100" dirty="0" err="1"/>
              <a:t>global.get</a:t>
            </a:r>
            <a:r>
              <a:rPr lang="en-US" sz="1100" dirty="0"/>
              <a:t> $__</a:t>
            </a:r>
            <a:r>
              <a:rPr lang="en-US" sz="1100" dirty="0" err="1"/>
              <a:t>Foo_vtable</a:t>
            </a:r>
            <a:r>
              <a:rPr lang="en-US" sz="1100" dirty="0"/>
              <a:t>) (</a:t>
            </a:r>
            <a:r>
              <a:rPr lang="en-US" sz="1100" dirty="0" err="1"/>
              <a:t>ref.null</a:t>
            </a:r>
            <a:r>
              <a:rPr lang="en-US" sz="1100" dirty="0"/>
              <a:t> $Bar)))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$</a:t>
            </a:r>
            <a:r>
              <a:rPr lang="en-US" sz="1100" dirty="0" err="1"/>
              <a:t>Foo.getb</a:t>
            </a:r>
            <a:r>
              <a:rPr lang="en-US" sz="1100" dirty="0"/>
              <a:t> (param $this (ref $Foo)) (result (ref null $Bar)) (</a:t>
            </a:r>
            <a:r>
              <a:rPr lang="en-US" sz="1100" dirty="0" err="1"/>
              <a:t>struct.get</a:t>
            </a:r>
            <a:r>
              <a:rPr lang="en-US" sz="1100" dirty="0"/>
              <a:t> $b (</a:t>
            </a:r>
            <a:r>
              <a:rPr lang="en-US" sz="1100" dirty="0" err="1"/>
              <a:t>local.get</a:t>
            </a:r>
            <a:r>
              <a:rPr lang="en-US" sz="1100" dirty="0"/>
              <a:t> $this)))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$</a:t>
            </a:r>
            <a:r>
              <a:rPr lang="en-US" sz="1100" dirty="0" err="1"/>
              <a:t>Foo.setb</a:t>
            </a:r>
            <a:r>
              <a:rPr lang="en-US" sz="1100" dirty="0"/>
              <a:t> (param $this (ref $Foo)) (param $b (ref null $Bar)) (</a:t>
            </a:r>
            <a:r>
              <a:rPr lang="en-US" sz="1100" dirty="0" err="1"/>
              <a:t>struct.set</a:t>
            </a:r>
            <a:r>
              <a:rPr lang="en-US" sz="1100" dirty="0"/>
              <a:t> $b (</a:t>
            </a:r>
            <a:r>
              <a:rPr lang="en-US" sz="1100" dirty="0" err="1"/>
              <a:t>local.get</a:t>
            </a:r>
            <a:r>
              <a:rPr lang="en-US" sz="1100" dirty="0"/>
              <a:t> $this) (</a:t>
            </a:r>
            <a:r>
              <a:rPr lang="en-US" sz="1100" dirty="0" err="1"/>
              <a:t>local.get</a:t>
            </a:r>
            <a:r>
              <a:rPr lang="en-US" sz="1100" dirty="0"/>
              <a:t> $b)))</a:t>
            </a:r>
          </a:p>
          <a:p>
            <a:pPr marL="0" indent="0">
              <a:buNone/>
            </a:pPr>
            <a:r>
              <a:rPr lang="en-US" sz="1100" dirty="0"/>
              <a:t>    (global $__</a:t>
            </a:r>
            <a:r>
              <a:rPr lang="en-US" sz="1100" dirty="0" err="1"/>
              <a:t>Foo_vtable</a:t>
            </a:r>
            <a:r>
              <a:rPr lang="en-US" sz="1100" dirty="0"/>
              <a:t> (ref $</a:t>
            </a:r>
            <a:r>
              <a:rPr lang="en-US" sz="1100" dirty="0" err="1"/>
              <a:t>FooVTable</a:t>
            </a:r>
            <a:r>
              <a:rPr lang="en-US" sz="1100" dirty="0"/>
              <a:t>) (</a:t>
            </a:r>
            <a:r>
              <a:rPr lang="en-US" sz="1100" dirty="0" err="1"/>
              <a:t>struct.new</a:t>
            </a:r>
            <a:r>
              <a:rPr lang="en-US" sz="1100" dirty="0"/>
              <a:t> $</a:t>
            </a:r>
            <a:r>
              <a:rPr lang="en-US" sz="1100" dirty="0" err="1"/>
              <a:t>FooVTable</a:t>
            </a:r>
            <a:r>
              <a:rPr lang="en-US" sz="1100" dirty="0"/>
              <a:t> (</a:t>
            </a:r>
            <a:r>
              <a:rPr lang="en-US" sz="1100" dirty="0" err="1"/>
              <a:t>ref.func</a:t>
            </a:r>
            <a:r>
              <a:rPr lang="en-US" sz="1100" dirty="0"/>
              <a:t> $</a:t>
            </a:r>
            <a:r>
              <a:rPr lang="en-US" sz="1100" dirty="0" err="1"/>
              <a:t>Foo.getb</a:t>
            </a:r>
            <a:r>
              <a:rPr lang="en-US" sz="1100" dirty="0"/>
              <a:t>) (</a:t>
            </a:r>
            <a:r>
              <a:rPr lang="en-US" sz="1100" dirty="0" err="1"/>
              <a:t>ref.func</a:t>
            </a:r>
            <a:r>
              <a:rPr lang="en-US" sz="1100" dirty="0"/>
              <a:t> $</a:t>
            </a:r>
            <a:r>
              <a:rPr lang="en-US" sz="1100" dirty="0" err="1"/>
              <a:t>Foo.setb</a:t>
            </a:r>
            <a:r>
              <a:rPr lang="en-US" sz="1100" dirty="0"/>
              <a:t>)))</a:t>
            </a:r>
          </a:p>
          <a:p>
            <a:pPr marL="0" indent="0">
              <a:buNone/>
            </a:pPr>
            <a:r>
              <a:rPr lang="en-US" sz="1100" dirty="0"/>
              <a:t>    ... ;; exports of the relevant field references for the methods $</a:t>
            </a:r>
            <a:r>
              <a:rPr lang="en-US" sz="1100" dirty="0" err="1"/>
              <a:t>getb</a:t>
            </a:r>
            <a:r>
              <a:rPr lang="en-US" sz="1100" dirty="0"/>
              <a:t> and $</a:t>
            </a:r>
            <a:r>
              <a:rPr lang="en-US" sz="1100" dirty="0" err="1"/>
              <a:t>setb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FF98ADD-7C71-403F-9411-C8B9115DB585}"/>
              </a:ext>
            </a:extLst>
          </p:cNvPr>
          <p:cNvSpPr/>
          <p:nvPr/>
        </p:nvSpPr>
        <p:spPr>
          <a:xfrm>
            <a:off x="7393709" y="2346484"/>
            <a:ext cx="4370384" cy="409516"/>
          </a:xfrm>
          <a:prstGeom prst="wedgeRoundRectCallout">
            <a:avLst>
              <a:gd name="adj1" fmla="val -56042"/>
              <a:gd name="adj2" fmla="val -27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Seems to require </a:t>
            </a:r>
            <a:r>
              <a:rPr lang="en-US" dirty="0" err="1"/>
              <a:t>later.Bar</a:t>
            </a:r>
            <a:r>
              <a:rPr lang="en-US" dirty="0"/>
              <a:t> to be loaded</a:t>
            </a:r>
          </a:p>
        </p:txBody>
      </p:sp>
    </p:spTree>
    <p:extLst>
      <p:ext uri="{BB962C8B-B14F-4D97-AF65-F5344CB8AC3E}">
        <p14:creationId xmlns:p14="http://schemas.microsoft.com/office/powerpoint/2010/main" val="37126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02D0-5C71-4670-98B7-9DDF7ECD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1B8B7D-1C88-4024-B063-75EA8F91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6366"/>
          </a:xfrm>
        </p:spPr>
        <p:txBody>
          <a:bodyPr/>
          <a:lstStyle/>
          <a:p>
            <a:r>
              <a:rPr lang="en-US" dirty="0"/>
              <a:t>Separate type “declaration” and type “definition”</a:t>
            </a:r>
          </a:p>
          <a:p>
            <a:r>
              <a:rPr lang="en-US" dirty="0"/>
              <a:t>(declare-type $Bar)</a:t>
            </a:r>
          </a:p>
          <a:p>
            <a:pPr lvl="1"/>
            <a:r>
              <a:rPr lang="en-US" dirty="0"/>
              <a:t>Creates a new type $Bar but does not define it</a:t>
            </a:r>
          </a:p>
          <a:p>
            <a:r>
              <a:rPr lang="en-US" dirty="0"/>
              <a:t>(define-type $Bar t)</a:t>
            </a:r>
          </a:p>
          <a:p>
            <a:pPr lvl="1"/>
            <a:r>
              <a:rPr lang="en-US" dirty="0"/>
              <a:t>Defines declared-but-not-yet-defined $Bar to be type t</a:t>
            </a:r>
          </a:p>
          <a:p>
            <a:r>
              <a:rPr lang="en-US" dirty="0"/>
              <a:t>Sound provided every declare-type has at most one define-type</a:t>
            </a:r>
          </a:p>
          <a:p>
            <a:r>
              <a:rPr lang="en-US" dirty="0"/>
              <a:t>Loader can declare types for use by “early” modules</a:t>
            </a:r>
          </a:p>
          <a:p>
            <a:pPr lvl="1"/>
            <a:r>
              <a:rPr lang="en-US" dirty="0"/>
              <a:t>And “later” modules can establish their definitions when loaded</a:t>
            </a:r>
          </a:p>
          <a:p>
            <a:r>
              <a:rPr lang="en-US" dirty="0"/>
              <a:t>Can we compile “early” and “later” modules in the same manner?</a:t>
            </a:r>
          </a:p>
        </p:txBody>
      </p:sp>
    </p:spTree>
    <p:extLst>
      <p:ext uri="{BB962C8B-B14F-4D97-AF65-F5344CB8AC3E}">
        <p14:creationId xmlns:p14="http://schemas.microsoft.com/office/powerpoint/2010/main" val="32052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25F-A51E-4153-BD10-78537D01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Compilation,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6AD2-E1AD-4D91-B20C-23241ACF8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041972"/>
            <a:ext cx="4698358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package early;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later.Bar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Foo {</a:t>
            </a:r>
          </a:p>
          <a:p>
            <a:pPr marL="0" indent="0">
              <a:buNone/>
            </a:pPr>
            <a:r>
              <a:rPr lang="en-US" sz="1100" dirty="0"/>
              <a:t>    private Bar b;</a:t>
            </a:r>
          </a:p>
          <a:p>
            <a:pPr marL="0" indent="0">
              <a:buNone/>
            </a:pPr>
            <a:r>
              <a:rPr lang="en-US" sz="1100" dirty="0"/>
              <a:t>    public Foo() { b = null; }</a:t>
            </a:r>
          </a:p>
          <a:p>
            <a:pPr marL="0" indent="0">
              <a:buNone/>
            </a:pPr>
            <a:r>
              <a:rPr lang="en-US" sz="1100" dirty="0"/>
              <a:t>    public Bar </a:t>
            </a:r>
            <a:r>
              <a:rPr lang="en-US" sz="1100" dirty="0" err="1"/>
              <a:t>getb</a:t>
            </a:r>
            <a:r>
              <a:rPr lang="en-US" sz="1100" dirty="0"/>
              <a:t>() { return </a:t>
            </a:r>
            <a:r>
              <a:rPr lang="en-US" sz="1100" dirty="0" err="1"/>
              <a:t>this.b</a:t>
            </a:r>
            <a:r>
              <a:rPr lang="en-US" sz="1100" dirty="0"/>
              <a:t>; }</a:t>
            </a:r>
          </a:p>
          <a:p>
            <a:pPr marL="0" indent="0">
              <a:buNone/>
            </a:pPr>
            <a:r>
              <a:rPr lang="en-US" sz="1100" dirty="0"/>
              <a:t>    public void </a:t>
            </a:r>
            <a:r>
              <a:rPr lang="en-US" sz="1100" dirty="0" err="1"/>
              <a:t>setb</a:t>
            </a:r>
            <a:r>
              <a:rPr lang="en-US" sz="1100" dirty="0"/>
              <a:t>(Bar b) { </a:t>
            </a:r>
            <a:r>
              <a:rPr lang="en-US" sz="1100" dirty="0" err="1"/>
              <a:t>this.b</a:t>
            </a:r>
            <a:r>
              <a:rPr lang="en-US" sz="1100" dirty="0"/>
              <a:t> = b;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B560-6E26-4A8B-84CB-5D4E4B95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636" y="2041972"/>
            <a:ext cx="7485363" cy="4816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(module $Foo</a:t>
            </a:r>
          </a:p>
          <a:p>
            <a:pPr marL="0" indent="0">
              <a:buNone/>
            </a:pPr>
            <a:r>
              <a:rPr lang="en-US" sz="1100" dirty="0"/>
              <a:t>    (type $Bar (import “later” "Bar"))</a:t>
            </a:r>
          </a:p>
          <a:p>
            <a:pPr marL="0" indent="0">
              <a:buNone/>
            </a:pPr>
            <a:r>
              <a:rPr lang="en-US" sz="1100" dirty="0"/>
              <a:t>    (define-type $Foo (import “early” “Foo”) (struct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vtable</a:t>
            </a:r>
            <a:r>
              <a:rPr lang="en-US" sz="1100" dirty="0"/>
              <a:t> (ref $</a:t>
            </a:r>
            <a:r>
              <a:rPr lang="en-US" sz="1100" dirty="0" err="1"/>
              <a:t>FooVTable</a:t>
            </a:r>
            <a:r>
              <a:rPr lang="en-US" sz="1100" dirty="0"/>
              <a:t>))</a:t>
            </a:r>
          </a:p>
          <a:p>
            <a:pPr marL="0" indent="0">
              <a:buNone/>
            </a:pPr>
            <a:r>
              <a:rPr lang="en-US" sz="1100" dirty="0"/>
              <a:t>            (field $b (mut (ref null $Bar)))</a:t>
            </a:r>
          </a:p>
          <a:p>
            <a:pPr marL="0" indent="0">
              <a:buNone/>
            </a:pPr>
            <a:r>
              <a:rPr lang="en-US" sz="1100" dirty="0"/>
              <a:t>    ))</a:t>
            </a:r>
          </a:p>
          <a:p>
            <a:pPr marL="0" indent="0">
              <a:buNone/>
            </a:pPr>
            <a:r>
              <a:rPr lang="en-US" sz="1100" dirty="0"/>
              <a:t>    (type $</a:t>
            </a:r>
            <a:r>
              <a:rPr lang="en-US" sz="1100" dirty="0" err="1"/>
              <a:t>FooVTable</a:t>
            </a:r>
            <a:r>
              <a:rPr lang="en-US" sz="1100" dirty="0"/>
              <a:t> (struct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getb</a:t>
            </a:r>
            <a:r>
              <a:rPr lang="en-US" sz="1100" dirty="0"/>
              <a:t> (</a:t>
            </a:r>
            <a:r>
              <a:rPr lang="en-US" sz="1100" dirty="0" err="1"/>
              <a:t>func</a:t>
            </a:r>
            <a:r>
              <a:rPr lang="en-US" sz="1100" dirty="0"/>
              <a:t> (param $this (ref $Foo)) (result (ref null $Bar))))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setb</a:t>
            </a:r>
            <a:r>
              <a:rPr lang="en-US" sz="1100" dirty="0"/>
              <a:t> (</a:t>
            </a:r>
            <a:r>
              <a:rPr lang="en-US" sz="1100" dirty="0" err="1"/>
              <a:t>func</a:t>
            </a:r>
            <a:r>
              <a:rPr lang="en-US" sz="1100" dirty="0"/>
              <a:t> (param $this (ref $Foo)) (param $b (ref null $Bar))))</a:t>
            </a:r>
          </a:p>
          <a:p>
            <a:pPr marL="0" indent="0">
              <a:buNone/>
            </a:pPr>
            <a:r>
              <a:rPr lang="en-US" sz="1100" dirty="0"/>
              <a:t>    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(export "__</a:t>
            </a:r>
            <a:r>
              <a:rPr lang="en-US" sz="1100" dirty="0" err="1"/>
              <a:t>new_Foo</a:t>
            </a:r>
            <a:r>
              <a:rPr lang="en-US" sz="1100" dirty="0"/>
              <a:t>") (result (ref $Foo)) (</a:t>
            </a:r>
            <a:r>
              <a:rPr lang="en-US" sz="1100" dirty="0" err="1"/>
              <a:t>struct.new</a:t>
            </a:r>
            <a:r>
              <a:rPr lang="en-US" sz="1100" dirty="0"/>
              <a:t> $Foo (</a:t>
            </a:r>
            <a:r>
              <a:rPr lang="en-US" sz="1100" dirty="0" err="1"/>
              <a:t>global.get</a:t>
            </a:r>
            <a:r>
              <a:rPr lang="en-US" sz="1100" dirty="0"/>
              <a:t> $__</a:t>
            </a:r>
            <a:r>
              <a:rPr lang="en-US" sz="1100" dirty="0" err="1"/>
              <a:t>Foo_vtable</a:t>
            </a:r>
            <a:r>
              <a:rPr lang="en-US" sz="1100" dirty="0"/>
              <a:t>) (</a:t>
            </a:r>
            <a:r>
              <a:rPr lang="en-US" sz="1100" dirty="0" err="1"/>
              <a:t>ref.null</a:t>
            </a:r>
            <a:r>
              <a:rPr lang="en-US" sz="1100" dirty="0"/>
              <a:t> $Bar)))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$</a:t>
            </a:r>
            <a:r>
              <a:rPr lang="en-US" sz="1100" dirty="0" err="1"/>
              <a:t>Foo.getb</a:t>
            </a:r>
            <a:r>
              <a:rPr lang="en-US" sz="1100" dirty="0"/>
              <a:t> (param $this (ref $Foo)) (result (ref null $Bar)) (</a:t>
            </a:r>
            <a:r>
              <a:rPr lang="en-US" sz="1100" dirty="0" err="1"/>
              <a:t>struct.get</a:t>
            </a:r>
            <a:r>
              <a:rPr lang="en-US" sz="1100" dirty="0"/>
              <a:t> $b (</a:t>
            </a:r>
            <a:r>
              <a:rPr lang="en-US" sz="1100" dirty="0" err="1"/>
              <a:t>local.get</a:t>
            </a:r>
            <a:r>
              <a:rPr lang="en-US" sz="1100" dirty="0"/>
              <a:t> $this)))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$</a:t>
            </a:r>
            <a:r>
              <a:rPr lang="en-US" sz="1100" dirty="0" err="1"/>
              <a:t>Foo.setb</a:t>
            </a:r>
            <a:r>
              <a:rPr lang="en-US" sz="1100" dirty="0"/>
              <a:t> (param $this (ref $Foo)) (param $b (ref null $Bar)) (</a:t>
            </a:r>
            <a:r>
              <a:rPr lang="en-US" sz="1100" dirty="0" err="1"/>
              <a:t>struct.set</a:t>
            </a:r>
            <a:r>
              <a:rPr lang="en-US" sz="1100" dirty="0"/>
              <a:t> $b (</a:t>
            </a:r>
            <a:r>
              <a:rPr lang="en-US" sz="1100" dirty="0" err="1"/>
              <a:t>local.get</a:t>
            </a:r>
            <a:r>
              <a:rPr lang="en-US" sz="1100" dirty="0"/>
              <a:t> $this) (</a:t>
            </a:r>
            <a:r>
              <a:rPr lang="en-US" sz="1100" dirty="0" err="1"/>
              <a:t>local.get</a:t>
            </a:r>
            <a:r>
              <a:rPr lang="en-US" sz="1100" dirty="0"/>
              <a:t> $b)))</a:t>
            </a:r>
          </a:p>
          <a:p>
            <a:pPr marL="0" indent="0">
              <a:buNone/>
            </a:pPr>
            <a:r>
              <a:rPr lang="en-US" sz="1100" dirty="0"/>
              <a:t>    (global $__</a:t>
            </a:r>
            <a:r>
              <a:rPr lang="en-US" sz="1100" dirty="0" err="1"/>
              <a:t>Foo_vtable</a:t>
            </a:r>
            <a:r>
              <a:rPr lang="en-US" sz="1100" dirty="0"/>
              <a:t> (ref $</a:t>
            </a:r>
            <a:r>
              <a:rPr lang="en-US" sz="1100" dirty="0" err="1"/>
              <a:t>FooVTable</a:t>
            </a:r>
            <a:r>
              <a:rPr lang="en-US" sz="1100" dirty="0"/>
              <a:t>) (</a:t>
            </a:r>
            <a:r>
              <a:rPr lang="en-US" sz="1100" dirty="0" err="1"/>
              <a:t>struct.new</a:t>
            </a:r>
            <a:r>
              <a:rPr lang="en-US" sz="1100" dirty="0"/>
              <a:t> $</a:t>
            </a:r>
            <a:r>
              <a:rPr lang="en-US" sz="1100" dirty="0" err="1"/>
              <a:t>FooVTable</a:t>
            </a:r>
            <a:r>
              <a:rPr lang="en-US" sz="1100" dirty="0"/>
              <a:t> (</a:t>
            </a:r>
            <a:r>
              <a:rPr lang="en-US" sz="1100" dirty="0" err="1"/>
              <a:t>ref.func</a:t>
            </a:r>
            <a:r>
              <a:rPr lang="en-US" sz="1100" dirty="0"/>
              <a:t> $</a:t>
            </a:r>
            <a:r>
              <a:rPr lang="en-US" sz="1100" dirty="0" err="1"/>
              <a:t>Foo.getb</a:t>
            </a:r>
            <a:r>
              <a:rPr lang="en-US" sz="1100" dirty="0"/>
              <a:t>) (</a:t>
            </a:r>
            <a:r>
              <a:rPr lang="en-US" sz="1100" dirty="0" err="1"/>
              <a:t>ref.func</a:t>
            </a:r>
            <a:r>
              <a:rPr lang="en-US" sz="1100" dirty="0"/>
              <a:t> $</a:t>
            </a:r>
            <a:r>
              <a:rPr lang="en-US" sz="1100" dirty="0" err="1"/>
              <a:t>Foo.setb</a:t>
            </a:r>
            <a:r>
              <a:rPr lang="en-US" sz="1100" dirty="0"/>
              <a:t>)))</a:t>
            </a:r>
          </a:p>
          <a:p>
            <a:pPr marL="0" indent="0">
              <a:buNone/>
            </a:pPr>
            <a:r>
              <a:rPr lang="en-US" sz="1100" dirty="0"/>
              <a:t>    ... ;; exports of the relevant field references for the methods $</a:t>
            </a:r>
            <a:r>
              <a:rPr lang="en-US" sz="1100" dirty="0" err="1"/>
              <a:t>getb</a:t>
            </a:r>
            <a:r>
              <a:rPr lang="en-US" sz="1100" dirty="0"/>
              <a:t> and $</a:t>
            </a:r>
            <a:r>
              <a:rPr lang="en-US" sz="1100" dirty="0" err="1"/>
              <a:t>setb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7694100-A6DF-48F8-846A-FEEDEDAB8132}"/>
              </a:ext>
            </a:extLst>
          </p:cNvPr>
          <p:cNvSpPr/>
          <p:nvPr/>
        </p:nvSpPr>
        <p:spPr>
          <a:xfrm>
            <a:off x="3119058" y="2436888"/>
            <a:ext cx="1638372" cy="465615"/>
          </a:xfrm>
          <a:prstGeom prst="wedgeRoundRectCallout">
            <a:avLst>
              <a:gd name="adj1" fmla="val 59005"/>
              <a:gd name="adj2" fmla="val 106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change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13C0E9-9EEC-4EA6-99FF-8DD70DDA627A}"/>
              </a:ext>
            </a:extLst>
          </p:cNvPr>
          <p:cNvSpPr/>
          <p:nvPr/>
        </p:nvSpPr>
        <p:spPr>
          <a:xfrm>
            <a:off x="600294" y="4852534"/>
            <a:ext cx="4011018" cy="1890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Early Loading and Static Linking:</a:t>
            </a:r>
          </a:p>
          <a:p>
            <a:r>
              <a:rPr lang="en-US" sz="1200" dirty="0"/>
              <a:t>(module $__glue</a:t>
            </a:r>
          </a:p>
          <a:p>
            <a:r>
              <a:rPr lang="en-US" sz="1200" dirty="0"/>
              <a:t>    (declare-type $Foo)</a:t>
            </a:r>
          </a:p>
          <a:p>
            <a:r>
              <a:rPr lang="en-US" sz="1200" dirty="0"/>
              <a:t>    (declare-type $Bar)</a:t>
            </a:r>
          </a:p>
          <a:p>
            <a:r>
              <a:rPr lang="en-US" sz="1200" dirty="0"/>
              <a:t>    (instance $Foo (import “later” "Bar" (type $Bar))</a:t>
            </a:r>
            <a:br>
              <a:rPr lang="en-US" sz="1200" dirty="0"/>
            </a:br>
            <a:r>
              <a:rPr lang="en-US" sz="1200" dirty="0"/>
              <a:t>                           (import “early” "Foo" (type $Foo)))</a:t>
            </a:r>
          </a:p>
          <a:p>
            <a:r>
              <a:rPr lang="en-US" sz="1200" dirty="0"/>
              <a:t>    (instance $Bar (import “later” "Bar" (type $Bar)))</a:t>
            </a:r>
          </a:p>
          <a:p>
            <a:r>
              <a:rPr lang="en-US" sz="1200" dirty="0"/>
              <a:t>    ...</a:t>
            </a:r>
          </a:p>
          <a:p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1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25F-A51E-4153-BD10-78537D01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Mutual Recursion (without Inversion)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6AD2-E1AD-4D91-B20C-23241ACF8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041972"/>
            <a:ext cx="4698358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package later;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early.Foo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public class Bar {</a:t>
            </a:r>
          </a:p>
          <a:p>
            <a:pPr marL="0" indent="0">
              <a:buNone/>
            </a:pPr>
            <a:r>
              <a:rPr lang="en-US" sz="1100" dirty="0"/>
              <a:t>    private Foo f;</a:t>
            </a:r>
          </a:p>
          <a:p>
            <a:pPr marL="0" indent="0">
              <a:buNone/>
            </a:pPr>
            <a:r>
              <a:rPr lang="en-US" sz="1100" dirty="0"/>
              <a:t>    public Bar() { f = null; }</a:t>
            </a:r>
          </a:p>
          <a:p>
            <a:pPr marL="0" indent="0">
              <a:buNone/>
            </a:pPr>
            <a:r>
              <a:rPr lang="en-US" sz="1100" dirty="0"/>
              <a:t>    public Foo </a:t>
            </a:r>
            <a:r>
              <a:rPr lang="en-US" sz="1100" dirty="0" err="1"/>
              <a:t>getf</a:t>
            </a:r>
            <a:r>
              <a:rPr lang="en-US" sz="1100" dirty="0"/>
              <a:t>() { return </a:t>
            </a:r>
            <a:r>
              <a:rPr lang="en-US" sz="1100" dirty="0" err="1"/>
              <a:t>this.f</a:t>
            </a:r>
            <a:r>
              <a:rPr lang="en-US" sz="1100" dirty="0"/>
              <a:t>; }</a:t>
            </a:r>
          </a:p>
          <a:p>
            <a:pPr marL="0" indent="0">
              <a:buNone/>
            </a:pPr>
            <a:r>
              <a:rPr lang="en-US" sz="1100" dirty="0"/>
              <a:t>    public void </a:t>
            </a:r>
            <a:r>
              <a:rPr lang="en-US" sz="1100" dirty="0" err="1"/>
              <a:t>setf</a:t>
            </a:r>
            <a:r>
              <a:rPr lang="en-US" sz="1100" dirty="0"/>
              <a:t>(Foo f) { </a:t>
            </a:r>
            <a:r>
              <a:rPr lang="en-US" sz="1100" dirty="0" err="1"/>
              <a:t>this.f</a:t>
            </a:r>
            <a:r>
              <a:rPr lang="en-US" sz="1100" dirty="0"/>
              <a:t> = f; 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B560-6E26-4A8B-84CB-5D4E4B95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636" y="2041972"/>
            <a:ext cx="7485363" cy="4816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(module $Bar</a:t>
            </a:r>
          </a:p>
          <a:p>
            <a:pPr marL="0" indent="0">
              <a:buNone/>
            </a:pPr>
            <a:r>
              <a:rPr lang="en-US" sz="1100" dirty="0"/>
              <a:t>    (type $Foo (import “early” “Foo"))</a:t>
            </a:r>
          </a:p>
          <a:p>
            <a:pPr marL="0" indent="0">
              <a:buNone/>
            </a:pPr>
            <a:r>
              <a:rPr lang="en-US" sz="1100" dirty="0"/>
              <a:t>    (define-type $Bar (import “later” “Bar”)) (struct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vtable</a:t>
            </a:r>
            <a:r>
              <a:rPr lang="en-US" sz="1100" dirty="0"/>
              <a:t> (ref $</a:t>
            </a:r>
            <a:r>
              <a:rPr lang="en-US" sz="1100" dirty="0" err="1"/>
              <a:t>BarVTable</a:t>
            </a:r>
            <a:r>
              <a:rPr lang="en-US" sz="1100" dirty="0"/>
              <a:t>))</a:t>
            </a:r>
          </a:p>
          <a:p>
            <a:pPr marL="0" indent="0">
              <a:buNone/>
            </a:pPr>
            <a:r>
              <a:rPr lang="en-US" sz="1100" dirty="0"/>
              <a:t>            (field $f (mut (ref null $Foo)))</a:t>
            </a:r>
          </a:p>
          <a:p>
            <a:pPr marL="0" indent="0">
              <a:buNone/>
            </a:pPr>
            <a:r>
              <a:rPr lang="en-US" sz="1100" dirty="0"/>
              <a:t>    ))</a:t>
            </a:r>
          </a:p>
          <a:p>
            <a:pPr marL="0" indent="0">
              <a:buNone/>
            </a:pPr>
            <a:r>
              <a:rPr lang="en-US" sz="1100" dirty="0"/>
              <a:t>    (type $</a:t>
            </a:r>
            <a:r>
              <a:rPr lang="en-US" sz="1100" dirty="0" err="1"/>
              <a:t>BarVTable</a:t>
            </a:r>
            <a:r>
              <a:rPr lang="en-US" sz="1100" dirty="0"/>
              <a:t> (struct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getf</a:t>
            </a:r>
            <a:r>
              <a:rPr lang="en-US" sz="1100" dirty="0"/>
              <a:t> (</a:t>
            </a:r>
            <a:r>
              <a:rPr lang="en-US" sz="1100" dirty="0" err="1"/>
              <a:t>func</a:t>
            </a:r>
            <a:r>
              <a:rPr lang="en-US" sz="1100" dirty="0"/>
              <a:t> (param $this (ref $Bar)) (result (ref null $Foo))))</a:t>
            </a:r>
          </a:p>
          <a:p>
            <a:pPr marL="0" indent="0">
              <a:buNone/>
            </a:pPr>
            <a:r>
              <a:rPr lang="en-US" sz="1100" dirty="0"/>
              <a:t>            (field $</a:t>
            </a:r>
            <a:r>
              <a:rPr lang="en-US" sz="1100" dirty="0" err="1"/>
              <a:t>setf</a:t>
            </a:r>
            <a:r>
              <a:rPr lang="en-US" sz="1100" dirty="0"/>
              <a:t> (</a:t>
            </a:r>
            <a:r>
              <a:rPr lang="en-US" sz="1100" dirty="0" err="1"/>
              <a:t>func</a:t>
            </a:r>
            <a:r>
              <a:rPr lang="en-US" sz="1100" dirty="0"/>
              <a:t> (param $this (ref $Bar)) (param $f (ref null $Foo))))</a:t>
            </a:r>
          </a:p>
          <a:p>
            <a:pPr marL="0" indent="0">
              <a:buNone/>
            </a:pPr>
            <a:r>
              <a:rPr lang="en-US" sz="1100" dirty="0"/>
              <a:t>    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(export "__</a:t>
            </a:r>
            <a:r>
              <a:rPr lang="en-US" sz="1100" dirty="0" err="1"/>
              <a:t>new_Bar</a:t>
            </a:r>
            <a:r>
              <a:rPr lang="en-US" sz="1100" dirty="0"/>
              <a:t>") (result (ref $Bar)) (</a:t>
            </a:r>
            <a:r>
              <a:rPr lang="en-US" sz="1100" dirty="0" err="1"/>
              <a:t>struct.new</a:t>
            </a:r>
            <a:r>
              <a:rPr lang="en-US" sz="1100" dirty="0"/>
              <a:t> $Bar (</a:t>
            </a:r>
            <a:r>
              <a:rPr lang="en-US" sz="1100" dirty="0" err="1"/>
              <a:t>global.get</a:t>
            </a:r>
            <a:r>
              <a:rPr lang="en-US" sz="1100" dirty="0"/>
              <a:t> $__</a:t>
            </a:r>
            <a:r>
              <a:rPr lang="en-US" sz="1100" dirty="0" err="1"/>
              <a:t>Bar_vtable</a:t>
            </a:r>
            <a:r>
              <a:rPr lang="en-US" sz="1100" dirty="0"/>
              <a:t>) (</a:t>
            </a:r>
            <a:r>
              <a:rPr lang="en-US" sz="1100" dirty="0" err="1"/>
              <a:t>ref.null</a:t>
            </a:r>
            <a:r>
              <a:rPr lang="en-US" sz="1100" dirty="0"/>
              <a:t> $Foo)))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$</a:t>
            </a:r>
            <a:r>
              <a:rPr lang="en-US" sz="1100" dirty="0" err="1"/>
              <a:t>Bar.getf</a:t>
            </a:r>
            <a:r>
              <a:rPr lang="en-US" sz="1100" dirty="0"/>
              <a:t> (param $this (ref $Bar)) (result (ref null $Foo)) (</a:t>
            </a:r>
            <a:r>
              <a:rPr lang="en-US" sz="1100" dirty="0" err="1"/>
              <a:t>struct.get</a:t>
            </a:r>
            <a:r>
              <a:rPr lang="en-US" sz="1100" dirty="0"/>
              <a:t> $f (</a:t>
            </a:r>
            <a:r>
              <a:rPr lang="en-US" sz="1100" dirty="0" err="1"/>
              <a:t>local.get</a:t>
            </a:r>
            <a:r>
              <a:rPr lang="en-US" sz="1100" dirty="0"/>
              <a:t> $this)))</a:t>
            </a:r>
          </a:p>
          <a:p>
            <a:pPr marL="0" indent="0">
              <a:buNone/>
            </a:pPr>
            <a:r>
              <a:rPr lang="en-US" sz="1100" dirty="0"/>
              <a:t>    (</a:t>
            </a:r>
            <a:r>
              <a:rPr lang="en-US" sz="1100" dirty="0" err="1"/>
              <a:t>func</a:t>
            </a:r>
            <a:r>
              <a:rPr lang="en-US" sz="1100" dirty="0"/>
              <a:t> $</a:t>
            </a:r>
            <a:r>
              <a:rPr lang="en-US" sz="1100" dirty="0" err="1"/>
              <a:t>Bar.setf</a:t>
            </a:r>
            <a:r>
              <a:rPr lang="en-US" sz="1100" dirty="0"/>
              <a:t> (param $this (ref $Bar)) (param $f (ref null $Foo)) (</a:t>
            </a:r>
            <a:r>
              <a:rPr lang="en-US" sz="1100" dirty="0" err="1"/>
              <a:t>struct.set</a:t>
            </a:r>
            <a:r>
              <a:rPr lang="en-US" sz="1100" dirty="0"/>
              <a:t> $f (</a:t>
            </a:r>
            <a:r>
              <a:rPr lang="en-US" sz="1100" dirty="0" err="1"/>
              <a:t>local.get</a:t>
            </a:r>
            <a:r>
              <a:rPr lang="en-US" sz="1100" dirty="0"/>
              <a:t> $this) (</a:t>
            </a:r>
            <a:r>
              <a:rPr lang="en-US" sz="1100" dirty="0" err="1"/>
              <a:t>local.get</a:t>
            </a:r>
            <a:r>
              <a:rPr lang="en-US" sz="1100" dirty="0"/>
              <a:t> $f)))</a:t>
            </a:r>
          </a:p>
          <a:p>
            <a:pPr marL="0" indent="0">
              <a:buNone/>
            </a:pPr>
            <a:r>
              <a:rPr lang="en-US" sz="1100" dirty="0"/>
              <a:t>    (global $__</a:t>
            </a:r>
            <a:r>
              <a:rPr lang="en-US" sz="1100" dirty="0" err="1"/>
              <a:t>Bar_vtable</a:t>
            </a:r>
            <a:r>
              <a:rPr lang="en-US" sz="1100" dirty="0"/>
              <a:t> (ref $</a:t>
            </a:r>
            <a:r>
              <a:rPr lang="en-US" sz="1100" dirty="0" err="1"/>
              <a:t>BarVTable</a:t>
            </a:r>
            <a:r>
              <a:rPr lang="en-US" sz="1100" dirty="0"/>
              <a:t>) (</a:t>
            </a:r>
            <a:r>
              <a:rPr lang="en-US" sz="1100" dirty="0" err="1"/>
              <a:t>struct.new</a:t>
            </a:r>
            <a:r>
              <a:rPr lang="en-US" sz="1100" dirty="0"/>
              <a:t> $</a:t>
            </a:r>
            <a:r>
              <a:rPr lang="en-US" sz="1100" dirty="0" err="1"/>
              <a:t>BarVTable</a:t>
            </a:r>
            <a:r>
              <a:rPr lang="en-US" sz="1100" dirty="0"/>
              <a:t> (</a:t>
            </a:r>
            <a:r>
              <a:rPr lang="en-US" sz="1100" dirty="0" err="1"/>
              <a:t>ref.func</a:t>
            </a:r>
            <a:r>
              <a:rPr lang="en-US" sz="1100" dirty="0"/>
              <a:t> $</a:t>
            </a:r>
            <a:r>
              <a:rPr lang="en-US" sz="1100" dirty="0" err="1"/>
              <a:t>Bar.getf</a:t>
            </a:r>
            <a:r>
              <a:rPr lang="en-US" sz="1100" dirty="0"/>
              <a:t>) (</a:t>
            </a:r>
            <a:r>
              <a:rPr lang="en-US" sz="1100" dirty="0" err="1"/>
              <a:t>ref.func</a:t>
            </a:r>
            <a:r>
              <a:rPr lang="en-US" sz="1100" dirty="0"/>
              <a:t> $</a:t>
            </a:r>
            <a:r>
              <a:rPr lang="en-US" sz="1100" dirty="0" err="1"/>
              <a:t>Bar.setf</a:t>
            </a:r>
            <a:r>
              <a:rPr lang="en-US" sz="1100" dirty="0"/>
              <a:t>)))</a:t>
            </a:r>
          </a:p>
          <a:p>
            <a:pPr marL="0" indent="0">
              <a:buNone/>
            </a:pPr>
            <a:r>
              <a:rPr lang="en-US" sz="1100" dirty="0"/>
              <a:t>    ... ;; exports of the relevant field references for the methods $</a:t>
            </a:r>
            <a:r>
              <a:rPr lang="en-US" sz="1100" dirty="0" err="1"/>
              <a:t>getf</a:t>
            </a:r>
            <a:r>
              <a:rPr lang="en-US" sz="1100" dirty="0"/>
              <a:t> and $</a:t>
            </a:r>
            <a:r>
              <a:rPr lang="en-US" sz="1100" dirty="0" err="1"/>
              <a:t>setf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13C0E9-9EEC-4EA6-99FF-8DD70DDA627A}"/>
              </a:ext>
            </a:extLst>
          </p:cNvPr>
          <p:cNvSpPr/>
          <p:nvPr/>
        </p:nvSpPr>
        <p:spPr>
          <a:xfrm>
            <a:off x="600294" y="4852534"/>
            <a:ext cx="4011018" cy="1890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Early Loading and Static Linking:</a:t>
            </a:r>
          </a:p>
          <a:p>
            <a:r>
              <a:rPr lang="en-US" sz="1200" dirty="0"/>
              <a:t>(module $__glue</a:t>
            </a:r>
          </a:p>
          <a:p>
            <a:r>
              <a:rPr lang="en-US" sz="1200" dirty="0"/>
              <a:t>    (declare-type $Foo)</a:t>
            </a:r>
          </a:p>
          <a:p>
            <a:r>
              <a:rPr lang="en-US" sz="1200" dirty="0"/>
              <a:t>    (declare-type $Bar)</a:t>
            </a:r>
          </a:p>
          <a:p>
            <a:r>
              <a:rPr lang="en-US" sz="1200" dirty="0"/>
              <a:t>    (instance $Foo (import “later” "Bar" (type $Bar))</a:t>
            </a:r>
            <a:br>
              <a:rPr lang="en-US" sz="1200" dirty="0"/>
            </a:br>
            <a:r>
              <a:rPr lang="en-US" sz="1200" dirty="0"/>
              <a:t>                           (import “early” "Foo" (type $Foo)))</a:t>
            </a:r>
          </a:p>
          <a:p>
            <a:r>
              <a:rPr lang="en-US" sz="1200" dirty="0"/>
              <a:t>    (instance $Bar </a:t>
            </a:r>
            <a:r>
              <a:rPr lang="en-US" sz="1200" dirty="0">
                <a:solidFill>
                  <a:schemeClr val="bg1"/>
                </a:solidFill>
              </a:rPr>
              <a:t>(import “early” “Foo” (type $Foo))</a:t>
            </a:r>
            <a:br>
              <a:rPr lang="en-US" sz="1200" dirty="0"/>
            </a:br>
            <a:r>
              <a:rPr lang="en-US" sz="1200" dirty="0"/>
              <a:t>                          (import “later” "Bar" (type $Bar)))</a:t>
            </a:r>
          </a:p>
          <a:p>
            <a:r>
              <a:rPr lang="en-US" sz="1200" dirty="0"/>
              <a:t>...)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A920A3-5A15-4C25-8601-DB6149EC83FF}"/>
              </a:ext>
            </a:extLst>
          </p:cNvPr>
          <p:cNvSpPr/>
          <p:nvPr/>
        </p:nvSpPr>
        <p:spPr>
          <a:xfrm>
            <a:off x="2434660" y="2468319"/>
            <a:ext cx="2513198" cy="1228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as Foo (modulo renaming)</a:t>
            </a:r>
          </a:p>
        </p:txBody>
      </p:sp>
    </p:spTree>
    <p:extLst>
      <p:ext uri="{BB962C8B-B14F-4D97-AF65-F5344CB8AC3E}">
        <p14:creationId xmlns:p14="http://schemas.microsoft.com/office/powerpoint/2010/main" val="183617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121</TotalTime>
  <Words>1471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Deferred Loading of Types</vt:lpstr>
      <vt:lpstr>Motivation</vt:lpstr>
      <vt:lpstr>Scope</vt:lpstr>
      <vt:lpstr>Example</vt:lpstr>
      <vt:lpstr>Compilation</vt:lpstr>
      <vt:lpstr>Solution</vt:lpstr>
      <vt:lpstr>Compilation, Revised</vt:lpstr>
      <vt:lpstr>Bonus: Mutual Recursion (without Inversion)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Deferred Loading of Types</dc:title>
  <dc:creator>Ross Tate</dc:creator>
  <cp:lastModifiedBy>Ross Tate</cp:lastModifiedBy>
  <cp:revision>35</cp:revision>
  <dcterms:created xsi:type="dcterms:W3CDTF">2021-06-28T13:38:59Z</dcterms:created>
  <dcterms:modified xsi:type="dcterms:W3CDTF">2021-06-28T15:40:28Z</dcterms:modified>
</cp:coreProperties>
</file>