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09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Experiments with AOT Compilation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Ross 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6094B1-7A6E-4C50-B939-DD74CC173F2E}"/>
              </a:ext>
            </a:extLst>
          </p:cNvPr>
          <p:cNvSpPr/>
          <p:nvPr/>
        </p:nvSpPr>
        <p:spPr>
          <a:xfrm>
            <a:off x="0" y="5856648"/>
            <a:ext cx="12192000" cy="100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B3A12802-1708-4D40-8366-3AC1E25C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08" y="380977"/>
            <a:ext cx="7934383" cy="60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1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0628A8-B9B6-4661-8D6E-B919B0590FA3}"/>
              </a:ext>
            </a:extLst>
          </p:cNvPr>
          <p:cNvSpPr/>
          <p:nvPr/>
        </p:nvSpPr>
        <p:spPr>
          <a:xfrm>
            <a:off x="0" y="5856648"/>
            <a:ext cx="12192000" cy="100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AEC2069-ADD2-401A-A92C-9A3EABB33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598763" cy="3429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797A01E-E567-460D-BBBE-BD13D756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07" y="0"/>
            <a:ext cx="5624593" cy="34290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660CD31-5461-444A-977A-4CD743D71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101" y="3429000"/>
            <a:ext cx="5669797" cy="3429000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131F7BE-A801-47A1-90D6-E13F37BBB99F}"/>
              </a:ext>
            </a:extLst>
          </p:cNvPr>
          <p:cNvSpPr/>
          <p:nvPr/>
        </p:nvSpPr>
        <p:spPr>
          <a:xfrm>
            <a:off x="123416" y="3730528"/>
            <a:ext cx="2406611" cy="903180"/>
          </a:xfrm>
          <a:prstGeom prst="wedgeRoundRectCallout">
            <a:avLst>
              <a:gd name="adj1" fmla="val 21125"/>
              <a:gd name="adj2" fmla="val -70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Lambdas and</a:t>
            </a:r>
            <a:br>
              <a:rPr lang="en-US" dirty="0"/>
            </a:br>
            <a:r>
              <a:rPr lang="en-US" dirty="0"/>
              <a:t>Short-Lived Objects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B7F5081-0A35-490C-8722-1F54414935F6}"/>
              </a:ext>
            </a:extLst>
          </p:cNvPr>
          <p:cNvSpPr/>
          <p:nvPr/>
        </p:nvSpPr>
        <p:spPr>
          <a:xfrm>
            <a:off x="9661972" y="3730528"/>
            <a:ext cx="2406611" cy="903180"/>
          </a:xfrm>
          <a:prstGeom prst="wedgeRoundRectCallout">
            <a:avLst>
              <a:gd name="adj1" fmla="val 21125"/>
              <a:gd name="adj2" fmla="val -70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 and Interfaces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84AA0FF-326D-4569-91B1-E49C3F0FEB4D}"/>
              </a:ext>
            </a:extLst>
          </p:cNvPr>
          <p:cNvSpPr/>
          <p:nvPr/>
        </p:nvSpPr>
        <p:spPr>
          <a:xfrm>
            <a:off x="1251924" y="5905734"/>
            <a:ext cx="2406611" cy="903180"/>
          </a:xfrm>
          <a:prstGeom prst="wedgeRoundRectCallout">
            <a:avLst>
              <a:gd name="adj1" fmla="val 54458"/>
              <a:gd name="adj2" fmla="val -233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64-Bit Floats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E0F9E7-4A41-430F-A285-757259DC88DD}"/>
              </a:ext>
            </a:extLst>
          </p:cNvPr>
          <p:cNvSpPr/>
          <p:nvPr/>
        </p:nvSpPr>
        <p:spPr>
          <a:xfrm>
            <a:off x="9074549" y="5120488"/>
            <a:ext cx="2934458" cy="15452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Hypothesis: WebAssembly should be able to match JavaScript </a:t>
            </a:r>
            <a:r>
              <a:rPr lang="en-US" i="1" dirty="0"/>
              <a:t>without</a:t>
            </a:r>
            <a:r>
              <a:rPr lang="en-US" dirty="0"/>
              <a:t> advanced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08096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A4DC-9E18-4297-B6E7-4D9E22F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7267-C489-45D1-91F5-72C595EE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Observation: The L1 cache is amazing</a:t>
            </a:r>
          </a:p>
          <a:p>
            <a:pPr lvl="1"/>
            <a:r>
              <a:rPr lang="en-US" sz="2000" dirty="0"/>
              <a:t>Typically no performance benefit gained from eliminating a load from the L1 cache</a:t>
            </a:r>
          </a:p>
          <a:p>
            <a:pPr lvl="2"/>
            <a:r>
              <a:rPr lang="en-US" sz="1600" dirty="0"/>
              <a:t>Even chained loads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8C2E76-2B03-4888-A09D-A62C0C419FCB}"/>
              </a:ext>
            </a:extLst>
          </p:cNvPr>
          <p:cNvSpPr/>
          <p:nvPr/>
        </p:nvSpPr>
        <p:spPr>
          <a:xfrm>
            <a:off x="4482048" y="4178038"/>
            <a:ext cx="3227904" cy="154524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Hypothesis: Module-instance data should be quickly accessible if in L1</a:t>
            </a:r>
          </a:p>
        </p:txBody>
      </p:sp>
    </p:spTree>
    <p:extLst>
      <p:ext uri="{BB962C8B-B14F-4D97-AF65-F5344CB8AC3E}">
        <p14:creationId xmlns:p14="http://schemas.microsoft.com/office/powerpoint/2010/main" val="56446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1D0D-7769-41C6-99DE-00EFE327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F5E2-5294-47E4-8559-7209F86F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implemented interface methods and lambdas using call tags</a:t>
            </a:r>
          </a:p>
          <a:p>
            <a:pPr lvl="1"/>
            <a:r>
              <a:rPr lang="en-US" dirty="0"/>
              <a:t>Used call-tag switching to handle conflicts between interface methods</a:t>
            </a:r>
          </a:p>
          <a:p>
            <a:pPr lvl="1"/>
            <a:r>
              <a:rPr lang="en-US" dirty="0"/>
              <a:t>Used defaults to support typed-untyped interop (e.g. casting and representation conversion)</a:t>
            </a:r>
          </a:p>
          <a:p>
            <a:r>
              <a:rPr lang="en-US" dirty="0"/>
              <a:t>Class methods implemented using standard typed code pointers</a:t>
            </a:r>
          </a:p>
          <a:p>
            <a:r>
              <a:rPr lang="en-US" dirty="0"/>
              <a:t>Experiment:</a:t>
            </a:r>
          </a:p>
          <a:p>
            <a:pPr lvl="1"/>
            <a:r>
              <a:rPr lang="en-US" dirty="0"/>
              <a:t>Replace all interfaces with classes in benchmark where each interface is implemented by only one class</a:t>
            </a:r>
          </a:p>
          <a:p>
            <a:pPr lvl="1"/>
            <a:r>
              <a:rPr lang="en-US" dirty="0"/>
              <a:t>Effect on implementation: replaces uses of call tags with uses of typed code pointers</a:t>
            </a:r>
          </a:p>
          <a:p>
            <a:pPr lvl="1"/>
            <a:r>
              <a:rPr lang="en-US" dirty="0"/>
              <a:t>Impact on performance: </a:t>
            </a:r>
            <a:r>
              <a:rPr lang="en-US" b="1" dirty="0">
                <a:latin typeface="Arial Black" panose="020B0A04020102020204" pitchFamily="34" charset="0"/>
              </a:rPr>
              <a:t>None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A99843-8E7B-4F1D-BAE4-661B9FE6690D}"/>
              </a:ext>
            </a:extLst>
          </p:cNvPr>
          <p:cNvSpPr/>
          <p:nvPr/>
        </p:nvSpPr>
        <p:spPr>
          <a:xfrm>
            <a:off x="1236646" y="5295666"/>
            <a:ext cx="4725973" cy="10396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Hypothesis: Typed-function references add complexity without adding performance or expressiveness benefits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81C231-ACD1-466F-B781-DEBE4086B9EB}"/>
              </a:ext>
            </a:extLst>
          </p:cNvPr>
          <p:cNvSpPr/>
          <p:nvPr/>
        </p:nvSpPr>
        <p:spPr>
          <a:xfrm>
            <a:off x="6325684" y="5295666"/>
            <a:ext cx="4725973" cy="103963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Hypothesis: Call tags add both performance and expressiveness benefits</a:t>
            </a:r>
          </a:p>
        </p:txBody>
      </p:sp>
    </p:spTree>
    <p:extLst>
      <p:ext uri="{BB962C8B-B14F-4D97-AF65-F5344CB8AC3E}">
        <p14:creationId xmlns:p14="http://schemas.microsoft.com/office/powerpoint/2010/main" val="36550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{66F47A46-BE85-4B34-84BA-CE8CA2A81429}tf11437505_win32</Template>
  <TotalTime>65</TotalTime>
  <Words>167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Calibri</vt:lpstr>
      <vt:lpstr>Georgia Pro Cond Light</vt:lpstr>
      <vt:lpstr>Speak Pro</vt:lpstr>
      <vt:lpstr>RetrospectVTI</vt:lpstr>
      <vt:lpstr>Experiments with AOT Compilation</vt:lpstr>
      <vt:lpstr>PowerPoint Presentation</vt:lpstr>
      <vt:lpstr>PowerPoint Presentation</vt:lpstr>
      <vt:lpstr>Caching</vt:lpstr>
      <vt:lpstr>Call Tags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 with AOT Compilation</dc:title>
  <dc:creator>Ross Tate</dc:creator>
  <cp:lastModifiedBy>Ross Tate</cp:lastModifiedBy>
  <cp:revision>5</cp:revision>
  <dcterms:created xsi:type="dcterms:W3CDTF">2021-09-21T13:16:05Z</dcterms:created>
  <dcterms:modified xsi:type="dcterms:W3CDTF">2021-09-21T14:21:09Z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