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66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7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4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9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1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4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4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6" r:id="rId3"/>
    <p:sldLayoutId id="2147483685" r:id="rId4"/>
    <p:sldLayoutId id="2147483684" r:id="rId5"/>
    <p:sldLayoutId id="2147483683" r:id="rId6"/>
    <p:sldLayoutId id="2147483682" r:id="rId7"/>
    <p:sldLayoutId id="2147483681" r:id="rId8"/>
    <p:sldLayoutId id="2147483680" r:id="rId9"/>
    <p:sldLayoutId id="2147483679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6D262-34BA-4E2A-9942-FB24C9997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0" r="1463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8F1C2-9376-406A-837E-842FC5CD6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605648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Overview of</a:t>
            </a:r>
            <a:br>
              <a:rPr lang="en-US" sz="4800" dirty="0"/>
            </a:br>
            <a:r>
              <a:rPr lang="en-US" sz="4800" dirty="0"/>
              <a:t>SOIL Initiative’s</a:t>
            </a:r>
            <a:br>
              <a:rPr lang="en-US" sz="4800" dirty="0"/>
            </a:br>
            <a:r>
              <a:rPr lang="en-US" sz="4800" dirty="0"/>
              <a:t>GC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F037F-5E94-4F10-8C2E-47BF9A15F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Ross 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27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461B-FD60-4B88-B363-091BA3FD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Patterns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2EE398B-6D05-4A94-8848-B93917A17B27}"/>
              </a:ext>
            </a:extLst>
          </p:cNvPr>
          <p:cNvSpPr/>
          <p:nvPr/>
        </p:nvSpPr>
        <p:spPr>
          <a:xfrm>
            <a:off x="6272988" y="1708727"/>
            <a:ext cx="3031634" cy="4119418"/>
          </a:xfrm>
          <a:custGeom>
            <a:avLst/>
            <a:gdLst>
              <a:gd name="connsiteX0" fmla="*/ 0 w 3031634"/>
              <a:gd name="connsiteY0" fmla="*/ 303163 h 4119418"/>
              <a:gd name="connsiteX1" fmla="*/ 303163 w 3031634"/>
              <a:gd name="connsiteY1" fmla="*/ 0 h 4119418"/>
              <a:gd name="connsiteX2" fmla="*/ 2728471 w 3031634"/>
              <a:gd name="connsiteY2" fmla="*/ 0 h 4119418"/>
              <a:gd name="connsiteX3" fmla="*/ 3031634 w 3031634"/>
              <a:gd name="connsiteY3" fmla="*/ 303163 h 4119418"/>
              <a:gd name="connsiteX4" fmla="*/ 3031634 w 3031634"/>
              <a:gd name="connsiteY4" fmla="*/ 3816255 h 4119418"/>
              <a:gd name="connsiteX5" fmla="*/ 2728471 w 3031634"/>
              <a:gd name="connsiteY5" fmla="*/ 4119418 h 4119418"/>
              <a:gd name="connsiteX6" fmla="*/ 303163 w 3031634"/>
              <a:gd name="connsiteY6" fmla="*/ 4119418 h 4119418"/>
              <a:gd name="connsiteX7" fmla="*/ 0 w 3031634"/>
              <a:gd name="connsiteY7" fmla="*/ 3816255 h 4119418"/>
              <a:gd name="connsiteX8" fmla="*/ 0 w 3031634"/>
              <a:gd name="connsiteY8" fmla="*/ 303163 h 411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1634" h="4119418">
                <a:moveTo>
                  <a:pt x="0" y="303163"/>
                </a:moveTo>
                <a:cubicBezTo>
                  <a:pt x="0" y="135731"/>
                  <a:pt x="135731" y="0"/>
                  <a:pt x="303163" y="0"/>
                </a:cubicBezTo>
                <a:lnTo>
                  <a:pt x="2728471" y="0"/>
                </a:lnTo>
                <a:cubicBezTo>
                  <a:pt x="2895903" y="0"/>
                  <a:pt x="3031634" y="135731"/>
                  <a:pt x="3031634" y="303163"/>
                </a:cubicBezTo>
                <a:lnTo>
                  <a:pt x="3031634" y="3816255"/>
                </a:lnTo>
                <a:cubicBezTo>
                  <a:pt x="3031634" y="3983687"/>
                  <a:pt x="2895903" y="4119418"/>
                  <a:pt x="2728471" y="4119418"/>
                </a:cubicBezTo>
                <a:lnTo>
                  <a:pt x="303163" y="4119418"/>
                </a:lnTo>
                <a:cubicBezTo>
                  <a:pt x="135731" y="4119418"/>
                  <a:pt x="0" y="3983687"/>
                  <a:pt x="0" y="3816255"/>
                </a:cubicBezTo>
                <a:lnTo>
                  <a:pt x="0" y="30316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6248" tIns="206248" rIns="206248" bIns="3089841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Memory</a:t>
            </a:r>
            <a:br>
              <a:rPr lang="en-US" sz="2900" kern="1200" dirty="0"/>
            </a:br>
            <a:r>
              <a:rPr lang="en-US" sz="2900" kern="1200" dirty="0"/>
              <a:t>Layout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A0C1990-908B-488A-951C-01B9CC89A85D}"/>
              </a:ext>
            </a:extLst>
          </p:cNvPr>
          <p:cNvSpPr/>
          <p:nvPr/>
        </p:nvSpPr>
        <p:spPr>
          <a:xfrm>
            <a:off x="2736082" y="1708727"/>
            <a:ext cx="3031634" cy="4119418"/>
          </a:xfrm>
          <a:custGeom>
            <a:avLst/>
            <a:gdLst>
              <a:gd name="connsiteX0" fmla="*/ 0 w 3031634"/>
              <a:gd name="connsiteY0" fmla="*/ 303163 h 4119418"/>
              <a:gd name="connsiteX1" fmla="*/ 303163 w 3031634"/>
              <a:gd name="connsiteY1" fmla="*/ 0 h 4119418"/>
              <a:gd name="connsiteX2" fmla="*/ 2728471 w 3031634"/>
              <a:gd name="connsiteY2" fmla="*/ 0 h 4119418"/>
              <a:gd name="connsiteX3" fmla="*/ 3031634 w 3031634"/>
              <a:gd name="connsiteY3" fmla="*/ 303163 h 4119418"/>
              <a:gd name="connsiteX4" fmla="*/ 3031634 w 3031634"/>
              <a:gd name="connsiteY4" fmla="*/ 3816255 h 4119418"/>
              <a:gd name="connsiteX5" fmla="*/ 2728471 w 3031634"/>
              <a:gd name="connsiteY5" fmla="*/ 4119418 h 4119418"/>
              <a:gd name="connsiteX6" fmla="*/ 303163 w 3031634"/>
              <a:gd name="connsiteY6" fmla="*/ 4119418 h 4119418"/>
              <a:gd name="connsiteX7" fmla="*/ 0 w 3031634"/>
              <a:gd name="connsiteY7" fmla="*/ 3816255 h 4119418"/>
              <a:gd name="connsiteX8" fmla="*/ 0 w 3031634"/>
              <a:gd name="connsiteY8" fmla="*/ 303163 h 411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1634" h="4119418">
                <a:moveTo>
                  <a:pt x="0" y="303163"/>
                </a:moveTo>
                <a:cubicBezTo>
                  <a:pt x="0" y="135731"/>
                  <a:pt x="135731" y="0"/>
                  <a:pt x="303163" y="0"/>
                </a:cubicBezTo>
                <a:lnTo>
                  <a:pt x="2728471" y="0"/>
                </a:lnTo>
                <a:cubicBezTo>
                  <a:pt x="2895903" y="0"/>
                  <a:pt x="3031634" y="135731"/>
                  <a:pt x="3031634" y="303163"/>
                </a:cubicBezTo>
                <a:lnTo>
                  <a:pt x="3031634" y="3816255"/>
                </a:lnTo>
                <a:cubicBezTo>
                  <a:pt x="3031634" y="3983687"/>
                  <a:pt x="2895903" y="4119418"/>
                  <a:pt x="2728471" y="4119418"/>
                </a:cubicBezTo>
                <a:lnTo>
                  <a:pt x="303163" y="4119418"/>
                </a:lnTo>
                <a:cubicBezTo>
                  <a:pt x="135731" y="4119418"/>
                  <a:pt x="0" y="3983687"/>
                  <a:pt x="0" y="3816255"/>
                </a:cubicBezTo>
                <a:lnTo>
                  <a:pt x="0" y="30316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6248" tIns="206248" rIns="206248" bIns="3089841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Memory Architecture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6BDA1B-65AD-43DA-BD29-572060EE26A1}"/>
              </a:ext>
            </a:extLst>
          </p:cNvPr>
          <p:cNvSpPr/>
          <p:nvPr/>
        </p:nvSpPr>
        <p:spPr>
          <a:xfrm>
            <a:off x="2988718" y="2946040"/>
            <a:ext cx="2526361" cy="1263180"/>
          </a:xfrm>
          <a:custGeom>
            <a:avLst/>
            <a:gdLst>
              <a:gd name="connsiteX0" fmla="*/ 0 w 2526361"/>
              <a:gd name="connsiteY0" fmla="*/ 126318 h 1263180"/>
              <a:gd name="connsiteX1" fmla="*/ 126318 w 2526361"/>
              <a:gd name="connsiteY1" fmla="*/ 0 h 1263180"/>
              <a:gd name="connsiteX2" fmla="*/ 2400043 w 2526361"/>
              <a:gd name="connsiteY2" fmla="*/ 0 h 1263180"/>
              <a:gd name="connsiteX3" fmla="*/ 2526361 w 2526361"/>
              <a:gd name="connsiteY3" fmla="*/ 126318 h 1263180"/>
              <a:gd name="connsiteX4" fmla="*/ 2526361 w 2526361"/>
              <a:gd name="connsiteY4" fmla="*/ 1136862 h 1263180"/>
              <a:gd name="connsiteX5" fmla="*/ 2400043 w 2526361"/>
              <a:gd name="connsiteY5" fmla="*/ 1263180 h 1263180"/>
              <a:gd name="connsiteX6" fmla="*/ 126318 w 2526361"/>
              <a:gd name="connsiteY6" fmla="*/ 1263180 h 1263180"/>
              <a:gd name="connsiteX7" fmla="*/ 0 w 2526361"/>
              <a:gd name="connsiteY7" fmla="*/ 1136862 h 1263180"/>
              <a:gd name="connsiteX8" fmla="*/ 0 w 2526361"/>
              <a:gd name="connsiteY8" fmla="*/ 126318 h 126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6361" h="1263180">
                <a:moveTo>
                  <a:pt x="0" y="126318"/>
                </a:moveTo>
                <a:cubicBezTo>
                  <a:pt x="0" y="56554"/>
                  <a:pt x="56554" y="0"/>
                  <a:pt x="126318" y="0"/>
                </a:cubicBezTo>
                <a:lnTo>
                  <a:pt x="2400043" y="0"/>
                </a:lnTo>
                <a:cubicBezTo>
                  <a:pt x="2469807" y="0"/>
                  <a:pt x="2526361" y="56554"/>
                  <a:pt x="2526361" y="126318"/>
                </a:cubicBezTo>
                <a:lnTo>
                  <a:pt x="2526361" y="1136862"/>
                </a:lnTo>
                <a:cubicBezTo>
                  <a:pt x="2526361" y="1206626"/>
                  <a:pt x="2469807" y="1263180"/>
                  <a:pt x="2400043" y="1263180"/>
                </a:cubicBezTo>
                <a:lnTo>
                  <a:pt x="126318" y="1263180"/>
                </a:lnTo>
                <a:cubicBezTo>
                  <a:pt x="56554" y="1263180"/>
                  <a:pt x="0" y="1206626"/>
                  <a:pt x="0" y="1136862"/>
                </a:cubicBezTo>
                <a:lnTo>
                  <a:pt x="0" y="12631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967" tIns="50967" rIns="50967" bIns="50967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“Scheme”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12B8EC4-1A5D-4DDD-8757-8A3C90A8E5B9}"/>
              </a:ext>
            </a:extLst>
          </p:cNvPr>
          <p:cNvSpPr/>
          <p:nvPr/>
        </p:nvSpPr>
        <p:spPr>
          <a:xfrm>
            <a:off x="5515080" y="3550033"/>
            <a:ext cx="1010544" cy="55195"/>
          </a:xfrm>
          <a:custGeom>
            <a:avLst/>
            <a:gdLst>
              <a:gd name="connsiteX0" fmla="*/ 0 w 1010544"/>
              <a:gd name="connsiteY0" fmla="*/ 27597 h 55195"/>
              <a:gd name="connsiteX1" fmla="*/ 1010544 w 1010544"/>
              <a:gd name="connsiteY1" fmla="*/ 27597 h 5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0544" h="55195">
                <a:moveTo>
                  <a:pt x="0" y="27597"/>
                </a:moveTo>
                <a:lnTo>
                  <a:pt x="1010544" y="27597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2709" tIns="2334" rIns="492708" bIns="2334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7B333E6-FF7A-461D-95B5-6D0414289E98}"/>
              </a:ext>
            </a:extLst>
          </p:cNvPr>
          <p:cNvSpPr/>
          <p:nvPr/>
        </p:nvSpPr>
        <p:spPr>
          <a:xfrm>
            <a:off x="6525625" y="2946040"/>
            <a:ext cx="2526361" cy="1263180"/>
          </a:xfrm>
          <a:custGeom>
            <a:avLst/>
            <a:gdLst>
              <a:gd name="connsiteX0" fmla="*/ 0 w 2526361"/>
              <a:gd name="connsiteY0" fmla="*/ 126318 h 1263180"/>
              <a:gd name="connsiteX1" fmla="*/ 126318 w 2526361"/>
              <a:gd name="connsiteY1" fmla="*/ 0 h 1263180"/>
              <a:gd name="connsiteX2" fmla="*/ 2400043 w 2526361"/>
              <a:gd name="connsiteY2" fmla="*/ 0 h 1263180"/>
              <a:gd name="connsiteX3" fmla="*/ 2526361 w 2526361"/>
              <a:gd name="connsiteY3" fmla="*/ 126318 h 1263180"/>
              <a:gd name="connsiteX4" fmla="*/ 2526361 w 2526361"/>
              <a:gd name="connsiteY4" fmla="*/ 1136862 h 1263180"/>
              <a:gd name="connsiteX5" fmla="*/ 2400043 w 2526361"/>
              <a:gd name="connsiteY5" fmla="*/ 1263180 h 1263180"/>
              <a:gd name="connsiteX6" fmla="*/ 126318 w 2526361"/>
              <a:gd name="connsiteY6" fmla="*/ 1263180 h 1263180"/>
              <a:gd name="connsiteX7" fmla="*/ 0 w 2526361"/>
              <a:gd name="connsiteY7" fmla="*/ 1136862 h 1263180"/>
              <a:gd name="connsiteX8" fmla="*/ 0 w 2526361"/>
              <a:gd name="connsiteY8" fmla="*/ 126318 h 126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6361" h="1263180">
                <a:moveTo>
                  <a:pt x="0" y="126318"/>
                </a:moveTo>
                <a:cubicBezTo>
                  <a:pt x="0" y="56554"/>
                  <a:pt x="56554" y="0"/>
                  <a:pt x="126318" y="0"/>
                </a:cubicBezTo>
                <a:lnTo>
                  <a:pt x="2400043" y="0"/>
                </a:lnTo>
                <a:cubicBezTo>
                  <a:pt x="2469807" y="0"/>
                  <a:pt x="2526361" y="56554"/>
                  <a:pt x="2526361" y="126318"/>
                </a:cubicBezTo>
                <a:lnTo>
                  <a:pt x="2526361" y="1136862"/>
                </a:lnTo>
                <a:cubicBezTo>
                  <a:pt x="2526361" y="1206626"/>
                  <a:pt x="2469807" y="1263180"/>
                  <a:pt x="2400043" y="1263180"/>
                </a:cubicBezTo>
                <a:lnTo>
                  <a:pt x="126318" y="1263180"/>
                </a:lnTo>
                <a:cubicBezTo>
                  <a:pt x="56554" y="1263180"/>
                  <a:pt x="0" y="1206626"/>
                  <a:pt x="0" y="1136862"/>
                </a:cubicBezTo>
                <a:lnTo>
                  <a:pt x="0" y="12631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967" tIns="50967" rIns="50967" bIns="50967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Complex Description of Data/Functions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6ECDD44-CC0C-480E-A8DE-9D478CB4DFD7}"/>
              </a:ext>
            </a:extLst>
          </p:cNvPr>
          <p:cNvSpPr/>
          <p:nvPr/>
        </p:nvSpPr>
        <p:spPr>
          <a:xfrm>
            <a:off x="2988718" y="4398698"/>
            <a:ext cx="2526361" cy="1263180"/>
          </a:xfrm>
          <a:custGeom>
            <a:avLst/>
            <a:gdLst>
              <a:gd name="connsiteX0" fmla="*/ 0 w 2526361"/>
              <a:gd name="connsiteY0" fmla="*/ 126318 h 1263180"/>
              <a:gd name="connsiteX1" fmla="*/ 126318 w 2526361"/>
              <a:gd name="connsiteY1" fmla="*/ 0 h 1263180"/>
              <a:gd name="connsiteX2" fmla="*/ 2400043 w 2526361"/>
              <a:gd name="connsiteY2" fmla="*/ 0 h 1263180"/>
              <a:gd name="connsiteX3" fmla="*/ 2526361 w 2526361"/>
              <a:gd name="connsiteY3" fmla="*/ 126318 h 1263180"/>
              <a:gd name="connsiteX4" fmla="*/ 2526361 w 2526361"/>
              <a:gd name="connsiteY4" fmla="*/ 1136862 h 1263180"/>
              <a:gd name="connsiteX5" fmla="*/ 2400043 w 2526361"/>
              <a:gd name="connsiteY5" fmla="*/ 1263180 h 1263180"/>
              <a:gd name="connsiteX6" fmla="*/ 126318 w 2526361"/>
              <a:gd name="connsiteY6" fmla="*/ 1263180 h 1263180"/>
              <a:gd name="connsiteX7" fmla="*/ 0 w 2526361"/>
              <a:gd name="connsiteY7" fmla="*/ 1136862 h 1263180"/>
              <a:gd name="connsiteX8" fmla="*/ 0 w 2526361"/>
              <a:gd name="connsiteY8" fmla="*/ 126318 h 126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6361" h="1263180">
                <a:moveTo>
                  <a:pt x="0" y="126318"/>
                </a:moveTo>
                <a:cubicBezTo>
                  <a:pt x="0" y="56554"/>
                  <a:pt x="56554" y="0"/>
                  <a:pt x="126318" y="0"/>
                </a:cubicBezTo>
                <a:lnTo>
                  <a:pt x="2400043" y="0"/>
                </a:lnTo>
                <a:cubicBezTo>
                  <a:pt x="2469807" y="0"/>
                  <a:pt x="2526361" y="56554"/>
                  <a:pt x="2526361" y="126318"/>
                </a:cubicBezTo>
                <a:lnTo>
                  <a:pt x="2526361" y="1136862"/>
                </a:lnTo>
                <a:cubicBezTo>
                  <a:pt x="2526361" y="1206626"/>
                  <a:pt x="2469807" y="1263180"/>
                  <a:pt x="2400043" y="1263180"/>
                </a:cubicBezTo>
                <a:lnTo>
                  <a:pt x="126318" y="1263180"/>
                </a:lnTo>
                <a:cubicBezTo>
                  <a:pt x="56554" y="1263180"/>
                  <a:pt x="0" y="1206626"/>
                  <a:pt x="0" y="1136862"/>
                </a:cubicBezTo>
                <a:lnTo>
                  <a:pt x="0" y="12631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967" tIns="50967" rIns="50967" bIns="50967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Subtyping based on explicitly stated relationships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F442FE-63E8-4027-BCD6-939C413452F4}"/>
              </a:ext>
            </a:extLst>
          </p:cNvPr>
          <p:cNvSpPr/>
          <p:nvPr/>
        </p:nvSpPr>
        <p:spPr>
          <a:xfrm>
            <a:off x="5515080" y="5002691"/>
            <a:ext cx="1010544" cy="55195"/>
          </a:xfrm>
          <a:custGeom>
            <a:avLst/>
            <a:gdLst>
              <a:gd name="connsiteX0" fmla="*/ 0 w 1010544"/>
              <a:gd name="connsiteY0" fmla="*/ 27597 h 55195"/>
              <a:gd name="connsiteX1" fmla="*/ 1010544 w 1010544"/>
              <a:gd name="connsiteY1" fmla="*/ 27597 h 5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0544" h="55195">
                <a:moveTo>
                  <a:pt x="0" y="27597"/>
                </a:moveTo>
                <a:lnTo>
                  <a:pt x="1010544" y="27597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2709" tIns="2334" rIns="492708" bIns="2334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BC144BF-68DA-4AEC-BA68-D5B4917C750F}"/>
              </a:ext>
            </a:extLst>
          </p:cNvPr>
          <p:cNvSpPr/>
          <p:nvPr/>
        </p:nvSpPr>
        <p:spPr>
          <a:xfrm>
            <a:off x="6525625" y="4398698"/>
            <a:ext cx="2526361" cy="1263180"/>
          </a:xfrm>
          <a:custGeom>
            <a:avLst/>
            <a:gdLst>
              <a:gd name="connsiteX0" fmla="*/ 0 w 2526361"/>
              <a:gd name="connsiteY0" fmla="*/ 126318 h 1263180"/>
              <a:gd name="connsiteX1" fmla="*/ 126318 w 2526361"/>
              <a:gd name="connsiteY1" fmla="*/ 0 h 1263180"/>
              <a:gd name="connsiteX2" fmla="*/ 2400043 w 2526361"/>
              <a:gd name="connsiteY2" fmla="*/ 0 h 1263180"/>
              <a:gd name="connsiteX3" fmla="*/ 2526361 w 2526361"/>
              <a:gd name="connsiteY3" fmla="*/ 126318 h 1263180"/>
              <a:gd name="connsiteX4" fmla="*/ 2526361 w 2526361"/>
              <a:gd name="connsiteY4" fmla="*/ 1136862 h 1263180"/>
              <a:gd name="connsiteX5" fmla="*/ 2400043 w 2526361"/>
              <a:gd name="connsiteY5" fmla="*/ 1263180 h 1263180"/>
              <a:gd name="connsiteX6" fmla="*/ 126318 w 2526361"/>
              <a:gd name="connsiteY6" fmla="*/ 1263180 h 1263180"/>
              <a:gd name="connsiteX7" fmla="*/ 0 w 2526361"/>
              <a:gd name="connsiteY7" fmla="*/ 1136862 h 1263180"/>
              <a:gd name="connsiteX8" fmla="*/ 0 w 2526361"/>
              <a:gd name="connsiteY8" fmla="*/ 126318 h 126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6361" h="1263180">
                <a:moveTo>
                  <a:pt x="0" y="126318"/>
                </a:moveTo>
                <a:cubicBezTo>
                  <a:pt x="0" y="56554"/>
                  <a:pt x="56554" y="0"/>
                  <a:pt x="126318" y="0"/>
                </a:cubicBezTo>
                <a:lnTo>
                  <a:pt x="2400043" y="0"/>
                </a:lnTo>
                <a:cubicBezTo>
                  <a:pt x="2469807" y="0"/>
                  <a:pt x="2526361" y="56554"/>
                  <a:pt x="2526361" y="126318"/>
                </a:cubicBezTo>
                <a:lnTo>
                  <a:pt x="2526361" y="1136862"/>
                </a:lnTo>
                <a:cubicBezTo>
                  <a:pt x="2526361" y="1206626"/>
                  <a:pt x="2469807" y="1263180"/>
                  <a:pt x="2400043" y="1263180"/>
                </a:cubicBezTo>
                <a:lnTo>
                  <a:pt x="126318" y="1263180"/>
                </a:lnTo>
                <a:cubicBezTo>
                  <a:pt x="56554" y="1263180"/>
                  <a:pt x="0" y="1206626"/>
                  <a:pt x="0" y="1136862"/>
                </a:cubicBezTo>
                <a:lnTo>
                  <a:pt x="0" y="12631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967" tIns="50967" rIns="50967" bIns="50967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Subtyping based on compatibility of aligned elements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3C0273B-38CC-4BA7-8D55-7F4F86023F01}"/>
              </a:ext>
            </a:extLst>
          </p:cNvPr>
          <p:cNvSpPr/>
          <p:nvPr/>
        </p:nvSpPr>
        <p:spPr>
          <a:xfrm>
            <a:off x="434109" y="5897000"/>
            <a:ext cx="11157527" cy="6557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Hypothesis: </a:t>
            </a:r>
            <a:r>
              <a:rPr lang="en-US" dirty="0" err="1"/>
              <a:t>Archictectures</a:t>
            </a:r>
            <a:r>
              <a:rPr lang="en-US" dirty="0"/>
              <a:t> can be described as a coarse abstraction of precise memory layouts</a:t>
            </a: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1030F69F-0562-44BC-B10A-64F27C37947D}"/>
              </a:ext>
            </a:extLst>
          </p:cNvPr>
          <p:cNvSpPr/>
          <p:nvPr/>
        </p:nvSpPr>
        <p:spPr>
          <a:xfrm>
            <a:off x="9439564" y="3011055"/>
            <a:ext cx="2540000" cy="1991636"/>
          </a:xfrm>
          <a:prstGeom prst="wedgeRoundRectCallout">
            <a:avLst>
              <a:gd name="adj1" fmla="val -63456"/>
              <a:gd name="adj2" fmla="val 2771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Problem: Needs to be type-checked; known expressiveness and efficiency issues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394A8D6C-4867-46FE-AC23-BE61DB27AAE4}"/>
              </a:ext>
            </a:extLst>
          </p:cNvPr>
          <p:cNvSpPr/>
          <p:nvPr/>
        </p:nvSpPr>
        <p:spPr>
          <a:xfrm>
            <a:off x="83103" y="3011055"/>
            <a:ext cx="2540000" cy="1991636"/>
          </a:xfrm>
          <a:prstGeom prst="wedgeRoundRectCallout">
            <a:avLst>
              <a:gd name="adj1" fmla="val 61998"/>
              <a:gd name="adj2" fmla="val 2632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solution: approximate subtyping with abstractions based on implementation’s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4250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7D07-ED0C-4C1C-B642-2214F5AE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759D-F938-4426-A010-2541533F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888746"/>
            <a:ext cx="10168128" cy="4008253"/>
          </a:xfrm>
        </p:spPr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 dirty="0" err="1"/>
              <a:t>wasm</a:t>
            </a:r>
            <a:r>
              <a:rPr lang="en-US" dirty="0"/>
              <a:t> module has no control over low-level representation of pointers and casting mechanisms</a:t>
            </a:r>
          </a:p>
          <a:p>
            <a:pPr lvl="1"/>
            <a:r>
              <a:rPr lang="en-US" dirty="0"/>
              <a:t>Varying hardware architectures, e.g. 32 vs. 64 bit</a:t>
            </a:r>
          </a:p>
          <a:p>
            <a:pPr lvl="1"/>
            <a:r>
              <a:rPr lang="en-US" dirty="0"/>
              <a:t>Varying GC implementations: e.g. summaries vs. bit flags</a:t>
            </a:r>
          </a:p>
          <a:p>
            <a:r>
              <a:rPr lang="en-US" dirty="0"/>
              <a:t>Our solution: provide enough information for engine to specialize low-level representation for individual modules</a:t>
            </a:r>
          </a:p>
          <a:p>
            <a:pPr lvl="1"/>
            <a:r>
              <a:rPr lang="en-US" dirty="0"/>
              <a:t>E.g. immutable i32 w/o identity can be packed on 64-bit machine</a:t>
            </a:r>
          </a:p>
          <a:p>
            <a:pPr lvl="1"/>
            <a:r>
              <a:rPr lang="en-US" dirty="0"/>
              <a:t>E.g. cast with bit flags vs. summary equality vs. array lookup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FCB5C2-1479-495E-9EB2-FEE239F49F1B}"/>
              </a:ext>
            </a:extLst>
          </p:cNvPr>
          <p:cNvSpPr/>
          <p:nvPr/>
        </p:nvSpPr>
        <p:spPr>
          <a:xfrm>
            <a:off x="434109" y="5897000"/>
            <a:ext cx="11157527" cy="6557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Hypothesis: Specialized representations </a:t>
            </a:r>
            <a:r>
              <a:rPr lang="en-US" dirty="0" err="1"/>
              <a:t>mproves</a:t>
            </a:r>
            <a:r>
              <a:rPr lang="en-US" dirty="0"/>
              <a:t> performance of various language runtimes</a:t>
            </a:r>
          </a:p>
        </p:txBody>
      </p:sp>
    </p:spTree>
    <p:extLst>
      <p:ext uri="{BB962C8B-B14F-4D97-AF65-F5344CB8AC3E}">
        <p14:creationId xmlns:p14="http://schemas.microsoft.com/office/powerpoint/2010/main" val="190302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FEAA-6F42-462B-BE3D-785AE511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and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37E3-8E2B-4E2D-9405-3EE92C3C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3"/>
            <a:ext cx="10168128" cy="4144449"/>
          </a:xfrm>
        </p:spPr>
        <p:txBody>
          <a:bodyPr/>
          <a:lstStyle/>
          <a:p>
            <a:r>
              <a:rPr lang="en-US" dirty="0"/>
              <a:t>Key Hypothesis: module coordination is intentional/explicit</a:t>
            </a:r>
          </a:p>
          <a:p>
            <a:pPr lvl="1"/>
            <a:r>
              <a:rPr lang="en-US" dirty="0"/>
              <a:t>e.g. references from unrelated modules need not be castable</a:t>
            </a:r>
          </a:p>
          <a:p>
            <a:pPr lvl="2"/>
            <a:r>
              <a:rPr lang="en-US" dirty="0"/>
              <a:t>Java modules do not know how to cast </a:t>
            </a:r>
            <a:r>
              <a:rPr lang="en-US" dirty="0" err="1"/>
              <a:t>Ocaml</a:t>
            </a:r>
            <a:r>
              <a:rPr lang="en-US" dirty="0"/>
              <a:t> refs and vice-versa</a:t>
            </a:r>
          </a:p>
          <a:p>
            <a:r>
              <a:rPr lang="en-US" dirty="0"/>
              <a:t>Goal: surface-level equivalence implies </a:t>
            </a:r>
            <a:r>
              <a:rPr lang="en-US" dirty="0" err="1"/>
              <a:t>wasm</a:t>
            </a:r>
            <a:r>
              <a:rPr lang="en-US" dirty="0"/>
              <a:t> equivalence</a:t>
            </a:r>
          </a:p>
          <a:p>
            <a:pPr lvl="1"/>
            <a:r>
              <a:rPr lang="en-US" dirty="0"/>
              <a:t>e.g. private Java fields should be invisible</a:t>
            </a:r>
          </a:p>
          <a:p>
            <a:pPr lvl="1"/>
            <a:r>
              <a:rPr lang="en-US" dirty="0"/>
              <a:t>e.g. public Java fields should be reorderable</a:t>
            </a:r>
          </a:p>
          <a:p>
            <a:pPr lvl="1"/>
            <a:r>
              <a:rPr lang="en-US" dirty="0"/>
              <a:t>e.g. names of Java fields should be irrelevant (ignoring reflection)</a:t>
            </a:r>
          </a:p>
          <a:p>
            <a:pPr lvl="1"/>
            <a:r>
              <a:rPr lang="en-US" dirty="0"/>
              <a:t>How to achieve this?</a:t>
            </a:r>
          </a:p>
        </p:txBody>
      </p:sp>
    </p:spTree>
    <p:extLst>
      <p:ext uri="{BB962C8B-B14F-4D97-AF65-F5344CB8AC3E}">
        <p14:creationId xmlns:p14="http://schemas.microsoft.com/office/powerpoint/2010/main" val="340862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070D-80D1-49E2-8CC0-7F31901B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being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6610-CFB4-4514-9FD9-F2EBEC6C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1728216"/>
            <a:ext cx="10402177" cy="4783420"/>
          </a:xfrm>
        </p:spPr>
        <p:txBody>
          <a:bodyPr>
            <a:normAutofit/>
          </a:bodyPr>
          <a:lstStyle/>
          <a:p>
            <a:r>
              <a:rPr lang="en-US" dirty="0"/>
              <a:t>Support for engines with simple memory management</a:t>
            </a:r>
          </a:p>
          <a:p>
            <a:pPr lvl="1"/>
            <a:r>
              <a:rPr lang="en-US" dirty="0"/>
              <a:t>Incorporate acyclicity for reference counting</a:t>
            </a:r>
          </a:p>
          <a:p>
            <a:pPr lvl="1"/>
            <a:r>
              <a:rPr lang="en-US" dirty="0" err="1"/>
              <a:t>Invalidatable</a:t>
            </a:r>
            <a:r>
              <a:rPr lang="en-US" dirty="0"/>
              <a:t> references for resource release w/o even ref counting</a:t>
            </a:r>
          </a:p>
          <a:p>
            <a:r>
              <a:rPr lang="en-US" dirty="0"/>
              <a:t>Async coop between module-manage lin. mem. and host </a:t>
            </a:r>
            <a:r>
              <a:rPr lang="en-US" dirty="0" err="1"/>
              <a:t>gc</a:t>
            </a:r>
            <a:endParaRPr lang="en-US" dirty="0"/>
          </a:p>
          <a:p>
            <a:r>
              <a:rPr lang="en-US" dirty="0"/>
              <a:t>Eliminating superfluous casts (existential/universal types)</a:t>
            </a:r>
          </a:p>
          <a:p>
            <a:r>
              <a:rPr lang="en-US" dirty="0"/>
              <a:t>Interior pointers and nested structures</a:t>
            </a:r>
          </a:p>
          <a:p>
            <a:r>
              <a:rPr lang="en-US" dirty="0"/>
              <a:t>Stack-allocated memory (needs to align with heap-</a:t>
            </a:r>
            <a:r>
              <a:rPr lang="en-US" dirty="0" err="1"/>
              <a:t>alloc</a:t>
            </a:r>
            <a:r>
              <a:rPr lang="en-US" dirty="0"/>
              <a:t> mem)</a:t>
            </a:r>
          </a:p>
          <a:p>
            <a:r>
              <a:rPr lang="en-US" dirty="0"/>
              <a:t>Complex/cross-module initialization of structures</a:t>
            </a:r>
          </a:p>
        </p:txBody>
      </p:sp>
    </p:spTree>
    <p:extLst>
      <p:ext uri="{BB962C8B-B14F-4D97-AF65-F5344CB8AC3E}">
        <p14:creationId xmlns:p14="http://schemas.microsoft.com/office/powerpoint/2010/main" val="23866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C3922"/>
      </a:dk2>
      <a:lt2>
        <a:srgbClr val="E8E2E5"/>
      </a:lt2>
      <a:accent1>
        <a:srgbClr val="47B475"/>
      </a:accent1>
      <a:accent2>
        <a:srgbClr val="3BB13C"/>
      </a:accent2>
      <a:accent3>
        <a:srgbClr val="71B045"/>
      </a:accent3>
      <a:accent4>
        <a:srgbClr val="96AA38"/>
      </a:accent4>
      <a:accent5>
        <a:srgbClr val="B99E49"/>
      </a:accent5>
      <a:accent6>
        <a:srgbClr val="B1633B"/>
      </a:accent6>
      <a:hlink>
        <a:srgbClr val="8B842E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1416</TotalTime>
  <Words>328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Overview of SOIL Initiative’s GC Proposal</vt:lpstr>
      <vt:lpstr>High-Level Patterns</vt:lpstr>
      <vt:lpstr>Low-Level Representations</vt:lpstr>
      <vt:lpstr>Modularity and Abstraction</vt:lpstr>
      <vt:lpstr>Ideas being explored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SOIL Initiative’s GC Proposal</dc:title>
  <dc:creator>Ross Everett Tate</dc:creator>
  <cp:lastModifiedBy>Ross Everett Tate</cp:lastModifiedBy>
  <cp:revision>38</cp:revision>
  <dcterms:created xsi:type="dcterms:W3CDTF">2020-05-29T18:45:21Z</dcterms:created>
  <dcterms:modified xsi:type="dcterms:W3CDTF">2020-06-02T17:08:00Z</dcterms:modified>
</cp:coreProperties>
</file>