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2783-BA70-4F6A-8BC6-216A0F504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Change to</a:t>
            </a:r>
            <a:br>
              <a:rPr lang="en-US" dirty="0"/>
            </a:br>
            <a:r>
              <a:rPr lang="en-US" dirty="0"/>
              <a:t>Nominalize the 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0763A-5E91-450B-9959-7FEE619E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395666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7512-A720-46D0-B705-79505563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Systems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CB0B69-3B3B-40A1-AA98-27608CF082BD}"/>
              </a:ext>
            </a:extLst>
          </p:cNvPr>
          <p:cNvSpPr/>
          <p:nvPr/>
        </p:nvSpPr>
        <p:spPr>
          <a:xfrm>
            <a:off x="822942" y="2225274"/>
            <a:ext cx="10546114" cy="1092154"/>
          </a:xfrm>
          <a:custGeom>
            <a:avLst/>
            <a:gdLst>
              <a:gd name="connsiteX0" fmla="*/ 0 w 10546114"/>
              <a:gd name="connsiteY0" fmla="*/ 109215 h 1092154"/>
              <a:gd name="connsiteX1" fmla="*/ 109215 w 10546114"/>
              <a:gd name="connsiteY1" fmla="*/ 0 h 1092154"/>
              <a:gd name="connsiteX2" fmla="*/ 10436899 w 10546114"/>
              <a:gd name="connsiteY2" fmla="*/ 0 h 1092154"/>
              <a:gd name="connsiteX3" fmla="*/ 10546114 w 10546114"/>
              <a:gd name="connsiteY3" fmla="*/ 109215 h 1092154"/>
              <a:gd name="connsiteX4" fmla="*/ 10546114 w 10546114"/>
              <a:gd name="connsiteY4" fmla="*/ 982939 h 1092154"/>
              <a:gd name="connsiteX5" fmla="*/ 10436899 w 10546114"/>
              <a:gd name="connsiteY5" fmla="*/ 1092154 h 1092154"/>
              <a:gd name="connsiteX6" fmla="*/ 109215 w 10546114"/>
              <a:gd name="connsiteY6" fmla="*/ 1092154 h 1092154"/>
              <a:gd name="connsiteX7" fmla="*/ 0 w 10546114"/>
              <a:gd name="connsiteY7" fmla="*/ 982939 h 1092154"/>
              <a:gd name="connsiteX8" fmla="*/ 0 w 10546114"/>
              <a:gd name="connsiteY8" fmla="*/ 109215 h 109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6114" h="1092154">
                <a:moveTo>
                  <a:pt x="0" y="109215"/>
                </a:moveTo>
                <a:cubicBezTo>
                  <a:pt x="0" y="48897"/>
                  <a:pt x="48897" y="0"/>
                  <a:pt x="109215" y="0"/>
                </a:cubicBezTo>
                <a:lnTo>
                  <a:pt x="10436899" y="0"/>
                </a:lnTo>
                <a:cubicBezTo>
                  <a:pt x="10497217" y="0"/>
                  <a:pt x="10546114" y="48897"/>
                  <a:pt x="10546114" y="109215"/>
                </a:cubicBezTo>
                <a:lnTo>
                  <a:pt x="10546114" y="982939"/>
                </a:lnTo>
                <a:cubicBezTo>
                  <a:pt x="10546114" y="1043257"/>
                  <a:pt x="10497217" y="1092154"/>
                  <a:pt x="10436899" y="1092154"/>
                </a:cubicBezTo>
                <a:lnTo>
                  <a:pt x="109215" y="1092154"/>
                </a:lnTo>
                <a:cubicBezTo>
                  <a:pt x="48897" y="1092154"/>
                  <a:pt x="0" y="1043257"/>
                  <a:pt x="0" y="982939"/>
                </a:cubicBezTo>
                <a:lnTo>
                  <a:pt x="0" y="1092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58" tIns="211058" rIns="211058" bIns="211058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700" kern="1200" dirty="0"/>
              <a:t>int (*)(int)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173ADAC-F7DA-4C43-85D7-640E49668FC9}"/>
                  </a:ext>
                </a:extLst>
              </p:cNvPr>
              <p:cNvSpPr/>
              <p:nvPr/>
            </p:nvSpPr>
            <p:spPr>
              <a:xfrm>
                <a:off x="822942" y="3494904"/>
                <a:ext cx="3328950" cy="1092154"/>
              </a:xfrm>
              <a:custGeom>
                <a:avLst/>
                <a:gdLst>
                  <a:gd name="connsiteX0" fmla="*/ 0 w 3328950"/>
                  <a:gd name="connsiteY0" fmla="*/ 109215 h 1092154"/>
                  <a:gd name="connsiteX1" fmla="*/ 109215 w 3328950"/>
                  <a:gd name="connsiteY1" fmla="*/ 0 h 1092154"/>
                  <a:gd name="connsiteX2" fmla="*/ 3219735 w 3328950"/>
                  <a:gd name="connsiteY2" fmla="*/ 0 h 1092154"/>
                  <a:gd name="connsiteX3" fmla="*/ 3328950 w 3328950"/>
                  <a:gd name="connsiteY3" fmla="*/ 109215 h 1092154"/>
                  <a:gd name="connsiteX4" fmla="*/ 3328950 w 3328950"/>
                  <a:gd name="connsiteY4" fmla="*/ 982939 h 1092154"/>
                  <a:gd name="connsiteX5" fmla="*/ 3219735 w 3328950"/>
                  <a:gd name="connsiteY5" fmla="*/ 1092154 h 1092154"/>
                  <a:gd name="connsiteX6" fmla="*/ 109215 w 3328950"/>
                  <a:gd name="connsiteY6" fmla="*/ 1092154 h 1092154"/>
                  <a:gd name="connsiteX7" fmla="*/ 0 w 3328950"/>
                  <a:gd name="connsiteY7" fmla="*/ 982939 h 1092154"/>
                  <a:gd name="connsiteX8" fmla="*/ 0 w 3328950"/>
                  <a:gd name="connsiteY8" fmla="*/ 109215 h 109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8950" h="1092154">
                    <a:moveTo>
                      <a:pt x="0" y="109215"/>
                    </a:moveTo>
                    <a:cubicBezTo>
                      <a:pt x="0" y="48897"/>
                      <a:pt x="48897" y="0"/>
                      <a:pt x="109215" y="0"/>
                    </a:cubicBezTo>
                    <a:lnTo>
                      <a:pt x="3219735" y="0"/>
                    </a:lnTo>
                    <a:cubicBezTo>
                      <a:pt x="3280053" y="0"/>
                      <a:pt x="3328950" y="48897"/>
                      <a:pt x="3328950" y="109215"/>
                    </a:cubicBezTo>
                    <a:lnTo>
                      <a:pt x="3328950" y="982939"/>
                    </a:lnTo>
                    <a:cubicBezTo>
                      <a:pt x="3328950" y="1043257"/>
                      <a:pt x="3280053" y="1092154"/>
                      <a:pt x="3219735" y="1092154"/>
                    </a:cubicBezTo>
                    <a:lnTo>
                      <a:pt x="109215" y="1092154"/>
                    </a:lnTo>
                    <a:cubicBezTo>
                      <a:pt x="48897" y="1092154"/>
                      <a:pt x="0" y="1043257"/>
                      <a:pt x="0" y="982939"/>
                    </a:cubicBezTo>
                    <a:lnTo>
                      <a:pt x="0" y="10921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9148" tIns="169148" rIns="169148" bIns="16914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/>
                  <a:t>[i32]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3600" i="1" kern="1200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kern="12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</m:oMath>
                </a14:m>
                <a:r>
                  <a:rPr lang="en-US" sz="3600" kern="1200" dirty="0"/>
                  <a:t> [i32]</a:t>
                </a:r>
              </a:p>
            </p:txBody>
          </p:sp>
        </mc:Choice>
        <mc:Fallback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173ADAC-F7DA-4C43-85D7-640E49668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42" y="3494904"/>
                <a:ext cx="3328950" cy="1092154"/>
              </a:xfrm>
              <a:custGeom>
                <a:avLst/>
                <a:gdLst>
                  <a:gd name="connsiteX0" fmla="*/ 0 w 3328950"/>
                  <a:gd name="connsiteY0" fmla="*/ 109215 h 1092154"/>
                  <a:gd name="connsiteX1" fmla="*/ 109215 w 3328950"/>
                  <a:gd name="connsiteY1" fmla="*/ 0 h 1092154"/>
                  <a:gd name="connsiteX2" fmla="*/ 3219735 w 3328950"/>
                  <a:gd name="connsiteY2" fmla="*/ 0 h 1092154"/>
                  <a:gd name="connsiteX3" fmla="*/ 3328950 w 3328950"/>
                  <a:gd name="connsiteY3" fmla="*/ 109215 h 1092154"/>
                  <a:gd name="connsiteX4" fmla="*/ 3328950 w 3328950"/>
                  <a:gd name="connsiteY4" fmla="*/ 982939 h 1092154"/>
                  <a:gd name="connsiteX5" fmla="*/ 3219735 w 3328950"/>
                  <a:gd name="connsiteY5" fmla="*/ 1092154 h 1092154"/>
                  <a:gd name="connsiteX6" fmla="*/ 109215 w 3328950"/>
                  <a:gd name="connsiteY6" fmla="*/ 1092154 h 1092154"/>
                  <a:gd name="connsiteX7" fmla="*/ 0 w 3328950"/>
                  <a:gd name="connsiteY7" fmla="*/ 982939 h 1092154"/>
                  <a:gd name="connsiteX8" fmla="*/ 0 w 3328950"/>
                  <a:gd name="connsiteY8" fmla="*/ 109215 h 109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8950" h="1092154">
                    <a:moveTo>
                      <a:pt x="0" y="109215"/>
                    </a:moveTo>
                    <a:cubicBezTo>
                      <a:pt x="0" y="48897"/>
                      <a:pt x="48897" y="0"/>
                      <a:pt x="109215" y="0"/>
                    </a:cubicBezTo>
                    <a:lnTo>
                      <a:pt x="3219735" y="0"/>
                    </a:lnTo>
                    <a:cubicBezTo>
                      <a:pt x="3280053" y="0"/>
                      <a:pt x="3328950" y="48897"/>
                      <a:pt x="3328950" y="109215"/>
                    </a:cubicBezTo>
                    <a:lnTo>
                      <a:pt x="3328950" y="982939"/>
                    </a:lnTo>
                    <a:cubicBezTo>
                      <a:pt x="3328950" y="1043257"/>
                      <a:pt x="3280053" y="1092154"/>
                      <a:pt x="3219735" y="1092154"/>
                    </a:cubicBezTo>
                    <a:lnTo>
                      <a:pt x="109215" y="1092154"/>
                    </a:lnTo>
                    <a:cubicBezTo>
                      <a:pt x="48897" y="1092154"/>
                      <a:pt x="0" y="1043257"/>
                      <a:pt x="0" y="982939"/>
                    </a:cubicBezTo>
                    <a:lnTo>
                      <a:pt x="0" y="109215"/>
                    </a:lnTo>
                    <a:close/>
                  </a:path>
                </a:pathLst>
              </a:custGeom>
              <a:blipFill>
                <a:blip r:embed="rId2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C8CDFF-2EB1-42DC-9CF9-A5A18F63948C}"/>
              </a:ext>
            </a:extLst>
          </p:cNvPr>
          <p:cNvSpPr/>
          <p:nvPr/>
        </p:nvSpPr>
        <p:spPr>
          <a:xfrm>
            <a:off x="822942" y="4764534"/>
            <a:ext cx="3328950" cy="1092154"/>
          </a:xfrm>
          <a:custGeom>
            <a:avLst/>
            <a:gdLst>
              <a:gd name="connsiteX0" fmla="*/ 0 w 3328950"/>
              <a:gd name="connsiteY0" fmla="*/ 109215 h 1092154"/>
              <a:gd name="connsiteX1" fmla="*/ 109215 w 3328950"/>
              <a:gd name="connsiteY1" fmla="*/ 0 h 1092154"/>
              <a:gd name="connsiteX2" fmla="*/ 3219735 w 3328950"/>
              <a:gd name="connsiteY2" fmla="*/ 0 h 1092154"/>
              <a:gd name="connsiteX3" fmla="*/ 3328950 w 3328950"/>
              <a:gd name="connsiteY3" fmla="*/ 109215 h 1092154"/>
              <a:gd name="connsiteX4" fmla="*/ 3328950 w 3328950"/>
              <a:gd name="connsiteY4" fmla="*/ 982939 h 1092154"/>
              <a:gd name="connsiteX5" fmla="*/ 3219735 w 3328950"/>
              <a:gd name="connsiteY5" fmla="*/ 1092154 h 1092154"/>
              <a:gd name="connsiteX6" fmla="*/ 109215 w 3328950"/>
              <a:gd name="connsiteY6" fmla="*/ 1092154 h 1092154"/>
              <a:gd name="connsiteX7" fmla="*/ 0 w 3328950"/>
              <a:gd name="connsiteY7" fmla="*/ 982939 h 1092154"/>
              <a:gd name="connsiteX8" fmla="*/ 0 w 3328950"/>
              <a:gd name="connsiteY8" fmla="*/ 109215 h 109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8950" h="1092154">
                <a:moveTo>
                  <a:pt x="0" y="109215"/>
                </a:moveTo>
                <a:cubicBezTo>
                  <a:pt x="0" y="48897"/>
                  <a:pt x="48897" y="0"/>
                  <a:pt x="109215" y="0"/>
                </a:cubicBezTo>
                <a:lnTo>
                  <a:pt x="3219735" y="0"/>
                </a:lnTo>
                <a:cubicBezTo>
                  <a:pt x="3280053" y="0"/>
                  <a:pt x="3328950" y="48897"/>
                  <a:pt x="3328950" y="109215"/>
                </a:cubicBezTo>
                <a:lnTo>
                  <a:pt x="3328950" y="982939"/>
                </a:lnTo>
                <a:cubicBezTo>
                  <a:pt x="3328950" y="1043257"/>
                  <a:pt x="3280053" y="1092154"/>
                  <a:pt x="3219735" y="1092154"/>
                </a:cubicBezTo>
                <a:lnTo>
                  <a:pt x="109215" y="1092154"/>
                </a:lnTo>
                <a:cubicBezTo>
                  <a:pt x="48897" y="1092154"/>
                  <a:pt x="0" y="1043257"/>
                  <a:pt x="0" y="982939"/>
                </a:cubicBezTo>
                <a:lnTo>
                  <a:pt x="0" y="1092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668" tIns="138668" rIns="138668" bIns="13866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input/output in register r5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A009518-481B-4E16-BDC8-D9ADC9795991}"/>
                  </a:ext>
                </a:extLst>
              </p:cNvPr>
              <p:cNvSpPr/>
              <p:nvPr/>
            </p:nvSpPr>
            <p:spPr>
              <a:xfrm>
                <a:off x="4431524" y="3494904"/>
                <a:ext cx="3328950" cy="1092154"/>
              </a:xfrm>
              <a:custGeom>
                <a:avLst/>
                <a:gdLst>
                  <a:gd name="connsiteX0" fmla="*/ 0 w 3328950"/>
                  <a:gd name="connsiteY0" fmla="*/ 109215 h 1092154"/>
                  <a:gd name="connsiteX1" fmla="*/ 109215 w 3328950"/>
                  <a:gd name="connsiteY1" fmla="*/ 0 h 1092154"/>
                  <a:gd name="connsiteX2" fmla="*/ 3219735 w 3328950"/>
                  <a:gd name="connsiteY2" fmla="*/ 0 h 1092154"/>
                  <a:gd name="connsiteX3" fmla="*/ 3328950 w 3328950"/>
                  <a:gd name="connsiteY3" fmla="*/ 109215 h 1092154"/>
                  <a:gd name="connsiteX4" fmla="*/ 3328950 w 3328950"/>
                  <a:gd name="connsiteY4" fmla="*/ 982939 h 1092154"/>
                  <a:gd name="connsiteX5" fmla="*/ 3219735 w 3328950"/>
                  <a:gd name="connsiteY5" fmla="*/ 1092154 h 1092154"/>
                  <a:gd name="connsiteX6" fmla="*/ 109215 w 3328950"/>
                  <a:gd name="connsiteY6" fmla="*/ 1092154 h 1092154"/>
                  <a:gd name="connsiteX7" fmla="*/ 0 w 3328950"/>
                  <a:gd name="connsiteY7" fmla="*/ 982939 h 1092154"/>
                  <a:gd name="connsiteX8" fmla="*/ 0 w 3328950"/>
                  <a:gd name="connsiteY8" fmla="*/ 109215 h 109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8950" h="1092154">
                    <a:moveTo>
                      <a:pt x="0" y="109215"/>
                    </a:moveTo>
                    <a:cubicBezTo>
                      <a:pt x="0" y="48897"/>
                      <a:pt x="48897" y="0"/>
                      <a:pt x="109215" y="0"/>
                    </a:cubicBezTo>
                    <a:lnTo>
                      <a:pt x="3219735" y="0"/>
                    </a:lnTo>
                    <a:cubicBezTo>
                      <a:pt x="3280053" y="0"/>
                      <a:pt x="3328950" y="48897"/>
                      <a:pt x="3328950" y="109215"/>
                    </a:cubicBezTo>
                    <a:lnTo>
                      <a:pt x="3328950" y="982939"/>
                    </a:lnTo>
                    <a:cubicBezTo>
                      <a:pt x="3328950" y="1043257"/>
                      <a:pt x="3280053" y="1092154"/>
                      <a:pt x="3219735" y="1092154"/>
                    </a:cubicBezTo>
                    <a:lnTo>
                      <a:pt x="109215" y="1092154"/>
                    </a:lnTo>
                    <a:cubicBezTo>
                      <a:pt x="48897" y="1092154"/>
                      <a:pt x="0" y="1043257"/>
                      <a:pt x="0" y="982939"/>
                    </a:cubicBezTo>
                    <a:lnTo>
                      <a:pt x="0" y="10921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9148" tIns="169148" rIns="169148" bIns="16914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/>
                  <a:t>[i32]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3600" i="1" kern="1200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kern="120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groupChr>
                  </m:oMath>
                </a14:m>
                <a:r>
                  <a:rPr lang="en-US" sz="3600" kern="1200" dirty="0"/>
                  <a:t> [i32]</a:t>
                </a:r>
              </a:p>
            </p:txBody>
          </p:sp>
        </mc:Choice>
        <mc:Fallback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A009518-481B-4E16-BDC8-D9ADC9795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24" y="3494904"/>
                <a:ext cx="3328950" cy="1092154"/>
              </a:xfrm>
              <a:custGeom>
                <a:avLst/>
                <a:gdLst>
                  <a:gd name="connsiteX0" fmla="*/ 0 w 3328950"/>
                  <a:gd name="connsiteY0" fmla="*/ 109215 h 1092154"/>
                  <a:gd name="connsiteX1" fmla="*/ 109215 w 3328950"/>
                  <a:gd name="connsiteY1" fmla="*/ 0 h 1092154"/>
                  <a:gd name="connsiteX2" fmla="*/ 3219735 w 3328950"/>
                  <a:gd name="connsiteY2" fmla="*/ 0 h 1092154"/>
                  <a:gd name="connsiteX3" fmla="*/ 3328950 w 3328950"/>
                  <a:gd name="connsiteY3" fmla="*/ 109215 h 1092154"/>
                  <a:gd name="connsiteX4" fmla="*/ 3328950 w 3328950"/>
                  <a:gd name="connsiteY4" fmla="*/ 982939 h 1092154"/>
                  <a:gd name="connsiteX5" fmla="*/ 3219735 w 3328950"/>
                  <a:gd name="connsiteY5" fmla="*/ 1092154 h 1092154"/>
                  <a:gd name="connsiteX6" fmla="*/ 109215 w 3328950"/>
                  <a:gd name="connsiteY6" fmla="*/ 1092154 h 1092154"/>
                  <a:gd name="connsiteX7" fmla="*/ 0 w 3328950"/>
                  <a:gd name="connsiteY7" fmla="*/ 982939 h 1092154"/>
                  <a:gd name="connsiteX8" fmla="*/ 0 w 3328950"/>
                  <a:gd name="connsiteY8" fmla="*/ 109215 h 109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8950" h="1092154">
                    <a:moveTo>
                      <a:pt x="0" y="109215"/>
                    </a:moveTo>
                    <a:cubicBezTo>
                      <a:pt x="0" y="48897"/>
                      <a:pt x="48897" y="0"/>
                      <a:pt x="109215" y="0"/>
                    </a:cubicBezTo>
                    <a:lnTo>
                      <a:pt x="3219735" y="0"/>
                    </a:lnTo>
                    <a:cubicBezTo>
                      <a:pt x="3280053" y="0"/>
                      <a:pt x="3328950" y="48897"/>
                      <a:pt x="3328950" y="109215"/>
                    </a:cubicBezTo>
                    <a:lnTo>
                      <a:pt x="3328950" y="982939"/>
                    </a:lnTo>
                    <a:cubicBezTo>
                      <a:pt x="3328950" y="1043257"/>
                      <a:pt x="3280053" y="1092154"/>
                      <a:pt x="3219735" y="1092154"/>
                    </a:cubicBezTo>
                    <a:lnTo>
                      <a:pt x="109215" y="1092154"/>
                    </a:lnTo>
                    <a:cubicBezTo>
                      <a:pt x="48897" y="1092154"/>
                      <a:pt x="0" y="1043257"/>
                      <a:pt x="0" y="982939"/>
                    </a:cubicBezTo>
                    <a:lnTo>
                      <a:pt x="0" y="109215"/>
                    </a:lnTo>
                    <a:close/>
                  </a:path>
                </a:pathLst>
              </a:custGeom>
              <a:blipFill>
                <a:blip r:embed="rId3"/>
                <a:stretch>
                  <a:fillRect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0B88D0-ADAA-4181-A2D3-D990477D4034}"/>
              </a:ext>
            </a:extLst>
          </p:cNvPr>
          <p:cNvSpPr/>
          <p:nvPr/>
        </p:nvSpPr>
        <p:spPr>
          <a:xfrm>
            <a:off x="4431524" y="4764534"/>
            <a:ext cx="3328950" cy="1092154"/>
          </a:xfrm>
          <a:custGeom>
            <a:avLst/>
            <a:gdLst>
              <a:gd name="connsiteX0" fmla="*/ 0 w 3328950"/>
              <a:gd name="connsiteY0" fmla="*/ 109215 h 1092154"/>
              <a:gd name="connsiteX1" fmla="*/ 109215 w 3328950"/>
              <a:gd name="connsiteY1" fmla="*/ 0 h 1092154"/>
              <a:gd name="connsiteX2" fmla="*/ 3219735 w 3328950"/>
              <a:gd name="connsiteY2" fmla="*/ 0 h 1092154"/>
              <a:gd name="connsiteX3" fmla="*/ 3328950 w 3328950"/>
              <a:gd name="connsiteY3" fmla="*/ 109215 h 1092154"/>
              <a:gd name="connsiteX4" fmla="*/ 3328950 w 3328950"/>
              <a:gd name="connsiteY4" fmla="*/ 982939 h 1092154"/>
              <a:gd name="connsiteX5" fmla="*/ 3219735 w 3328950"/>
              <a:gd name="connsiteY5" fmla="*/ 1092154 h 1092154"/>
              <a:gd name="connsiteX6" fmla="*/ 109215 w 3328950"/>
              <a:gd name="connsiteY6" fmla="*/ 1092154 h 1092154"/>
              <a:gd name="connsiteX7" fmla="*/ 0 w 3328950"/>
              <a:gd name="connsiteY7" fmla="*/ 982939 h 1092154"/>
              <a:gd name="connsiteX8" fmla="*/ 0 w 3328950"/>
              <a:gd name="connsiteY8" fmla="*/ 109215 h 109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8950" h="1092154">
                <a:moveTo>
                  <a:pt x="0" y="109215"/>
                </a:moveTo>
                <a:cubicBezTo>
                  <a:pt x="0" y="48897"/>
                  <a:pt x="48897" y="0"/>
                  <a:pt x="109215" y="0"/>
                </a:cubicBezTo>
                <a:lnTo>
                  <a:pt x="3219735" y="0"/>
                </a:lnTo>
                <a:cubicBezTo>
                  <a:pt x="3280053" y="0"/>
                  <a:pt x="3328950" y="48897"/>
                  <a:pt x="3328950" y="109215"/>
                </a:cubicBezTo>
                <a:lnTo>
                  <a:pt x="3328950" y="982939"/>
                </a:lnTo>
                <a:cubicBezTo>
                  <a:pt x="3328950" y="1043257"/>
                  <a:pt x="3280053" y="1092154"/>
                  <a:pt x="3219735" y="1092154"/>
                </a:cubicBezTo>
                <a:lnTo>
                  <a:pt x="109215" y="1092154"/>
                </a:lnTo>
                <a:cubicBezTo>
                  <a:pt x="48897" y="1092154"/>
                  <a:pt x="0" y="1043257"/>
                  <a:pt x="0" y="982939"/>
                </a:cubicBezTo>
                <a:lnTo>
                  <a:pt x="0" y="1092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668" tIns="138668" rIns="138668" bIns="13866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input/output in register r3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9DF5203-81B8-4B96-8EDA-18E168B5C2BE}"/>
                  </a:ext>
                </a:extLst>
              </p:cNvPr>
              <p:cNvSpPr/>
              <p:nvPr/>
            </p:nvSpPr>
            <p:spPr>
              <a:xfrm>
                <a:off x="8040106" y="3494904"/>
                <a:ext cx="3328950" cy="1092154"/>
              </a:xfrm>
              <a:custGeom>
                <a:avLst/>
                <a:gdLst>
                  <a:gd name="connsiteX0" fmla="*/ 0 w 3328950"/>
                  <a:gd name="connsiteY0" fmla="*/ 109215 h 1092154"/>
                  <a:gd name="connsiteX1" fmla="*/ 109215 w 3328950"/>
                  <a:gd name="connsiteY1" fmla="*/ 0 h 1092154"/>
                  <a:gd name="connsiteX2" fmla="*/ 3219735 w 3328950"/>
                  <a:gd name="connsiteY2" fmla="*/ 0 h 1092154"/>
                  <a:gd name="connsiteX3" fmla="*/ 3328950 w 3328950"/>
                  <a:gd name="connsiteY3" fmla="*/ 109215 h 1092154"/>
                  <a:gd name="connsiteX4" fmla="*/ 3328950 w 3328950"/>
                  <a:gd name="connsiteY4" fmla="*/ 982939 h 1092154"/>
                  <a:gd name="connsiteX5" fmla="*/ 3219735 w 3328950"/>
                  <a:gd name="connsiteY5" fmla="*/ 1092154 h 1092154"/>
                  <a:gd name="connsiteX6" fmla="*/ 109215 w 3328950"/>
                  <a:gd name="connsiteY6" fmla="*/ 1092154 h 1092154"/>
                  <a:gd name="connsiteX7" fmla="*/ 0 w 3328950"/>
                  <a:gd name="connsiteY7" fmla="*/ 982939 h 1092154"/>
                  <a:gd name="connsiteX8" fmla="*/ 0 w 3328950"/>
                  <a:gd name="connsiteY8" fmla="*/ 109215 h 109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8950" h="1092154">
                    <a:moveTo>
                      <a:pt x="0" y="109215"/>
                    </a:moveTo>
                    <a:cubicBezTo>
                      <a:pt x="0" y="48897"/>
                      <a:pt x="48897" y="0"/>
                      <a:pt x="109215" y="0"/>
                    </a:cubicBezTo>
                    <a:lnTo>
                      <a:pt x="3219735" y="0"/>
                    </a:lnTo>
                    <a:cubicBezTo>
                      <a:pt x="3280053" y="0"/>
                      <a:pt x="3328950" y="48897"/>
                      <a:pt x="3328950" y="109215"/>
                    </a:cubicBezTo>
                    <a:lnTo>
                      <a:pt x="3328950" y="982939"/>
                    </a:lnTo>
                    <a:cubicBezTo>
                      <a:pt x="3328950" y="1043257"/>
                      <a:pt x="3280053" y="1092154"/>
                      <a:pt x="3219735" y="1092154"/>
                    </a:cubicBezTo>
                    <a:lnTo>
                      <a:pt x="109215" y="1092154"/>
                    </a:lnTo>
                    <a:cubicBezTo>
                      <a:pt x="48897" y="1092154"/>
                      <a:pt x="0" y="1043257"/>
                      <a:pt x="0" y="982939"/>
                    </a:cubicBezTo>
                    <a:lnTo>
                      <a:pt x="0" y="10921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9148" tIns="169148" rIns="169148" bIns="16914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/>
                  <a:t>[i32]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3600" i="1" kern="1200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kern="120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groupChr>
                  </m:oMath>
                </a14:m>
                <a:r>
                  <a:rPr lang="en-US" sz="3600" kern="1200" dirty="0"/>
                  <a:t> [i32]</a:t>
                </a:r>
              </a:p>
            </p:txBody>
          </p:sp>
        </mc:Choice>
        <mc:Fallback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9DF5203-81B8-4B96-8EDA-18E168B5C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106" y="3494904"/>
                <a:ext cx="3328950" cy="1092154"/>
              </a:xfrm>
              <a:custGeom>
                <a:avLst/>
                <a:gdLst>
                  <a:gd name="connsiteX0" fmla="*/ 0 w 3328950"/>
                  <a:gd name="connsiteY0" fmla="*/ 109215 h 1092154"/>
                  <a:gd name="connsiteX1" fmla="*/ 109215 w 3328950"/>
                  <a:gd name="connsiteY1" fmla="*/ 0 h 1092154"/>
                  <a:gd name="connsiteX2" fmla="*/ 3219735 w 3328950"/>
                  <a:gd name="connsiteY2" fmla="*/ 0 h 1092154"/>
                  <a:gd name="connsiteX3" fmla="*/ 3328950 w 3328950"/>
                  <a:gd name="connsiteY3" fmla="*/ 109215 h 1092154"/>
                  <a:gd name="connsiteX4" fmla="*/ 3328950 w 3328950"/>
                  <a:gd name="connsiteY4" fmla="*/ 982939 h 1092154"/>
                  <a:gd name="connsiteX5" fmla="*/ 3219735 w 3328950"/>
                  <a:gd name="connsiteY5" fmla="*/ 1092154 h 1092154"/>
                  <a:gd name="connsiteX6" fmla="*/ 109215 w 3328950"/>
                  <a:gd name="connsiteY6" fmla="*/ 1092154 h 1092154"/>
                  <a:gd name="connsiteX7" fmla="*/ 0 w 3328950"/>
                  <a:gd name="connsiteY7" fmla="*/ 982939 h 1092154"/>
                  <a:gd name="connsiteX8" fmla="*/ 0 w 3328950"/>
                  <a:gd name="connsiteY8" fmla="*/ 109215 h 109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8950" h="1092154">
                    <a:moveTo>
                      <a:pt x="0" y="109215"/>
                    </a:moveTo>
                    <a:cubicBezTo>
                      <a:pt x="0" y="48897"/>
                      <a:pt x="48897" y="0"/>
                      <a:pt x="109215" y="0"/>
                    </a:cubicBezTo>
                    <a:lnTo>
                      <a:pt x="3219735" y="0"/>
                    </a:lnTo>
                    <a:cubicBezTo>
                      <a:pt x="3280053" y="0"/>
                      <a:pt x="3328950" y="48897"/>
                      <a:pt x="3328950" y="109215"/>
                    </a:cubicBezTo>
                    <a:lnTo>
                      <a:pt x="3328950" y="982939"/>
                    </a:lnTo>
                    <a:cubicBezTo>
                      <a:pt x="3328950" y="1043257"/>
                      <a:pt x="3280053" y="1092154"/>
                      <a:pt x="3219735" y="1092154"/>
                    </a:cubicBezTo>
                    <a:lnTo>
                      <a:pt x="109215" y="1092154"/>
                    </a:lnTo>
                    <a:cubicBezTo>
                      <a:pt x="48897" y="1092154"/>
                      <a:pt x="0" y="1043257"/>
                      <a:pt x="0" y="982939"/>
                    </a:cubicBezTo>
                    <a:lnTo>
                      <a:pt x="0" y="109215"/>
                    </a:lnTo>
                    <a:close/>
                  </a:path>
                </a:pathLst>
              </a:custGeom>
              <a:blipFill>
                <a:blip r:embed="rId4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E3699C-7E09-40F4-A5CA-A07C1A63A998}"/>
              </a:ext>
            </a:extLst>
          </p:cNvPr>
          <p:cNvSpPr/>
          <p:nvPr/>
        </p:nvSpPr>
        <p:spPr>
          <a:xfrm>
            <a:off x="8040106" y="4764534"/>
            <a:ext cx="3328950" cy="1092154"/>
          </a:xfrm>
          <a:custGeom>
            <a:avLst/>
            <a:gdLst>
              <a:gd name="connsiteX0" fmla="*/ 0 w 3328950"/>
              <a:gd name="connsiteY0" fmla="*/ 109215 h 1092154"/>
              <a:gd name="connsiteX1" fmla="*/ 109215 w 3328950"/>
              <a:gd name="connsiteY1" fmla="*/ 0 h 1092154"/>
              <a:gd name="connsiteX2" fmla="*/ 3219735 w 3328950"/>
              <a:gd name="connsiteY2" fmla="*/ 0 h 1092154"/>
              <a:gd name="connsiteX3" fmla="*/ 3328950 w 3328950"/>
              <a:gd name="connsiteY3" fmla="*/ 109215 h 1092154"/>
              <a:gd name="connsiteX4" fmla="*/ 3328950 w 3328950"/>
              <a:gd name="connsiteY4" fmla="*/ 982939 h 1092154"/>
              <a:gd name="connsiteX5" fmla="*/ 3219735 w 3328950"/>
              <a:gd name="connsiteY5" fmla="*/ 1092154 h 1092154"/>
              <a:gd name="connsiteX6" fmla="*/ 109215 w 3328950"/>
              <a:gd name="connsiteY6" fmla="*/ 1092154 h 1092154"/>
              <a:gd name="connsiteX7" fmla="*/ 0 w 3328950"/>
              <a:gd name="connsiteY7" fmla="*/ 982939 h 1092154"/>
              <a:gd name="connsiteX8" fmla="*/ 0 w 3328950"/>
              <a:gd name="connsiteY8" fmla="*/ 109215 h 109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8950" h="1092154">
                <a:moveTo>
                  <a:pt x="0" y="109215"/>
                </a:moveTo>
                <a:cubicBezTo>
                  <a:pt x="0" y="48897"/>
                  <a:pt x="48897" y="0"/>
                  <a:pt x="109215" y="0"/>
                </a:cubicBezTo>
                <a:lnTo>
                  <a:pt x="3219735" y="0"/>
                </a:lnTo>
                <a:cubicBezTo>
                  <a:pt x="3280053" y="0"/>
                  <a:pt x="3328950" y="48897"/>
                  <a:pt x="3328950" y="109215"/>
                </a:cubicBezTo>
                <a:lnTo>
                  <a:pt x="3328950" y="982939"/>
                </a:lnTo>
                <a:cubicBezTo>
                  <a:pt x="3328950" y="1043257"/>
                  <a:pt x="3280053" y="1092154"/>
                  <a:pt x="3219735" y="1092154"/>
                </a:cubicBezTo>
                <a:lnTo>
                  <a:pt x="109215" y="1092154"/>
                </a:lnTo>
                <a:cubicBezTo>
                  <a:pt x="48897" y="1092154"/>
                  <a:pt x="0" y="1043257"/>
                  <a:pt x="0" y="982939"/>
                </a:cubicBezTo>
                <a:lnTo>
                  <a:pt x="0" y="1092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668" tIns="138668" rIns="138668" bIns="13866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input/output on stack</a:t>
            </a:r>
          </a:p>
        </p:txBody>
      </p:sp>
    </p:spTree>
    <p:extLst>
      <p:ext uri="{BB962C8B-B14F-4D97-AF65-F5344CB8AC3E}">
        <p14:creationId xmlns:p14="http://schemas.microsoft.com/office/powerpoint/2010/main" val="8262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F60E-75CE-4E75-8302-68915DC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Conflicts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85F94C7-F4E0-4079-B2D3-D85A8366917E}"/>
              </a:ext>
            </a:extLst>
          </p:cNvPr>
          <p:cNvSpPr/>
          <p:nvPr/>
        </p:nvSpPr>
        <p:spPr>
          <a:xfrm>
            <a:off x="4982914" y="3633089"/>
            <a:ext cx="2226171" cy="2226171"/>
          </a:xfrm>
          <a:custGeom>
            <a:avLst/>
            <a:gdLst>
              <a:gd name="connsiteX0" fmla="*/ 0 w 2226171"/>
              <a:gd name="connsiteY0" fmla="*/ 1113086 h 2226171"/>
              <a:gd name="connsiteX1" fmla="*/ 1113086 w 2226171"/>
              <a:gd name="connsiteY1" fmla="*/ 0 h 2226171"/>
              <a:gd name="connsiteX2" fmla="*/ 2226172 w 2226171"/>
              <a:gd name="connsiteY2" fmla="*/ 1113086 h 2226171"/>
              <a:gd name="connsiteX3" fmla="*/ 1113086 w 2226171"/>
              <a:gd name="connsiteY3" fmla="*/ 2226172 h 2226171"/>
              <a:gd name="connsiteX4" fmla="*/ 0 w 2226171"/>
              <a:gd name="connsiteY4" fmla="*/ 1113086 h 222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171" h="2226171">
                <a:moveTo>
                  <a:pt x="0" y="1113086"/>
                </a:moveTo>
                <a:cubicBezTo>
                  <a:pt x="0" y="498346"/>
                  <a:pt x="498346" y="0"/>
                  <a:pt x="1113086" y="0"/>
                </a:cubicBezTo>
                <a:cubicBezTo>
                  <a:pt x="1727826" y="0"/>
                  <a:pt x="2226172" y="498346"/>
                  <a:pt x="2226172" y="1113086"/>
                </a:cubicBezTo>
                <a:cubicBezTo>
                  <a:pt x="2226172" y="1727826"/>
                  <a:pt x="1727826" y="2226172"/>
                  <a:pt x="1113086" y="2226172"/>
                </a:cubicBezTo>
                <a:cubicBezTo>
                  <a:pt x="498346" y="2226172"/>
                  <a:pt x="0" y="1727826"/>
                  <a:pt x="0" y="111308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145" tIns="350145" rIns="350145" bIns="350145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 err="1"/>
              <a:t>anyref</a:t>
            </a:r>
            <a:endParaRPr lang="en-US" sz="3800" kern="120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7C486EF-2867-451B-9391-47E18DA401D1}"/>
              </a:ext>
            </a:extLst>
          </p:cNvPr>
          <p:cNvSpPr/>
          <p:nvPr/>
        </p:nvSpPr>
        <p:spPr>
          <a:xfrm rot="12900000">
            <a:off x="3545439" y="3242387"/>
            <a:ext cx="1711957" cy="634458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37F70B-24D8-423D-9FE2-EF67A0A7F0D8}"/>
              </a:ext>
            </a:extLst>
          </p:cNvPr>
          <p:cNvSpPr/>
          <p:nvPr/>
        </p:nvSpPr>
        <p:spPr>
          <a:xfrm>
            <a:off x="2642810" y="2222702"/>
            <a:ext cx="2114862" cy="1691890"/>
          </a:xfrm>
          <a:custGeom>
            <a:avLst/>
            <a:gdLst>
              <a:gd name="connsiteX0" fmla="*/ 0 w 2114862"/>
              <a:gd name="connsiteY0" fmla="*/ 169189 h 1691890"/>
              <a:gd name="connsiteX1" fmla="*/ 169189 w 2114862"/>
              <a:gd name="connsiteY1" fmla="*/ 0 h 1691890"/>
              <a:gd name="connsiteX2" fmla="*/ 1945673 w 2114862"/>
              <a:gd name="connsiteY2" fmla="*/ 0 h 1691890"/>
              <a:gd name="connsiteX3" fmla="*/ 2114862 w 2114862"/>
              <a:gd name="connsiteY3" fmla="*/ 169189 h 1691890"/>
              <a:gd name="connsiteX4" fmla="*/ 2114862 w 2114862"/>
              <a:gd name="connsiteY4" fmla="*/ 1522701 h 1691890"/>
              <a:gd name="connsiteX5" fmla="*/ 1945673 w 2114862"/>
              <a:gd name="connsiteY5" fmla="*/ 1691890 h 1691890"/>
              <a:gd name="connsiteX6" fmla="*/ 169189 w 2114862"/>
              <a:gd name="connsiteY6" fmla="*/ 1691890 h 1691890"/>
              <a:gd name="connsiteX7" fmla="*/ 0 w 2114862"/>
              <a:gd name="connsiteY7" fmla="*/ 1522701 h 1691890"/>
              <a:gd name="connsiteX8" fmla="*/ 0 w 2114862"/>
              <a:gd name="connsiteY8" fmla="*/ 169189 h 16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862" h="1691890">
                <a:moveTo>
                  <a:pt x="0" y="169189"/>
                </a:moveTo>
                <a:cubicBezTo>
                  <a:pt x="0" y="75748"/>
                  <a:pt x="75748" y="0"/>
                  <a:pt x="169189" y="0"/>
                </a:cubicBezTo>
                <a:lnTo>
                  <a:pt x="1945673" y="0"/>
                </a:lnTo>
                <a:cubicBezTo>
                  <a:pt x="2039114" y="0"/>
                  <a:pt x="2114862" y="75748"/>
                  <a:pt x="2114862" y="169189"/>
                </a:cubicBezTo>
                <a:lnTo>
                  <a:pt x="2114862" y="1522701"/>
                </a:lnTo>
                <a:cubicBezTo>
                  <a:pt x="2114862" y="1616142"/>
                  <a:pt x="2039114" y="1691890"/>
                  <a:pt x="1945673" y="1691890"/>
                </a:cubicBezTo>
                <a:lnTo>
                  <a:pt x="169189" y="1691890"/>
                </a:lnTo>
                <a:cubicBezTo>
                  <a:pt x="75748" y="1691890"/>
                  <a:pt x="0" y="1616142"/>
                  <a:pt x="0" y="1522701"/>
                </a:cubicBezTo>
                <a:lnTo>
                  <a:pt x="0" y="1691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14" tIns="110514" rIns="110514" bIns="110514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JS ref</a:t>
            </a: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500" kern="1200" dirty="0" err="1"/>
              <a:t>Smis</a:t>
            </a:r>
            <a:endParaRPr lang="en-US" sz="2500" kern="1200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B43CEC5-6AA3-4B33-B13C-CEC80ADD7C33}"/>
              </a:ext>
            </a:extLst>
          </p:cNvPr>
          <p:cNvSpPr/>
          <p:nvPr/>
        </p:nvSpPr>
        <p:spPr>
          <a:xfrm rot="19500000">
            <a:off x="6934602" y="3242387"/>
            <a:ext cx="1711957" cy="634458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CB9F3CD-9E2A-47FA-B4D4-935A103FFE1E}"/>
              </a:ext>
            </a:extLst>
          </p:cNvPr>
          <p:cNvSpPr/>
          <p:nvPr/>
        </p:nvSpPr>
        <p:spPr>
          <a:xfrm>
            <a:off x="7434327" y="2222702"/>
            <a:ext cx="2114862" cy="1691890"/>
          </a:xfrm>
          <a:custGeom>
            <a:avLst/>
            <a:gdLst>
              <a:gd name="connsiteX0" fmla="*/ 0 w 2114862"/>
              <a:gd name="connsiteY0" fmla="*/ 169189 h 1691890"/>
              <a:gd name="connsiteX1" fmla="*/ 169189 w 2114862"/>
              <a:gd name="connsiteY1" fmla="*/ 0 h 1691890"/>
              <a:gd name="connsiteX2" fmla="*/ 1945673 w 2114862"/>
              <a:gd name="connsiteY2" fmla="*/ 0 h 1691890"/>
              <a:gd name="connsiteX3" fmla="*/ 2114862 w 2114862"/>
              <a:gd name="connsiteY3" fmla="*/ 169189 h 1691890"/>
              <a:gd name="connsiteX4" fmla="*/ 2114862 w 2114862"/>
              <a:gd name="connsiteY4" fmla="*/ 1522701 h 1691890"/>
              <a:gd name="connsiteX5" fmla="*/ 1945673 w 2114862"/>
              <a:gd name="connsiteY5" fmla="*/ 1691890 h 1691890"/>
              <a:gd name="connsiteX6" fmla="*/ 169189 w 2114862"/>
              <a:gd name="connsiteY6" fmla="*/ 1691890 h 1691890"/>
              <a:gd name="connsiteX7" fmla="*/ 0 w 2114862"/>
              <a:gd name="connsiteY7" fmla="*/ 1522701 h 1691890"/>
              <a:gd name="connsiteX8" fmla="*/ 0 w 2114862"/>
              <a:gd name="connsiteY8" fmla="*/ 169189 h 16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862" h="1691890">
                <a:moveTo>
                  <a:pt x="0" y="169189"/>
                </a:moveTo>
                <a:cubicBezTo>
                  <a:pt x="0" y="75748"/>
                  <a:pt x="75748" y="0"/>
                  <a:pt x="169189" y="0"/>
                </a:cubicBezTo>
                <a:lnTo>
                  <a:pt x="1945673" y="0"/>
                </a:lnTo>
                <a:cubicBezTo>
                  <a:pt x="2039114" y="0"/>
                  <a:pt x="2114862" y="75748"/>
                  <a:pt x="2114862" y="169189"/>
                </a:cubicBezTo>
                <a:lnTo>
                  <a:pt x="2114862" y="1522701"/>
                </a:lnTo>
                <a:cubicBezTo>
                  <a:pt x="2114862" y="1616142"/>
                  <a:pt x="2039114" y="1691890"/>
                  <a:pt x="1945673" y="1691890"/>
                </a:cubicBezTo>
                <a:lnTo>
                  <a:pt x="169189" y="1691890"/>
                </a:lnTo>
                <a:cubicBezTo>
                  <a:pt x="75748" y="1691890"/>
                  <a:pt x="0" y="1616142"/>
                  <a:pt x="0" y="1522701"/>
                </a:cubicBezTo>
                <a:lnTo>
                  <a:pt x="0" y="1691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14" tIns="110514" rIns="110514" bIns="110514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 err="1"/>
              <a:t>Wasm</a:t>
            </a:r>
            <a:r>
              <a:rPr lang="en-US" sz="3200" kern="1200" dirty="0"/>
              <a:t> ref</a:t>
            </a: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500" kern="1200" dirty="0"/>
              <a:t>i31ref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6FE6473-6CF3-468C-A767-29D56383608F}"/>
              </a:ext>
            </a:extLst>
          </p:cNvPr>
          <p:cNvSpPr/>
          <p:nvPr/>
        </p:nvSpPr>
        <p:spPr>
          <a:xfrm>
            <a:off x="5040346" y="2712720"/>
            <a:ext cx="2111305" cy="7162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uiExpand="1" build="p" bldLvl="2" animBg="1"/>
      <p:bldP spid="10" grpId="0" uiExpand="1" build="p" bldLvl="2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184-98A7-4D2A-B09B-5DADC36E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Centralizing 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CDD-14B6-4F56-B87A-5899EDCB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8270"/>
          </a:xfrm>
        </p:spPr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already requires module centralization within an application</a:t>
            </a:r>
          </a:p>
          <a:p>
            <a:pPr lvl="1"/>
            <a:r>
              <a:rPr lang="en-US" dirty="0"/>
              <a:t>All modules needs within an application need to use/import the same exception event</a:t>
            </a:r>
          </a:p>
          <a:p>
            <a:r>
              <a:rPr lang="en-US" dirty="0"/>
              <a:t>Exception events are nominal for composability</a:t>
            </a:r>
          </a:p>
          <a:p>
            <a:pPr lvl="1"/>
            <a:r>
              <a:rPr lang="en-US" dirty="0"/>
              <a:t>Do not want exception events of different systems to interfere</a:t>
            </a:r>
          </a:p>
          <a:p>
            <a:r>
              <a:rPr lang="en-US" dirty="0"/>
              <a:t>Nominal heap types provide composability</a:t>
            </a:r>
          </a:p>
          <a:p>
            <a:pPr lvl="1"/>
            <a:r>
              <a:rPr lang="en-US" dirty="0"/>
              <a:t>Representation/casting constraints of different systems do not interfere</a:t>
            </a:r>
          </a:p>
          <a:p>
            <a:r>
              <a:rPr lang="en-US" dirty="0"/>
              <a:t>Since application-central module instance is already necessary</a:t>
            </a:r>
          </a:p>
          <a:p>
            <a:pPr lvl="1"/>
            <a:r>
              <a:rPr lang="en-US" dirty="0"/>
              <a:t>Use it to coordinate types/RTTs for primitive reference types</a:t>
            </a:r>
          </a:p>
          <a:p>
            <a:r>
              <a:rPr lang="en-US" dirty="0"/>
              <a:t>High-level modules are coordinated by the language runtime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WebAssembly</a:t>
            </a:r>
            <a:r>
              <a:rPr lang="en-US" dirty="0"/>
              <a:t>, that language runtime is now its own module, the application-central one</a:t>
            </a:r>
          </a:p>
        </p:txBody>
      </p:sp>
    </p:spTree>
    <p:extLst>
      <p:ext uri="{BB962C8B-B14F-4D97-AF65-F5344CB8AC3E}">
        <p14:creationId xmlns:p14="http://schemas.microsoft.com/office/powerpoint/2010/main" val="9696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EDEF-7F35-47A0-8F88-72084019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rtt.canon</a:t>
            </a:r>
            <a:r>
              <a:rPr lang="en-US" dirty="0"/>
              <a:t> (and </a:t>
            </a:r>
            <a:r>
              <a:rPr lang="en-US" dirty="0" err="1"/>
              <a:t>rtt.sub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EF35-044A-47F1-B390-49AB6DB5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rtt.canon</a:t>
            </a:r>
            <a:r>
              <a:rPr lang="en-US" dirty="0"/>
              <a:t> $type : [] -&gt; [(</a:t>
            </a:r>
            <a:r>
              <a:rPr lang="en-US" dirty="0" err="1"/>
              <a:t>rtt</a:t>
            </a:r>
            <a:r>
              <a:rPr lang="en-US" dirty="0"/>
              <a:t> $type)]</a:t>
            </a:r>
          </a:p>
          <a:p>
            <a:pPr lvl="1"/>
            <a:r>
              <a:rPr lang="en-US" dirty="0"/>
              <a:t>Represent $type as an automaton</a:t>
            </a:r>
          </a:p>
          <a:p>
            <a:pPr lvl="1"/>
            <a:r>
              <a:rPr lang="en-US" dirty="0"/>
              <a:t>Minimize that automaton</a:t>
            </a:r>
          </a:p>
          <a:p>
            <a:pPr lvl="1"/>
            <a:r>
              <a:rPr lang="en-US" dirty="0"/>
              <a:t>Canonicalize that minimization</a:t>
            </a:r>
          </a:p>
          <a:p>
            <a:pPr lvl="1"/>
            <a:r>
              <a:rPr lang="en-US" dirty="0"/>
              <a:t>Hash that canonicalization</a:t>
            </a:r>
          </a:p>
          <a:p>
            <a:pPr lvl="1"/>
            <a:r>
              <a:rPr lang="en-US" dirty="0"/>
              <a:t>Look for preexisting </a:t>
            </a:r>
            <a:r>
              <a:rPr lang="en-US" dirty="0" err="1"/>
              <a:t>rtt</a:t>
            </a:r>
            <a:r>
              <a:rPr lang="en-US" dirty="0"/>
              <a:t> for that type in process-global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If $type uses an imported type, do this per instantiation</a:t>
            </a:r>
          </a:p>
          <a:p>
            <a:pPr lvl="1"/>
            <a:r>
              <a:rPr lang="en-US" dirty="0"/>
              <a:t>Post-MVP extends with parametric polymorphism</a:t>
            </a:r>
          </a:p>
          <a:p>
            <a:pPr lvl="2"/>
            <a:r>
              <a:rPr lang="en-US" dirty="0" err="1"/>
              <a:t>Rtts</a:t>
            </a:r>
            <a:r>
              <a:rPr lang="en-US" dirty="0"/>
              <a:t> for type arguments are supplied at run time</a:t>
            </a:r>
          </a:p>
          <a:p>
            <a:pPr lvl="2"/>
            <a:r>
              <a:rPr lang="en-US" dirty="0"/>
              <a:t>Above process is done at run time (e.g. per call of polymorphic function constructing pairs in Post-MVP)</a:t>
            </a:r>
          </a:p>
        </p:txBody>
      </p:sp>
    </p:spTree>
    <p:extLst>
      <p:ext uri="{BB962C8B-B14F-4D97-AF65-F5344CB8AC3E}">
        <p14:creationId xmlns:p14="http://schemas.microsoft.com/office/powerpoint/2010/main" val="75711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3FC9-5491-4DC4-9576-CC89E904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with Structural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4801-63AB-440B-9837-910CD16D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Unknown how to scale to major languages (#116)</a:t>
            </a:r>
          </a:p>
          <a:p>
            <a:pPr lvl="1"/>
            <a:r>
              <a:rPr lang="en-US" dirty="0"/>
              <a:t>Whether Post-MVP has practical decidable restriction is longstanding open research problem</a:t>
            </a:r>
          </a:p>
          <a:p>
            <a:pPr lvl="1"/>
            <a:r>
              <a:rPr lang="en-US" dirty="0"/>
              <a:t>Post-MVP cast mechanisms cannot express, for example, Java/C# arrays</a:t>
            </a:r>
          </a:p>
          <a:p>
            <a:r>
              <a:rPr lang="en-US" dirty="0"/>
              <a:t>Concerns about compile-time performance (#117)</a:t>
            </a:r>
          </a:p>
          <a:p>
            <a:pPr lvl="1"/>
            <a:r>
              <a:rPr lang="en-US" dirty="0"/>
              <a:t>Low-level structural types are large, and structural subtyping is quadratic</a:t>
            </a:r>
          </a:p>
          <a:p>
            <a:pPr lvl="1"/>
            <a:r>
              <a:rPr lang="en-US" dirty="0"/>
              <a:t>Parametric polymorphism would reduce applicability of </a:t>
            </a:r>
            <a:r>
              <a:rPr lang="en-US" dirty="0" err="1"/>
              <a:t>memoization</a:t>
            </a:r>
            <a:endParaRPr lang="en-US" dirty="0"/>
          </a:p>
          <a:p>
            <a:r>
              <a:rPr lang="en-US" dirty="0"/>
              <a:t>Issues with composing implementations</a:t>
            </a:r>
          </a:p>
          <a:p>
            <a:pPr lvl="1"/>
            <a:r>
              <a:rPr lang="en-US" dirty="0"/>
              <a:t>Unclear if it can be extended with pointer-tagging or unboxed nullary variants (#118)</a:t>
            </a:r>
          </a:p>
          <a:p>
            <a:pPr lvl="1"/>
            <a:r>
              <a:rPr lang="en-US" dirty="0"/>
              <a:t>i31ref conflicts with </a:t>
            </a:r>
            <a:r>
              <a:rPr lang="en-US" dirty="0" err="1"/>
              <a:t>Smis</a:t>
            </a:r>
            <a:r>
              <a:rPr lang="en-US" dirty="0"/>
              <a:t> in </a:t>
            </a:r>
            <a:r>
              <a:rPr lang="en-US" dirty="0" err="1"/>
              <a:t>externref</a:t>
            </a:r>
            <a:r>
              <a:rPr lang="en-US" dirty="0"/>
              <a:t> if both are subtypes of </a:t>
            </a:r>
            <a:r>
              <a:rPr lang="en-US" dirty="0" err="1"/>
              <a:t>anyref</a:t>
            </a:r>
            <a:r>
              <a:rPr lang="en-US" dirty="0"/>
              <a:t> (#76/#130)</a:t>
            </a:r>
          </a:p>
        </p:txBody>
      </p:sp>
    </p:spTree>
    <p:extLst>
      <p:ext uri="{BB962C8B-B14F-4D97-AF65-F5344CB8AC3E}">
        <p14:creationId xmlns:p14="http://schemas.microsoft.com/office/powerpoint/2010/main" val="13748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3B71-ED31-4FFB-A225-39B45ABB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24A6-97A9-4061-A53A-C54C81A7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Bottlenecked by dynamic type system</a:t>
            </a:r>
          </a:p>
          <a:p>
            <a:pPr lvl="1"/>
            <a:r>
              <a:rPr lang="en-US" sz="2000" dirty="0"/>
              <a:t>Every “this” pointer must be cast</a:t>
            </a:r>
          </a:p>
          <a:p>
            <a:pPr lvl="1"/>
            <a:r>
              <a:rPr lang="en-US" sz="2000" dirty="0"/>
              <a:t>Elements of arrays must be cast</a:t>
            </a:r>
          </a:p>
          <a:p>
            <a:r>
              <a:rPr lang="en-US" sz="2400" dirty="0"/>
              <a:t>Dynamic type system is nominal</a:t>
            </a:r>
          </a:p>
          <a:p>
            <a:pPr lvl="1"/>
            <a:r>
              <a:rPr lang="en-US" sz="2000" dirty="0"/>
              <a:t>RTTs have distinct identities and explicit hierarchy</a:t>
            </a:r>
          </a:p>
          <a:p>
            <a:r>
              <a:rPr lang="en-US" sz="2200" dirty="0"/>
              <a:t>Low-level nominal types…</a:t>
            </a:r>
          </a:p>
          <a:p>
            <a:pPr lvl="1"/>
            <a:r>
              <a:rPr lang="en-US" sz="2000" dirty="0"/>
              <a:t>have been demonstrated to scale to major languages and existing compilers</a:t>
            </a:r>
          </a:p>
          <a:p>
            <a:pPr lvl="1"/>
            <a:r>
              <a:rPr lang="en-US" sz="2000" dirty="0"/>
              <a:t>benefit from fast compile-time and run-time subtyping</a:t>
            </a:r>
          </a:p>
          <a:p>
            <a:pPr lvl="1"/>
            <a:r>
              <a:rPr lang="en-US" sz="2000" dirty="0"/>
              <a:t>avoid clashing distinct low-level systems</a:t>
            </a:r>
          </a:p>
        </p:txBody>
      </p:sp>
    </p:spTree>
    <p:extLst>
      <p:ext uri="{BB962C8B-B14F-4D97-AF65-F5344CB8AC3E}">
        <p14:creationId xmlns:p14="http://schemas.microsoft.com/office/powerpoint/2010/main" val="11396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7203-7A94-4930-9963-1802A16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BF69-BC6E-4740-A984-8B747B28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hierarchy in types section</a:t>
            </a:r>
          </a:p>
          <a:p>
            <a:pPr lvl="1"/>
            <a:r>
              <a:rPr lang="en-US" dirty="0"/>
              <a:t>make heap types generative rather than applicative (i.e. two </a:t>
            </a:r>
            <a:r>
              <a:rPr lang="en-US" dirty="0" err="1"/>
              <a:t>defs</a:t>
            </a:r>
            <a:r>
              <a:rPr lang="en-US" dirty="0"/>
              <a:t> always makes two types)</a:t>
            </a:r>
          </a:p>
          <a:p>
            <a:pPr lvl="1"/>
            <a:r>
              <a:rPr lang="en-US" dirty="0"/>
              <a:t>make “sub” relation explicit in type declarations rather than deduced through </a:t>
            </a:r>
            <a:r>
              <a:rPr lang="en-US" dirty="0" err="1"/>
              <a:t>equi</a:t>
            </a:r>
            <a:r>
              <a:rPr lang="en-US" dirty="0"/>
              <a:t>-recursion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anyref</a:t>
            </a:r>
            <a:endParaRPr lang="en-US" dirty="0"/>
          </a:p>
          <a:p>
            <a:r>
              <a:rPr lang="en-US" dirty="0"/>
              <a:t>Possibly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rtt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Separate </a:t>
            </a:r>
            <a:r>
              <a:rPr lang="en-US" dirty="0" err="1"/>
              <a:t>rtt</a:t>
            </a:r>
            <a:r>
              <a:rPr lang="en-US" dirty="0"/>
              <a:t> into GC descriptors (i.e. object headers) and type identifiers (i.e. magic numbers)</a:t>
            </a:r>
          </a:p>
          <a:p>
            <a:pPr lvl="1"/>
            <a:r>
              <a:rPr lang="en-US" dirty="0"/>
              <a:t>Enrich GC descriptors to store other meta-data, e.g. v-table</a:t>
            </a:r>
          </a:p>
        </p:txBody>
      </p:sp>
    </p:spTree>
    <p:extLst>
      <p:ext uri="{BB962C8B-B14F-4D97-AF65-F5344CB8AC3E}">
        <p14:creationId xmlns:p14="http://schemas.microsoft.com/office/powerpoint/2010/main" val="15886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6526</TotalTime>
  <Words>496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Century Gothic</vt:lpstr>
      <vt:lpstr>Wingdings 2</vt:lpstr>
      <vt:lpstr>Quotable</vt:lpstr>
      <vt:lpstr>Minimal Change to Nominalize the MVP</vt:lpstr>
      <vt:lpstr>Low-Level Systems</vt:lpstr>
      <vt:lpstr>Low-Level Conflicts</vt:lpstr>
      <vt:lpstr>Centralizing Coordination</vt:lpstr>
      <vt:lpstr>Understanding rtt.canon (and rtt.sub)</vt:lpstr>
      <vt:lpstr>Concerns with Structural Typing</vt:lpstr>
      <vt:lpstr>Observations</vt:lpstr>
      <vt:lpstr>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Change to Nominalize the MVP</dc:title>
  <dc:creator>Ross Tate</dc:creator>
  <cp:lastModifiedBy>Ross Tate</cp:lastModifiedBy>
  <cp:revision>54</cp:revision>
  <dcterms:created xsi:type="dcterms:W3CDTF">2020-09-14T19:14:46Z</dcterms:created>
  <dcterms:modified xsi:type="dcterms:W3CDTF">2020-09-22T02:35:14Z</dcterms:modified>
</cp:coreProperties>
</file>